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73" r:id="rId9"/>
    <p:sldId id="269" r:id="rId10"/>
    <p:sldId id="263" r:id="rId11"/>
    <p:sldId id="264" r:id="rId12"/>
    <p:sldId id="265" r:id="rId13"/>
    <p:sldId id="262" r:id="rId14"/>
    <p:sldId id="288" r:id="rId15"/>
    <p:sldId id="266" r:id="rId16"/>
    <p:sldId id="267" r:id="rId17"/>
    <p:sldId id="272" r:id="rId18"/>
    <p:sldId id="274" r:id="rId19"/>
    <p:sldId id="275" r:id="rId20"/>
    <p:sldId id="271" r:id="rId21"/>
    <p:sldId id="276" r:id="rId22"/>
    <p:sldId id="270" r:id="rId23"/>
    <p:sldId id="278" r:id="rId24"/>
    <p:sldId id="286" r:id="rId25"/>
    <p:sldId id="287" r:id="rId26"/>
    <p:sldId id="279" r:id="rId27"/>
    <p:sldId id="282" r:id="rId28"/>
    <p:sldId id="280"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27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7/13/2018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7/13/2018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7/13/2018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7/13/2018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 Java</a:t>
            </a:r>
            <a:endParaRPr lang="en-IN" dirty="0"/>
          </a:p>
        </p:txBody>
      </p:sp>
      <p:sp>
        <p:nvSpPr>
          <p:cNvPr id="3" name="Subtitle 2"/>
          <p:cNvSpPr>
            <a:spLocks noGrp="1"/>
          </p:cNvSpPr>
          <p:nvPr>
            <p:ph type="subTitle" idx="1"/>
          </p:nvPr>
        </p:nvSpPr>
        <p:spPr/>
        <p:txBody>
          <a:bodyPr/>
          <a:lstStyle/>
          <a:p>
            <a:r>
              <a:rPr lang="en-IN" dirty="0" smtClean="0"/>
              <a:t>Lecture 3</a:t>
            </a:r>
            <a:endParaRPr lang="en-IN" dirty="0"/>
          </a:p>
        </p:txBody>
      </p:sp>
    </p:spTree>
    <p:extLst>
      <p:ext uri="{BB962C8B-B14F-4D97-AF65-F5344CB8AC3E}">
        <p14:creationId xmlns:p14="http://schemas.microsoft.com/office/powerpoint/2010/main" val="3313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Architecture</a:t>
            </a:r>
          </a:p>
        </p:txBody>
      </p:sp>
      <p:pic>
        <p:nvPicPr>
          <p:cNvPr id="2050" name="Picture 2" descr="JSP to Servlet Trans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79248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03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Architecture</a:t>
            </a:r>
          </a:p>
        </p:txBody>
      </p:sp>
      <p:sp>
        <p:nvSpPr>
          <p:cNvPr id="3" name="Content Placeholder 2"/>
          <p:cNvSpPr>
            <a:spLocks noGrp="1"/>
          </p:cNvSpPr>
          <p:nvPr>
            <p:ph idx="1"/>
          </p:nvPr>
        </p:nvSpPr>
        <p:spPr/>
        <p:txBody>
          <a:bodyPr>
            <a:normAutofit/>
          </a:bodyPr>
          <a:lstStyle/>
          <a:p>
            <a:r>
              <a:rPr lang="en-IN" sz="2000" dirty="0"/>
              <a:t>A typical request / response phase of a JSP is defined below</a:t>
            </a:r>
          </a:p>
          <a:p>
            <a:pPr lvl="1"/>
            <a:r>
              <a:rPr lang="en-IN" sz="1800" dirty="0"/>
              <a:t>a) Request is initiated for a </a:t>
            </a:r>
            <a:r>
              <a:rPr lang="en-IN" sz="1800" dirty="0" err="1"/>
              <a:t>jsp</a:t>
            </a:r>
            <a:r>
              <a:rPr lang="en-IN" sz="1800" dirty="0"/>
              <a:t> file by client using browser</a:t>
            </a:r>
          </a:p>
          <a:p>
            <a:pPr lvl="1"/>
            <a:r>
              <a:rPr lang="en-IN" sz="1800" dirty="0"/>
              <a:t>b) Webs server (JSP engine) loads the JSP file and translate the JSP file generate a java code . Generated Java code will be a Servlet.</a:t>
            </a:r>
          </a:p>
          <a:p>
            <a:pPr lvl="1"/>
            <a:r>
              <a:rPr lang="en-IN" sz="1800" dirty="0"/>
              <a:t>c) Once Servlet (Java code ) is generated, JSP engine compiles the servlet. Any compilation errors will be detected in this phase.</a:t>
            </a:r>
          </a:p>
          <a:p>
            <a:pPr lvl="1"/>
            <a:r>
              <a:rPr lang="en-IN" sz="1800" dirty="0"/>
              <a:t>d) Now servlet class is loaded by the container and executes it.</a:t>
            </a:r>
          </a:p>
          <a:p>
            <a:pPr lvl="1"/>
            <a:r>
              <a:rPr lang="en-IN" sz="1800" dirty="0"/>
              <a:t>e) Engine sends the response back to client.</a:t>
            </a:r>
          </a:p>
          <a:p>
            <a:r>
              <a:rPr lang="en-IN" sz="2000" dirty="0"/>
              <a:t>Translation and compilation phase is done only when</a:t>
            </a:r>
          </a:p>
          <a:p>
            <a:pPr lvl="1"/>
            <a:r>
              <a:rPr lang="en-IN" sz="1800" dirty="0"/>
              <a:t>a) first request came for the </a:t>
            </a:r>
            <a:r>
              <a:rPr lang="en-IN" sz="1800" dirty="0" err="1"/>
              <a:t>jsp</a:t>
            </a:r>
            <a:r>
              <a:rPr lang="en-IN" sz="1800" dirty="0"/>
              <a:t> file</a:t>
            </a:r>
          </a:p>
          <a:p>
            <a:pPr lvl="1"/>
            <a:r>
              <a:rPr lang="en-IN" sz="1800" dirty="0"/>
              <a:t>b) the generated servlet is older than the JSP file. This is the case when JSP file is modified</a:t>
            </a:r>
          </a:p>
        </p:txBody>
      </p:sp>
    </p:spTree>
    <p:extLst>
      <p:ext uri="{BB962C8B-B14F-4D97-AF65-F5344CB8AC3E}">
        <p14:creationId xmlns:p14="http://schemas.microsoft.com/office/powerpoint/2010/main" val="2320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Why JSP is </a:t>
            </a:r>
            <a:r>
              <a:rPr lang="en-IN" b="1" dirty="0" smtClean="0"/>
              <a:t>preferred </a:t>
            </a:r>
            <a:r>
              <a:rPr lang="en-IN" b="1" dirty="0"/>
              <a:t>over servlets?</a:t>
            </a:r>
          </a:p>
        </p:txBody>
      </p:sp>
      <p:sp>
        <p:nvSpPr>
          <p:cNvPr id="3" name="Content Placeholder 2"/>
          <p:cNvSpPr>
            <a:spLocks noGrp="1"/>
          </p:cNvSpPr>
          <p:nvPr>
            <p:ph idx="1"/>
          </p:nvPr>
        </p:nvSpPr>
        <p:spPr/>
        <p:txBody>
          <a:bodyPr>
            <a:noAutofit/>
          </a:bodyPr>
          <a:lstStyle/>
          <a:p>
            <a:r>
              <a:rPr lang="en-IN" sz="2000" dirty="0"/>
              <a:t>JSP provides an easier way to code dynamic web pages.</a:t>
            </a:r>
          </a:p>
          <a:p>
            <a:r>
              <a:rPr lang="en-IN" sz="2000" dirty="0"/>
              <a:t>JSP does not require additional files like, java class files, web.xml </a:t>
            </a:r>
            <a:r>
              <a:rPr lang="en-IN" sz="2000" dirty="0" err="1"/>
              <a:t>etc</a:t>
            </a:r>
            <a:endParaRPr lang="en-IN" sz="2000" dirty="0"/>
          </a:p>
          <a:p>
            <a:r>
              <a:rPr lang="en-IN" sz="2000" dirty="0"/>
              <a:t>Any change in the JSP code is handled by Web Container(Application server like tomcat), and doesn't require re-compilation.</a:t>
            </a:r>
          </a:p>
          <a:p>
            <a:r>
              <a:rPr lang="en-IN" sz="2000" dirty="0"/>
              <a:t>JSP pages can be directly accessed, and web.xml mapping is not required like in servlets.</a:t>
            </a:r>
          </a:p>
          <a:p>
            <a:r>
              <a:rPr lang="en-IN" sz="2000" b="1" dirty="0"/>
              <a:t>Advantage of JSP</a:t>
            </a:r>
          </a:p>
          <a:p>
            <a:r>
              <a:rPr lang="en-IN" sz="2000" dirty="0"/>
              <a:t>Easy to maintain and code.</a:t>
            </a:r>
          </a:p>
          <a:p>
            <a:r>
              <a:rPr lang="en-IN" sz="2000" dirty="0"/>
              <a:t>High Performance and Scalability.</a:t>
            </a:r>
          </a:p>
          <a:p>
            <a:r>
              <a:rPr lang="en-IN" sz="2000" dirty="0"/>
              <a:t>JSP is built on Java technology, so it is platform independent</a:t>
            </a:r>
            <a:r>
              <a:rPr lang="en-IN" sz="2000" dirty="0" smtClean="0"/>
              <a:t>.</a:t>
            </a:r>
            <a:r>
              <a:rPr lang="en-IN" sz="2000" dirty="0"/>
              <a:t/>
            </a:r>
            <a:br>
              <a:rPr lang="en-IN" sz="2000" dirty="0"/>
            </a:br>
            <a:endParaRPr lang="en-IN" sz="2000" dirty="0"/>
          </a:p>
        </p:txBody>
      </p:sp>
    </p:spTree>
    <p:extLst>
      <p:ext uri="{BB962C8B-B14F-4D97-AF65-F5344CB8AC3E}">
        <p14:creationId xmlns:p14="http://schemas.microsoft.com/office/powerpoint/2010/main" val="36144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Directives</a:t>
            </a:r>
            <a:endParaRPr lang="en-IN" dirty="0"/>
          </a:p>
        </p:txBody>
      </p:sp>
      <p:sp>
        <p:nvSpPr>
          <p:cNvPr id="3" name="Content Placeholder 2"/>
          <p:cNvSpPr>
            <a:spLocks noGrp="1"/>
          </p:cNvSpPr>
          <p:nvPr>
            <p:ph idx="1"/>
          </p:nvPr>
        </p:nvSpPr>
        <p:spPr/>
        <p:txBody>
          <a:bodyPr>
            <a:normAutofit/>
          </a:bodyPr>
          <a:lstStyle/>
          <a:p>
            <a:r>
              <a:rPr lang="en-IN" sz="1800" dirty="0"/>
              <a:t>JSP </a:t>
            </a:r>
            <a:r>
              <a:rPr lang="en-IN" sz="1800" i="1" dirty="0"/>
              <a:t>directive </a:t>
            </a:r>
            <a:r>
              <a:rPr lang="en-IN" sz="1800" dirty="0"/>
              <a:t>affects the overall structure of the servlet that </a:t>
            </a:r>
            <a:r>
              <a:rPr lang="en-IN" sz="1800" dirty="0" smtClean="0"/>
              <a:t>results from </a:t>
            </a:r>
            <a:r>
              <a:rPr lang="en-IN" sz="1800" dirty="0"/>
              <a:t>the JSP page. </a:t>
            </a:r>
            <a:endParaRPr lang="en-IN" sz="1800" dirty="0" smtClean="0"/>
          </a:p>
          <a:p>
            <a:r>
              <a:rPr lang="en-IN" sz="1800" dirty="0" smtClean="0"/>
              <a:t>The </a:t>
            </a:r>
            <a:r>
              <a:rPr lang="en-IN" sz="1800" dirty="0"/>
              <a:t>following templates show the two </a:t>
            </a:r>
            <a:r>
              <a:rPr lang="en-IN" sz="1800" dirty="0" smtClean="0"/>
              <a:t>possible forms </a:t>
            </a:r>
            <a:r>
              <a:rPr lang="en-IN" sz="1800" dirty="0"/>
              <a:t>for directives. </a:t>
            </a:r>
            <a:endParaRPr lang="en-IN" sz="1800" dirty="0" smtClean="0"/>
          </a:p>
          <a:p>
            <a:r>
              <a:rPr lang="en-IN" sz="1800" dirty="0" smtClean="0"/>
              <a:t>Single </a:t>
            </a:r>
            <a:r>
              <a:rPr lang="en-IN" sz="1800" dirty="0"/>
              <a:t>quotes can be substituted for the </a:t>
            </a:r>
            <a:r>
              <a:rPr lang="en-IN" sz="1800" dirty="0" smtClean="0"/>
              <a:t>double quotes </a:t>
            </a:r>
            <a:r>
              <a:rPr lang="en-IN" sz="1800" dirty="0"/>
              <a:t>around the attribute values, but the quotation marks cannot be </a:t>
            </a:r>
            <a:r>
              <a:rPr lang="en-IN" sz="1800" dirty="0" smtClean="0"/>
              <a:t>omitted altogether</a:t>
            </a:r>
            <a:r>
              <a:rPr lang="en-IN" sz="1800" dirty="0"/>
              <a:t>. </a:t>
            </a:r>
            <a:endParaRPr lang="en-IN" sz="1800" dirty="0" smtClean="0"/>
          </a:p>
          <a:p>
            <a:r>
              <a:rPr lang="en-IN" sz="1800" dirty="0" smtClean="0"/>
              <a:t>To </a:t>
            </a:r>
            <a:r>
              <a:rPr lang="en-IN" sz="1800" dirty="0"/>
              <a:t>obtain quote marks within an attribute value, </a:t>
            </a:r>
            <a:r>
              <a:rPr lang="en-IN" sz="1800" dirty="0" smtClean="0"/>
              <a:t>precede them </a:t>
            </a:r>
            <a:r>
              <a:rPr lang="en-IN" sz="1800" dirty="0"/>
              <a:t>with a back slash, using \’ for ’ and \" for </a:t>
            </a:r>
            <a:r>
              <a:rPr lang="en-IN" sz="1800" dirty="0" smtClean="0"/>
              <a:t>".</a:t>
            </a:r>
          </a:p>
          <a:p>
            <a:r>
              <a:rPr lang="en-IN" sz="1800" dirty="0"/>
              <a:t>&lt;%@ directive attribute="value" %&gt;</a:t>
            </a:r>
          </a:p>
          <a:p>
            <a:r>
              <a:rPr lang="en-IN" sz="1800" dirty="0"/>
              <a:t>&lt;%@ directive attribute1="value1"</a:t>
            </a:r>
          </a:p>
          <a:p>
            <a:pPr marL="109728" indent="0">
              <a:buNone/>
            </a:pPr>
            <a:r>
              <a:rPr lang="en-IN" sz="1800" dirty="0" smtClean="0"/>
              <a:t>                                attribute2="value2"</a:t>
            </a:r>
          </a:p>
          <a:p>
            <a:pPr marL="109728" indent="0">
              <a:buNone/>
            </a:pPr>
            <a:r>
              <a:rPr lang="en-IN" sz="1800" dirty="0" smtClean="0"/>
              <a:t>                                 ...</a:t>
            </a:r>
          </a:p>
          <a:p>
            <a:pPr marL="109728" indent="0">
              <a:buNone/>
            </a:pPr>
            <a:r>
              <a:rPr lang="en-IN" sz="1800" dirty="0" smtClean="0"/>
              <a:t>                                </a:t>
            </a:r>
            <a:r>
              <a:rPr lang="en-IN" sz="1800" dirty="0" err="1" smtClean="0"/>
              <a:t>attribute</a:t>
            </a:r>
            <a:r>
              <a:rPr lang="en-IN" sz="1800" i="1" dirty="0" err="1" smtClean="0"/>
              <a:t>N</a:t>
            </a:r>
            <a:r>
              <a:rPr lang="en-IN" sz="1800" dirty="0" smtClean="0"/>
              <a:t>="</a:t>
            </a:r>
            <a:r>
              <a:rPr lang="en-IN" sz="1800" dirty="0" err="1" smtClean="0"/>
              <a:t>value</a:t>
            </a:r>
            <a:r>
              <a:rPr lang="en-IN" sz="1800" i="1" dirty="0" err="1" smtClean="0"/>
              <a:t>N</a:t>
            </a:r>
            <a:r>
              <a:rPr lang="en-IN" sz="1800" dirty="0" smtClean="0"/>
              <a:t>" %&gt;</a:t>
            </a:r>
            <a:endParaRPr lang="en-IN" sz="1800" dirty="0"/>
          </a:p>
        </p:txBody>
      </p:sp>
    </p:spTree>
    <p:extLst>
      <p:ext uri="{BB962C8B-B14F-4D97-AF65-F5344CB8AC3E}">
        <p14:creationId xmlns:p14="http://schemas.microsoft.com/office/powerpoint/2010/main" val="65492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Directives</a:t>
            </a:r>
          </a:p>
        </p:txBody>
      </p:sp>
      <p:sp>
        <p:nvSpPr>
          <p:cNvPr id="3" name="Content Placeholder 2"/>
          <p:cNvSpPr>
            <a:spLocks noGrp="1"/>
          </p:cNvSpPr>
          <p:nvPr>
            <p:ph idx="1"/>
          </p:nvPr>
        </p:nvSpPr>
        <p:spPr/>
        <p:txBody>
          <a:bodyPr>
            <a:normAutofit/>
          </a:bodyPr>
          <a:lstStyle/>
          <a:p>
            <a:r>
              <a:rPr lang="en-IN" sz="2000" dirty="0"/>
              <a:t>Directives are messages to the JSP container containing information on how the JSP </a:t>
            </a:r>
            <a:r>
              <a:rPr lang="en-IN" sz="2000" dirty="0" smtClean="0"/>
              <a:t>container must </a:t>
            </a:r>
            <a:r>
              <a:rPr lang="en-IN" sz="2000" dirty="0"/>
              <a:t>translate a JSP page into a corresponding servlet. </a:t>
            </a:r>
            <a:endParaRPr lang="en-IN" sz="2000" dirty="0" smtClean="0"/>
          </a:p>
          <a:p>
            <a:r>
              <a:rPr lang="en-IN" sz="2000" dirty="0" smtClean="0"/>
              <a:t>Directives </a:t>
            </a:r>
            <a:r>
              <a:rPr lang="en-IN" sz="2000" dirty="0"/>
              <a:t>have the following syntax:</a:t>
            </a:r>
          </a:p>
          <a:p>
            <a:pPr lvl="1"/>
            <a:r>
              <a:rPr lang="en-IN" sz="2000" dirty="0"/>
              <a:t>&lt;%@ directive (attribute="value")* </a:t>
            </a:r>
            <a:r>
              <a:rPr lang="en-IN" sz="2000" dirty="0" smtClean="0"/>
              <a:t>%&gt;</a:t>
            </a:r>
          </a:p>
          <a:p>
            <a:r>
              <a:rPr lang="en-IN" sz="2000" dirty="0"/>
              <a:t>White spaces after the opening &lt;%@ and before the closing %&gt; are optional, but are recommended to enhance readability.</a:t>
            </a:r>
          </a:p>
        </p:txBody>
      </p:sp>
    </p:spTree>
    <p:extLst>
      <p:ext uri="{BB962C8B-B14F-4D97-AF65-F5344CB8AC3E}">
        <p14:creationId xmlns:p14="http://schemas.microsoft.com/office/powerpoint/2010/main" val="65703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In JSP, there are three types of directives: </a:t>
            </a:r>
            <a:r>
              <a:rPr lang="en-IN" sz="2000" b="1" dirty="0"/>
              <a:t>page, include, and </a:t>
            </a:r>
            <a:r>
              <a:rPr lang="en-IN" sz="2000" b="1" dirty="0" err="1"/>
              <a:t>taglib</a:t>
            </a:r>
            <a:r>
              <a:rPr lang="en-IN" sz="2000" dirty="0"/>
              <a:t>.</a:t>
            </a:r>
          </a:p>
          <a:p>
            <a:r>
              <a:rPr lang="en-IN" sz="2000" dirty="0"/>
              <a:t>The page directive lets you control the structure of the servlet by </a:t>
            </a:r>
            <a:r>
              <a:rPr lang="en-IN" sz="2000" dirty="0" smtClean="0"/>
              <a:t>importing classes</a:t>
            </a:r>
            <a:r>
              <a:rPr lang="en-IN" sz="2000" dirty="0"/>
              <a:t>, customizing the servlet superclass, setting the content type, and </a:t>
            </a:r>
            <a:r>
              <a:rPr lang="en-IN" sz="2000" dirty="0" smtClean="0"/>
              <a:t>the like</a:t>
            </a:r>
            <a:r>
              <a:rPr lang="en-IN" sz="2000" dirty="0"/>
              <a:t>. </a:t>
            </a:r>
            <a:r>
              <a:rPr lang="en-IN" sz="2000" dirty="0" smtClean="0"/>
              <a:t>A </a:t>
            </a:r>
            <a:r>
              <a:rPr lang="en-IN" sz="2000" dirty="0"/>
              <a:t>page directive can be placed anywhere within the </a:t>
            </a:r>
            <a:r>
              <a:rPr lang="en-IN" sz="2000" dirty="0" smtClean="0"/>
              <a:t>document.</a:t>
            </a:r>
          </a:p>
          <a:p>
            <a:r>
              <a:rPr lang="en-IN" sz="2000" dirty="0"/>
              <a:t>The second directive, include, lets you insert a </a:t>
            </a:r>
            <a:r>
              <a:rPr lang="en-IN" sz="2000" dirty="0" smtClean="0"/>
              <a:t>file into </a:t>
            </a:r>
            <a:r>
              <a:rPr lang="en-IN" sz="2000" dirty="0"/>
              <a:t>the servlet class at the time the JSP file is translated into a servlet. </a:t>
            </a:r>
            <a:r>
              <a:rPr lang="en-IN" sz="2000" dirty="0" smtClean="0"/>
              <a:t>An include </a:t>
            </a:r>
            <a:r>
              <a:rPr lang="en-IN" sz="2000" dirty="0"/>
              <a:t>directive should be placed in the document at the point at </a:t>
            </a:r>
            <a:r>
              <a:rPr lang="en-IN" sz="2000" dirty="0" smtClean="0"/>
              <a:t>which you </a:t>
            </a:r>
            <a:r>
              <a:rPr lang="en-IN" sz="2000" dirty="0"/>
              <a:t>want the file to be </a:t>
            </a:r>
            <a:r>
              <a:rPr lang="en-IN" sz="2000" dirty="0" smtClean="0"/>
              <a:t>inserted.</a:t>
            </a:r>
          </a:p>
          <a:p>
            <a:r>
              <a:rPr lang="en-IN" sz="2000" dirty="0"/>
              <a:t>JSP </a:t>
            </a:r>
            <a:r>
              <a:rPr lang="en-IN" sz="2000" dirty="0" smtClean="0"/>
              <a:t>1.1 introduces </a:t>
            </a:r>
            <a:r>
              <a:rPr lang="en-IN" sz="2000" dirty="0"/>
              <a:t>a third directive, </a:t>
            </a:r>
            <a:r>
              <a:rPr lang="en-IN" sz="2000" dirty="0" err="1"/>
              <a:t>taglib</a:t>
            </a:r>
            <a:r>
              <a:rPr lang="en-IN" sz="2000" dirty="0"/>
              <a:t>, which can be used to define </a:t>
            </a:r>
            <a:r>
              <a:rPr lang="en-IN" sz="2000" dirty="0" smtClean="0"/>
              <a:t>custom </a:t>
            </a:r>
            <a:r>
              <a:rPr lang="en-IN" sz="2000" dirty="0" err="1" smtClean="0"/>
              <a:t>markup</a:t>
            </a:r>
            <a:r>
              <a:rPr lang="en-IN" sz="2000" dirty="0" smtClean="0"/>
              <a:t> tags.</a:t>
            </a:r>
          </a:p>
        </p:txBody>
      </p:sp>
      <p:sp>
        <p:nvSpPr>
          <p:cNvPr id="4" name="Title 1"/>
          <p:cNvSpPr>
            <a:spLocks noGrp="1"/>
          </p:cNvSpPr>
          <p:nvPr>
            <p:ph type="title"/>
          </p:nvPr>
        </p:nvSpPr>
        <p:spPr/>
        <p:txBody>
          <a:bodyPr/>
          <a:lstStyle/>
          <a:p>
            <a:r>
              <a:rPr lang="en-IN" dirty="0" smtClean="0"/>
              <a:t>JSP Directives</a:t>
            </a:r>
            <a:endParaRPr lang="en-IN" dirty="0"/>
          </a:p>
        </p:txBody>
      </p:sp>
    </p:spTree>
    <p:extLst>
      <p:ext uri="{BB962C8B-B14F-4D97-AF65-F5344CB8AC3E}">
        <p14:creationId xmlns:p14="http://schemas.microsoft.com/office/powerpoint/2010/main" val="120032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Directive</a:t>
            </a:r>
            <a:endParaRPr lang="en-IN" dirty="0"/>
          </a:p>
        </p:txBody>
      </p:sp>
      <p:sp>
        <p:nvSpPr>
          <p:cNvPr id="3" name="Content Placeholder 2"/>
          <p:cNvSpPr>
            <a:spLocks noGrp="1"/>
          </p:cNvSpPr>
          <p:nvPr>
            <p:ph idx="1"/>
          </p:nvPr>
        </p:nvSpPr>
        <p:spPr/>
        <p:txBody>
          <a:bodyPr>
            <a:normAutofit/>
          </a:bodyPr>
          <a:lstStyle/>
          <a:p>
            <a:r>
              <a:rPr lang="en-IN" sz="2000" dirty="0"/>
              <a:t>The Page directive has the following syntax:</a:t>
            </a:r>
          </a:p>
          <a:p>
            <a:pPr lvl="1"/>
            <a:r>
              <a:rPr lang="en-IN" sz="1800" dirty="0"/>
              <a:t>&lt;%@ page (attribute="value")* %&gt;</a:t>
            </a:r>
            <a:endParaRPr lang="en-IN" sz="1800" b="1" dirty="0"/>
          </a:p>
        </p:txBody>
      </p:sp>
    </p:spTree>
    <p:extLst>
      <p:ext uri="{BB962C8B-B14F-4D97-AF65-F5344CB8AC3E}">
        <p14:creationId xmlns:p14="http://schemas.microsoft.com/office/powerpoint/2010/main" val="37724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19188"/>
            <a:ext cx="8839200" cy="528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33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Page Directive</a:t>
            </a:r>
          </a:p>
        </p:txBody>
      </p:sp>
      <p:sp>
        <p:nvSpPr>
          <p:cNvPr id="3" name="Content Placeholder 2"/>
          <p:cNvSpPr>
            <a:spLocks noGrp="1"/>
          </p:cNvSpPr>
          <p:nvPr>
            <p:ph idx="1"/>
          </p:nvPr>
        </p:nvSpPr>
        <p:spPr/>
        <p:txBody>
          <a:bodyPr>
            <a:normAutofit fontScale="77500" lnSpcReduction="20000"/>
          </a:bodyPr>
          <a:lstStyle/>
          <a:p>
            <a:r>
              <a:rPr lang="en-IN" dirty="0"/>
              <a:t>An example of the use of the Page directive is as follows:</a:t>
            </a:r>
          </a:p>
          <a:p>
            <a:pPr lvl="1"/>
            <a:r>
              <a:rPr lang="en-IN" dirty="0"/>
              <a:t>&lt;%@ page buffer="16384" session="false" %&gt;</a:t>
            </a:r>
          </a:p>
          <a:p>
            <a:r>
              <a:rPr lang="en-IN" dirty="0"/>
              <a:t>With JSP, you can specify multiple page directives in your JSP page, such as the following:</a:t>
            </a:r>
          </a:p>
          <a:p>
            <a:pPr lvl="1"/>
            <a:r>
              <a:rPr lang="en-IN" dirty="0"/>
              <a:t>&lt;%@ page buffer="16384" %&gt;</a:t>
            </a:r>
          </a:p>
          <a:p>
            <a:pPr lvl="1"/>
            <a:r>
              <a:rPr lang="en-IN" dirty="0"/>
              <a:t>&lt;%@ page session="false" </a:t>
            </a:r>
            <a:r>
              <a:rPr lang="en-IN" dirty="0" smtClean="0"/>
              <a:t>%&gt;</a:t>
            </a:r>
          </a:p>
          <a:p>
            <a:r>
              <a:rPr lang="en-IN" dirty="0"/>
              <a:t>Except for the import attribute, however, JSP does not allow you to repeat the same </a:t>
            </a:r>
            <a:r>
              <a:rPr lang="en-IN" dirty="0" smtClean="0"/>
              <a:t>attribute within </a:t>
            </a:r>
            <a:r>
              <a:rPr lang="en-IN" dirty="0"/>
              <a:t>a page directive or in multiple directives on the same page.</a:t>
            </a:r>
          </a:p>
          <a:p>
            <a:r>
              <a:rPr lang="en-IN" dirty="0"/>
              <a:t>The following is illegal because the info attribute appears more than once in a single page:</a:t>
            </a:r>
          </a:p>
          <a:p>
            <a:pPr lvl="1"/>
            <a:r>
              <a:rPr lang="en-IN" dirty="0"/>
              <a:t>&lt;%@ page info="Example Page" %&gt;</a:t>
            </a:r>
          </a:p>
          <a:p>
            <a:pPr lvl="1"/>
            <a:r>
              <a:rPr lang="en-IN" dirty="0"/>
              <a:t>&lt;%@ page buffer="16384" %&gt;</a:t>
            </a:r>
          </a:p>
          <a:p>
            <a:pPr lvl="1"/>
            <a:r>
              <a:rPr lang="en-IN" dirty="0"/>
              <a:t>&lt;%@ page info="Unrestricted Access" %&gt;</a:t>
            </a:r>
          </a:p>
        </p:txBody>
      </p:sp>
    </p:spTree>
    <p:extLst>
      <p:ext uri="{BB962C8B-B14F-4D97-AF65-F5344CB8AC3E}">
        <p14:creationId xmlns:p14="http://schemas.microsoft.com/office/powerpoint/2010/main" val="217131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Page Directive</a:t>
            </a:r>
          </a:p>
        </p:txBody>
      </p:sp>
      <p:sp>
        <p:nvSpPr>
          <p:cNvPr id="3" name="Content Placeholder 2"/>
          <p:cNvSpPr>
            <a:spLocks noGrp="1"/>
          </p:cNvSpPr>
          <p:nvPr>
            <p:ph idx="1"/>
          </p:nvPr>
        </p:nvSpPr>
        <p:spPr/>
        <p:txBody>
          <a:bodyPr>
            <a:normAutofit/>
          </a:bodyPr>
          <a:lstStyle/>
          <a:p>
            <a:r>
              <a:rPr lang="en-IN" sz="2000" dirty="0"/>
              <a:t>The following also is illegal because the buffer attribute appears more than once in the same </a:t>
            </a:r>
            <a:r>
              <a:rPr lang="en-IN" sz="2000" dirty="0" smtClean="0"/>
              <a:t>page directive</a:t>
            </a:r>
            <a:r>
              <a:rPr lang="en-IN" sz="2000" dirty="0"/>
              <a:t>:</a:t>
            </a:r>
          </a:p>
          <a:p>
            <a:pPr lvl="1"/>
            <a:r>
              <a:rPr lang="en-IN" sz="1800" dirty="0"/>
              <a:t>&lt;%@ page buffer="16384" info="Example Page" buffer="8192" %&gt;</a:t>
            </a:r>
          </a:p>
          <a:p>
            <a:r>
              <a:rPr lang="en-IN" sz="2000" dirty="0"/>
              <a:t>The following is legal, however, because the import attribute can appear multiple times:</a:t>
            </a:r>
          </a:p>
          <a:p>
            <a:pPr lvl="1"/>
            <a:r>
              <a:rPr lang="fr-FR" sz="1800" dirty="0"/>
              <a:t>&lt;%@ page import="java.io.*" info="</a:t>
            </a:r>
            <a:r>
              <a:rPr lang="fr-FR" sz="1800" dirty="0" err="1"/>
              <a:t>Example</a:t>
            </a:r>
            <a:r>
              <a:rPr lang="fr-FR" sz="1800" dirty="0"/>
              <a:t> Page" </a:t>
            </a:r>
            <a:r>
              <a:rPr lang="fr-FR" sz="1800" dirty="0" smtClean="0"/>
              <a:t>%&gt;</a:t>
            </a:r>
          </a:p>
          <a:p>
            <a:pPr lvl="1"/>
            <a:r>
              <a:rPr lang="en-IN" sz="1800" dirty="0"/>
              <a:t>&lt;%@ page import="</a:t>
            </a:r>
            <a:r>
              <a:rPr lang="en-IN" sz="1800" dirty="0" err="1"/>
              <a:t>java.util.Enumeration</a:t>
            </a:r>
            <a:r>
              <a:rPr lang="en-IN" sz="1800" dirty="0"/>
              <a:t>" %&gt;</a:t>
            </a:r>
          </a:p>
          <a:p>
            <a:pPr lvl="1"/>
            <a:r>
              <a:rPr lang="en-IN" sz="1800" dirty="0"/>
              <a:t>&lt;%@ </a:t>
            </a:r>
            <a:r>
              <a:rPr lang="en-IN" sz="1800" dirty="0" smtClean="0"/>
              <a:t>page </a:t>
            </a:r>
            <a:r>
              <a:rPr lang="en-IN" sz="1800" dirty="0"/>
              <a:t>import="</a:t>
            </a:r>
            <a:r>
              <a:rPr lang="en-IN" sz="1800" dirty="0" err="1"/>
              <a:t>com.brainysoftware.web.FileUpload</a:t>
            </a:r>
            <a:r>
              <a:rPr lang="en-IN" sz="1800" dirty="0"/>
              <a:t>" </a:t>
            </a:r>
            <a:r>
              <a:rPr lang="en-IN" sz="1800" dirty="0" smtClean="0"/>
              <a:t>%&gt;</a:t>
            </a:r>
          </a:p>
          <a:p>
            <a:r>
              <a:rPr lang="en-IN" sz="2000" dirty="0"/>
              <a:t>Alternatively, imported libraries can appear in a single import attribute, separated by commas, </a:t>
            </a:r>
            <a:r>
              <a:rPr lang="en-IN" sz="2000" dirty="0" smtClean="0"/>
              <a:t>as shown </a:t>
            </a:r>
            <a:r>
              <a:rPr lang="en-IN" sz="2000" dirty="0"/>
              <a:t>in the following code:</a:t>
            </a:r>
          </a:p>
          <a:p>
            <a:pPr lvl="1"/>
            <a:r>
              <a:rPr lang="en-IN" sz="1800" dirty="0"/>
              <a:t>&lt;%@ page import="java.io.*, </a:t>
            </a:r>
            <a:r>
              <a:rPr lang="en-IN" sz="1800" dirty="0" err="1"/>
              <a:t>java.util.Enumeration</a:t>
            </a:r>
            <a:r>
              <a:rPr lang="en-IN" sz="1800" dirty="0"/>
              <a:t>" %&gt;</a:t>
            </a:r>
          </a:p>
        </p:txBody>
      </p:sp>
    </p:spTree>
    <p:extLst>
      <p:ext uri="{BB962C8B-B14F-4D97-AF65-F5344CB8AC3E}">
        <p14:creationId xmlns:p14="http://schemas.microsoft.com/office/powerpoint/2010/main" val="6802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a:bodyPr>
          <a:lstStyle/>
          <a:p>
            <a:r>
              <a:rPr lang="en-IN" sz="2000" dirty="0"/>
              <a:t>Introduction to </a:t>
            </a:r>
            <a:r>
              <a:rPr lang="en-IN" sz="2000" dirty="0" smtClean="0"/>
              <a:t>JSP</a:t>
            </a:r>
          </a:p>
          <a:p>
            <a:r>
              <a:rPr lang="en-IN" sz="2000" dirty="0" smtClean="0"/>
              <a:t>JSP Architecture</a:t>
            </a:r>
          </a:p>
          <a:p>
            <a:r>
              <a:rPr lang="en-IN" sz="2000" dirty="0" smtClean="0"/>
              <a:t>JSP Directives</a:t>
            </a:r>
          </a:p>
          <a:p>
            <a:r>
              <a:rPr lang="en-IN" sz="2000" dirty="0" smtClean="0"/>
              <a:t>JSP </a:t>
            </a:r>
            <a:r>
              <a:rPr lang="en-IN" sz="2000" dirty="0"/>
              <a:t>scripting </a:t>
            </a:r>
            <a:r>
              <a:rPr lang="en-IN" sz="2000" dirty="0" smtClean="0"/>
              <a:t>elements</a:t>
            </a:r>
          </a:p>
          <a:p>
            <a:r>
              <a:rPr lang="en-IN" sz="2000" dirty="0" smtClean="0"/>
              <a:t>Default </a:t>
            </a:r>
            <a:r>
              <a:rPr lang="en-IN" sz="2000" dirty="0"/>
              <a:t>objects </a:t>
            </a:r>
            <a:r>
              <a:rPr lang="en-IN" sz="2000"/>
              <a:t>in </a:t>
            </a:r>
            <a:r>
              <a:rPr lang="en-IN" sz="2000" smtClean="0"/>
              <a:t>JSP</a:t>
            </a:r>
            <a:r>
              <a:rPr lang="en-IN" sz="2000" dirty="0"/>
              <a:t>	</a:t>
            </a:r>
          </a:p>
          <a:p>
            <a:endParaRPr lang="en-IN" sz="2000" dirty="0"/>
          </a:p>
        </p:txBody>
      </p:sp>
    </p:spTree>
    <p:extLst>
      <p:ext uri="{BB962C8B-B14F-4D97-AF65-F5344CB8AC3E}">
        <p14:creationId xmlns:p14="http://schemas.microsoft.com/office/powerpoint/2010/main" val="326218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Include Directive</a:t>
            </a:r>
            <a:endParaRPr lang="en-IN" dirty="0"/>
          </a:p>
        </p:txBody>
      </p:sp>
      <p:sp>
        <p:nvSpPr>
          <p:cNvPr id="3" name="Content Placeholder 2"/>
          <p:cNvSpPr>
            <a:spLocks noGrp="1"/>
          </p:cNvSpPr>
          <p:nvPr>
            <p:ph idx="1"/>
          </p:nvPr>
        </p:nvSpPr>
        <p:spPr/>
        <p:txBody>
          <a:bodyPr>
            <a:normAutofit lnSpcReduction="10000"/>
          </a:bodyPr>
          <a:lstStyle/>
          <a:p>
            <a:r>
              <a:rPr lang="en-IN" sz="2000" dirty="0"/>
              <a:t>This directive enables </a:t>
            </a:r>
            <a:r>
              <a:rPr lang="en-IN" sz="2000" dirty="0" smtClean="0"/>
              <a:t>JSP page </a:t>
            </a:r>
            <a:r>
              <a:rPr lang="en-IN" sz="2000" dirty="0"/>
              <a:t>authors to include the contents of other files in the current JSP page</a:t>
            </a:r>
            <a:r>
              <a:rPr lang="en-IN" sz="2000" dirty="0" smtClean="0"/>
              <a:t>.</a:t>
            </a:r>
          </a:p>
          <a:p>
            <a:r>
              <a:rPr lang="en-IN" sz="2000" dirty="0"/>
              <a:t>The include directive is useful if you have a common source that will be used by more than </a:t>
            </a:r>
            <a:r>
              <a:rPr lang="en-IN" sz="2000" dirty="0" smtClean="0"/>
              <a:t>one JSP </a:t>
            </a:r>
            <a:r>
              <a:rPr lang="en-IN" sz="2000" dirty="0"/>
              <a:t>page. Instead of repeating the same code in every JSP page, thus creating a </a:t>
            </a:r>
            <a:r>
              <a:rPr lang="en-IN" sz="2000" dirty="0" smtClean="0"/>
              <a:t>maintenance problem</a:t>
            </a:r>
            <a:r>
              <a:rPr lang="en-IN" sz="2000" dirty="0"/>
              <a:t>, you can place the common code in a separate file and use an include </a:t>
            </a:r>
            <a:r>
              <a:rPr lang="en-IN" sz="2000" dirty="0" smtClean="0"/>
              <a:t>directive </a:t>
            </a:r>
            <a:r>
              <a:rPr lang="en-IN" sz="2000" dirty="0"/>
              <a:t>from </a:t>
            </a:r>
            <a:r>
              <a:rPr lang="en-IN" sz="2000" dirty="0" smtClean="0"/>
              <a:t>each JSP </a:t>
            </a:r>
            <a:r>
              <a:rPr lang="en-IN" sz="2000" dirty="0"/>
              <a:t>page</a:t>
            </a:r>
            <a:r>
              <a:rPr lang="en-IN" sz="2000" dirty="0" smtClean="0"/>
              <a:t>.</a:t>
            </a:r>
          </a:p>
          <a:p>
            <a:r>
              <a:rPr lang="en-IN" sz="2000" dirty="0"/>
              <a:t>The included page itself can be static, such as an HTML file, or dynamic, such as another </a:t>
            </a:r>
            <a:r>
              <a:rPr lang="en-IN" sz="2000" dirty="0" smtClean="0"/>
              <a:t>JSP page</a:t>
            </a:r>
            <a:r>
              <a:rPr lang="en-IN" sz="2000" dirty="0"/>
              <a:t>. </a:t>
            </a:r>
            <a:endParaRPr lang="en-IN" sz="2000" dirty="0" smtClean="0"/>
          </a:p>
          <a:p>
            <a:r>
              <a:rPr lang="en-IN" sz="2000" dirty="0" smtClean="0"/>
              <a:t>If </a:t>
            </a:r>
            <a:r>
              <a:rPr lang="en-IN" sz="2000" dirty="0"/>
              <a:t>you are including a JSP page, the included JSP page itself can include another file.</a:t>
            </a:r>
          </a:p>
          <a:p>
            <a:r>
              <a:rPr lang="en-IN" sz="2000" dirty="0"/>
              <a:t>Therefore, nesting include directives is permitted in JSP.</a:t>
            </a:r>
          </a:p>
          <a:p>
            <a:r>
              <a:rPr lang="en-IN" sz="2000" dirty="0"/>
              <a:t>The syntax for the include directive is as follows:</a:t>
            </a:r>
          </a:p>
          <a:p>
            <a:pPr lvl="1"/>
            <a:r>
              <a:rPr lang="en-IN" sz="1800" dirty="0"/>
              <a:t>&lt;%@ include file="</a:t>
            </a:r>
            <a:r>
              <a:rPr lang="en-IN" sz="1800" i="1" dirty="0" err="1"/>
              <a:t>relativeURL</a:t>
            </a:r>
            <a:r>
              <a:rPr lang="en-IN" sz="1800" dirty="0"/>
              <a:t>" %&gt;</a:t>
            </a:r>
          </a:p>
        </p:txBody>
      </p:sp>
    </p:spTree>
    <p:extLst>
      <p:ext uri="{BB962C8B-B14F-4D97-AF65-F5344CB8AC3E}">
        <p14:creationId xmlns:p14="http://schemas.microsoft.com/office/powerpoint/2010/main" val="246766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Include Directive</a:t>
            </a:r>
          </a:p>
        </p:txBody>
      </p:sp>
      <p:sp>
        <p:nvSpPr>
          <p:cNvPr id="3" name="Content Placeholder 2"/>
          <p:cNvSpPr>
            <a:spLocks noGrp="1"/>
          </p:cNvSpPr>
          <p:nvPr>
            <p:ph idx="1"/>
          </p:nvPr>
        </p:nvSpPr>
        <p:spPr/>
        <p:txBody>
          <a:bodyPr>
            <a:normAutofit/>
          </a:bodyPr>
          <a:lstStyle/>
          <a:p>
            <a:r>
              <a:rPr lang="en-IN" sz="2000" dirty="0"/>
              <a:t>The following is an example of how to include HTML files:</a:t>
            </a:r>
          </a:p>
          <a:p>
            <a:pPr marL="411480" lvl="1" indent="0">
              <a:buNone/>
            </a:pPr>
            <a:r>
              <a:rPr lang="en-IN" sz="1800" dirty="0"/>
              <a:t>&lt;%@ include file="includes/header.html" %&gt;</a:t>
            </a:r>
          </a:p>
          <a:p>
            <a:pPr marL="411480" lvl="1" indent="0">
              <a:buNone/>
            </a:pPr>
            <a:r>
              <a:rPr lang="en-IN" sz="1800" dirty="0"/>
              <a:t>&lt;%</a:t>
            </a:r>
          </a:p>
          <a:p>
            <a:pPr marL="411480" lvl="1" indent="0">
              <a:buNone/>
            </a:pPr>
            <a:r>
              <a:rPr lang="en-IN" sz="1800" dirty="0" err="1"/>
              <a:t>out.println</a:t>
            </a:r>
            <a:r>
              <a:rPr lang="en-IN" sz="1800" dirty="0"/>
              <a:t>("&lt;BODY&gt;");</a:t>
            </a:r>
          </a:p>
          <a:p>
            <a:pPr marL="411480" lvl="1" indent="0">
              <a:buNone/>
            </a:pPr>
            <a:r>
              <a:rPr lang="en-IN" sz="1800" dirty="0"/>
              <a:t>// other content;</a:t>
            </a:r>
          </a:p>
          <a:p>
            <a:pPr marL="411480" lvl="1" indent="0">
              <a:buNone/>
            </a:pPr>
            <a:r>
              <a:rPr lang="en-IN" sz="1800" dirty="0"/>
              <a:t>%&gt;</a:t>
            </a:r>
          </a:p>
          <a:p>
            <a:pPr marL="411480" lvl="1" indent="0">
              <a:buNone/>
            </a:pPr>
            <a:r>
              <a:rPr lang="en-IN" sz="1800" dirty="0"/>
              <a:t>&lt;%@ include file="includes/footer.html" %&gt;</a:t>
            </a:r>
          </a:p>
        </p:txBody>
      </p:sp>
    </p:spTree>
    <p:extLst>
      <p:ext uri="{BB962C8B-B14F-4D97-AF65-F5344CB8AC3E}">
        <p14:creationId xmlns:p14="http://schemas.microsoft.com/office/powerpoint/2010/main" val="217820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Taglib</a:t>
            </a:r>
            <a:r>
              <a:rPr lang="en-IN" dirty="0" smtClean="0"/>
              <a:t> Directive</a:t>
            </a:r>
            <a:endParaRPr lang="en-IN" dirty="0"/>
          </a:p>
        </p:txBody>
      </p:sp>
      <p:sp>
        <p:nvSpPr>
          <p:cNvPr id="3" name="Content Placeholder 2"/>
          <p:cNvSpPr>
            <a:spLocks noGrp="1"/>
          </p:cNvSpPr>
          <p:nvPr>
            <p:ph idx="1"/>
          </p:nvPr>
        </p:nvSpPr>
        <p:spPr/>
        <p:txBody>
          <a:bodyPr>
            <a:normAutofit/>
          </a:bodyPr>
          <a:lstStyle/>
          <a:p>
            <a:r>
              <a:rPr lang="en-IN" sz="2000" dirty="0" smtClean="0"/>
              <a:t>The </a:t>
            </a:r>
            <a:r>
              <a:rPr lang="en-IN" sz="2000" dirty="0"/>
              <a:t>JSP </a:t>
            </a:r>
            <a:r>
              <a:rPr lang="en-IN" sz="2000" dirty="0" err="1"/>
              <a:t>taglib</a:t>
            </a:r>
            <a:r>
              <a:rPr lang="en-IN" sz="2000" dirty="0"/>
              <a:t> directive is used to define a tag library that defines many tags. We use the TLD (Tag Library Descriptor) file to define the tags. In the custom tag section we will use this tag so it will be better to learn it in custom tag</a:t>
            </a:r>
            <a:r>
              <a:rPr lang="en-IN" sz="2000" dirty="0" smtClean="0"/>
              <a:t>.</a:t>
            </a:r>
          </a:p>
          <a:p>
            <a:pPr lvl="1"/>
            <a:r>
              <a:rPr lang="en-IN" sz="1800" dirty="0"/>
              <a:t>&lt;%@ </a:t>
            </a:r>
            <a:r>
              <a:rPr lang="en-IN" sz="1800" dirty="0" err="1"/>
              <a:t>taglib</a:t>
            </a:r>
            <a:r>
              <a:rPr lang="en-IN" sz="1800" dirty="0"/>
              <a:t> </a:t>
            </a:r>
            <a:r>
              <a:rPr lang="en-IN" sz="1800" dirty="0" err="1"/>
              <a:t>uri</a:t>
            </a:r>
            <a:r>
              <a:rPr lang="en-IN" sz="1800" dirty="0"/>
              <a:t>="</a:t>
            </a:r>
            <a:r>
              <a:rPr lang="en-IN" sz="1800" dirty="0" err="1"/>
              <a:t>uriofthetaglibrary</a:t>
            </a:r>
            <a:r>
              <a:rPr lang="en-IN" sz="1800" dirty="0"/>
              <a:t>" prefix="</a:t>
            </a:r>
            <a:r>
              <a:rPr lang="en-IN" sz="1800" dirty="0" err="1"/>
              <a:t>prefixoftaglibrary</a:t>
            </a:r>
            <a:r>
              <a:rPr lang="en-IN" sz="1800" dirty="0"/>
              <a:t>" %&gt;  </a:t>
            </a:r>
            <a:endParaRPr lang="en-IN" sz="1800" dirty="0" smtClean="0"/>
          </a:p>
          <a:p>
            <a:r>
              <a:rPr lang="en-IN" sz="2000" dirty="0" smtClean="0"/>
              <a:t>Example</a:t>
            </a:r>
          </a:p>
          <a:p>
            <a:pPr lvl="1"/>
            <a:r>
              <a:rPr lang="en-IN" sz="1800" dirty="0"/>
              <a:t>&lt;%@ </a:t>
            </a:r>
            <a:r>
              <a:rPr lang="en-IN" sz="1800" dirty="0" err="1"/>
              <a:t>taglib</a:t>
            </a:r>
            <a:r>
              <a:rPr lang="en-IN" sz="1800" dirty="0"/>
              <a:t> </a:t>
            </a:r>
            <a:r>
              <a:rPr lang="en-IN" sz="1800" dirty="0" err="1"/>
              <a:t>uri</a:t>
            </a:r>
            <a:r>
              <a:rPr lang="en-IN" sz="1800" dirty="0"/>
              <a:t>="http://</a:t>
            </a:r>
            <a:r>
              <a:rPr lang="en-IN" sz="1800" dirty="0" smtClean="0"/>
              <a:t>www.tagexp.com/tags</a:t>
            </a:r>
            <a:r>
              <a:rPr lang="en-IN" sz="1800" dirty="0"/>
              <a:t>" prefix="</a:t>
            </a:r>
            <a:r>
              <a:rPr lang="en-IN" sz="1800" dirty="0" err="1"/>
              <a:t>mytag</a:t>
            </a:r>
            <a:r>
              <a:rPr lang="en-IN" sz="1800" dirty="0"/>
              <a:t>" </a:t>
            </a:r>
            <a:r>
              <a:rPr lang="en-IN" sz="1800" dirty="0" smtClean="0"/>
              <a:t>%&gt;</a:t>
            </a:r>
          </a:p>
          <a:p>
            <a:r>
              <a:rPr lang="en-IN" sz="2000" dirty="0"/>
              <a:t>The </a:t>
            </a:r>
            <a:r>
              <a:rPr lang="en-IN" sz="2000" b="1" dirty="0" err="1"/>
              <a:t>taglib</a:t>
            </a:r>
            <a:r>
              <a:rPr lang="en-IN" sz="2000" dirty="0"/>
              <a:t> directive declares that your JSP page uses a set of custom tags, identifies the location of the library, and provides means for identifying the custom tags in your JSP page.</a:t>
            </a:r>
          </a:p>
          <a:p>
            <a:endParaRPr lang="en-IN" sz="2000" dirty="0"/>
          </a:p>
        </p:txBody>
      </p:sp>
    </p:spTree>
    <p:extLst>
      <p:ext uri="{BB962C8B-B14F-4D97-AF65-F5344CB8AC3E}">
        <p14:creationId xmlns:p14="http://schemas.microsoft.com/office/powerpoint/2010/main" val="1534581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Taglib</a:t>
            </a:r>
            <a:r>
              <a:rPr lang="en-IN" dirty="0"/>
              <a:t> Directive</a:t>
            </a:r>
          </a:p>
        </p:txBody>
      </p:sp>
      <p:sp>
        <p:nvSpPr>
          <p:cNvPr id="3" name="Content Placeholder 2"/>
          <p:cNvSpPr>
            <a:spLocks noGrp="1"/>
          </p:cNvSpPr>
          <p:nvPr>
            <p:ph idx="1"/>
          </p:nvPr>
        </p:nvSpPr>
        <p:spPr/>
        <p:txBody>
          <a:bodyPr>
            <a:normAutofit/>
          </a:bodyPr>
          <a:lstStyle/>
          <a:p>
            <a:r>
              <a:rPr lang="en-IN" sz="2000" dirty="0"/>
              <a:t>For example, suppose the </a:t>
            </a:r>
            <a:r>
              <a:rPr lang="en-IN" sz="2000" b="1" dirty="0" err="1"/>
              <a:t>custlib</a:t>
            </a:r>
            <a:r>
              <a:rPr lang="en-IN" sz="2000" dirty="0"/>
              <a:t> tag library contains a tag called </a:t>
            </a:r>
            <a:r>
              <a:rPr lang="en-IN" sz="2000" b="1" dirty="0"/>
              <a:t>hello</a:t>
            </a:r>
            <a:r>
              <a:rPr lang="en-IN" sz="2000" dirty="0"/>
              <a:t>. If you wanted to use the hello tag with a prefix of </a:t>
            </a:r>
            <a:r>
              <a:rPr lang="en-IN" sz="2000" b="1" dirty="0" err="1"/>
              <a:t>mytag</a:t>
            </a:r>
            <a:r>
              <a:rPr lang="en-IN" sz="2000" dirty="0"/>
              <a:t>, your tag would be </a:t>
            </a:r>
            <a:r>
              <a:rPr lang="en-IN" sz="2000" b="1" dirty="0"/>
              <a:t>&lt;</a:t>
            </a:r>
            <a:r>
              <a:rPr lang="en-IN" sz="2000" b="1" dirty="0" err="1"/>
              <a:t>mytag:hello</a:t>
            </a:r>
            <a:r>
              <a:rPr lang="en-IN" sz="2000" b="1" dirty="0"/>
              <a:t>&gt;</a:t>
            </a:r>
            <a:r>
              <a:rPr lang="en-IN" sz="2000" dirty="0"/>
              <a:t> and it will be used in your JSP file as follows </a:t>
            </a:r>
            <a:r>
              <a:rPr lang="en-IN" sz="2000" dirty="0" smtClean="0"/>
              <a:t>:</a:t>
            </a:r>
          </a:p>
          <a:p>
            <a:pPr marL="109728" indent="0">
              <a:buNone/>
            </a:pPr>
            <a:r>
              <a:rPr lang="en-IN" sz="2000" dirty="0"/>
              <a:t>&lt;%@ </a:t>
            </a:r>
            <a:r>
              <a:rPr lang="en-IN" sz="2000" dirty="0" err="1"/>
              <a:t>taglib</a:t>
            </a:r>
            <a:r>
              <a:rPr lang="en-IN" sz="2000" dirty="0"/>
              <a:t> </a:t>
            </a:r>
            <a:r>
              <a:rPr lang="en-IN" sz="2000" dirty="0" err="1"/>
              <a:t>uri</a:t>
            </a:r>
            <a:r>
              <a:rPr lang="en-IN" sz="2000" dirty="0"/>
              <a:t> = "http://www.example.com/custlib" prefix = "</a:t>
            </a:r>
            <a:r>
              <a:rPr lang="en-IN" sz="2000" dirty="0" err="1"/>
              <a:t>mytag</a:t>
            </a:r>
            <a:r>
              <a:rPr lang="en-IN" sz="2000" dirty="0"/>
              <a:t>" %&gt; </a:t>
            </a:r>
            <a:endParaRPr lang="en-IN" sz="2000" dirty="0" smtClean="0"/>
          </a:p>
          <a:p>
            <a:pPr marL="411480" lvl="1" indent="0">
              <a:buNone/>
            </a:pPr>
            <a:r>
              <a:rPr lang="en-IN" sz="1800" dirty="0" smtClean="0"/>
              <a:t>&lt;</a:t>
            </a:r>
            <a:r>
              <a:rPr lang="en-IN" sz="1800" dirty="0"/>
              <a:t>html&gt; </a:t>
            </a:r>
            <a:endParaRPr lang="en-IN" sz="1800" dirty="0" smtClean="0"/>
          </a:p>
          <a:p>
            <a:pPr marL="704088" lvl="2" indent="0">
              <a:buNone/>
            </a:pPr>
            <a:r>
              <a:rPr lang="en-IN" sz="1600" dirty="0" smtClean="0"/>
              <a:t>&lt;</a:t>
            </a:r>
            <a:r>
              <a:rPr lang="en-IN" sz="1600" dirty="0"/>
              <a:t>body&gt; </a:t>
            </a:r>
            <a:endParaRPr lang="en-IN" sz="1600" dirty="0" smtClean="0"/>
          </a:p>
          <a:p>
            <a:pPr marL="704088" lvl="2" indent="0">
              <a:buNone/>
            </a:pPr>
            <a:r>
              <a:rPr lang="en-IN" sz="1600" dirty="0" smtClean="0"/>
              <a:t>&lt;</a:t>
            </a:r>
            <a:r>
              <a:rPr lang="en-IN" sz="1600" dirty="0" err="1"/>
              <a:t>mytag:hello</a:t>
            </a:r>
            <a:r>
              <a:rPr lang="en-IN" sz="1600" dirty="0"/>
              <a:t>/&gt; </a:t>
            </a:r>
            <a:endParaRPr lang="en-IN" sz="1600" dirty="0" smtClean="0"/>
          </a:p>
          <a:p>
            <a:pPr marL="704088" lvl="2" indent="0">
              <a:buNone/>
            </a:pPr>
            <a:r>
              <a:rPr lang="en-IN" sz="1600" dirty="0" smtClean="0"/>
              <a:t>&lt;/</a:t>
            </a:r>
            <a:r>
              <a:rPr lang="en-IN" sz="1600" dirty="0"/>
              <a:t>body</a:t>
            </a:r>
            <a:r>
              <a:rPr lang="en-IN" sz="1600" dirty="0" smtClean="0"/>
              <a:t>&gt;</a:t>
            </a:r>
          </a:p>
          <a:p>
            <a:pPr marL="411480" lvl="1" indent="0">
              <a:buNone/>
            </a:pPr>
            <a:r>
              <a:rPr lang="en-IN" sz="2000" dirty="0" smtClean="0"/>
              <a:t>&lt;/</a:t>
            </a:r>
            <a:r>
              <a:rPr lang="en-IN" sz="2000" dirty="0"/>
              <a:t>html&gt;</a:t>
            </a:r>
          </a:p>
        </p:txBody>
      </p:sp>
    </p:spTree>
    <p:extLst>
      <p:ext uri="{BB962C8B-B14F-4D97-AF65-F5344CB8AC3E}">
        <p14:creationId xmlns:p14="http://schemas.microsoft.com/office/powerpoint/2010/main" val="302247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Scripting Elements</a:t>
            </a:r>
            <a:endParaRPr lang="en-IN" dirty="0"/>
          </a:p>
        </p:txBody>
      </p:sp>
      <p:sp>
        <p:nvSpPr>
          <p:cNvPr id="3" name="Content Placeholder 2"/>
          <p:cNvSpPr>
            <a:spLocks noGrp="1"/>
          </p:cNvSpPr>
          <p:nvPr>
            <p:ph idx="1"/>
          </p:nvPr>
        </p:nvSpPr>
        <p:spPr/>
        <p:txBody>
          <a:bodyPr>
            <a:normAutofit/>
          </a:bodyPr>
          <a:lstStyle/>
          <a:p>
            <a:r>
              <a:rPr lang="en-IN" sz="1800" dirty="0"/>
              <a:t>Scripting elements allow you to insert Java code in your JSP pages. There are three types </a:t>
            </a:r>
            <a:r>
              <a:rPr lang="en-IN" sz="1800" dirty="0" smtClean="0"/>
              <a:t>of scripting </a:t>
            </a:r>
            <a:r>
              <a:rPr lang="en-IN" sz="1800" dirty="0"/>
              <a:t>elements:</a:t>
            </a:r>
          </a:p>
          <a:p>
            <a:pPr lvl="1"/>
            <a:r>
              <a:rPr lang="en-IN" sz="1600" dirty="0" err="1" smtClean="0"/>
              <a:t>Scriptlets</a:t>
            </a:r>
            <a:endParaRPr lang="en-IN" sz="1600" dirty="0"/>
          </a:p>
          <a:p>
            <a:pPr lvl="1"/>
            <a:r>
              <a:rPr lang="en-IN" sz="1600" dirty="0" smtClean="0"/>
              <a:t>Declarations</a:t>
            </a:r>
            <a:endParaRPr lang="en-IN" sz="1600" dirty="0"/>
          </a:p>
          <a:p>
            <a:pPr lvl="1"/>
            <a:r>
              <a:rPr lang="en-IN" sz="1600" dirty="0" smtClean="0"/>
              <a:t>Expressions</a:t>
            </a:r>
            <a:endParaRPr lang="en-IN" sz="1800" dirty="0"/>
          </a:p>
        </p:txBody>
      </p:sp>
    </p:spTree>
    <p:extLst>
      <p:ext uri="{BB962C8B-B14F-4D97-AF65-F5344CB8AC3E}">
        <p14:creationId xmlns:p14="http://schemas.microsoft.com/office/powerpoint/2010/main" val="2886201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Scriptlets</a:t>
            </a:r>
            <a:endParaRPr lang="en-IN" dirty="0"/>
          </a:p>
        </p:txBody>
      </p:sp>
      <p:sp>
        <p:nvSpPr>
          <p:cNvPr id="3" name="Content Placeholder 2"/>
          <p:cNvSpPr>
            <a:spLocks noGrp="1"/>
          </p:cNvSpPr>
          <p:nvPr>
            <p:ph idx="1"/>
          </p:nvPr>
        </p:nvSpPr>
        <p:spPr/>
        <p:txBody>
          <a:bodyPr>
            <a:normAutofit/>
          </a:bodyPr>
          <a:lstStyle/>
          <a:p>
            <a:r>
              <a:rPr lang="en-IN" sz="2000" dirty="0" err="1"/>
              <a:t>Scriptlets</a:t>
            </a:r>
            <a:r>
              <a:rPr lang="en-IN" sz="2000" dirty="0"/>
              <a:t> are the code blocks of a JSP page. </a:t>
            </a:r>
            <a:r>
              <a:rPr lang="en-IN" sz="2000" dirty="0" err="1"/>
              <a:t>Scriptlets</a:t>
            </a:r>
            <a:r>
              <a:rPr lang="en-IN" sz="2000" dirty="0"/>
              <a:t> start with an opening &lt;% </a:t>
            </a:r>
            <a:r>
              <a:rPr lang="en-IN" sz="2000" dirty="0" smtClean="0"/>
              <a:t>tag and </a:t>
            </a:r>
            <a:r>
              <a:rPr lang="en-IN" sz="2000" dirty="0"/>
              <a:t>end with a closing %&gt; tag</a:t>
            </a:r>
            <a:r>
              <a:rPr lang="en-IN" sz="2000" dirty="0" smtClean="0"/>
              <a:t>.</a:t>
            </a:r>
          </a:p>
          <a:p>
            <a:endParaRPr lang="en-IN" sz="2000" dirty="0"/>
          </a:p>
        </p:txBody>
      </p:sp>
    </p:spTree>
    <p:extLst>
      <p:ext uri="{BB962C8B-B14F-4D97-AF65-F5344CB8AC3E}">
        <p14:creationId xmlns:p14="http://schemas.microsoft.com/office/powerpoint/2010/main" val="42009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half" idx="1"/>
          </p:nvPr>
        </p:nvSpPr>
        <p:spPr/>
        <p:txBody>
          <a:bodyPr>
            <a:normAutofit fontScale="85000" lnSpcReduction="20000"/>
          </a:bodyPr>
          <a:lstStyle/>
          <a:p>
            <a:pPr marL="109728" indent="0">
              <a:buNone/>
            </a:pPr>
            <a:r>
              <a:rPr lang="en-IN" sz="2000" dirty="0"/>
              <a:t>&lt;%@ page session="false" %&gt;</a:t>
            </a:r>
          </a:p>
          <a:p>
            <a:pPr marL="109728" indent="0">
              <a:buNone/>
            </a:pPr>
            <a:r>
              <a:rPr lang="en-IN" sz="2000" dirty="0"/>
              <a:t>&lt;%@ page import="</a:t>
            </a:r>
            <a:r>
              <a:rPr lang="en-IN" sz="2000" dirty="0" err="1"/>
              <a:t>java.sql</a:t>
            </a:r>
            <a:r>
              <a:rPr lang="en-IN" sz="2000" dirty="0"/>
              <a:t>.*" %&gt;</a:t>
            </a:r>
          </a:p>
          <a:p>
            <a:pPr marL="109728" indent="0">
              <a:buNone/>
            </a:pPr>
            <a:r>
              <a:rPr lang="en-IN" sz="2000" dirty="0"/>
              <a:t>&lt;%</a:t>
            </a:r>
          </a:p>
          <a:p>
            <a:pPr marL="109728" indent="0">
              <a:buNone/>
            </a:pPr>
            <a:r>
              <a:rPr lang="en-IN" sz="2000" dirty="0"/>
              <a:t>try {</a:t>
            </a:r>
          </a:p>
          <a:p>
            <a:pPr marL="109728" indent="0">
              <a:buNone/>
            </a:pPr>
            <a:r>
              <a:rPr lang="en-IN" sz="2000" dirty="0" err="1"/>
              <a:t>Class.forName</a:t>
            </a:r>
            <a:r>
              <a:rPr lang="en-IN" sz="2000" dirty="0"/>
              <a:t>("</a:t>
            </a:r>
            <a:r>
              <a:rPr lang="en-IN" sz="2000" dirty="0" err="1"/>
              <a:t>sun.jdbc.odbc.JdbcOdbcDriver</a:t>
            </a:r>
            <a:r>
              <a:rPr lang="en-IN" sz="2000" dirty="0"/>
              <a:t>");</a:t>
            </a:r>
          </a:p>
          <a:p>
            <a:pPr marL="109728" indent="0">
              <a:buNone/>
            </a:pPr>
            <a:r>
              <a:rPr lang="en-IN" sz="2000" dirty="0" err="1"/>
              <a:t>System.out.println</a:t>
            </a:r>
            <a:r>
              <a:rPr lang="en-IN" sz="2000" dirty="0"/>
              <a:t>("JDBC driver loaded");</a:t>
            </a:r>
          </a:p>
          <a:p>
            <a:pPr marL="109728" indent="0">
              <a:buNone/>
            </a:pPr>
            <a:r>
              <a:rPr lang="en-IN" sz="2000" dirty="0"/>
              <a:t>}</a:t>
            </a:r>
          </a:p>
          <a:p>
            <a:pPr marL="109728" indent="0">
              <a:buNone/>
            </a:pPr>
            <a:r>
              <a:rPr lang="en-IN" sz="2000" dirty="0"/>
              <a:t>catch (</a:t>
            </a:r>
            <a:r>
              <a:rPr lang="en-IN" sz="2000" dirty="0" err="1"/>
              <a:t>ClassNotFoundException</a:t>
            </a:r>
            <a:r>
              <a:rPr lang="en-IN" sz="2000" dirty="0"/>
              <a:t> e) {</a:t>
            </a:r>
          </a:p>
          <a:p>
            <a:pPr marL="109728" indent="0">
              <a:buNone/>
            </a:pPr>
            <a:r>
              <a:rPr lang="en-IN" sz="2000" dirty="0" err="1"/>
              <a:t>System.out.println</a:t>
            </a:r>
            <a:r>
              <a:rPr lang="en-IN" sz="2000" dirty="0"/>
              <a:t>(</a:t>
            </a:r>
            <a:r>
              <a:rPr lang="en-IN" sz="2000" dirty="0" err="1"/>
              <a:t>e.toString</a:t>
            </a:r>
            <a:r>
              <a:rPr lang="en-IN" sz="2000" dirty="0"/>
              <a:t>());</a:t>
            </a:r>
          </a:p>
          <a:p>
            <a:pPr marL="109728" indent="0">
              <a:buNone/>
            </a:pPr>
            <a:r>
              <a:rPr lang="en-IN" sz="2000" dirty="0" smtClean="0"/>
              <a:t>}</a:t>
            </a:r>
          </a:p>
          <a:p>
            <a:pPr marL="109728" indent="0">
              <a:buNone/>
            </a:pPr>
            <a:r>
              <a:rPr lang="en-IN" sz="2000" dirty="0" smtClean="0"/>
              <a:t>%&gt;</a:t>
            </a:r>
            <a:endParaRPr lang="en-IN" sz="2000" dirty="0"/>
          </a:p>
        </p:txBody>
      </p:sp>
      <p:sp>
        <p:nvSpPr>
          <p:cNvPr id="4" name="Content Placeholder 3"/>
          <p:cNvSpPr>
            <a:spLocks noGrp="1"/>
          </p:cNvSpPr>
          <p:nvPr>
            <p:ph sz="half" idx="2"/>
          </p:nvPr>
        </p:nvSpPr>
        <p:spPr/>
        <p:txBody>
          <a:bodyPr>
            <a:normAutofit fontScale="85000" lnSpcReduction="20000"/>
          </a:bodyPr>
          <a:lstStyle/>
          <a:p>
            <a:pPr marL="109728" indent="0">
              <a:buNone/>
            </a:pPr>
            <a:r>
              <a:rPr lang="en-IN" dirty="0"/>
              <a:t>&lt;HTML&gt;</a:t>
            </a:r>
          </a:p>
          <a:p>
            <a:pPr marL="109728" indent="0">
              <a:buNone/>
            </a:pPr>
            <a:r>
              <a:rPr lang="en-IN" dirty="0"/>
              <a:t>&lt;HEAD&gt;</a:t>
            </a:r>
          </a:p>
          <a:p>
            <a:pPr marL="109728" indent="0">
              <a:buNone/>
            </a:pPr>
            <a:r>
              <a:rPr lang="en-IN" dirty="0"/>
              <a:t>&lt;TITLE&gt;Display All Users&lt;/TITLE&gt;</a:t>
            </a:r>
          </a:p>
          <a:p>
            <a:pPr marL="109728" indent="0">
              <a:buNone/>
            </a:pPr>
            <a:r>
              <a:rPr lang="en-IN" dirty="0"/>
              <a:t>&lt;/HEAD&gt;</a:t>
            </a:r>
          </a:p>
          <a:p>
            <a:pPr marL="109728" indent="0">
              <a:buNone/>
            </a:pPr>
            <a:r>
              <a:rPr lang="en-IN" dirty="0"/>
              <a:t>&lt;BODY&gt;</a:t>
            </a:r>
          </a:p>
          <a:p>
            <a:pPr marL="109728" indent="0">
              <a:buNone/>
            </a:pPr>
            <a:r>
              <a:rPr lang="en-IN" dirty="0"/>
              <a:t>&lt;CENTER&gt;</a:t>
            </a:r>
          </a:p>
          <a:p>
            <a:pPr marL="109728" indent="0">
              <a:buNone/>
            </a:pPr>
            <a:r>
              <a:rPr lang="en-IN" dirty="0"/>
              <a:t>&lt;BR&gt;&lt;H2&gt;Displaying All Users&lt;/H2&gt;</a:t>
            </a:r>
          </a:p>
          <a:p>
            <a:pPr marL="109728" indent="0">
              <a:buNone/>
            </a:pPr>
            <a:r>
              <a:rPr lang="en-IN" dirty="0"/>
              <a:t>&lt;BR&gt;</a:t>
            </a:r>
          </a:p>
          <a:p>
            <a:pPr marL="109728" indent="0">
              <a:buNone/>
            </a:pPr>
            <a:r>
              <a:rPr lang="en-IN" dirty="0"/>
              <a:t>&lt;BR&gt;</a:t>
            </a:r>
          </a:p>
          <a:p>
            <a:pPr marL="109728" indent="0">
              <a:buNone/>
            </a:pPr>
            <a:r>
              <a:rPr lang="en-IN" dirty="0"/>
              <a:t>&lt;TABLE&gt;</a:t>
            </a:r>
          </a:p>
          <a:p>
            <a:pPr marL="109728" indent="0">
              <a:buNone/>
            </a:pPr>
            <a:r>
              <a:rPr lang="en-IN" dirty="0"/>
              <a:t>&lt;TR&gt;</a:t>
            </a:r>
          </a:p>
          <a:p>
            <a:pPr marL="109728" indent="0">
              <a:buNone/>
            </a:pPr>
            <a:r>
              <a:rPr lang="en-IN" dirty="0"/>
              <a:t>&lt;TH&gt;First Name&lt;/TH&gt;</a:t>
            </a:r>
          </a:p>
          <a:p>
            <a:pPr marL="109728" indent="0">
              <a:buNone/>
            </a:pPr>
            <a:r>
              <a:rPr lang="en-IN" dirty="0"/>
              <a:t>&lt;TH&gt;Last Name&lt;/TH&gt;</a:t>
            </a:r>
          </a:p>
          <a:p>
            <a:pPr marL="109728" indent="0">
              <a:buNone/>
            </a:pPr>
            <a:r>
              <a:rPr lang="en-IN" dirty="0"/>
              <a:t>&lt;TH&gt;User Name&lt;/TH&gt;</a:t>
            </a:r>
          </a:p>
          <a:p>
            <a:pPr marL="109728" indent="0">
              <a:buNone/>
            </a:pPr>
            <a:r>
              <a:rPr lang="en-IN" dirty="0"/>
              <a:t>&lt;TH&gt;Password&lt;/TH&gt;</a:t>
            </a:r>
          </a:p>
          <a:p>
            <a:pPr marL="109728" indent="0">
              <a:buNone/>
            </a:pPr>
            <a:r>
              <a:rPr lang="en-IN" dirty="0"/>
              <a:t>&lt;/TR&gt;</a:t>
            </a:r>
          </a:p>
          <a:p>
            <a:endParaRPr lang="en-IN" dirty="0"/>
          </a:p>
        </p:txBody>
      </p:sp>
    </p:spTree>
    <p:extLst>
      <p:ext uri="{BB962C8B-B14F-4D97-AF65-F5344CB8AC3E}">
        <p14:creationId xmlns:p14="http://schemas.microsoft.com/office/powerpoint/2010/main" val="335603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sz="half" idx="1"/>
          </p:nvPr>
        </p:nvSpPr>
        <p:spPr/>
        <p:txBody>
          <a:bodyPr>
            <a:noAutofit/>
          </a:bodyPr>
          <a:lstStyle/>
          <a:p>
            <a:pPr marL="109728" indent="0">
              <a:buNone/>
            </a:pPr>
            <a:r>
              <a:rPr lang="en-IN" sz="1600" dirty="0"/>
              <a:t>&lt;%</a:t>
            </a:r>
          </a:p>
          <a:p>
            <a:pPr marL="109728" indent="0">
              <a:buNone/>
            </a:pPr>
            <a:r>
              <a:rPr lang="en-IN" sz="1600" dirty="0"/>
              <a:t>String </a:t>
            </a:r>
            <a:r>
              <a:rPr lang="en-IN" sz="1600" dirty="0" err="1"/>
              <a:t>sql</a:t>
            </a:r>
            <a:r>
              <a:rPr lang="en-IN" sz="1600" dirty="0"/>
              <a:t> = "SELECT </a:t>
            </a:r>
            <a:r>
              <a:rPr lang="en-IN" sz="1600" dirty="0" err="1"/>
              <a:t>FirstName</a:t>
            </a:r>
            <a:r>
              <a:rPr lang="en-IN" sz="1600" dirty="0"/>
              <a:t>, </a:t>
            </a:r>
            <a:r>
              <a:rPr lang="en-IN" sz="1600" dirty="0" err="1"/>
              <a:t>LastName</a:t>
            </a:r>
            <a:r>
              <a:rPr lang="en-IN" sz="1600" dirty="0"/>
              <a:t>, </a:t>
            </a:r>
            <a:r>
              <a:rPr lang="en-IN" sz="1600" dirty="0" err="1"/>
              <a:t>UserName</a:t>
            </a:r>
            <a:r>
              <a:rPr lang="en-IN" sz="1600" dirty="0"/>
              <a:t>, Password" +</a:t>
            </a:r>
          </a:p>
          <a:p>
            <a:pPr marL="109728" indent="0">
              <a:buNone/>
            </a:pPr>
            <a:r>
              <a:rPr lang="en-IN" sz="1600" dirty="0"/>
              <a:t>" FROM Users";</a:t>
            </a:r>
          </a:p>
          <a:p>
            <a:pPr marL="109728" indent="0">
              <a:buNone/>
            </a:pPr>
            <a:r>
              <a:rPr lang="en-IN" sz="1600" dirty="0"/>
              <a:t>try {</a:t>
            </a:r>
          </a:p>
          <a:p>
            <a:pPr marL="109728" indent="0">
              <a:buNone/>
            </a:pPr>
            <a:r>
              <a:rPr lang="en-IN" sz="1600" dirty="0"/>
              <a:t>Connection con = </a:t>
            </a:r>
            <a:r>
              <a:rPr lang="en-IN" sz="1600" dirty="0" err="1"/>
              <a:t>DriverManager.getConnection</a:t>
            </a:r>
            <a:r>
              <a:rPr lang="en-IN" sz="1600" dirty="0"/>
              <a:t>("</a:t>
            </a:r>
            <a:r>
              <a:rPr lang="en-IN" sz="1600" dirty="0" err="1"/>
              <a:t>jdbc:odbc:JavaWeb</a:t>
            </a:r>
            <a:r>
              <a:rPr lang="en-IN" sz="1600" dirty="0"/>
              <a:t>");</a:t>
            </a:r>
          </a:p>
          <a:p>
            <a:pPr marL="109728" indent="0">
              <a:buNone/>
            </a:pPr>
            <a:r>
              <a:rPr lang="en-IN" sz="1600" dirty="0"/>
              <a:t>Statement s = </a:t>
            </a:r>
            <a:r>
              <a:rPr lang="en-IN" sz="1600" dirty="0" err="1"/>
              <a:t>con.createStatement</a:t>
            </a:r>
            <a:r>
              <a:rPr lang="en-IN" sz="1600" dirty="0"/>
              <a:t>();</a:t>
            </a:r>
          </a:p>
          <a:p>
            <a:pPr marL="109728" indent="0">
              <a:buNone/>
            </a:pPr>
            <a:r>
              <a:rPr lang="en-IN" sz="1600" dirty="0" err="1"/>
              <a:t>ResultSet</a:t>
            </a:r>
            <a:r>
              <a:rPr lang="en-IN" sz="1600" dirty="0"/>
              <a:t> </a:t>
            </a:r>
            <a:r>
              <a:rPr lang="en-IN" sz="1600" dirty="0" err="1"/>
              <a:t>rs</a:t>
            </a:r>
            <a:r>
              <a:rPr lang="en-IN" sz="1600" dirty="0"/>
              <a:t> = </a:t>
            </a:r>
            <a:r>
              <a:rPr lang="en-IN" sz="1600" dirty="0" err="1"/>
              <a:t>s.executeQuery</a:t>
            </a:r>
            <a:r>
              <a:rPr lang="en-IN" sz="1600" dirty="0"/>
              <a:t>(</a:t>
            </a:r>
            <a:r>
              <a:rPr lang="en-IN" sz="1600" dirty="0" err="1"/>
              <a:t>sql</a:t>
            </a:r>
            <a:r>
              <a:rPr lang="en-IN" sz="1600" dirty="0"/>
              <a:t>);</a:t>
            </a:r>
          </a:p>
          <a:p>
            <a:pPr marL="109728" indent="0">
              <a:buNone/>
            </a:pPr>
            <a:r>
              <a:rPr lang="en-IN" sz="1600" dirty="0"/>
              <a:t>while (</a:t>
            </a:r>
            <a:r>
              <a:rPr lang="en-IN" sz="1600" dirty="0" err="1"/>
              <a:t>rs.next</a:t>
            </a:r>
            <a:r>
              <a:rPr lang="en-IN" sz="1600" dirty="0"/>
              <a:t>()) {</a:t>
            </a:r>
          </a:p>
          <a:p>
            <a:pPr marL="109728" indent="0">
              <a:buNone/>
            </a:pPr>
            <a:r>
              <a:rPr lang="en-IN" sz="1600" dirty="0" err="1"/>
              <a:t>out.println</a:t>
            </a:r>
            <a:r>
              <a:rPr lang="en-IN" sz="1600" dirty="0"/>
              <a:t>("&lt;TR&gt;");</a:t>
            </a:r>
          </a:p>
          <a:p>
            <a:pPr marL="109728" indent="0">
              <a:buNone/>
            </a:pPr>
            <a:r>
              <a:rPr lang="en-IN" sz="1600" dirty="0" err="1"/>
              <a:t>out.println</a:t>
            </a:r>
            <a:r>
              <a:rPr lang="en-IN" sz="1600" dirty="0"/>
              <a:t>("&lt;TD&gt;" + </a:t>
            </a:r>
            <a:r>
              <a:rPr lang="en-IN" sz="1600" dirty="0" err="1"/>
              <a:t>rs.getString</a:t>
            </a:r>
            <a:r>
              <a:rPr lang="en-IN" sz="1600" dirty="0"/>
              <a:t>(1) + "&lt;/TD&gt;");</a:t>
            </a:r>
          </a:p>
          <a:p>
            <a:pPr marL="109728" indent="0">
              <a:buNone/>
            </a:pPr>
            <a:r>
              <a:rPr lang="en-IN" sz="1600" dirty="0" err="1"/>
              <a:t>out.println</a:t>
            </a:r>
            <a:r>
              <a:rPr lang="en-IN" sz="1600" dirty="0"/>
              <a:t>("&lt;TD&gt;" + </a:t>
            </a:r>
            <a:r>
              <a:rPr lang="en-IN" sz="1600" dirty="0" err="1"/>
              <a:t>rs.getString</a:t>
            </a:r>
            <a:r>
              <a:rPr lang="en-IN" sz="1600" dirty="0"/>
              <a:t>(2) + "&lt;/TD</a:t>
            </a:r>
            <a:r>
              <a:rPr lang="en-IN" sz="1600" dirty="0" smtClean="0"/>
              <a:t>&gt;");</a:t>
            </a:r>
            <a:r>
              <a:rPr lang="en-IN" sz="1600" dirty="0"/>
              <a:t/>
            </a:r>
            <a:br>
              <a:rPr lang="en-IN" sz="1600" dirty="0"/>
            </a:br>
            <a:endParaRPr lang="en-IN" sz="1600" dirty="0"/>
          </a:p>
        </p:txBody>
      </p:sp>
      <p:sp>
        <p:nvSpPr>
          <p:cNvPr id="4" name="Content Placeholder 3"/>
          <p:cNvSpPr>
            <a:spLocks noGrp="1"/>
          </p:cNvSpPr>
          <p:nvPr>
            <p:ph sz="half" idx="2"/>
          </p:nvPr>
        </p:nvSpPr>
        <p:spPr/>
        <p:txBody>
          <a:bodyPr>
            <a:normAutofit fontScale="77500" lnSpcReduction="20000"/>
          </a:bodyPr>
          <a:lstStyle/>
          <a:p>
            <a:pPr marL="109728" indent="0">
              <a:buNone/>
            </a:pPr>
            <a:r>
              <a:rPr lang="en-IN" dirty="0" err="1"/>
              <a:t>out.println</a:t>
            </a:r>
            <a:r>
              <a:rPr lang="en-IN" dirty="0"/>
              <a:t>("&lt;TD&gt;" + </a:t>
            </a:r>
            <a:r>
              <a:rPr lang="en-IN" dirty="0" err="1"/>
              <a:t>rs.getString</a:t>
            </a:r>
            <a:r>
              <a:rPr lang="en-IN" dirty="0"/>
              <a:t>(3) + "&lt;/TD&gt;");</a:t>
            </a:r>
          </a:p>
          <a:p>
            <a:pPr marL="109728" indent="0">
              <a:buNone/>
            </a:pPr>
            <a:r>
              <a:rPr lang="en-IN" dirty="0" err="1"/>
              <a:t>out.println</a:t>
            </a:r>
            <a:r>
              <a:rPr lang="en-IN" dirty="0"/>
              <a:t>("&lt;TD&gt;" + </a:t>
            </a:r>
            <a:r>
              <a:rPr lang="en-IN" dirty="0" err="1"/>
              <a:t>rs.getString</a:t>
            </a:r>
            <a:r>
              <a:rPr lang="en-IN" dirty="0"/>
              <a:t>(4) + "&lt;/TD&gt;");</a:t>
            </a:r>
          </a:p>
          <a:p>
            <a:pPr marL="109728" indent="0">
              <a:buNone/>
            </a:pPr>
            <a:r>
              <a:rPr lang="en-IN" dirty="0" err="1"/>
              <a:t>out.println</a:t>
            </a:r>
            <a:r>
              <a:rPr lang="en-IN" dirty="0"/>
              <a:t>("&lt;/TR&gt;");</a:t>
            </a:r>
          </a:p>
          <a:p>
            <a:pPr marL="109728" indent="0">
              <a:buNone/>
            </a:pPr>
            <a:r>
              <a:rPr lang="en-IN" dirty="0"/>
              <a:t>}</a:t>
            </a:r>
          </a:p>
          <a:p>
            <a:pPr marL="109728" indent="0">
              <a:buNone/>
            </a:pPr>
            <a:r>
              <a:rPr lang="en-IN" dirty="0" err="1"/>
              <a:t>rs.close</a:t>
            </a:r>
            <a:r>
              <a:rPr lang="en-IN" dirty="0"/>
              <a:t>();</a:t>
            </a:r>
          </a:p>
          <a:p>
            <a:pPr marL="109728" indent="0">
              <a:buNone/>
            </a:pPr>
            <a:r>
              <a:rPr lang="en-IN" dirty="0" err="1"/>
              <a:t>s.close</a:t>
            </a:r>
            <a:r>
              <a:rPr lang="en-IN" dirty="0"/>
              <a:t>();</a:t>
            </a:r>
          </a:p>
          <a:p>
            <a:pPr marL="109728" indent="0">
              <a:buNone/>
            </a:pPr>
            <a:r>
              <a:rPr lang="en-IN" dirty="0" err="1"/>
              <a:t>con.close</a:t>
            </a:r>
            <a:r>
              <a:rPr lang="en-IN" dirty="0"/>
              <a:t>();</a:t>
            </a:r>
          </a:p>
          <a:p>
            <a:pPr marL="109728" indent="0">
              <a:buNone/>
            </a:pPr>
            <a:r>
              <a:rPr lang="en-IN" dirty="0"/>
              <a:t>}</a:t>
            </a:r>
          </a:p>
          <a:p>
            <a:pPr marL="109728" indent="0">
              <a:buNone/>
            </a:pPr>
            <a:r>
              <a:rPr lang="en-IN" dirty="0"/>
              <a:t>catch (</a:t>
            </a:r>
            <a:r>
              <a:rPr lang="en-IN" dirty="0" err="1"/>
              <a:t>SQLException</a:t>
            </a:r>
            <a:r>
              <a:rPr lang="en-IN" dirty="0"/>
              <a:t> e) {</a:t>
            </a:r>
          </a:p>
          <a:p>
            <a:pPr marL="109728" indent="0">
              <a:buNone/>
            </a:pPr>
            <a:r>
              <a:rPr lang="en-IN" dirty="0"/>
              <a:t>}</a:t>
            </a:r>
          </a:p>
          <a:p>
            <a:pPr marL="109728" indent="0">
              <a:buNone/>
            </a:pPr>
            <a:r>
              <a:rPr lang="en-IN" dirty="0"/>
              <a:t>catch (Exception e) {</a:t>
            </a:r>
          </a:p>
          <a:p>
            <a:pPr marL="109728" indent="0">
              <a:buNone/>
            </a:pPr>
            <a:r>
              <a:rPr lang="en-IN" dirty="0"/>
              <a:t>}</a:t>
            </a:r>
          </a:p>
          <a:p>
            <a:pPr marL="109728" indent="0">
              <a:buNone/>
            </a:pPr>
            <a:r>
              <a:rPr lang="en-IN" dirty="0"/>
              <a:t>%&gt;</a:t>
            </a:r>
          </a:p>
          <a:p>
            <a:pPr marL="109728" indent="0">
              <a:buNone/>
            </a:pPr>
            <a:r>
              <a:rPr lang="en-IN" dirty="0"/>
              <a:t>&lt;/TABLE&gt;</a:t>
            </a:r>
          </a:p>
          <a:p>
            <a:pPr marL="109728" indent="0">
              <a:buNone/>
            </a:pPr>
            <a:r>
              <a:rPr lang="en-IN" dirty="0"/>
              <a:t>&lt;/CENTER&gt;</a:t>
            </a:r>
          </a:p>
          <a:p>
            <a:pPr marL="109728" indent="0">
              <a:buNone/>
            </a:pPr>
            <a:r>
              <a:rPr lang="en-IN" dirty="0"/>
              <a:t>&lt;/BODY&gt;</a:t>
            </a:r>
          </a:p>
          <a:p>
            <a:pPr marL="109728" indent="0">
              <a:buNone/>
            </a:pPr>
            <a:r>
              <a:rPr lang="en-IN" dirty="0"/>
              <a:t>&lt;/HTML</a:t>
            </a:r>
            <a:r>
              <a:rPr lang="en-IN" dirty="0" smtClean="0"/>
              <a:t>&gt;</a:t>
            </a:r>
            <a:endParaRPr lang="en-IN" dirty="0"/>
          </a:p>
        </p:txBody>
      </p:sp>
    </p:spTree>
    <p:extLst>
      <p:ext uri="{BB962C8B-B14F-4D97-AF65-F5344CB8AC3E}">
        <p14:creationId xmlns:p14="http://schemas.microsoft.com/office/powerpoint/2010/main" val="15735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JSP Page that Interweaves HTML Tags with </a:t>
            </a:r>
            <a:r>
              <a:rPr lang="en-IN" sz="2800" b="1" dirty="0" err="1"/>
              <a:t>Scriptlets</a:t>
            </a:r>
            <a:endParaRPr lang="en-IN" sz="2800" dirty="0"/>
          </a:p>
        </p:txBody>
      </p:sp>
      <p:sp>
        <p:nvSpPr>
          <p:cNvPr id="3" name="Content Placeholder 2"/>
          <p:cNvSpPr>
            <a:spLocks noGrp="1"/>
          </p:cNvSpPr>
          <p:nvPr>
            <p:ph idx="1"/>
          </p:nvPr>
        </p:nvSpPr>
        <p:spPr/>
        <p:txBody>
          <a:bodyPr>
            <a:normAutofit/>
          </a:bodyPr>
          <a:lstStyle/>
          <a:p>
            <a:pPr marL="109728" indent="0">
              <a:buNone/>
            </a:pPr>
            <a:r>
              <a:rPr lang="en-IN" sz="2000" b="1" dirty="0"/>
              <a:t>&lt;TR&gt;</a:t>
            </a:r>
          </a:p>
          <a:p>
            <a:pPr marL="109728" indent="0">
              <a:buNone/>
            </a:pPr>
            <a:r>
              <a:rPr lang="en-IN" sz="2000" b="1" dirty="0"/>
              <a:t>&lt;TD&gt;&lt;% </a:t>
            </a:r>
            <a:r>
              <a:rPr lang="en-IN" sz="2000" b="1" dirty="0" err="1"/>
              <a:t>out.print</a:t>
            </a:r>
            <a:r>
              <a:rPr lang="en-IN" sz="2000" b="1" dirty="0"/>
              <a:t>(</a:t>
            </a:r>
            <a:r>
              <a:rPr lang="en-IN" sz="2000" b="1" dirty="0" err="1"/>
              <a:t>rs.getString</a:t>
            </a:r>
            <a:r>
              <a:rPr lang="en-IN" sz="2000" b="1" dirty="0"/>
              <a:t>(1)); %&gt;&lt;/TD&gt;</a:t>
            </a:r>
          </a:p>
          <a:p>
            <a:pPr marL="109728" indent="0">
              <a:buNone/>
            </a:pPr>
            <a:r>
              <a:rPr lang="en-IN" sz="2000" b="1" dirty="0"/>
              <a:t>&lt;TD&gt;&lt;% </a:t>
            </a:r>
            <a:r>
              <a:rPr lang="en-IN" sz="2000" b="1" dirty="0" err="1"/>
              <a:t>out.print</a:t>
            </a:r>
            <a:r>
              <a:rPr lang="en-IN" sz="2000" b="1" dirty="0"/>
              <a:t>(</a:t>
            </a:r>
            <a:r>
              <a:rPr lang="en-IN" sz="2000" b="1" dirty="0" err="1"/>
              <a:t>rs.getString</a:t>
            </a:r>
            <a:r>
              <a:rPr lang="en-IN" sz="2000" b="1" dirty="0"/>
              <a:t>(2)); %&gt;&lt;/TD&gt;</a:t>
            </a:r>
          </a:p>
          <a:p>
            <a:pPr marL="109728" indent="0">
              <a:buNone/>
            </a:pPr>
            <a:r>
              <a:rPr lang="en-IN" sz="2000" b="1" dirty="0"/>
              <a:t>&lt;TD&gt;&lt;% </a:t>
            </a:r>
            <a:r>
              <a:rPr lang="en-IN" sz="2000" b="1" dirty="0" err="1"/>
              <a:t>out.print</a:t>
            </a:r>
            <a:r>
              <a:rPr lang="en-IN" sz="2000" b="1" dirty="0"/>
              <a:t>(</a:t>
            </a:r>
            <a:r>
              <a:rPr lang="en-IN" sz="2000" b="1" dirty="0" err="1"/>
              <a:t>rs.getString</a:t>
            </a:r>
            <a:r>
              <a:rPr lang="en-IN" sz="2000" b="1" dirty="0"/>
              <a:t>(3)); %&gt;&lt;/TD&gt;</a:t>
            </a:r>
          </a:p>
          <a:p>
            <a:pPr marL="109728" indent="0">
              <a:buNone/>
            </a:pPr>
            <a:r>
              <a:rPr lang="en-IN" sz="2000" b="1" dirty="0"/>
              <a:t>&lt;TD&gt;&lt;% </a:t>
            </a:r>
            <a:r>
              <a:rPr lang="en-IN" sz="2000" b="1" dirty="0" err="1"/>
              <a:t>out.print</a:t>
            </a:r>
            <a:r>
              <a:rPr lang="en-IN" sz="2000" b="1" dirty="0"/>
              <a:t>(</a:t>
            </a:r>
            <a:r>
              <a:rPr lang="en-IN" sz="2000" b="1" dirty="0" err="1"/>
              <a:t>rs.getString</a:t>
            </a:r>
            <a:r>
              <a:rPr lang="en-IN" sz="2000" b="1" dirty="0"/>
              <a:t>(4)); %&gt;&lt;/TD&gt;</a:t>
            </a:r>
          </a:p>
          <a:p>
            <a:pPr marL="109728" indent="0">
              <a:buNone/>
            </a:pPr>
            <a:r>
              <a:rPr lang="en-IN" sz="2000" b="1" dirty="0"/>
              <a:t>&lt;/TR&gt;</a:t>
            </a:r>
            <a:endParaRPr lang="en-IN" sz="1800" b="1" dirty="0"/>
          </a:p>
        </p:txBody>
      </p:sp>
    </p:spTree>
    <p:extLst>
      <p:ext uri="{BB962C8B-B14F-4D97-AF65-F5344CB8AC3E}">
        <p14:creationId xmlns:p14="http://schemas.microsoft.com/office/powerpoint/2010/main" val="243969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Declarations</a:t>
            </a:r>
            <a:endParaRPr lang="en-IN" dirty="0"/>
          </a:p>
        </p:txBody>
      </p:sp>
      <p:sp>
        <p:nvSpPr>
          <p:cNvPr id="3" name="Content Placeholder 2"/>
          <p:cNvSpPr>
            <a:spLocks noGrp="1"/>
          </p:cNvSpPr>
          <p:nvPr>
            <p:ph idx="1"/>
          </p:nvPr>
        </p:nvSpPr>
        <p:spPr/>
        <p:txBody>
          <a:bodyPr>
            <a:normAutofit/>
          </a:bodyPr>
          <a:lstStyle/>
          <a:p>
            <a:r>
              <a:rPr lang="en-IN" sz="2000" dirty="0"/>
              <a:t>Declarations allow you to declare methods and variables that can be used from any point in </a:t>
            </a:r>
            <a:r>
              <a:rPr lang="en-IN" sz="2000" dirty="0" smtClean="0"/>
              <a:t>the JSP </a:t>
            </a:r>
            <a:r>
              <a:rPr lang="en-IN" sz="2000" dirty="0"/>
              <a:t>page. </a:t>
            </a:r>
            <a:endParaRPr lang="en-IN" sz="2000" dirty="0" smtClean="0"/>
          </a:p>
          <a:p>
            <a:r>
              <a:rPr lang="en-IN" sz="2000" dirty="0" smtClean="0"/>
              <a:t>Declarations </a:t>
            </a:r>
            <a:r>
              <a:rPr lang="en-IN" sz="2000" dirty="0"/>
              <a:t>also provide a way to create initialization and clean-up code by </a:t>
            </a:r>
            <a:r>
              <a:rPr lang="en-IN" sz="2000" dirty="0" smtClean="0"/>
              <a:t>utilizing the </a:t>
            </a:r>
            <a:r>
              <a:rPr lang="en-IN" sz="2000" dirty="0" err="1"/>
              <a:t>jspInit</a:t>
            </a:r>
            <a:r>
              <a:rPr lang="en-IN" sz="2000" dirty="0"/>
              <a:t> and </a:t>
            </a:r>
            <a:r>
              <a:rPr lang="en-IN" sz="2000" dirty="0" err="1"/>
              <a:t>jspDestroy</a:t>
            </a:r>
            <a:r>
              <a:rPr lang="en-IN" sz="2000" dirty="0"/>
              <a:t> methods</a:t>
            </a:r>
            <a:r>
              <a:rPr lang="en-IN" sz="2000" dirty="0" smtClean="0"/>
              <a:t>.</a:t>
            </a:r>
          </a:p>
          <a:p>
            <a:r>
              <a:rPr lang="en-IN" sz="2000" dirty="0"/>
              <a:t>A declaration starts with a &lt;%! and ends with a %&gt; and can appear anywhere throughout the page.</a:t>
            </a:r>
          </a:p>
          <a:p>
            <a:r>
              <a:rPr lang="en-IN" sz="2000" dirty="0"/>
              <a:t>For example, a method declaration can appear above a page directive that imports a class, </a:t>
            </a:r>
            <a:r>
              <a:rPr lang="en-IN" sz="2000" dirty="0" smtClean="0"/>
              <a:t>even though </a:t>
            </a:r>
            <a:r>
              <a:rPr lang="en-IN" sz="2000" dirty="0"/>
              <a:t>the class is used in the method.</a:t>
            </a:r>
          </a:p>
        </p:txBody>
      </p:sp>
    </p:spTree>
    <p:extLst>
      <p:ext uri="{BB962C8B-B14F-4D97-AF65-F5344CB8AC3E}">
        <p14:creationId xmlns:p14="http://schemas.microsoft.com/office/powerpoint/2010/main" val="326569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to JSP</a:t>
            </a:r>
          </a:p>
        </p:txBody>
      </p:sp>
      <p:sp>
        <p:nvSpPr>
          <p:cNvPr id="3" name="Content Placeholder 2"/>
          <p:cNvSpPr>
            <a:spLocks noGrp="1"/>
          </p:cNvSpPr>
          <p:nvPr>
            <p:ph idx="1"/>
          </p:nvPr>
        </p:nvSpPr>
        <p:spPr/>
        <p:txBody>
          <a:bodyPr>
            <a:normAutofit lnSpcReduction="10000"/>
          </a:bodyPr>
          <a:lstStyle/>
          <a:p>
            <a:r>
              <a:rPr lang="en-IN" sz="2000" dirty="0" err="1"/>
              <a:t>JavaServer</a:t>
            </a:r>
            <a:r>
              <a:rPr lang="en-IN" sz="2000" dirty="0"/>
              <a:t> Pages (JSP) is another Java technology for developing web applications. </a:t>
            </a:r>
            <a:endParaRPr lang="en-IN" sz="2000" dirty="0" smtClean="0"/>
          </a:p>
          <a:p>
            <a:r>
              <a:rPr lang="en-IN" sz="2000" dirty="0" smtClean="0"/>
              <a:t>JSP was released </a:t>
            </a:r>
            <a:r>
              <a:rPr lang="en-IN" sz="2000" dirty="0"/>
              <a:t>during the time servlet technology had gained popularity as one of the best </a:t>
            </a:r>
            <a:r>
              <a:rPr lang="en-IN" sz="2000" dirty="0" smtClean="0"/>
              <a:t>web technologies </a:t>
            </a:r>
            <a:r>
              <a:rPr lang="en-IN" sz="2000" dirty="0"/>
              <a:t>available. JSP is not meant to replace servlets, however. </a:t>
            </a:r>
            <a:endParaRPr lang="en-IN" sz="2000" dirty="0" smtClean="0"/>
          </a:p>
          <a:p>
            <a:r>
              <a:rPr lang="en-IN" sz="2000" dirty="0" smtClean="0"/>
              <a:t>In </a:t>
            </a:r>
            <a:r>
              <a:rPr lang="en-IN" sz="2000" dirty="0"/>
              <a:t>fact, JSP is an </a:t>
            </a:r>
            <a:r>
              <a:rPr lang="en-IN" sz="2000" dirty="0" smtClean="0"/>
              <a:t>extension of </a:t>
            </a:r>
            <a:r>
              <a:rPr lang="en-IN" sz="2000" dirty="0"/>
              <a:t>the servlet technology, and it is common practice to use both servlets and JSP pages in the </a:t>
            </a:r>
            <a:r>
              <a:rPr lang="en-IN" sz="2000" dirty="0" smtClean="0"/>
              <a:t>same web </a:t>
            </a:r>
            <a:r>
              <a:rPr lang="en-IN" sz="2000" dirty="0"/>
              <a:t>applications</a:t>
            </a:r>
            <a:r>
              <a:rPr lang="en-IN" sz="2000" dirty="0" smtClean="0"/>
              <a:t>.</a:t>
            </a:r>
          </a:p>
          <a:p>
            <a:r>
              <a:rPr lang="en-IN" sz="2000" dirty="0" err="1"/>
              <a:t>JavaServer</a:t>
            </a:r>
            <a:r>
              <a:rPr lang="en-IN" sz="2000" dirty="0"/>
              <a:t> Pages (JSP) technology enables you to mix regular, </a:t>
            </a:r>
            <a:r>
              <a:rPr lang="en-IN" sz="2000" dirty="0" smtClean="0"/>
              <a:t>static HTML </a:t>
            </a:r>
            <a:r>
              <a:rPr lang="en-IN" sz="2000" dirty="0"/>
              <a:t>with dynamically generated content from servlets. </a:t>
            </a:r>
            <a:endParaRPr lang="en-IN" sz="2000" dirty="0" smtClean="0"/>
          </a:p>
          <a:p>
            <a:r>
              <a:rPr lang="en-IN" sz="2000" dirty="0" smtClean="0"/>
              <a:t>You simply write </a:t>
            </a:r>
            <a:r>
              <a:rPr lang="en-IN" sz="2000" dirty="0"/>
              <a:t>the regular HTML in the normal manner, using </a:t>
            </a:r>
            <a:r>
              <a:rPr lang="en-IN" sz="2000" dirty="0" smtClean="0"/>
              <a:t>familiar Web-page-building </a:t>
            </a:r>
            <a:r>
              <a:rPr lang="en-IN" sz="2000" dirty="0"/>
              <a:t>tools. </a:t>
            </a:r>
            <a:endParaRPr lang="en-IN" sz="2000" dirty="0" smtClean="0"/>
          </a:p>
          <a:p>
            <a:r>
              <a:rPr lang="en-IN" sz="2000" dirty="0" smtClean="0"/>
              <a:t>You </a:t>
            </a:r>
            <a:r>
              <a:rPr lang="en-IN" sz="2000" dirty="0"/>
              <a:t>then enclose the code for the </a:t>
            </a:r>
            <a:r>
              <a:rPr lang="en-IN" sz="2000" dirty="0" smtClean="0"/>
              <a:t>dynamic parts </a:t>
            </a:r>
            <a:r>
              <a:rPr lang="en-IN" sz="2000" dirty="0"/>
              <a:t>in special tags, most of which start with &lt;% and end with %&gt;.</a:t>
            </a:r>
          </a:p>
        </p:txBody>
      </p:sp>
    </p:spTree>
    <p:extLst>
      <p:ext uri="{BB962C8B-B14F-4D97-AF65-F5344CB8AC3E}">
        <p14:creationId xmlns:p14="http://schemas.microsoft.com/office/powerpoint/2010/main" val="131979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Autofit/>
          </a:bodyPr>
          <a:lstStyle/>
          <a:p>
            <a:pPr marL="109728" indent="0">
              <a:buNone/>
            </a:pPr>
            <a:r>
              <a:rPr lang="en-IN" sz="2000" dirty="0"/>
              <a:t>&lt;%!</a:t>
            </a:r>
          </a:p>
          <a:p>
            <a:pPr marL="109728" indent="0">
              <a:buNone/>
            </a:pPr>
            <a:r>
              <a:rPr lang="en-IN" sz="2000" dirty="0"/>
              <a:t>String </a:t>
            </a:r>
            <a:r>
              <a:rPr lang="en-IN" sz="2000" dirty="0" err="1"/>
              <a:t>getSystemTime</a:t>
            </a:r>
            <a:r>
              <a:rPr lang="en-IN" sz="2000" dirty="0"/>
              <a:t>() {</a:t>
            </a:r>
          </a:p>
          <a:p>
            <a:pPr marL="109728" indent="0">
              <a:buNone/>
            </a:pPr>
            <a:r>
              <a:rPr lang="en-IN" sz="2000" dirty="0"/>
              <a:t>return </a:t>
            </a:r>
            <a:r>
              <a:rPr lang="en-IN" sz="2000" dirty="0" err="1"/>
              <a:t>Calendar.getInstance</a:t>
            </a:r>
            <a:r>
              <a:rPr lang="en-IN" sz="2000" dirty="0"/>
              <a:t>().</a:t>
            </a:r>
            <a:r>
              <a:rPr lang="en-IN" sz="2000" dirty="0" err="1"/>
              <a:t>getTime</a:t>
            </a:r>
            <a:r>
              <a:rPr lang="en-IN" sz="2000" dirty="0"/>
              <a:t>().</a:t>
            </a:r>
            <a:r>
              <a:rPr lang="en-IN" sz="2000" dirty="0" err="1"/>
              <a:t>toString</a:t>
            </a:r>
            <a:r>
              <a:rPr lang="en-IN" sz="2000" dirty="0"/>
              <a:t>();</a:t>
            </a:r>
          </a:p>
          <a:p>
            <a:pPr marL="109728" indent="0">
              <a:buNone/>
            </a:pPr>
            <a:r>
              <a:rPr lang="en-IN" sz="2000" dirty="0"/>
              <a:t>}</a:t>
            </a:r>
          </a:p>
          <a:p>
            <a:pPr marL="109728" indent="0">
              <a:buNone/>
            </a:pPr>
            <a:r>
              <a:rPr lang="en-IN" sz="2000" dirty="0"/>
              <a:t>%&gt;</a:t>
            </a:r>
          </a:p>
          <a:p>
            <a:pPr marL="109728" indent="0">
              <a:buNone/>
            </a:pPr>
            <a:r>
              <a:rPr lang="en-IN" sz="2000" dirty="0"/>
              <a:t>&lt;%@ page import="</a:t>
            </a:r>
            <a:r>
              <a:rPr lang="en-IN" sz="2000" dirty="0" err="1"/>
              <a:t>java.util.Calendar</a:t>
            </a:r>
            <a:r>
              <a:rPr lang="en-IN" sz="2000" dirty="0"/>
              <a:t>" %&gt;</a:t>
            </a:r>
          </a:p>
          <a:p>
            <a:pPr marL="109728" indent="0">
              <a:buNone/>
            </a:pPr>
            <a:r>
              <a:rPr lang="en-IN" sz="2000" dirty="0"/>
              <a:t>&lt;%@ page session="false" %&gt;</a:t>
            </a:r>
          </a:p>
          <a:p>
            <a:pPr marL="109728" indent="0">
              <a:buNone/>
            </a:pPr>
            <a:r>
              <a:rPr lang="en-IN" sz="2000" dirty="0"/>
              <a:t>&lt;%</a:t>
            </a:r>
          </a:p>
          <a:p>
            <a:pPr marL="109728" indent="0">
              <a:buNone/>
            </a:pPr>
            <a:r>
              <a:rPr lang="en-IN" sz="2000" dirty="0" err="1"/>
              <a:t>out.println</a:t>
            </a:r>
            <a:r>
              <a:rPr lang="en-IN" sz="2000" dirty="0"/>
              <a:t>("Current Time: " + </a:t>
            </a:r>
            <a:r>
              <a:rPr lang="en-IN" sz="2000" dirty="0" err="1"/>
              <a:t>getSystemTime</a:t>
            </a:r>
            <a:r>
              <a:rPr lang="en-IN" sz="2000" dirty="0"/>
              <a:t>());</a:t>
            </a:r>
          </a:p>
          <a:p>
            <a:pPr marL="109728" indent="0">
              <a:buNone/>
            </a:pPr>
            <a:r>
              <a:rPr lang="en-IN" sz="2000" dirty="0"/>
              <a:t>%&gt;</a:t>
            </a:r>
          </a:p>
          <a:p>
            <a:pPr marL="109728" indent="0">
              <a:buNone/>
            </a:pPr>
            <a:r>
              <a:rPr lang="en-IN" sz="2000" dirty="0"/>
              <a:t>&lt;%! </a:t>
            </a:r>
            <a:r>
              <a:rPr lang="en-IN" sz="2000" dirty="0" err="1"/>
              <a:t>int</a:t>
            </a:r>
            <a:r>
              <a:rPr lang="en-IN" sz="2000" dirty="0"/>
              <a:t> i; %&gt;</a:t>
            </a:r>
          </a:p>
        </p:txBody>
      </p:sp>
    </p:spTree>
    <p:extLst>
      <p:ext uri="{BB962C8B-B14F-4D97-AF65-F5344CB8AC3E}">
        <p14:creationId xmlns:p14="http://schemas.microsoft.com/office/powerpoint/2010/main" val="3311996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JSP Page with a Method Declaration</a:t>
            </a:r>
            <a:endParaRPr lang="en-IN" dirty="0"/>
          </a:p>
        </p:txBody>
      </p:sp>
      <p:sp>
        <p:nvSpPr>
          <p:cNvPr id="3" name="Content Placeholder 2"/>
          <p:cNvSpPr>
            <a:spLocks noGrp="1"/>
          </p:cNvSpPr>
          <p:nvPr>
            <p:ph sz="half" idx="1"/>
          </p:nvPr>
        </p:nvSpPr>
        <p:spPr/>
        <p:txBody>
          <a:bodyPr>
            <a:normAutofit fontScale="92500" lnSpcReduction="20000"/>
          </a:bodyPr>
          <a:lstStyle/>
          <a:p>
            <a:pPr marL="109728" indent="0">
              <a:buNone/>
            </a:pPr>
            <a:r>
              <a:rPr lang="en-IN" dirty="0"/>
              <a:t>&lt;%!</a:t>
            </a:r>
          </a:p>
          <a:p>
            <a:pPr marL="109728" indent="0">
              <a:buNone/>
            </a:pPr>
            <a:r>
              <a:rPr lang="en-IN" dirty="0"/>
              <a:t>String </a:t>
            </a:r>
            <a:r>
              <a:rPr lang="en-IN" dirty="0" err="1"/>
              <a:t>encodeHtmlTag</a:t>
            </a:r>
            <a:r>
              <a:rPr lang="en-IN" dirty="0"/>
              <a:t>(String tag) {</a:t>
            </a:r>
          </a:p>
          <a:p>
            <a:pPr marL="109728" indent="0">
              <a:buNone/>
            </a:pPr>
            <a:r>
              <a:rPr lang="en-IN" dirty="0"/>
              <a:t>if (tag == null)</a:t>
            </a:r>
          </a:p>
          <a:p>
            <a:pPr marL="109728" indent="0">
              <a:buNone/>
            </a:pPr>
            <a:r>
              <a:rPr lang="en-IN" dirty="0"/>
              <a:t>return null;</a:t>
            </a:r>
          </a:p>
          <a:p>
            <a:pPr marL="109728" indent="0">
              <a:buNone/>
            </a:pPr>
            <a:r>
              <a:rPr lang="en-IN" dirty="0" err="1"/>
              <a:t>int</a:t>
            </a:r>
            <a:r>
              <a:rPr lang="en-IN" dirty="0"/>
              <a:t> length = </a:t>
            </a:r>
            <a:r>
              <a:rPr lang="en-IN" dirty="0" err="1"/>
              <a:t>tag.length</a:t>
            </a:r>
            <a:r>
              <a:rPr lang="en-IN" dirty="0"/>
              <a:t>();</a:t>
            </a:r>
          </a:p>
          <a:p>
            <a:pPr marL="109728" indent="0">
              <a:buNone/>
            </a:pPr>
            <a:r>
              <a:rPr lang="en-IN" dirty="0" err="1"/>
              <a:t>StringBuffer</a:t>
            </a:r>
            <a:r>
              <a:rPr lang="en-IN" dirty="0"/>
              <a:t> </a:t>
            </a:r>
            <a:r>
              <a:rPr lang="en-IN" dirty="0" err="1"/>
              <a:t>encodedTag</a:t>
            </a:r>
            <a:r>
              <a:rPr lang="en-IN" dirty="0"/>
              <a:t> = new </a:t>
            </a:r>
            <a:r>
              <a:rPr lang="en-IN" dirty="0" err="1"/>
              <a:t>StringBuffer</a:t>
            </a:r>
            <a:r>
              <a:rPr lang="en-IN" dirty="0"/>
              <a:t>(2 * length);</a:t>
            </a:r>
          </a:p>
          <a:p>
            <a:pPr marL="109728" indent="0">
              <a:buNone/>
            </a:pPr>
            <a:r>
              <a:rPr lang="en-IN" dirty="0"/>
              <a:t>for (</a:t>
            </a:r>
            <a:r>
              <a:rPr lang="en-IN" dirty="0" err="1"/>
              <a:t>int</a:t>
            </a:r>
            <a:r>
              <a:rPr lang="en-IN" dirty="0"/>
              <a:t> i=0; i&lt;length; i++) {</a:t>
            </a:r>
          </a:p>
          <a:p>
            <a:pPr marL="109728" indent="0">
              <a:buNone/>
            </a:pPr>
            <a:r>
              <a:rPr lang="en-IN" dirty="0"/>
              <a:t>char c = </a:t>
            </a:r>
            <a:r>
              <a:rPr lang="en-IN" dirty="0" err="1"/>
              <a:t>tag.charAt</a:t>
            </a:r>
            <a:r>
              <a:rPr lang="en-IN" dirty="0"/>
              <a:t>(i);</a:t>
            </a:r>
          </a:p>
          <a:p>
            <a:pPr marL="109728" indent="0">
              <a:buNone/>
            </a:pPr>
            <a:r>
              <a:rPr lang="en-IN" dirty="0"/>
              <a:t>if (c == '&lt;')</a:t>
            </a:r>
          </a:p>
          <a:p>
            <a:pPr marL="109728" indent="0">
              <a:buNone/>
            </a:pPr>
            <a:r>
              <a:rPr lang="en-IN" dirty="0" err="1"/>
              <a:t>encodedTag.append</a:t>
            </a:r>
            <a:r>
              <a:rPr lang="en-IN" dirty="0"/>
              <a:t>("&lt;");</a:t>
            </a:r>
          </a:p>
          <a:p>
            <a:pPr marL="109728" indent="0">
              <a:buNone/>
            </a:pPr>
            <a:r>
              <a:rPr lang="en-IN" dirty="0"/>
              <a:t>else if (c == '&gt;')</a:t>
            </a:r>
          </a:p>
          <a:p>
            <a:pPr marL="109728" indent="0">
              <a:buNone/>
            </a:pPr>
            <a:r>
              <a:rPr lang="en-IN" dirty="0" err="1"/>
              <a:t>encodedTag.append</a:t>
            </a:r>
            <a:r>
              <a:rPr lang="en-IN" dirty="0"/>
              <a:t>("&gt;");</a:t>
            </a:r>
          </a:p>
          <a:p>
            <a:pPr marL="109728" indent="0">
              <a:buNone/>
            </a:pPr>
            <a:r>
              <a:rPr lang="en-IN" dirty="0"/>
              <a:t>else if (c == </a:t>
            </a:r>
            <a:r>
              <a:rPr lang="en-IN" dirty="0" smtClean="0"/>
              <a:t>'&amp;')</a:t>
            </a:r>
            <a:endParaRPr lang="en-IN" dirty="0"/>
          </a:p>
        </p:txBody>
      </p:sp>
      <p:sp>
        <p:nvSpPr>
          <p:cNvPr id="4" name="Content Placeholder 3"/>
          <p:cNvSpPr>
            <a:spLocks noGrp="1"/>
          </p:cNvSpPr>
          <p:nvPr>
            <p:ph sz="half" idx="2"/>
          </p:nvPr>
        </p:nvSpPr>
        <p:spPr/>
        <p:txBody>
          <a:bodyPr>
            <a:normAutofit fontScale="92500" lnSpcReduction="20000"/>
          </a:bodyPr>
          <a:lstStyle/>
          <a:p>
            <a:pPr marL="109728" indent="0">
              <a:buNone/>
            </a:pPr>
            <a:r>
              <a:rPr lang="en-IN" dirty="0" err="1"/>
              <a:t>encodedTag.append</a:t>
            </a:r>
            <a:r>
              <a:rPr lang="en-IN" dirty="0"/>
              <a:t>("&amp;amp;");</a:t>
            </a:r>
          </a:p>
          <a:p>
            <a:pPr marL="109728" indent="0">
              <a:buNone/>
            </a:pPr>
            <a:r>
              <a:rPr lang="en-IN" dirty="0"/>
              <a:t>else if (c == '"')</a:t>
            </a:r>
          </a:p>
          <a:p>
            <a:pPr marL="109728" indent="0">
              <a:buNone/>
            </a:pPr>
            <a:r>
              <a:rPr lang="en-IN" dirty="0" err="1"/>
              <a:t>encodedTag.append</a:t>
            </a:r>
            <a:r>
              <a:rPr lang="en-IN" dirty="0"/>
              <a:t>("&amp;</a:t>
            </a:r>
            <a:r>
              <a:rPr lang="en-IN" dirty="0" err="1"/>
              <a:t>quot</a:t>
            </a:r>
            <a:r>
              <a:rPr lang="en-IN" dirty="0"/>
              <a:t>;");</a:t>
            </a:r>
          </a:p>
          <a:p>
            <a:pPr marL="109728" indent="0">
              <a:buNone/>
            </a:pPr>
            <a:r>
              <a:rPr lang="en-IN" dirty="0"/>
              <a:t>//when trying to output text as tag's value as in</a:t>
            </a:r>
          </a:p>
          <a:p>
            <a:pPr marL="109728" indent="0">
              <a:buNone/>
            </a:pPr>
            <a:r>
              <a:rPr lang="en-IN" dirty="0"/>
              <a:t>// values="???".</a:t>
            </a:r>
          </a:p>
          <a:p>
            <a:pPr marL="109728" indent="0">
              <a:buNone/>
            </a:pPr>
            <a:r>
              <a:rPr lang="en-IN" dirty="0"/>
              <a:t>else if (c == ' ')</a:t>
            </a:r>
          </a:p>
          <a:p>
            <a:pPr marL="109728" indent="0">
              <a:buNone/>
            </a:pPr>
            <a:r>
              <a:rPr lang="en-IN" dirty="0" err="1"/>
              <a:t>encodedTag.append</a:t>
            </a:r>
            <a:r>
              <a:rPr lang="en-IN" dirty="0"/>
              <a:t>("&amp;</a:t>
            </a:r>
            <a:r>
              <a:rPr lang="en-IN" dirty="0" err="1"/>
              <a:t>nbsp</a:t>
            </a:r>
            <a:r>
              <a:rPr lang="en-IN" dirty="0"/>
              <a:t>;");</a:t>
            </a:r>
          </a:p>
          <a:p>
            <a:pPr marL="109728" indent="0">
              <a:buNone/>
            </a:pPr>
            <a:r>
              <a:rPr lang="en-IN" dirty="0"/>
              <a:t>else</a:t>
            </a:r>
          </a:p>
          <a:p>
            <a:pPr marL="109728" indent="0">
              <a:buNone/>
            </a:pPr>
            <a:r>
              <a:rPr lang="en-IN" dirty="0" err="1"/>
              <a:t>encodedTag.append</a:t>
            </a:r>
            <a:r>
              <a:rPr lang="en-IN" dirty="0"/>
              <a:t>(c);</a:t>
            </a:r>
          </a:p>
          <a:p>
            <a:pPr marL="109728" indent="0">
              <a:buNone/>
            </a:pPr>
            <a:r>
              <a:rPr lang="en-IN" dirty="0"/>
              <a:t>}</a:t>
            </a:r>
          </a:p>
          <a:p>
            <a:pPr marL="109728" indent="0">
              <a:buNone/>
            </a:pPr>
            <a:r>
              <a:rPr lang="en-IN" dirty="0"/>
              <a:t>return </a:t>
            </a:r>
            <a:r>
              <a:rPr lang="en-IN" dirty="0" err="1"/>
              <a:t>encodedTag.toString</a:t>
            </a:r>
            <a:r>
              <a:rPr lang="en-IN" dirty="0"/>
              <a:t>();</a:t>
            </a:r>
          </a:p>
          <a:p>
            <a:pPr marL="109728" indent="0">
              <a:buNone/>
            </a:pPr>
            <a:r>
              <a:rPr lang="en-IN" dirty="0"/>
              <a:t>}</a:t>
            </a:r>
          </a:p>
          <a:p>
            <a:pPr marL="109728" indent="0">
              <a:buNone/>
            </a:pPr>
            <a:r>
              <a:rPr lang="en-IN" dirty="0"/>
              <a:t>%&gt;</a:t>
            </a:r>
          </a:p>
          <a:p>
            <a:pPr marL="109728" indent="0">
              <a:buNone/>
            </a:pPr>
            <a:r>
              <a:rPr lang="en-IN" dirty="0"/>
              <a:t>&lt;%@ page session="false" %&gt;</a:t>
            </a:r>
          </a:p>
          <a:p>
            <a:pPr marL="109728" indent="0">
              <a:buNone/>
            </a:pPr>
            <a:r>
              <a:rPr lang="en-IN" dirty="0"/>
              <a:t>&lt;%@ page import="</a:t>
            </a:r>
            <a:r>
              <a:rPr lang="en-IN" dirty="0" err="1"/>
              <a:t>java.sql</a:t>
            </a:r>
            <a:r>
              <a:rPr lang="en-IN" dirty="0"/>
              <a:t>.*" %&gt;</a:t>
            </a:r>
          </a:p>
          <a:p>
            <a:endParaRPr lang="en-IN" dirty="0"/>
          </a:p>
        </p:txBody>
      </p:sp>
    </p:spTree>
    <p:extLst>
      <p:ext uri="{BB962C8B-B14F-4D97-AF65-F5344CB8AC3E}">
        <p14:creationId xmlns:p14="http://schemas.microsoft.com/office/powerpoint/2010/main" val="383706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Expressions</a:t>
            </a:r>
            <a:endParaRPr lang="en-IN" dirty="0"/>
          </a:p>
        </p:txBody>
      </p:sp>
      <p:sp>
        <p:nvSpPr>
          <p:cNvPr id="6" name="Content Placeholder 5"/>
          <p:cNvSpPr>
            <a:spLocks noGrp="1"/>
          </p:cNvSpPr>
          <p:nvPr>
            <p:ph idx="1"/>
          </p:nvPr>
        </p:nvSpPr>
        <p:spPr/>
        <p:txBody>
          <a:bodyPr>
            <a:normAutofit/>
          </a:bodyPr>
          <a:lstStyle/>
          <a:p>
            <a:r>
              <a:rPr lang="en-IN" sz="2000" dirty="0"/>
              <a:t>Expressions are the last type of JSP scripting elements. </a:t>
            </a:r>
            <a:endParaRPr lang="en-IN" sz="2000" dirty="0" smtClean="0"/>
          </a:p>
          <a:p>
            <a:r>
              <a:rPr lang="en-IN" sz="2000" dirty="0" smtClean="0"/>
              <a:t>Expressions </a:t>
            </a:r>
            <a:r>
              <a:rPr lang="en-IN" sz="2000" dirty="0"/>
              <a:t>get evaluated when the </a:t>
            </a:r>
            <a:r>
              <a:rPr lang="en-IN" sz="2000" dirty="0" smtClean="0"/>
              <a:t>JSP page </a:t>
            </a:r>
            <a:r>
              <a:rPr lang="en-IN" sz="2000" dirty="0"/>
              <a:t>is requested and their results are converted into a String and fed to the print method of </a:t>
            </a:r>
            <a:r>
              <a:rPr lang="en-IN" sz="2000" dirty="0" smtClean="0"/>
              <a:t>the out </a:t>
            </a:r>
            <a:r>
              <a:rPr lang="en-IN" sz="2000" dirty="0"/>
              <a:t>implicit object. </a:t>
            </a:r>
            <a:endParaRPr lang="en-IN" sz="2000" dirty="0" smtClean="0"/>
          </a:p>
          <a:p>
            <a:r>
              <a:rPr lang="en-IN" sz="2000" dirty="0" smtClean="0"/>
              <a:t>If </a:t>
            </a:r>
            <a:r>
              <a:rPr lang="en-IN" sz="2000" dirty="0"/>
              <a:t>the result cannot be converted into a String, an error will be raised </a:t>
            </a:r>
            <a:r>
              <a:rPr lang="en-IN" sz="2000" dirty="0" smtClean="0"/>
              <a:t>at translation </a:t>
            </a:r>
            <a:r>
              <a:rPr lang="en-IN" sz="2000" dirty="0"/>
              <a:t>time. </a:t>
            </a:r>
            <a:endParaRPr lang="en-IN" sz="2000" dirty="0" smtClean="0"/>
          </a:p>
          <a:p>
            <a:r>
              <a:rPr lang="en-IN" sz="2000" dirty="0" smtClean="0"/>
              <a:t>If </a:t>
            </a:r>
            <a:r>
              <a:rPr lang="en-IN" sz="2000" dirty="0"/>
              <a:t>this is not detected at translation time, at request-processing time, </a:t>
            </a:r>
            <a:r>
              <a:rPr lang="en-IN" sz="2000" dirty="0" smtClean="0"/>
              <a:t>a </a:t>
            </a:r>
            <a:r>
              <a:rPr lang="en-IN" sz="2000" dirty="0" err="1" smtClean="0"/>
              <a:t>ClassCastException</a:t>
            </a:r>
            <a:r>
              <a:rPr lang="en-IN" sz="2000" dirty="0" smtClean="0"/>
              <a:t> </a:t>
            </a:r>
            <a:r>
              <a:rPr lang="en-IN" sz="2000" dirty="0"/>
              <a:t>will be raised</a:t>
            </a:r>
            <a:r>
              <a:rPr lang="en-IN" sz="2000" dirty="0" smtClean="0"/>
              <a:t>.</a:t>
            </a:r>
          </a:p>
          <a:p>
            <a:r>
              <a:rPr lang="en-IN" sz="2000" dirty="0"/>
              <a:t>An expression starts with a &lt;%= and ends with a %&gt;. You don't add a semicolon at the end of </a:t>
            </a:r>
            <a:r>
              <a:rPr lang="en-IN" sz="2000" dirty="0" smtClean="0"/>
              <a:t>an expression</a:t>
            </a:r>
            <a:r>
              <a:rPr lang="en-IN" sz="2000" dirty="0"/>
              <a:t>.</a:t>
            </a:r>
          </a:p>
        </p:txBody>
      </p:sp>
    </p:spTree>
    <p:extLst>
      <p:ext uri="{BB962C8B-B14F-4D97-AF65-F5344CB8AC3E}">
        <p14:creationId xmlns:p14="http://schemas.microsoft.com/office/powerpoint/2010/main" val="325795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Expressions</a:t>
            </a:r>
            <a:endParaRPr lang="en-IN" dirty="0"/>
          </a:p>
        </p:txBody>
      </p:sp>
      <p:sp>
        <p:nvSpPr>
          <p:cNvPr id="3" name="Content Placeholder 2"/>
          <p:cNvSpPr>
            <a:spLocks noGrp="1"/>
          </p:cNvSpPr>
          <p:nvPr>
            <p:ph idx="1"/>
          </p:nvPr>
        </p:nvSpPr>
        <p:spPr/>
        <p:txBody>
          <a:bodyPr>
            <a:normAutofit fontScale="92500"/>
          </a:bodyPr>
          <a:lstStyle/>
          <a:p>
            <a:r>
              <a:rPr lang="en-IN" sz="2000" dirty="0"/>
              <a:t>Current Time: &lt;%= </a:t>
            </a:r>
            <a:r>
              <a:rPr lang="en-IN" sz="2000" dirty="0" err="1"/>
              <a:t>java.util.Calendar.getInstance</a:t>
            </a:r>
            <a:r>
              <a:rPr lang="en-IN" sz="2000" dirty="0"/>
              <a:t>().</a:t>
            </a:r>
            <a:r>
              <a:rPr lang="en-IN" sz="2000" dirty="0" err="1"/>
              <a:t>getTime</a:t>
            </a:r>
            <a:r>
              <a:rPr lang="en-IN" sz="2000" dirty="0"/>
              <a:t>() </a:t>
            </a:r>
            <a:r>
              <a:rPr lang="en-IN" sz="2000" dirty="0" smtClean="0"/>
              <a:t>%&gt;</a:t>
            </a:r>
          </a:p>
          <a:p>
            <a:r>
              <a:rPr lang="en-IN" sz="2000" dirty="0"/>
              <a:t>This expression will be translated into the following statement in the _</a:t>
            </a:r>
            <a:r>
              <a:rPr lang="en-IN" sz="2000" dirty="0" err="1"/>
              <a:t>jspService</a:t>
            </a:r>
            <a:r>
              <a:rPr lang="en-IN" sz="2000" dirty="0"/>
              <a:t> method of </a:t>
            </a:r>
            <a:r>
              <a:rPr lang="en-IN" sz="2000" dirty="0" smtClean="0"/>
              <a:t>the generated </a:t>
            </a:r>
            <a:r>
              <a:rPr lang="en-IN" sz="2000" dirty="0"/>
              <a:t>servlet:</a:t>
            </a:r>
          </a:p>
          <a:p>
            <a:pPr lvl="1"/>
            <a:r>
              <a:rPr lang="en-IN" sz="1800" dirty="0" err="1"/>
              <a:t>out.print</a:t>
            </a:r>
            <a:r>
              <a:rPr lang="en-IN" sz="1800" dirty="0"/>
              <a:t>( </a:t>
            </a:r>
            <a:r>
              <a:rPr lang="en-IN" sz="1800" dirty="0" err="1"/>
              <a:t>java.util.Calendar.getInstance</a:t>
            </a:r>
            <a:r>
              <a:rPr lang="en-IN" sz="1800" dirty="0"/>
              <a:t>().</a:t>
            </a:r>
            <a:r>
              <a:rPr lang="en-IN" sz="1800" dirty="0" err="1"/>
              <a:t>getTime</a:t>
            </a:r>
            <a:r>
              <a:rPr lang="en-IN" sz="1800" dirty="0"/>
              <a:t>() </a:t>
            </a:r>
            <a:r>
              <a:rPr lang="en-IN" sz="1800" dirty="0" smtClean="0"/>
              <a:t>);</a:t>
            </a:r>
          </a:p>
          <a:p>
            <a:r>
              <a:rPr lang="en-IN" sz="2000" dirty="0"/>
              <a:t>The expression </a:t>
            </a:r>
            <a:r>
              <a:rPr lang="en-IN" sz="2000" dirty="0" smtClean="0"/>
              <a:t>is </a:t>
            </a:r>
            <a:r>
              <a:rPr lang="en-IN" sz="2000" dirty="0"/>
              <a:t>equivalent to the following </a:t>
            </a:r>
            <a:r>
              <a:rPr lang="en-IN" sz="2000" dirty="0" err="1"/>
              <a:t>scriptlet</a:t>
            </a:r>
            <a:r>
              <a:rPr lang="en-IN" sz="2000" dirty="0"/>
              <a:t>:</a:t>
            </a:r>
          </a:p>
          <a:p>
            <a:pPr marL="411480" lvl="1" indent="0">
              <a:buNone/>
            </a:pPr>
            <a:r>
              <a:rPr lang="en-IN" sz="1800" dirty="0"/>
              <a:t>Current Time: </a:t>
            </a:r>
            <a:r>
              <a:rPr lang="en-IN" sz="1800" dirty="0" smtClean="0"/>
              <a:t>&lt;% </a:t>
            </a:r>
            <a:r>
              <a:rPr lang="en-IN" sz="1800" dirty="0" err="1" smtClean="0"/>
              <a:t>out.print</a:t>
            </a:r>
            <a:r>
              <a:rPr lang="en-IN" sz="1800" dirty="0" smtClean="0"/>
              <a:t>(</a:t>
            </a:r>
            <a:r>
              <a:rPr lang="en-IN" sz="1800" dirty="0" err="1" smtClean="0"/>
              <a:t>java.util.Calendar.getInstance</a:t>
            </a:r>
            <a:r>
              <a:rPr lang="en-IN" sz="1800" dirty="0"/>
              <a:t>().</a:t>
            </a:r>
            <a:r>
              <a:rPr lang="en-IN" sz="1800" dirty="0" err="1"/>
              <a:t>getTime</a:t>
            </a:r>
            <a:r>
              <a:rPr lang="en-IN" sz="1800" dirty="0"/>
              <a:t>()); </a:t>
            </a:r>
            <a:r>
              <a:rPr lang="en-IN" sz="1800" dirty="0" smtClean="0"/>
              <a:t>%&gt;</a:t>
            </a:r>
          </a:p>
          <a:p>
            <a:pPr marL="411480" lvl="1" indent="0">
              <a:buNone/>
            </a:pPr>
            <a:r>
              <a:rPr lang="en-IN" sz="1800" dirty="0"/>
              <a:t>while (</a:t>
            </a:r>
            <a:r>
              <a:rPr lang="en-IN" sz="1800" dirty="0" err="1"/>
              <a:t>rs.next</a:t>
            </a:r>
            <a:r>
              <a:rPr lang="en-IN" sz="1800" dirty="0"/>
              <a:t>()) {</a:t>
            </a:r>
          </a:p>
          <a:p>
            <a:pPr marL="411480" lvl="1" indent="0">
              <a:buNone/>
            </a:pPr>
            <a:r>
              <a:rPr lang="en-IN" sz="1800" dirty="0"/>
              <a:t>%&gt;</a:t>
            </a:r>
          </a:p>
          <a:p>
            <a:pPr marL="411480" lvl="1" indent="0">
              <a:buNone/>
            </a:pPr>
            <a:r>
              <a:rPr lang="en-IN" sz="1800" dirty="0"/>
              <a:t>&lt;TR&gt;</a:t>
            </a:r>
          </a:p>
          <a:p>
            <a:pPr marL="411480" lvl="1" indent="0">
              <a:buNone/>
            </a:pPr>
            <a:r>
              <a:rPr lang="en-IN" sz="1800" dirty="0"/>
              <a:t>&lt;TD&gt;&lt;%= </a:t>
            </a:r>
            <a:r>
              <a:rPr lang="en-IN" sz="1800" dirty="0" err="1"/>
              <a:t>encodeHtmlTag</a:t>
            </a:r>
            <a:r>
              <a:rPr lang="en-IN" sz="1800" dirty="0"/>
              <a:t>(</a:t>
            </a:r>
            <a:r>
              <a:rPr lang="en-IN" sz="1800" dirty="0" err="1"/>
              <a:t>rs.getString</a:t>
            </a:r>
            <a:r>
              <a:rPr lang="en-IN" sz="1800" dirty="0"/>
              <a:t>(1)) %&gt;&lt;/TD&gt;</a:t>
            </a:r>
          </a:p>
          <a:p>
            <a:pPr marL="411480" lvl="1" indent="0">
              <a:buNone/>
            </a:pPr>
            <a:r>
              <a:rPr lang="en-IN" sz="1800" dirty="0"/>
              <a:t>&lt;TD&gt;&lt;%= </a:t>
            </a:r>
            <a:r>
              <a:rPr lang="en-IN" sz="1800" dirty="0" err="1"/>
              <a:t>encodeHtmlTag</a:t>
            </a:r>
            <a:r>
              <a:rPr lang="en-IN" sz="1800" dirty="0"/>
              <a:t>(</a:t>
            </a:r>
            <a:r>
              <a:rPr lang="en-IN" sz="1800" dirty="0" err="1"/>
              <a:t>rs.getString</a:t>
            </a:r>
            <a:r>
              <a:rPr lang="en-IN" sz="1800" dirty="0"/>
              <a:t>(2)) %&gt;&lt;/TD&gt;</a:t>
            </a:r>
          </a:p>
          <a:p>
            <a:pPr marL="411480" lvl="1" indent="0">
              <a:buNone/>
            </a:pPr>
            <a:r>
              <a:rPr lang="en-IN" sz="1800" dirty="0"/>
              <a:t>&lt;TD&gt;&lt;%= </a:t>
            </a:r>
            <a:r>
              <a:rPr lang="en-IN" sz="1800" dirty="0" err="1"/>
              <a:t>encodeHtmlTag</a:t>
            </a:r>
            <a:r>
              <a:rPr lang="en-IN" sz="1800" dirty="0"/>
              <a:t>(</a:t>
            </a:r>
            <a:r>
              <a:rPr lang="en-IN" sz="1800" dirty="0" err="1"/>
              <a:t>rs.getString</a:t>
            </a:r>
            <a:r>
              <a:rPr lang="en-IN" sz="1800" dirty="0"/>
              <a:t>(3)) %&gt;&lt;/TD&gt;</a:t>
            </a:r>
          </a:p>
          <a:p>
            <a:pPr marL="411480" lvl="1" indent="0">
              <a:buNone/>
            </a:pPr>
            <a:r>
              <a:rPr lang="en-IN" sz="1800" dirty="0"/>
              <a:t>&lt;TD&gt;&lt;%= </a:t>
            </a:r>
            <a:r>
              <a:rPr lang="en-IN" sz="1800" dirty="0" err="1"/>
              <a:t>encodeHtmlTag</a:t>
            </a:r>
            <a:r>
              <a:rPr lang="en-IN" sz="1800" dirty="0"/>
              <a:t>(</a:t>
            </a:r>
            <a:r>
              <a:rPr lang="en-IN" sz="1800" dirty="0" err="1"/>
              <a:t>rs.getString</a:t>
            </a:r>
            <a:r>
              <a:rPr lang="en-IN" sz="1800" dirty="0"/>
              <a:t>(4)) %&gt;&lt;/TD&gt;</a:t>
            </a:r>
          </a:p>
          <a:p>
            <a:pPr marL="411480" lvl="1" indent="0">
              <a:buNone/>
            </a:pPr>
            <a:r>
              <a:rPr lang="en-IN" sz="1800" dirty="0"/>
              <a:t>&lt;/TR&gt;</a:t>
            </a:r>
          </a:p>
        </p:txBody>
      </p:sp>
    </p:spTree>
    <p:extLst>
      <p:ext uri="{BB962C8B-B14F-4D97-AF65-F5344CB8AC3E}">
        <p14:creationId xmlns:p14="http://schemas.microsoft.com/office/powerpoint/2010/main" val="12496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Objects in JSP</a:t>
            </a:r>
            <a:endParaRPr lang="en-IN" dirty="0"/>
          </a:p>
        </p:txBody>
      </p:sp>
      <p:sp>
        <p:nvSpPr>
          <p:cNvPr id="3" name="Content Placeholder 2"/>
          <p:cNvSpPr>
            <a:spLocks noGrp="1"/>
          </p:cNvSpPr>
          <p:nvPr>
            <p:ph idx="1"/>
          </p:nvPr>
        </p:nvSpPr>
        <p:spPr/>
        <p:txBody>
          <a:bodyPr>
            <a:normAutofit fontScale="92500" lnSpcReduction="20000"/>
          </a:bodyPr>
          <a:lstStyle/>
          <a:p>
            <a:r>
              <a:rPr lang="en-IN" sz="2000" dirty="0"/>
              <a:t>JSP implicit objects are created during the translation phase of JSP to the servlet.</a:t>
            </a:r>
          </a:p>
          <a:p>
            <a:r>
              <a:rPr lang="en-IN" sz="2000" dirty="0"/>
              <a:t>These objects can be directly used in </a:t>
            </a:r>
            <a:r>
              <a:rPr lang="en-IN" sz="2000" dirty="0" err="1"/>
              <a:t>scriplets</a:t>
            </a:r>
            <a:r>
              <a:rPr lang="en-IN" sz="2000" dirty="0"/>
              <a:t> that goes in the service method.</a:t>
            </a:r>
          </a:p>
          <a:p>
            <a:r>
              <a:rPr lang="en-IN" sz="2000" dirty="0"/>
              <a:t>They are created by the container automatically, and they can be accessed using objects</a:t>
            </a:r>
            <a:r>
              <a:rPr lang="en-IN" sz="2000" dirty="0" smtClean="0"/>
              <a:t>.</a:t>
            </a:r>
          </a:p>
          <a:p>
            <a:r>
              <a:rPr lang="en-IN" sz="2000" dirty="0"/>
              <a:t>There are 9 types of implicit objects available in the container:</a:t>
            </a:r>
          </a:p>
          <a:p>
            <a:pPr lvl="1"/>
            <a:r>
              <a:rPr lang="en-IN" sz="1800" dirty="0"/>
              <a:t>out</a:t>
            </a:r>
          </a:p>
          <a:p>
            <a:pPr lvl="1"/>
            <a:r>
              <a:rPr lang="en-IN" sz="1800" dirty="0"/>
              <a:t>request</a:t>
            </a:r>
          </a:p>
          <a:p>
            <a:pPr lvl="1"/>
            <a:r>
              <a:rPr lang="en-IN" sz="1800" dirty="0"/>
              <a:t>response</a:t>
            </a:r>
          </a:p>
          <a:p>
            <a:pPr lvl="1"/>
            <a:r>
              <a:rPr lang="en-IN" sz="1800" dirty="0" err="1"/>
              <a:t>config</a:t>
            </a:r>
            <a:endParaRPr lang="en-IN" sz="1800" dirty="0"/>
          </a:p>
          <a:p>
            <a:pPr lvl="1"/>
            <a:r>
              <a:rPr lang="en-IN" sz="1800" dirty="0"/>
              <a:t>application</a:t>
            </a:r>
          </a:p>
          <a:p>
            <a:pPr lvl="1"/>
            <a:r>
              <a:rPr lang="en-IN" sz="1800" dirty="0"/>
              <a:t>session</a:t>
            </a:r>
          </a:p>
          <a:p>
            <a:pPr lvl="1"/>
            <a:r>
              <a:rPr lang="en-IN" sz="1800" dirty="0" err="1"/>
              <a:t>pageContext</a:t>
            </a:r>
            <a:endParaRPr lang="en-IN" sz="1800" dirty="0"/>
          </a:p>
          <a:p>
            <a:pPr lvl="1"/>
            <a:r>
              <a:rPr lang="en-IN" sz="1800" dirty="0"/>
              <a:t>page</a:t>
            </a:r>
          </a:p>
          <a:p>
            <a:pPr lvl="1"/>
            <a:r>
              <a:rPr lang="en-IN" sz="1800" dirty="0"/>
              <a:t>exception</a:t>
            </a:r>
          </a:p>
          <a:p>
            <a:endParaRPr lang="en-IN" sz="2000" dirty="0"/>
          </a:p>
          <a:p>
            <a:endParaRPr lang="en-IN" sz="2000" dirty="0"/>
          </a:p>
        </p:txBody>
      </p:sp>
    </p:spTree>
    <p:extLst>
      <p:ext uri="{BB962C8B-B14F-4D97-AF65-F5344CB8AC3E}">
        <p14:creationId xmlns:p14="http://schemas.microsoft.com/office/powerpoint/2010/main" val="96517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50387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b="1" dirty="0"/>
              <a:t>out</a:t>
            </a:r>
          </a:p>
          <a:p>
            <a:pPr lvl="1"/>
            <a:r>
              <a:rPr lang="en-IN" sz="1800" dirty="0"/>
              <a:t>Out is one of the implicit objects to write the data to the buffer and send output to the client in response</a:t>
            </a:r>
          </a:p>
          <a:p>
            <a:pPr lvl="1"/>
            <a:r>
              <a:rPr lang="en-IN" sz="1800" dirty="0"/>
              <a:t>Out object allows us to access the servlet's output stream</a:t>
            </a:r>
          </a:p>
          <a:p>
            <a:pPr lvl="1"/>
            <a:r>
              <a:rPr lang="en-IN" sz="1800" dirty="0"/>
              <a:t>Out is object of </a:t>
            </a:r>
            <a:r>
              <a:rPr lang="en-IN" sz="1800" dirty="0" err="1"/>
              <a:t>javax.servlet.jsp.jspWriter</a:t>
            </a:r>
            <a:r>
              <a:rPr lang="en-IN" sz="1800" dirty="0"/>
              <a:t> class</a:t>
            </a:r>
          </a:p>
          <a:p>
            <a:pPr lvl="1"/>
            <a:r>
              <a:rPr lang="en-IN" sz="1800" dirty="0"/>
              <a:t>While working with servlet, we need </a:t>
            </a:r>
            <a:r>
              <a:rPr lang="en-IN" sz="1800" dirty="0" err="1"/>
              <a:t>printwriter</a:t>
            </a:r>
            <a:r>
              <a:rPr lang="en-IN" sz="1800" dirty="0"/>
              <a:t> object</a:t>
            </a:r>
          </a:p>
          <a:p>
            <a:r>
              <a:rPr lang="en-IN" sz="2000" b="1" dirty="0"/>
              <a:t>Request</a:t>
            </a:r>
          </a:p>
          <a:p>
            <a:pPr lvl="1"/>
            <a:r>
              <a:rPr lang="en-IN" sz="1800" dirty="0"/>
              <a:t>The request object is an instance of </a:t>
            </a:r>
            <a:r>
              <a:rPr lang="en-IN" sz="1800" dirty="0" err="1"/>
              <a:t>java.servlet.http.HttpServletRequest</a:t>
            </a:r>
            <a:r>
              <a:rPr lang="en-IN" sz="1800" dirty="0"/>
              <a:t> and it is one of the argument of service method</a:t>
            </a:r>
          </a:p>
          <a:p>
            <a:pPr lvl="1"/>
            <a:r>
              <a:rPr lang="en-IN" sz="1800" dirty="0"/>
              <a:t>It will be created by container for every request.</a:t>
            </a:r>
          </a:p>
          <a:p>
            <a:pPr lvl="1"/>
            <a:r>
              <a:rPr lang="en-IN" sz="1800" dirty="0"/>
              <a:t>It will be used to request the information like parameter, header information , server name, etc.</a:t>
            </a:r>
          </a:p>
          <a:p>
            <a:pPr lvl="1"/>
            <a:r>
              <a:rPr lang="en-IN" sz="1800" dirty="0"/>
              <a:t>It uses </a:t>
            </a:r>
            <a:r>
              <a:rPr lang="en-IN" sz="1800" dirty="0" err="1"/>
              <a:t>getParameter</a:t>
            </a:r>
            <a:r>
              <a:rPr lang="en-IN" sz="1800" dirty="0"/>
              <a:t>() to access the request parameter.</a:t>
            </a:r>
          </a:p>
          <a:p>
            <a:endParaRPr lang="en-IN" sz="2000" dirty="0"/>
          </a:p>
        </p:txBody>
      </p:sp>
    </p:spTree>
    <p:extLst>
      <p:ext uri="{BB962C8B-B14F-4D97-AF65-F5344CB8AC3E}">
        <p14:creationId xmlns:p14="http://schemas.microsoft.com/office/powerpoint/2010/main" val="2723826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b="1" dirty="0"/>
              <a:t>Response</a:t>
            </a:r>
          </a:p>
          <a:p>
            <a:pPr lvl="1"/>
            <a:r>
              <a:rPr lang="en-IN" sz="1800" dirty="0"/>
              <a:t>"Response" is an instance of class which implements </a:t>
            </a:r>
            <a:r>
              <a:rPr lang="en-IN" sz="1800" dirty="0" err="1"/>
              <a:t>HttpServletResponse</a:t>
            </a:r>
            <a:r>
              <a:rPr lang="en-IN" sz="1800" dirty="0"/>
              <a:t> interface</a:t>
            </a:r>
          </a:p>
          <a:p>
            <a:pPr lvl="1"/>
            <a:r>
              <a:rPr lang="en-IN" sz="1800" dirty="0"/>
              <a:t>Container generates this object and passes to _</a:t>
            </a:r>
            <a:r>
              <a:rPr lang="en-IN" sz="1800" dirty="0" err="1"/>
              <a:t>jspservice</a:t>
            </a:r>
            <a:r>
              <a:rPr lang="en-IN" sz="1800" dirty="0"/>
              <a:t>() method as parameter</a:t>
            </a:r>
          </a:p>
          <a:p>
            <a:pPr lvl="1"/>
            <a:r>
              <a:rPr lang="en-IN" sz="1800" dirty="0"/>
              <a:t>"Response object" will be created by the container for each request.</a:t>
            </a:r>
          </a:p>
          <a:p>
            <a:pPr lvl="1"/>
            <a:r>
              <a:rPr lang="en-IN" sz="1800" dirty="0"/>
              <a:t>It represents the response that can be given to the client</a:t>
            </a:r>
          </a:p>
          <a:p>
            <a:pPr lvl="1"/>
            <a:r>
              <a:rPr lang="en-IN" sz="1800" dirty="0"/>
              <a:t>The response implicit object is used to content type, add cookie and redirect to response </a:t>
            </a:r>
            <a:r>
              <a:rPr lang="en-IN" sz="1800" dirty="0" smtClean="0"/>
              <a:t>page</a:t>
            </a:r>
          </a:p>
          <a:p>
            <a:r>
              <a:rPr lang="en-IN" sz="2000" b="1" dirty="0" err="1"/>
              <a:t>Config</a:t>
            </a:r>
            <a:endParaRPr lang="en-IN" sz="2000" b="1" dirty="0"/>
          </a:p>
          <a:p>
            <a:pPr lvl="1"/>
            <a:r>
              <a:rPr lang="en-IN" sz="1800" dirty="0"/>
              <a:t>"</a:t>
            </a:r>
            <a:r>
              <a:rPr lang="en-IN" sz="1800" dirty="0" err="1"/>
              <a:t>Config</a:t>
            </a:r>
            <a:r>
              <a:rPr lang="en-IN" sz="1800" dirty="0"/>
              <a:t>" is of the type </a:t>
            </a:r>
            <a:r>
              <a:rPr lang="en-IN" sz="1800" dirty="0" err="1"/>
              <a:t>java.servlet.servletConfig</a:t>
            </a:r>
            <a:endParaRPr lang="en-IN" sz="1800" dirty="0"/>
          </a:p>
          <a:p>
            <a:pPr lvl="1"/>
            <a:r>
              <a:rPr lang="en-IN" sz="1800" dirty="0"/>
              <a:t>It is created by the container for each </a:t>
            </a:r>
            <a:r>
              <a:rPr lang="en-IN" sz="1800" dirty="0" err="1"/>
              <a:t>jsp</a:t>
            </a:r>
            <a:r>
              <a:rPr lang="en-IN" sz="1800" dirty="0"/>
              <a:t> page</a:t>
            </a:r>
          </a:p>
          <a:p>
            <a:pPr lvl="1"/>
            <a:r>
              <a:rPr lang="en-IN" sz="1800" dirty="0"/>
              <a:t>It is used to get the initialization parameter in web.xml</a:t>
            </a:r>
          </a:p>
          <a:p>
            <a:endParaRPr lang="en-IN" sz="2000" dirty="0"/>
          </a:p>
          <a:p>
            <a:endParaRPr lang="en-IN" sz="2000" dirty="0"/>
          </a:p>
        </p:txBody>
      </p:sp>
    </p:spTree>
    <p:extLst>
      <p:ext uri="{BB962C8B-B14F-4D97-AF65-F5344CB8AC3E}">
        <p14:creationId xmlns:p14="http://schemas.microsoft.com/office/powerpoint/2010/main" val="604548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b="1" dirty="0"/>
              <a:t>Application</a:t>
            </a:r>
          </a:p>
          <a:p>
            <a:pPr lvl="1"/>
            <a:r>
              <a:rPr lang="en-IN" sz="1800" dirty="0"/>
              <a:t>Application object </a:t>
            </a:r>
            <a:r>
              <a:rPr lang="en-IN" sz="1800" dirty="0" smtClean="0"/>
              <a:t> </a:t>
            </a:r>
            <a:r>
              <a:rPr lang="en-IN" sz="1800" dirty="0"/>
              <a:t>is an instance of </a:t>
            </a:r>
            <a:r>
              <a:rPr lang="en-IN" sz="1800" dirty="0" err="1"/>
              <a:t>javax.servlet.ServletContext</a:t>
            </a:r>
            <a:r>
              <a:rPr lang="en-IN" sz="1800" dirty="0"/>
              <a:t> and it is used to get the context information and attributes in JSP.</a:t>
            </a:r>
          </a:p>
          <a:p>
            <a:pPr lvl="1"/>
            <a:r>
              <a:rPr lang="en-IN" sz="1800" dirty="0"/>
              <a:t>Application object is created by container one per application, when the application gets deployed.</a:t>
            </a:r>
          </a:p>
          <a:p>
            <a:pPr lvl="1"/>
            <a:r>
              <a:rPr lang="en-IN" sz="1800" dirty="0" err="1"/>
              <a:t>Servletcontext</a:t>
            </a:r>
            <a:r>
              <a:rPr lang="en-IN" sz="1800" dirty="0"/>
              <a:t> object contains a set of methods which are used to interact with the servlet </a:t>
            </a:r>
            <a:r>
              <a:rPr lang="en-IN" sz="1800" dirty="0" err="1"/>
              <a:t>container.We</a:t>
            </a:r>
            <a:r>
              <a:rPr lang="en-IN" sz="1800" dirty="0"/>
              <a:t> can find information about the servlet </a:t>
            </a:r>
            <a:r>
              <a:rPr lang="en-IN" sz="1800" dirty="0" smtClean="0"/>
              <a:t>container.</a:t>
            </a:r>
          </a:p>
          <a:p>
            <a:r>
              <a:rPr lang="en-IN" sz="2000" b="1" dirty="0"/>
              <a:t>Session</a:t>
            </a:r>
          </a:p>
          <a:p>
            <a:pPr lvl="1"/>
            <a:r>
              <a:rPr lang="en-IN" sz="1800" dirty="0"/>
              <a:t>The session is holding "</a:t>
            </a:r>
            <a:r>
              <a:rPr lang="en-IN" sz="1800" dirty="0" err="1"/>
              <a:t>httpsession</a:t>
            </a:r>
            <a:r>
              <a:rPr lang="en-IN" sz="1800" dirty="0"/>
              <a:t>" </a:t>
            </a:r>
            <a:r>
              <a:rPr lang="en-IN" sz="1800" dirty="0" smtClean="0"/>
              <a:t>object.</a:t>
            </a:r>
            <a:endParaRPr lang="en-IN" sz="1800" dirty="0"/>
          </a:p>
          <a:p>
            <a:pPr lvl="1"/>
            <a:r>
              <a:rPr lang="en-IN" sz="1800" dirty="0"/>
              <a:t>Session object is used to get, set and remove attributes to session scope and also used to get session information</a:t>
            </a:r>
          </a:p>
          <a:p>
            <a:endParaRPr lang="en-IN" sz="2000" dirty="0"/>
          </a:p>
          <a:p>
            <a:endParaRPr lang="en-IN" sz="2000" dirty="0"/>
          </a:p>
        </p:txBody>
      </p:sp>
    </p:spTree>
    <p:extLst>
      <p:ext uri="{BB962C8B-B14F-4D97-AF65-F5344CB8AC3E}">
        <p14:creationId xmlns:p14="http://schemas.microsoft.com/office/powerpoint/2010/main" val="1714581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lnSpcReduction="10000"/>
          </a:bodyPr>
          <a:lstStyle/>
          <a:p>
            <a:r>
              <a:rPr lang="en-IN" sz="2000" b="1" dirty="0" err="1"/>
              <a:t>pageContext</a:t>
            </a:r>
            <a:r>
              <a:rPr lang="en-IN" sz="2000" b="1" dirty="0"/>
              <a:t>:</a:t>
            </a:r>
          </a:p>
          <a:p>
            <a:r>
              <a:rPr lang="en-IN" sz="2000" dirty="0"/>
              <a:t>This object is of the type of </a:t>
            </a:r>
            <a:r>
              <a:rPr lang="en-IN" sz="2000" dirty="0" err="1"/>
              <a:t>pagecontext</a:t>
            </a:r>
            <a:r>
              <a:rPr lang="en-IN" sz="2000" dirty="0"/>
              <a:t>.</a:t>
            </a:r>
          </a:p>
          <a:p>
            <a:r>
              <a:rPr lang="en-IN" sz="2000" dirty="0"/>
              <a:t>It is used to get, set and remove the attributes from a particular </a:t>
            </a:r>
            <a:r>
              <a:rPr lang="en-IN" sz="2000" dirty="0" smtClean="0"/>
              <a:t>scope.</a:t>
            </a:r>
          </a:p>
          <a:p>
            <a:r>
              <a:rPr lang="en-IN" sz="2000" dirty="0"/>
              <a:t>Scopes are of 4 types:</a:t>
            </a:r>
          </a:p>
          <a:p>
            <a:pPr lvl="1"/>
            <a:r>
              <a:rPr lang="en-IN" sz="1800" dirty="0"/>
              <a:t>Page</a:t>
            </a:r>
          </a:p>
          <a:p>
            <a:pPr lvl="1"/>
            <a:r>
              <a:rPr lang="en-IN" sz="1800" dirty="0"/>
              <a:t>Request</a:t>
            </a:r>
          </a:p>
          <a:p>
            <a:pPr lvl="1"/>
            <a:r>
              <a:rPr lang="en-IN" sz="1800" dirty="0"/>
              <a:t>Session</a:t>
            </a:r>
          </a:p>
          <a:p>
            <a:pPr lvl="1"/>
            <a:r>
              <a:rPr lang="en-IN" sz="1800" dirty="0"/>
              <a:t>Application</a:t>
            </a:r>
          </a:p>
          <a:p>
            <a:r>
              <a:rPr lang="en-IN" sz="2000" dirty="0" smtClean="0"/>
              <a:t>In the example given ahead </a:t>
            </a:r>
            <a:r>
              <a:rPr lang="en-IN" sz="2000" dirty="0"/>
              <a:t>we are setting the attribute using </a:t>
            </a:r>
            <a:r>
              <a:rPr lang="en-IN" sz="2000" dirty="0" err="1"/>
              <a:t>pageContext</a:t>
            </a:r>
            <a:r>
              <a:rPr lang="en-IN" sz="2000" dirty="0"/>
              <a:t> object, and it has three parameters:</a:t>
            </a:r>
          </a:p>
          <a:p>
            <a:pPr lvl="1"/>
            <a:r>
              <a:rPr lang="en-IN" sz="1800" dirty="0"/>
              <a:t>Key</a:t>
            </a:r>
          </a:p>
          <a:p>
            <a:pPr lvl="1"/>
            <a:r>
              <a:rPr lang="en-IN" sz="1800" dirty="0"/>
              <a:t>Value</a:t>
            </a:r>
          </a:p>
          <a:p>
            <a:pPr lvl="1"/>
            <a:r>
              <a:rPr lang="en-IN" sz="1800" dirty="0"/>
              <a:t>Scope</a:t>
            </a:r>
          </a:p>
          <a:p>
            <a:endParaRPr lang="en-IN" sz="2000" dirty="0" smtClean="0"/>
          </a:p>
          <a:p>
            <a:endParaRPr lang="en-IN" sz="2000" dirty="0"/>
          </a:p>
          <a:p>
            <a:endParaRPr lang="en-IN" sz="2000" dirty="0"/>
          </a:p>
        </p:txBody>
      </p:sp>
    </p:spTree>
    <p:extLst>
      <p:ext uri="{BB962C8B-B14F-4D97-AF65-F5344CB8AC3E}">
        <p14:creationId xmlns:p14="http://schemas.microsoft.com/office/powerpoint/2010/main" val="123397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to JSP</a:t>
            </a:r>
          </a:p>
        </p:txBody>
      </p:sp>
      <p:sp>
        <p:nvSpPr>
          <p:cNvPr id="3" name="Content Placeholder 2"/>
          <p:cNvSpPr>
            <a:spLocks noGrp="1"/>
          </p:cNvSpPr>
          <p:nvPr>
            <p:ph idx="1"/>
          </p:nvPr>
        </p:nvSpPr>
        <p:spPr/>
        <p:txBody>
          <a:bodyPr>
            <a:noAutofit/>
          </a:bodyPr>
          <a:lstStyle/>
          <a:p>
            <a:r>
              <a:rPr lang="en-IN" sz="1800" dirty="0"/>
              <a:t>JSP uses the same techniques as those found in servlet programming. </a:t>
            </a:r>
            <a:endParaRPr lang="en-IN" sz="1800" dirty="0" smtClean="0"/>
          </a:p>
          <a:p>
            <a:r>
              <a:rPr lang="en-IN" sz="1800" dirty="0" smtClean="0"/>
              <a:t>For </a:t>
            </a:r>
            <a:r>
              <a:rPr lang="en-IN" sz="1800" dirty="0"/>
              <a:t>example, in </a:t>
            </a:r>
            <a:r>
              <a:rPr lang="en-IN" sz="1800" dirty="0" smtClean="0"/>
              <a:t>JSP you </a:t>
            </a:r>
            <a:r>
              <a:rPr lang="en-IN" sz="1800" dirty="0"/>
              <a:t>work with HTTP requests and HTTP responses, request parameters, request attributes, </a:t>
            </a:r>
            <a:r>
              <a:rPr lang="en-IN" sz="1800" dirty="0" smtClean="0"/>
              <a:t>session management</a:t>
            </a:r>
            <a:r>
              <a:rPr lang="en-IN" sz="1800" dirty="0"/>
              <a:t>, cookies, URL-rewriting, and so on</a:t>
            </a:r>
            <a:r>
              <a:rPr lang="en-IN" sz="1800" dirty="0" smtClean="0"/>
              <a:t>.</a:t>
            </a:r>
          </a:p>
          <a:p>
            <a:r>
              <a:rPr lang="en-IN" sz="1800" dirty="0" smtClean="0"/>
              <a:t>What are issues faced with servlets?</a:t>
            </a:r>
          </a:p>
          <a:p>
            <a:r>
              <a:rPr lang="en-IN" sz="1800" dirty="0"/>
              <a:t>Servlet programmers know how cumbersome it is to program with servlets, however, </a:t>
            </a:r>
            <a:r>
              <a:rPr lang="en-IN" sz="1800" dirty="0" smtClean="0"/>
              <a:t>especially when </a:t>
            </a:r>
            <a:r>
              <a:rPr lang="en-IN" sz="1800" dirty="0"/>
              <a:t>you have to send a long HTML page that includes little code.</a:t>
            </a:r>
          </a:p>
        </p:txBody>
      </p:sp>
    </p:spTree>
    <p:extLst>
      <p:ext uri="{BB962C8B-B14F-4D97-AF65-F5344CB8AC3E}">
        <p14:creationId xmlns:p14="http://schemas.microsoft.com/office/powerpoint/2010/main" val="306568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fontScale="85000" lnSpcReduction="10000"/>
          </a:bodyPr>
          <a:lstStyle/>
          <a:p>
            <a:pPr marL="411480" lvl="1" indent="0">
              <a:buNone/>
            </a:pPr>
            <a:r>
              <a:rPr lang="en-IN" sz="1800" dirty="0"/>
              <a:t>&lt;%@ page language="java" </a:t>
            </a:r>
            <a:r>
              <a:rPr lang="en-IN" sz="1800" dirty="0" err="1"/>
              <a:t>contentType</a:t>
            </a:r>
            <a:r>
              <a:rPr lang="en-IN" sz="1800" dirty="0"/>
              <a:t>="text/html; charset=ISO-8859-1"</a:t>
            </a:r>
          </a:p>
          <a:p>
            <a:pPr marL="411480" lvl="1" indent="0">
              <a:buNone/>
            </a:pPr>
            <a:r>
              <a:rPr lang="en-IN" sz="1800" dirty="0" err="1"/>
              <a:t>pageEncoding</a:t>
            </a:r>
            <a:r>
              <a:rPr lang="en-IN" sz="1800" dirty="0"/>
              <a:t>="ISO-8859-1"%&gt;</a:t>
            </a:r>
          </a:p>
          <a:p>
            <a:pPr marL="411480" lvl="1" indent="0">
              <a:buNone/>
            </a:pPr>
            <a:r>
              <a:rPr lang="en-IN" sz="1800" dirty="0"/>
              <a:t>&lt;!DOCTYPE html PUBLIC "-//W3C//DTD HTML 4.01 Transitional//EN" "http://www.w3.org/TR/html4/loose.dtd"&gt;</a:t>
            </a:r>
          </a:p>
          <a:p>
            <a:pPr marL="411480" lvl="1" indent="0">
              <a:buNone/>
            </a:pPr>
            <a:r>
              <a:rPr lang="en-IN" sz="1800" dirty="0"/>
              <a:t>&lt;html&gt;</a:t>
            </a:r>
          </a:p>
          <a:p>
            <a:pPr marL="411480" lvl="1" indent="0">
              <a:buNone/>
            </a:pPr>
            <a:r>
              <a:rPr lang="en-IN" sz="1800" dirty="0"/>
              <a:t>&lt;head&gt;</a:t>
            </a:r>
          </a:p>
          <a:p>
            <a:pPr marL="411480" lvl="1" indent="0">
              <a:buNone/>
            </a:pPr>
            <a:r>
              <a:rPr lang="en-IN" sz="1800" dirty="0"/>
              <a:t>&lt;meta http-</a:t>
            </a:r>
            <a:r>
              <a:rPr lang="en-IN" sz="1800" dirty="0" err="1"/>
              <a:t>equiv</a:t>
            </a:r>
            <a:r>
              <a:rPr lang="en-IN" sz="1800" dirty="0"/>
              <a:t>="Content-Type" content="text/html; charset=ISO-8859-1"&gt;</a:t>
            </a:r>
          </a:p>
          <a:p>
            <a:pPr marL="411480" lvl="1" indent="0">
              <a:buNone/>
            </a:pPr>
            <a:r>
              <a:rPr lang="en-IN" sz="1800" dirty="0"/>
              <a:t>&lt;title&gt;Implicit JSP9&lt;/title&gt;</a:t>
            </a:r>
          </a:p>
          <a:p>
            <a:pPr marL="411480" lvl="1" indent="0">
              <a:buNone/>
            </a:pPr>
            <a:r>
              <a:rPr lang="en-IN" sz="1800" dirty="0"/>
              <a:t>&lt;/head&gt;</a:t>
            </a:r>
          </a:p>
          <a:p>
            <a:pPr marL="411480" lvl="1" indent="0">
              <a:buNone/>
            </a:pPr>
            <a:r>
              <a:rPr lang="en-IN" sz="1800" dirty="0"/>
              <a:t>&lt;body&gt;</a:t>
            </a:r>
          </a:p>
          <a:p>
            <a:pPr marL="411480" lvl="1" indent="0">
              <a:buNone/>
            </a:pPr>
            <a:r>
              <a:rPr lang="en-IN" sz="1800" dirty="0"/>
              <a:t>&lt;% </a:t>
            </a:r>
            <a:r>
              <a:rPr lang="en-IN" sz="1800" dirty="0" err="1"/>
              <a:t>pageContext.setAttribute</a:t>
            </a:r>
            <a:r>
              <a:rPr lang="en-IN" sz="1800" dirty="0"/>
              <a:t>("student","student_name",</a:t>
            </a:r>
            <a:r>
              <a:rPr lang="en-IN" sz="1800" dirty="0" err="1"/>
              <a:t>pageContext.PAGE_SCOPE</a:t>
            </a:r>
            <a:r>
              <a:rPr lang="en-IN" sz="1800" dirty="0"/>
              <a:t>);</a:t>
            </a:r>
          </a:p>
          <a:p>
            <a:pPr marL="411480" lvl="1" indent="0">
              <a:buNone/>
            </a:pPr>
            <a:r>
              <a:rPr lang="en-IN" sz="1800" dirty="0"/>
              <a:t>String name = (String)</a:t>
            </a:r>
            <a:r>
              <a:rPr lang="en-IN" sz="1800" dirty="0" err="1"/>
              <a:t>pageContext.getAttribute</a:t>
            </a:r>
            <a:r>
              <a:rPr lang="en-IN" sz="1800" dirty="0"/>
              <a:t>("student");</a:t>
            </a:r>
          </a:p>
          <a:p>
            <a:pPr marL="411480" lvl="1" indent="0">
              <a:buNone/>
            </a:pPr>
            <a:r>
              <a:rPr lang="en-IN" sz="1800" dirty="0" err="1"/>
              <a:t>out.println</a:t>
            </a:r>
            <a:r>
              <a:rPr lang="en-IN" sz="1800" dirty="0"/>
              <a:t>("student name is " +name);</a:t>
            </a:r>
          </a:p>
          <a:p>
            <a:pPr marL="411480" lvl="1" indent="0">
              <a:buNone/>
            </a:pPr>
            <a:r>
              <a:rPr lang="en-IN" sz="1800" dirty="0"/>
              <a:t>%&gt;</a:t>
            </a:r>
          </a:p>
          <a:p>
            <a:pPr marL="411480" lvl="1" indent="0">
              <a:buNone/>
            </a:pPr>
            <a:r>
              <a:rPr lang="en-IN" sz="1800" dirty="0"/>
              <a:t>&lt;/body&gt;</a:t>
            </a:r>
          </a:p>
          <a:p>
            <a:pPr marL="411480" lvl="1" indent="0">
              <a:buNone/>
            </a:pPr>
            <a:r>
              <a:rPr lang="en-IN" sz="1800" dirty="0"/>
              <a:t>&lt;/html&gt;</a:t>
            </a:r>
          </a:p>
          <a:p>
            <a:endParaRPr lang="en-IN" dirty="0"/>
          </a:p>
        </p:txBody>
      </p:sp>
    </p:spTree>
    <p:extLst>
      <p:ext uri="{BB962C8B-B14F-4D97-AF65-F5344CB8AC3E}">
        <p14:creationId xmlns:p14="http://schemas.microsoft.com/office/powerpoint/2010/main" val="1365431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dirty="0"/>
              <a:t>Page implicit variable holds the currently executed servlet object for the corresponding </a:t>
            </a:r>
            <a:r>
              <a:rPr lang="en-IN" sz="2000" dirty="0" err="1"/>
              <a:t>jsp</a:t>
            </a:r>
            <a:r>
              <a:rPr lang="en-IN" sz="2000" dirty="0"/>
              <a:t>.</a:t>
            </a:r>
          </a:p>
          <a:p>
            <a:r>
              <a:rPr lang="en-IN" sz="2000" dirty="0"/>
              <a:t>Acts as this object for current </a:t>
            </a:r>
            <a:r>
              <a:rPr lang="en-IN" sz="2000" dirty="0" err="1"/>
              <a:t>jsp</a:t>
            </a:r>
            <a:r>
              <a:rPr lang="en-IN" sz="2000" dirty="0"/>
              <a:t> page</a:t>
            </a:r>
            <a:r>
              <a:rPr lang="en-IN" sz="2000" dirty="0" smtClean="0"/>
              <a:t>.</a:t>
            </a:r>
          </a:p>
          <a:p>
            <a:r>
              <a:rPr lang="en-IN" sz="2000" dirty="0"/>
              <a:t>In this </a:t>
            </a:r>
            <a:r>
              <a:rPr lang="en-IN" sz="2000" dirty="0" smtClean="0"/>
              <a:t>example given ahead, </a:t>
            </a:r>
            <a:r>
              <a:rPr lang="en-IN" sz="2000" dirty="0"/>
              <a:t>we are using page object to get the page name using </a:t>
            </a:r>
            <a:r>
              <a:rPr lang="en-IN" sz="2000" dirty="0" err="1"/>
              <a:t>toString</a:t>
            </a:r>
            <a:r>
              <a:rPr lang="en-IN" sz="2000" dirty="0"/>
              <a:t> method</a:t>
            </a:r>
          </a:p>
          <a:p>
            <a:endParaRPr lang="en-IN" sz="2000" dirty="0"/>
          </a:p>
        </p:txBody>
      </p:sp>
    </p:spTree>
    <p:extLst>
      <p:ext uri="{BB962C8B-B14F-4D97-AF65-F5344CB8AC3E}">
        <p14:creationId xmlns:p14="http://schemas.microsoft.com/office/powerpoint/2010/main" val="3367760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fontScale="62500" lnSpcReduction="20000"/>
          </a:bodyPr>
          <a:lstStyle/>
          <a:p>
            <a:pPr marL="109728" indent="0">
              <a:buNone/>
            </a:pPr>
            <a:r>
              <a:rPr lang="en-IN" dirty="0"/>
              <a:t>&lt;%@ page language="java" </a:t>
            </a:r>
            <a:r>
              <a:rPr lang="en-IN" dirty="0" err="1"/>
              <a:t>contentType</a:t>
            </a:r>
            <a:r>
              <a:rPr lang="en-IN" dirty="0"/>
              <a:t>="text/html; charset=ISO-8859-1"</a:t>
            </a:r>
          </a:p>
          <a:p>
            <a:pPr marL="109728" indent="0">
              <a:buNone/>
            </a:pPr>
            <a:r>
              <a:rPr lang="en-IN" dirty="0" err="1"/>
              <a:t>pageEncoding</a:t>
            </a:r>
            <a:r>
              <a:rPr lang="en-IN" dirty="0"/>
              <a:t>="ISO-8859-1"%&gt;</a:t>
            </a:r>
          </a:p>
          <a:p>
            <a:pPr marL="109728" indent="0">
              <a:buNone/>
            </a:pPr>
            <a:r>
              <a:rPr lang="en-IN" dirty="0"/>
              <a:t>&lt;!DOCTYPE html PUBLIC "-//W3C//DTD HTML 4.01 Transitional//EN" "http://www.w3.org/TR/html4/loose.dtd"&gt;</a:t>
            </a:r>
          </a:p>
          <a:p>
            <a:pPr marL="109728" indent="0">
              <a:buNone/>
            </a:pPr>
            <a:r>
              <a:rPr lang="en-IN" dirty="0"/>
              <a:t>&lt;html&gt;</a:t>
            </a:r>
          </a:p>
          <a:p>
            <a:pPr marL="109728" indent="0">
              <a:buNone/>
            </a:pPr>
            <a:r>
              <a:rPr lang="en-IN" dirty="0"/>
              <a:t>&lt;head&gt;</a:t>
            </a:r>
          </a:p>
          <a:p>
            <a:pPr marL="109728" indent="0">
              <a:buNone/>
            </a:pPr>
            <a:r>
              <a:rPr lang="en-IN" dirty="0"/>
              <a:t>&lt;meta http-</a:t>
            </a:r>
            <a:r>
              <a:rPr lang="en-IN" dirty="0" err="1"/>
              <a:t>equiv</a:t>
            </a:r>
            <a:r>
              <a:rPr lang="en-IN" dirty="0"/>
              <a:t>="Content-Type" content="text/html; charset=ISO-8859-1"&gt;</a:t>
            </a:r>
          </a:p>
          <a:p>
            <a:pPr marL="109728" indent="0">
              <a:buNone/>
            </a:pPr>
            <a:r>
              <a:rPr lang="en-IN" dirty="0"/>
              <a:t>&lt;title&gt;Implicit </a:t>
            </a:r>
            <a:r>
              <a:rPr lang="en-IN" dirty="0" smtClean="0"/>
              <a:t>JSP10</a:t>
            </a:r>
            <a:r>
              <a:rPr lang="en-IN" dirty="0"/>
              <a:t>&lt;/title&gt;</a:t>
            </a:r>
          </a:p>
          <a:p>
            <a:pPr marL="109728" indent="0">
              <a:buNone/>
            </a:pPr>
            <a:r>
              <a:rPr lang="en-IN" dirty="0"/>
              <a:t>&lt;/head&gt;</a:t>
            </a:r>
          </a:p>
          <a:p>
            <a:pPr marL="109728" indent="0">
              <a:buNone/>
            </a:pPr>
            <a:r>
              <a:rPr lang="en-IN" dirty="0"/>
              <a:t>&lt;body&gt;</a:t>
            </a:r>
          </a:p>
          <a:p>
            <a:pPr marL="109728" indent="0">
              <a:buNone/>
            </a:pPr>
            <a:r>
              <a:rPr lang="en-IN" dirty="0"/>
              <a:t>&lt;% String </a:t>
            </a:r>
            <a:r>
              <a:rPr lang="en-IN" dirty="0" err="1"/>
              <a:t>pageName</a:t>
            </a:r>
            <a:r>
              <a:rPr lang="en-IN" dirty="0"/>
              <a:t> = </a:t>
            </a:r>
            <a:r>
              <a:rPr lang="en-IN" dirty="0" err="1"/>
              <a:t>page.toString</a:t>
            </a:r>
            <a:r>
              <a:rPr lang="en-IN" dirty="0" smtClean="0"/>
              <a:t>();</a:t>
            </a:r>
          </a:p>
          <a:p>
            <a:pPr marL="109728" indent="0">
              <a:buNone/>
            </a:pPr>
            <a:r>
              <a:rPr lang="en-IN" dirty="0"/>
              <a:t> </a:t>
            </a:r>
            <a:r>
              <a:rPr lang="en-IN" dirty="0" smtClean="0"/>
              <a:t>  </a:t>
            </a:r>
            <a:r>
              <a:rPr lang="en-IN" dirty="0" err="1" smtClean="0"/>
              <a:t>out.println</a:t>
            </a:r>
            <a:r>
              <a:rPr lang="en-IN" dirty="0"/>
              <a:t>("Page Name is " +</a:t>
            </a:r>
            <a:r>
              <a:rPr lang="en-IN" dirty="0" err="1"/>
              <a:t>pageName</a:t>
            </a:r>
            <a:r>
              <a:rPr lang="en-IN" dirty="0"/>
              <a:t>);%&gt;</a:t>
            </a:r>
          </a:p>
          <a:p>
            <a:pPr marL="109728" indent="0">
              <a:buNone/>
            </a:pPr>
            <a:r>
              <a:rPr lang="en-IN" dirty="0"/>
              <a:t>&lt;/body&gt;</a:t>
            </a:r>
          </a:p>
          <a:p>
            <a:pPr marL="109728" indent="0">
              <a:buNone/>
            </a:pPr>
            <a:r>
              <a:rPr lang="en-IN" dirty="0"/>
              <a:t>&lt;/html&gt;</a:t>
            </a:r>
          </a:p>
          <a:p>
            <a:endParaRPr lang="en-IN" dirty="0"/>
          </a:p>
        </p:txBody>
      </p:sp>
    </p:spTree>
    <p:extLst>
      <p:ext uri="{BB962C8B-B14F-4D97-AF65-F5344CB8AC3E}">
        <p14:creationId xmlns:p14="http://schemas.microsoft.com/office/powerpoint/2010/main" val="3203702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b="1" dirty="0"/>
              <a:t>Exception</a:t>
            </a:r>
          </a:p>
          <a:p>
            <a:r>
              <a:rPr lang="en-IN" sz="2000" dirty="0"/>
              <a:t>Exception is the implicit object of the </a:t>
            </a:r>
            <a:r>
              <a:rPr lang="en-IN" sz="2000" dirty="0" err="1"/>
              <a:t>throwable</a:t>
            </a:r>
            <a:r>
              <a:rPr lang="en-IN" sz="2000" dirty="0"/>
              <a:t> class.</a:t>
            </a:r>
          </a:p>
          <a:p>
            <a:r>
              <a:rPr lang="en-IN" sz="2000" dirty="0"/>
              <a:t>It is used for exception handling in JSP.</a:t>
            </a:r>
          </a:p>
          <a:p>
            <a:r>
              <a:rPr lang="en-IN" sz="2000" dirty="0"/>
              <a:t>The exception object can be only used in error pages.</a:t>
            </a:r>
          </a:p>
          <a:p>
            <a:endParaRPr lang="en-IN" sz="2000" dirty="0"/>
          </a:p>
        </p:txBody>
      </p:sp>
    </p:spTree>
    <p:extLst>
      <p:ext uri="{BB962C8B-B14F-4D97-AF65-F5344CB8AC3E}">
        <p14:creationId xmlns:p14="http://schemas.microsoft.com/office/powerpoint/2010/main" val="1621676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fontScale="62500" lnSpcReduction="20000"/>
          </a:bodyPr>
          <a:lstStyle/>
          <a:p>
            <a:pPr marL="109728" indent="0">
              <a:buNone/>
            </a:pPr>
            <a:r>
              <a:rPr lang="en-IN" dirty="0"/>
              <a:t>&lt;%@ page language="java" </a:t>
            </a:r>
            <a:r>
              <a:rPr lang="en-IN" dirty="0" err="1"/>
              <a:t>contentType</a:t>
            </a:r>
            <a:r>
              <a:rPr lang="en-IN" dirty="0"/>
              <a:t>="text/html; charset=ISO-8859-1"</a:t>
            </a:r>
          </a:p>
          <a:p>
            <a:pPr marL="109728" indent="0">
              <a:buNone/>
            </a:pPr>
            <a:r>
              <a:rPr lang="en-IN" dirty="0" err="1"/>
              <a:t>pageEncoding</a:t>
            </a:r>
            <a:r>
              <a:rPr lang="en-IN" dirty="0"/>
              <a:t>="ISO-8859-1" </a:t>
            </a:r>
            <a:r>
              <a:rPr lang="en-IN" dirty="0" err="1"/>
              <a:t>isErrorPage</a:t>
            </a:r>
            <a:r>
              <a:rPr lang="en-IN" dirty="0"/>
              <a:t>="true"%&gt;</a:t>
            </a:r>
          </a:p>
          <a:p>
            <a:pPr marL="109728" indent="0">
              <a:buNone/>
            </a:pPr>
            <a:r>
              <a:rPr lang="en-IN" dirty="0"/>
              <a:t>&lt;!DOCTYPE html PUBLIC "-//W3C//DTD HTML 4.01 Transitional//EN" "http://www.w3.org/TR/html4/loose.dtd"&gt;</a:t>
            </a:r>
          </a:p>
          <a:p>
            <a:pPr marL="109728" indent="0">
              <a:buNone/>
            </a:pPr>
            <a:r>
              <a:rPr lang="en-IN" dirty="0"/>
              <a:t>&lt;html&gt;</a:t>
            </a:r>
          </a:p>
          <a:p>
            <a:pPr marL="109728" indent="0">
              <a:buNone/>
            </a:pPr>
            <a:r>
              <a:rPr lang="en-IN" dirty="0"/>
              <a:t>&lt;head&gt;</a:t>
            </a:r>
          </a:p>
          <a:p>
            <a:pPr marL="109728" indent="0">
              <a:buNone/>
            </a:pPr>
            <a:r>
              <a:rPr lang="en-IN" dirty="0"/>
              <a:t>&lt;meta http-</a:t>
            </a:r>
            <a:r>
              <a:rPr lang="en-IN" dirty="0" err="1"/>
              <a:t>equiv</a:t>
            </a:r>
            <a:r>
              <a:rPr lang="en-IN" dirty="0"/>
              <a:t>="Content-Type" content="text/html; charset=ISO-8859-1"&gt;</a:t>
            </a:r>
          </a:p>
          <a:p>
            <a:pPr marL="109728" indent="0">
              <a:buNone/>
            </a:pPr>
            <a:r>
              <a:rPr lang="en-IN" dirty="0"/>
              <a:t>&lt;title&gt;Implicit Guru </a:t>
            </a:r>
            <a:r>
              <a:rPr lang="en-IN" dirty="0" smtClean="0"/>
              <a:t>JSP&lt;/</a:t>
            </a:r>
            <a:r>
              <a:rPr lang="en-IN" dirty="0"/>
              <a:t>title&gt;</a:t>
            </a:r>
          </a:p>
          <a:p>
            <a:pPr marL="109728" indent="0">
              <a:buNone/>
            </a:pPr>
            <a:r>
              <a:rPr lang="en-IN" dirty="0"/>
              <a:t>&lt;/head&gt;</a:t>
            </a:r>
          </a:p>
          <a:p>
            <a:pPr marL="109728" indent="0">
              <a:buNone/>
            </a:pPr>
            <a:r>
              <a:rPr lang="en-IN" dirty="0"/>
              <a:t>&lt;body&gt;</a:t>
            </a:r>
          </a:p>
          <a:p>
            <a:pPr marL="109728" indent="0">
              <a:buNone/>
            </a:pPr>
            <a:r>
              <a:rPr lang="en-IN" dirty="0"/>
              <a:t>&lt;%</a:t>
            </a:r>
            <a:r>
              <a:rPr lang="en-IN" dirty="0" err="1"/>
              <a:t>int</a:t>
            </a:r>
            <a:r>
              <a:rPr lang="en-IN" dirty="0"/>
              <a:t>[] num1={1,2,3,4};</a:t>
            </a:r>
          </a:p>
          <a:p>
            <a:pPr marL="109728" indent="0">
              <a:buNone/>
            </a:pPr>
            <a:r>
              <a:rPr lang="en-IN" dirty="0" err="1"/>
              <a:t>out.println</a:t>
            </a:r>
            <a:r>
              <a:rPr lang="en-IN" dirty="0"/>
              <a:t>(num1[5]);%&gt;</a:t>
            </a:r>
          </a:p>
          <a:p>
            <a:pPr marL="109728" indent="0">
              <a:buNone/>
            </a:pPr>
            <a:r>
              <a:rPr lang="en-IN" dirty="0"/>
              <a:t>&lt;%= exception %&gt;</a:t>
            </a:r>
          </a:p>
          <a:p>
            <a:pPr marL="109728" indent="0">
              <a:buNone/>
            </a:pPr>
            <a:r>
              <a:rPr lang="en-IN" dirty="0"/>
              <a:t>&lt;/body&gt;</a:t>
            </a:r>
          </a:p>
          <a:p>
            <a:pPr marL="109728" indent="0">
              <a:buNone/>
            </a:pPr>
            <a:r>
              <a:rPr lang="en-IN" dirty="0"/>
              <a:t>&lt;/html&gt;</a:t>
            </a:r>
          </a:p>
          <a:p>
            <a:endParaRPr lang="en-IN" dirty="0"/>
          </a:p>
        </p:txBody>
      </p:sp>
    </p:spTree>
    <p:extLst>
      <p:ext uri="{BB962C8B-B14F-4D97-AF65-F5344CB8AC3E}">
        <p14:creationId xmlns:p14="http://schemas.microsoft.com/office/powerpoint/2010/main" val="796483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Objects in JSP</a:t>
            </a:r>
          </a:p>
        </p:txBody>
      </p:sp>
      <p:sp>
        <p:nvSpPr>
          <p:cNvPr id="3" name="Content Placeholder 2"/>
          <p:cNvSpPr>
            <a:spLocks noGrp="1"/>
          </p:cNvSpPr>
          <p:nvPr>
            <p:ph idx="1"/>
          </p:nvPr>
        </p:nvSpPr>
        <p:spPr/>
        <p:txBody>
          <a:bodyPr>
            <a:normAutofit/>
          </a:bodyPr>
          <a:lstStyle/>
          <a:p>
            <a:r>
              <a:rPr lang="en-IN" sz="2000" dirty="0"/>
              <a:t>It has an array of numbers, i.e., num1 with four elements. In the output, we are trying to print the fifth element of the array from num1, which is not declared in the array list. So it is used to get exception object of the </a:t>
            </a:r>
            <a:r>
              <a:rPr lang="en-IN" sz="2000" dirty="0" err="1"/>
              <a:t>jsp</a:t>
            </a:r>
            <a:r>
              <a:rPr lang="en-IN" sz="2000" dirty="0" smtClean="0"/>
              <a:t>.</a:t>
            </a:r>
          </a:p>
          <a:p>
            <a:r>
              <a:rPr lang="en-IN" sz="2000" dirty="0"/>
              <a:t>We are getting </a:t>
            </a:r>
            <a:r>
              <a:rPr lang="en-IN" sz="2000" dirty="0" err="1"/>
              <a:t>ArrayIndexOfBoundsException</a:t>
            </a:r>
            <a:r>
              <a:rPr lang="en-IN" sz="2000" dirty="0"/>
              <a:t> in the array where we are getting a num1 array of the fifth element.</a:t>
            </a:r>
          </a:p>
        </p:txBody>
      </p:sp>
    </p:spTree>
    <p:extLst>
      <p:ext uri="{BB962C8B-B14F-4D97-AF65-F5344CB8AC3E}">
        <p14:creationId xmlns:p14="http://schemas.microsoft.com/office/powerpoint/2010/main" val="1321394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guru99.com/images/jsp/022716_0953_JSPActionsJ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4671"/>
            <a:ext cx="7162800" cy="629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333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08261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displaying all parameters</a:t>
            </a:r>
            <a:endParaRPr lang="en-IN" dirty="0"/>
          </a:p>
        </p:txBody>
      </p:sp>
      <p:sp>
        <p:nvSpPr>
          <p:cNvPr id="3" name="Content Placeholder 2"/>
          <p:cNvSpPr>
            <a:spLocks noGrp="1"/>
          </p:cNvSpPr>
          <p:nvPr>
            <p:ph idx="1"/>
          </p:nvPr>
        </p:nvSpPr>
        <p:spPr/>
        <p:txBody>
          <a:bodyPr>
            <a:normAutofit fontScale="70000" lnSpcReduction="20000"/>
          </a:bodyPr>
          <a:lstStyle/>
          <a:p>
            <a:pPr marL="109728" indent="0">
              <a:buNone/>
            </a:pPr>
            <a:r>
              <a:rPr lang="en-IN" sz="2000" dirty="0"/>
              <a:t>public void </a:t>
            </a:r>
            <a:r>
              <a:rPr lang="en-IN" sz="2000" dirty="0" err="1"/>
              <a:t>doPost</a:t>
            </a:r>
            <a:r>
              <a:rPr lang="en-IN" sz="2000" dirty="0"/>
              <a:t>(</a:t>
            </a:r>
            <a:r>
              <a:rPr lang="en-IN" sz="2000" dirty="0" err="1"/>
              <a:t>HttpServletRequest</a:t>
            </a:r>
            <a:r>
              <a:rPr lang="en-IN" sz="2000" dirty="0"/>
              <a:t> request,</a:t>
            </a:r>
          </a:p>
          <a:p>
            <a:pPr marL="109728" indent="0">
              <a:buNone/>
            </a:pPr>
            <a:r>
              <a:rPr lang="en-IN" sz="2000" dirty="0" err="1"/>
              <a:t>HttpServletResponse</a:t>
            </a:r>
            <a:r>
              <a:rPr lang="en-IN" sz="2000" dirty="0"/>
              <a:t> </a:t>
            </a:r>
            <a:r>
              <a:rPr lang="en-IN" sz="2000" dirty="0" smtClean="0"/>
              <a:t>response) throws </a:t>
            </a:r>
            <a:r>
              <a:rPr lang="en-IN" sz="2000" dirty="0" err="1"/>
              <a:t>ServletException</a:t>
            </a:r>
            <a:r>
              <a:rPr lang="en-IN" sz="2000" dirty="0"/>
              <a:t>, </a:t>
            </a:r>
            <a:r>
              <a:rPr lang="en-IN" sz="2000" dirty="0" err="1"/>
              <a:t>IOException</a:t>
            </a:r>
            <a:r>
              <a:rPr lang="en-IN" sz="2000" dirty="0"/>
              <a:t> {</a:t>
            </a:r>
          </a:p>
          <a:p>
            <a:pPr marL="109728" indent="0">
              <a:buNone/>
            </a:pPr>
            <a:r>
              <a:rPr lang="en-IN" sz="2000" dirty="0" err="1"/>
              <a:t>response.setContentType</a:t>
            </a:r>
            <a:r>
              <a:rPr lang="en-IN" sz="2000" dirty="0"/>
              <a:t>("text/html");</a:t>
            </a:r>
          </a:p>
          <a:p>
            <a:pPr marL="109728" indent="0">
              <a:buNone/>
            </a:pPr>
            <a:r>
              <a:rPr lang="en-IN" sz="2000" dirty="0" err="1"/>
              <a:t>PrintWriter</a:t>
            </a:r>
            <a:r>
              <a:rPr lang="en-IN" sz="2000" dirty="0"/>
              <a:t> out = </a:t>
            </a:r>
            <a:r>
              <a:rPr lang="en-IN" sz="2000" dirty="0" err="1"/>
              <a:t>response.getWriter</a:t>
            </a:r>
            <a:r>
              <a:rPr lang="en-IN" sz="2000" dirty="0"/>
              <a:t>();</a:t>
            </a:r>
          </a:p>
          <a:p>
            <a:pPr marL="109728" indent="0">
              <a:buNone/>
            </a:pPr>
            <a:r>
              <a:rPr lang="en-IN" sz="2000" dirty="0" err="1"/>
              <a:t>out.println</a:t>
            </a:r>
            <a:r>
              <a:rPr lang="en-IN" sz="2000" dirty="0"/>
              <a:t>("&lt;HTML&gt;");</a:t>
            </a:r>
          </a:p>
          <a:p>
            <a:pPr marL="109728" indent="0">
              <a:buNone/>
            </a:pPr>
            <a:r>
              <a:rPr lang="en-IN" sz="2000" dirty="0" err="1"/>
              <a:t>out.println</a:t>
            </a:r>
            <a:r>
              <a:rPr lang="en-IN" sz="2000" dirty="0"/>
              <a:t>("&lt;HEAD&gt;&lt;TITLE&gt;Using Servlets&lt;/TITLE&gt;&lt;/HEAD&gt;");</a:t>
            </a:r>
          </a:p>
          <a:p>
            <a:pPr marL="109728" indent="0">
              <a:buNone/>
            </a:pPr>
            <a:r>
              <a:rPr lang="en-IN" sz="2000" dirty="0" err="1"/>
              <a:t>out.println</a:t>
            </a:r>
            <a:r>
              <a:rPr lang="en-IN" sz="2000" dirty="0"/>
              <a:t>("&lt;BODY BGCOLOR=#123123&gt;");</a:t>
            </a:r>
          </a:p>
          <a:p>
            <a:pPr marL="109728" indent="0">
              <a:buNone/>
            </a:pPr>
            <a:r>
              <a:rPr lang="en-IN" sz="2000" dirty="0"/>
              <a:t>//Get parameter names</a:t>
            </a:r>
          </a:p>
          <a:p>
            <a:pPr marL="109728" indent="0">
              <a:buNone/>
            </a:pPr>
            <a:r>
              <a:rPr lang="en-IN" sz="2000" dirty="0"/>
              <a:t>Enumeration parameters = </a:t>
            </a:r>
            <a:r>
              <a:rPr lang="en-IN" sz="2000" dirty="0" err="1"/>
              <a:t>request.getParameterNames</a:t>
            </a:r>
            <a:r>
              <a:rPr lang="en-IN" sz="2000" dirty="0"/>
              <a:t>();</a:t>
            </a:r>
          </a:p>
          <a:p>
            <a:pPr marL="109728" indent="0">
              <a:buNone/>
            </a:pPr>
            <a:r>
              <a:rPr lang="en-IN" sz="2000" dirty="0"/>
              <a:t>String </a:t>
            </a:r>
            <a:r>
              <a:rPr lang="en-IN" sz="2000" dirty="0" err="1"/>
              <a:t>param</a:t>
            </a:r>
            <a:r>
              <a:rPr lang="en-IN" sz="2000" dirty="0"/>
              <a:t> = null;</a:t>
            </a:r>
          </a:p>
          <a:p>
            <a:pPr marL="109728" indent="0">
              <a:buNone/>
            </a:pPr>
            <a:r>
              <a:rPr lang="en-IN" sz="2000" dirty="0"/>
              <a:t>while (</a:t>
            </a:r>
            <a:r>
              <a:rPr lang="en-IN" sz="2000" dirty="0" err="1"/>
              <a:t>parameters.hasMoreElements</a:t>
            </a:r>
            <a:r>
              <a:rPr lang="en-IN" sz="2000" dirty="0"/>
              <a:t>()) {</a:t>
            </a:r>
          </a:p>
          <a:p>
            <a:pPr marL="109728" indent="0">
              <a:buNone/>
            </a:pPr>
            <a:r>
              <a:rPr lang="en-IN" sz="2000" dirty="0" err="1"/>
              <a:t>param</a:t>
            </a:r>
            <a:r>
              <a:rPr lang="en-IN" sz="2000" dirty="0"/>
              <a:t> = (String) </a:t>
            </a:r>
            <a:r>
              <a:rPr lang="en-IN" sz="2000" dirty="0" err="1"/>
              <a:t>parameters.nextElement</a:t>
            </a:r>
            <a:r>
              <a:rPr lang="en-IN" sz="2000" dirty="0"/>
              <a:t>();</a:t>
            </a:r>
          </a:p>
          <a:p>
            <a:pPr marL="109728" indent="0">
              <a:buNone/>
            </a:pPr>
            <a:r>
              <a:rPr lang="en-IN" sz="2000" dirty="0" err="1"/>
              <a:t>out.println</a:t>
            </a:r>
            <a:r>
              <a:rPr lang="en-IN" sz="2000" dirty="0"/>
              <a:t>(</a:t>
            </a:r>
            <a:r>
              <a:rPr lang="en-IN" sz="2000" dirty="0" err="1"/>
              <a:t>param</a:t>
            </a:r>
            <a:r>
              <a:rPr lang="en-IN" sz="2000" dirty="0"/>
              <a:t> + ":" + </a:t>
            </a:r>
            <a:r>
              <a:rPr lang="en-IN" sz="2000" dirty="0" err="1"/>
              <a:t>request.getParameter</a:t>
            </a:r>
            <a:r>
              <a:rPr lang="en-IN" sz="2000" dirty="0"/>
              <a:t>(</a:t>
            </a:r>
            <a:r>
              <a:rPr lang="en-IN" sz="2000" dirty="0" err="1"/>
              <a:t>param</a:t>
            </a:r>
            <a:r>
              <a:rPr lang="en-IN" sz="2000" dirty="0"/>
              <a:t>) +</a:t>
            </a:r>
          </a:p>
          <a:p>
            <a:pPr marL="109728" indent="0">
              <a:buNone/>
            </a:pPr>
            <a:r>
              <a:rPr lang="en-IN" sz="2000" dirty="0"/>
              <a:t>"&lt;BR&gt;");</a:t>
            </a:r>
          </a:p>
          <a:p>
            <a:pPr marL="109728" indent="0">
              <a:buNone/>
            </a:pPr>
            <a:r>
              <a:rPr lang="en-IN" sz="2000" dirty="0"/>
              <a:t>}</a:t>
            </a:r>
          </a:p>
          <a:p>
            <a:pPr marL="109728" indent="0">
              <a:buNone/>
            </a:pPr>
            <a:r>
              <a:rPr lang="en-IN" sz="2000" dirty="0" err="1"/>
              <a:t>out.println</a:t>
            </a:r>
            <a:r>
              <a:rPr lang="en-IN" sz="2000" dirty="0"/>
              <a:t>("&lt;/BODY&gt;");</a:t>
            </a:r>
          </a:p>
          <a:p>
            <a:pPr marL="109728" indent="0">
              <a:buNone/>
            </a:pPr>
            <a:r>
              <a:rPr lang="en-IN" sz="2000" dirty="0" err="1"/>
              <a:t>out.println</a:t>
            </a:r>
            <a:r>
              <a:rPr lang="en-IN" sz="2000" dirty="0"/>
              <a:t>("&lt;/HTML&gt;");</a:t>
            </a:r>
          </a:p>
          <a:p>
            <a:pPr marL="109728" indent="0">
              <a:buNone/>
            </a:pPr>
            <a:r>
              <a:rPr lang="en-IN" sz="2000" dirty="0" err="1"/>
              <a:t>out.close</a:t>
            </a:r>
            <a:r>
              <a:rPr lang="en-IN" sz="2000" dirty="0"/>
              <a:t>();</a:t>
            </a:r>
          </a:p>
          <a:p>
            <a:pPr marL="109728" indent="0">
              <a:buNone/>
            </a:pPr>
            <a:r>
              <a:rPr lang="en-IN" sz="2000" dirty="0"/>
              <a:t>} //End of </a:t>
            </a:r>
            <a:r>
              <a:rPr lang="en-IN" sz="2000" dirty="0" err="1"/>
              <a:t>doPost</a:t>
            </a:r>
            <a:r>
              <a:rPr lang="en-IN" sz="2000" dirty="0"/>
              <a:t> method</a:t>
            </a:r>
          </a:p>
        </p:txBody>
      </p:sp>
    </p:spTree>
    <p:extLst>
      <p:ext uri="{BB962C8B-B14F-4D97-AF65-F5344CB8AC3E}">
        <p14:creationId xmlns:p14="http://schemas.microsoft.com/office/powerpoint/2010/main" val="123776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Issues</a:t>
            </a:r>
            <a:endParaRPr lang="en-IN" dirty="0"/>
          </a:p>
        </p:txBody>
      </p:sp>
      <p:sp>
        <p:nvSpPr>
          <p:cNvPr id="3" name="Content Placeholder 2"/>
          <p:cNvSpPr>
            <a:spLocks noGrp="1"/>
          </p:cNvSpPr>
          <p:nvPr>
            <p:ph idx="1"/>
          </p:nvPr>
        </p:nvSpPr>
        <p:spPr/>
        <p:txBody>
          <a:bodyPr>
            <a:noAutofit/>
          </a:bodyPr>
          <a:lstStyle/>
          <a:p>
            <a:r>
              <a:rPr lang="en-IN" sz="1800" dirty="0"/>
              <a:t>Nearly half of the content sent from the </a:t>
            </a:r>
            <a:r>
              <a:rPr lang="en-IN" sz="1800" dirty="0" err="1"/>
              <a:t>doPost</a:t>
            </a:r>
            <a:r>
              <a:rPr lang="en-IN" sz="1800" dirty="0"/>
              <a:t> method is static HTML. However, each HTML tag must be embedded in a String and sent using the </a:t>
            </a:r>
            <a:r>
              <a:rPr lang="en-IN" sz="1800" dirty="0" err="1"/>
              <a:t>println</a:t>
            </a:r>
            <a:r>
              <a:rPr lang="en-IN" sz="1800" dirty="0"/>
              <a:t> method of the </a:t>
            </a:r>
            <a:r>
              <a:rPr lang="en-IN" sz="1800" dirty="0" err="1"/>
              <a:t>PrintWriter</a:t>
            </a:r>
            <a:r>
              <a:rPr lang="en-IN" sz="1800" dirty="0"/>
              <a:t> object. </a:t>
            </a:r>
          </a:p>
          <a:p>
            <a:r>
              <a:rPr lang="en-IN" sz="1800" dirty="0"/>
              <a:t>It is a tedious chore. Worse still, the HTML page may be much longer.</a:t>
            </a:r>
          </a:p>
          <a:p>
            <a:r>
              <a:rPr lang="en-IN" sz="1800" dirty="0"/>
              <a:t>Another disadvantage of using servlets is that every single change will require the intervention of the servlet programmer. </a:t>
            </a:r>
          </a:p>
          <a:p>
            <a:r>
              <a:rPr lang="en-IN" sz="1800" dirty="0"/>
              <a:t>Even a slight graphical modification, such as changing the value of the &lt;BODY&gt; tag's BGCOLOR attribute from #DADADA to #FFFFFF, will need to be done by the programmer.</a:t>
            </a:r>
          </a:p>
          <a:p>
            <a:r>
              <a:rPr lang="en-IN" sz="1800" dirty="0"/>
              <a:t>Sun understood this problem and soon developed a solution. The result was JSP technology.</a:t>
            </a:r>
          </a:p>
          <a:p>
            <a:r>
              <a:rPr lang="en-IN" sz="1800" dirty="0"/>
              <a:t>According to Sun's web site, "JSP technology is an extension of the servlet technology created to support authoring of HTML and XML pages." Combining fixed or static template data with dynamic content is easier with JSP.</a:t>
            </a:r>
          </a:p>
        </p:txBody>
      </p:sp>
    </p:spTree>
    <p:extLst>
      <p:ext uri="{BB962C8B-B14F-4D97-AF65-F5344CB8AC3E}">
        <p14:creationId xmlns:p14="http://schemas.microsoft.com/office/powerpoint/2010/main" val="41584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JSP</a:t>
            </a:r>
          </a:p>
        </p:txBody>
      </p:sp>
      <p:sp>
        <p:nvSpPr>
          <p:cNvPr id="3" name="Content Placeholder 2"/>
          <p:cNvSpPr>
            <a:spLocks noGrp="1"/>
          </p:cNvSpPr>
          <p:nvPr>
            <p:ph idx="1"/>
          </p:nvPr>
        </p:nvSpPr>
        <p:spPr/>
        <p:txBody>
          <a:bodyPr>
            <a:normAutofit fontScale="92500" lnSpcReduction="10000"/>
          </a:bodyPr>
          <a:lstStyle/>
          <a:p>
            <a:r>
              <a:rPr lang="en-IN" sz="2000" dirty="0"/>
              <a:t>What needs to be highlighted is that "JSP technology is an extension of the servlet technology."</a:t>
            </a:r>
          </a:p>
          <a:p>
            <a:r>
              <a:rPr lang="en-IN" sz="2000" dirty="0"/>
              <a:t>This means that JSP did not replace servlets as the technology for writing </a:t>
            </a:r>
            <a:r>
              <a:rPr lang="en-IN" sz="2000" dirty="0" smtClean="0"/>
              <a:t>server-side Internet/intranet </a:t>
            </a:r>
            <a:r>
              <a:rPr lang="en-IN" sz="2000" dirty="0"/>
              <a:t>applications. </a:t>
            </a:r>
            <a:endParaRPr lang="en-IN" sz="2000" dirty="0" smtClean="0"/>
          </a:p>
          <a:p>
            <a:r>
              <a:rPr lang="en-IN" sz="2000" dirty="0" smtClean="0"/>
              <a:t>In </a:t>
            </a:r>
            <a:r>
              <a:rPr lang="en-IN" sz="2000" dirty="0"/>
              <a:t>fact, JSP was built on the servlet foundation and needs the </a:t>
            </a:r>
            <a:r>
              <a:rPr lang="en-IN" sz="2000" dirty="0" smtClean="0"/>
              <a:t>servlet technology </a:t>
            </a:r>
            <a:r>
              <a:rPr lang="en-IN" sz="2000" dirty="0"/>
              <a:t>to work</a:t>
            </a:r>
            <a:r>
              <a:rPr lang="en-IN" sz="2000" dirty="0" smtClean="0"/>
              <a:t>.</a:t>
            </a:r>
          </a:p>
          <a:p>
            <a:r>
              <a:rPr lang="en-IN" sz="2000" dirty="0"/>
              <a:t>JSP solves drawbacks in the servlet technology by allowing the programmer to intersperse </a:t>
            </a:r>
            <a:r>
              <a:rPr lang="en-IN" sz="2000" dirty="0" smtClean="0"/>
              <a:t>code with </a:t>
            </a:r>
            <a:r>
              <a:rPr lang="en-IN" sz="2000" dirty="0"/>
              <a:t>static content, for example. If the programmer has to work with an HTML page </a:t>
            </a:r>
            <a:r>
              <a:rPr lang="en-IN" sz="2000" dirty="0" smtClean="0"/>
              <a:t>template written </a:t>
            </a:r>
            <a:r>
              <a:rPr lang="en-IN" sz="2000" dirty="0"/>
              <a:t>by a web designer, the programmer can simply add code into the HTML page and save </a:t>
            </a:r>
            <a:r>
              <a:rPr lang="en-IN" sz="2000" dirty="0" smtClean="0"/>
              <a:t>it </a:t>
            </a:r>
            <a:r>
              <a:rPr lang="en-IN" sz="2000" dirty="0"/>
              <a:t>as a .</a:t>
            </a:r>
            <a:r>
              <a:rPr lang="en-IN" sz="2000" dirty="0" err="1"/>
              <a:t>jsp</a:t>
            </a:r>
            <a:r>
              <a:rPr lang="en-IN" sz="2000" dirty="0"/>
              <a:t> file. </a:t>
            </a:r>
            <a:endParaRPr lang="en-IN" sz="2000" dirty="0" smtClean="0"/>
          </a:p>
          <a:p>
            <a:r>
              <a:rPr lang="en-IN" sz="2000" dirty="0" smtClean="0"/>
              <a:t>If </a:t>
            </a:r>
            <a:r>
              <a:rPr lang="en-IN" sz="2000" dirty="0"/>
              <a:t>at a later stage the web designer needs to change the HTML body </a:t>
            </a:r>
            <a:r>
              <a:rPr lang="en-IN" sz="2000" dirty="0" smtClean="0"/>
              <a:t>background </a:t>
            </a:r>
            <a:r>
              <a:rPr lang="en-IN" sz="2000" dirty="0" err="1" smtClean="0"/>
              <a:t>color</a:t>
            </a:r>
            <a:r>
              <a:rPr lang="en-IN" sz="2000" dirty="0"/>
              <a:t>, he or she can do it without wasting the charging-by-the-hour programmer's time. He or </a:t>
            </a:r>
            <a:r>
              <a:rPr lang="en-IN" sz="2000" dirty="0" smtClean="0"/>
              <a:t>she can </a:t>
            </a:r>
            <a:r>
              <a:rPr lang="en-IN" sz="2000" dirty="0"/>
              <a:t>just open the .</a:t>
            </a:r>
            <a:r>
              <a:rPr lang="en-IN" sz="2000" dirty="0" err="1"/>
              <a:t>jsp</a:t>
            </a:r>
            <a:r>
              <a:rPr lang="en-IN" sz="2000" dirty="0"/>
              <a:t> file and edit it accordingly.</a:t>
            </a:r>
          </a:p>
        </p:txBody>
      </p:sp>
      <p:sp>
        <p:nvSpPr>
          <p:cNvPr id="4" name="AutoShape 2" descr="Image result for SERVLE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ERVLE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8672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displaying all parameters</a:t>
            </a:r>
            <a:endParaRPr lang="en-IN" dirty="0"/>
          </a:p>
        </p:txBody>
      </p:sp>
      <p:sp>
        <p:nvSpPr>
          <p:cNvPr id="3" name="Content Placeholder 2"/>
          <p:cNvSpPr>
            <a:spLocks noGrp="1"/>
          </p:cNvSpPr>
          <p:nvPr>
            <p:ph idx="1"/>
          </p:nvPr>
        </p:nvSpPr>
        <p:spPr/>
        <p:txBody>
          <a:bodyPr>
            <a:normAutofit fontScale="55000" lnSpcReduction="20000"/>
          </a:bodyPr>
          <a:lstStyle/>
          <a:p>
            <a:pPr marL="109728" indent="0">
              <a:buNone/>
            </a:pPr>
            <a:r>
              <a:rPr lang="en-IN" dirty="0"/>
              <a:t>&lt;%@ page import="</a:t>
            </a:r>
            <a:r>
              <a:rPr lang="en-IN" dirty="0" err="1"/>
              <a:t>java.util.Enumeration</a:t>
            </a:r>
            <a:r>
              <a:rPr lang="en-IN" dirty="0"/>
              <a:t>" %&gt;</a:t>
            </a:r>
          </a:p>
          <a:p>
            <a:pPr marL="109728" indent="0">
              <a:buNone/>
            </a:pPr>
            <a:r>
              <a:rPr lang="en-IN" dirty="0"/>
              <a:t>&lt;HTML&gt;</a:t>
            </a:r>
          </a:p>
          <a:p>
            <a:pPr marL="109728" indent="0">
              <a:buNone/>
            </a:pPr>
            <a:r>
              <a:rPr lang="en-IN" dirty="0"/>
              <a:t>&lt;HEAD&gt;&lt;TITLE&gt;Using JSP&lt;/TITLE&gt;&lt;/HEAD&gt;</a:t>
            </a:r>
          </a:p>
          <a:p>
            <a:pPr marL="109728" indent="0">
              <a:buNone/>
            </a:pPr>
            <a:r>
              <a:rPr lang="en-IN" dirty="0"/>
              <a:t>&lt;BODY BGCOLOR=#DADADA&gt;</a:t>
            </a:r>
          </a:p>
          <a:p>
            <a:pPr marL="109728" indent="0">
              <a:buNone/>
            </a:pPr>
            <a:r>
              <a:rPr lang="en-IN" dirty="0"/>
              <a:t>&lt;%</a:t>
            </a:r>
          </a:p>
          <a:p>
            <a:pPr marL="109728" indent="0">
              <a:buNone/>
            </a:pPr>
            <a:r>
              <a:rPr lang="en-IN" dirty="0"/>
              <a:t>//Get parameter names</a:t>
            </a:r>
          </a:p>
          <a:p>
            <a:pPr marL="109728" indent="0">
              <a:buNone/>
            </a:pPr>
            <a:r>
              <a:rPr lang="en-IN" dirty="0"/>
              <a:t>Enumeration parameters = </a:t>
            </a:r>
            <a:r>
              <a:rPr lang="en-IN" dirty="0" err="1"/>
              <a:t>request.getParameterNames</a:t>
            </a:r>
            <a:r>
              <a:rPr lang="en-IN" dirty="0"/>
              <a:t>();</a:t>
            </a:r>
          </a:p>
          <a:p>
            <a:pPr marL="109728" indent="0">
              <a:buNone/>
            </a:pPr>
            <a:r>
              <a:rPr lang="en-IN" dirty="0"/>
              <a:t>String </a:t>
            </a:r>
            <a:r>
              <a:rPr lang="en-IN" dirty="0" err="1"/>
              <a:t>param</a:t>
            </a:r>
            <a:r>
              <a:rPr lang="en-IN" dirty="0"/>
              <a:t> = null;</a:t>
            </a:r>
          </a:p>
          <a:p>
            <a:pPr marL="109728" indent="0">
              <a:buNone/>
            </a:pPr>
            <a:r>
              <a:rPr lang="en-IN" dirty="0"/>
              <a:t>while (</a:t>
            </a:r>
            <a:r>
              <a:rPr lang="en-IN" dirty="0" err="1"/>
              <a:t>parameters.hasMoreElements</a:t>
            </a:r>
            <a:r>
              <a:rPr lang="en-IN" dirty="0"/>
              <a:t>()) {</a:t>
            </a:r>
          </a:p>
          <a:p>
            <a:pPr marL="109728" indent="0">
              <a:buNone/>
            </a:pPr>
            <a:r>
              <a:rPr lang="en-IN" dirty="0" err="1"/>
              <a:t>param</a:t>
            </a:r>
            <a:r>
              <a:rPr lang="en-IN" dirty="0"/>
              <a:t> = (String) </a:t>
            </a:r>
            <a:r>
              <a:rPr lang="en-IN" dirty="0" err="1"/>
              <a:t>parameters.nextElement</a:t>
            </a:r>
            <a:r>
              <a:rPr lang="en-IN" dirty="0"/>
              <a:t>();</a:t>
            </a:r>
          </a:p>
          <a:p>
            <a:pPr marL="109728" indent="0">
              <a:buNone/>
            </a:pPr>
            <a:r>
              <a:rPr lang="en-IN" dirty="0" err="1"/>
              <a:t>out.println</a:t>
            </a:r>
            <a:r>
              <a:rPr lang="en-IN" dirty="0"/>
              <a:t>(</a:t>
            </a:r>
            <a:r>
              <a:rPr lang="en-IN" dirty="0" err="1"/>
              <a:t>param</a:t>
            </a:r>
            <a:r>
              <a:rPr lang="en-IN" dirty="0"/>
              <a:t> + ":" + </a:t>
            </a:r>
            <a:r>
              <a:rPr lang="en-IN" dirty="0" err="1"/>
              <a:t>request.getParameter</a:t>
            </a:r>
            <a:r>
              <a:rPr lang="en-IN" dirty="0"/>
              <a:t>(</a:t>
            </a:r>
            <a:r>
              <a:rPr lang="en-IN" dirty="0" err="1"/>
              <a:t>param</a:t>
            </a:r>
            <a:r>
              <a:rPr lang="en-IN" dirty="0"/>
              <a:t>) +</a:t>
            </a:r>
          </a:p>
          <a:p>
            <a:pPr marL="109728" indent="0">
              <a:buNone/>
            </a:pPr>
            <a:r>
              <a:rPr lang="en-IN" dirty="0"/>
              <a:t>"&lt;BR&gt;");</a:t>
            </a:r>
          </a:p>
          <a:p>
            <a:pPr marL="109728" indent="0">
              <a:buNone/>
            </a:pPr>
            <a:r>
              <a:rPr lang="en-IN" dirty="0"/>
              <a:t>}</a:t>
            </a:r>
          </a:p>
          <a:p>
            <a:pPr marL="109728" indent="0">
              <a:buNone/>
            </a:pPr>
            <a:r>
              <a:rPr lang="en-IN" dirty="0" err="1"/>
              <a:t>out.close</a:t>
            </a:r>
            <a:r>
              <a:rPr lang="en-IN" dirty="0"/>
              <a:t>();</a:t>
            </a:r>
          </a:p>
          <a:p>
            <a:pPr marL="109728" indent="0">
              <a:buNone/>
            </a:pPr>
            <a:r>
              <a:rPr lang="en-IN" dirty="0"/>
              <a:t>%&gt;</a:t>
            </a:r>
          </a:p>
          <a:p>
            <a:pPr marL="109728" indent="0">
              <a:buNone/>
            </a:pPr>
            <a:r>
              <a:rPr lang="en-IN" dirty="0"/>
              <a:t>&lt;/BODY&gt;</a:t>
            </a:r>
          </a:p>
          <a:p>
            <a:pPr marL="109728" indent="0">
              <a:buNone/>
            </a:pPr>
            <a:r>
              <a:rPr lang="en-IN" dirty="0"/>
              <a:t>&lt;/HTML&gt;</a:t>
            </a:r>
          </a:p>
        </p:txBody>
      </p:sp>
    </p:spTree>
    <p:extLst>
      <p:ext uri="{BB962C8B-B14F-4D97-AF65-F5344CB8AC3E}">
        <p14:creationId xmlns:p14="http://schemas.microsoft.com/office/powerpoint/2010/main" val="10296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Architecture</a:t>
            </a:r>
            <a:endParaRPr lang="en-IN" dirty="0"/>
          </a:p>
        </p:txBody>
      </p:sp>
      <p:pic>
        <p:nvPicPr>
          <p:cNvPr id="1026" name="Picture 2" descr="http://www.wideskills.com/sites/default/files/subjects/JSP%20Tutorial/03/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0" y="2185533"/>
            <a:ext cx="7217229" cy="436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07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1462</TotalTime>
  <Words>3474</Words>
  <Application>Microsoft Office PowerPoint</Application>
  <PresentationFormat>On-screen Show (4:3)</PresentationFormat>
  <Paragraphs>419</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Urban</vt:lpstr>
      <vt:lpstr>Advance Java</vt:lpstr>
      <vt:lpstr>Agenda</vt:lpstr>
      <vt:lpstr>Introduction to JSP</vt:lpstr>
      <vt:lpstr>Introduction to JSP</vt:lpstr>
      <vt:lpstr>Servlet displaying all parameters</vt:lpstr>
      <vt:lpstr>Servlet Issues</vt:lpstr>
      <vt:lpstr>Introduction to JSP</vt:lpstr>
      <vt:lpstr>JSP displaying all parameters</vt:lpstr>
      <vt:lpstr>JSP Architecture</vt:lpstr>
      <vt:lpstr>JSP Architecture</vt:lpstr>
      <vt:lpstr>JSP Architecture</vt:lpstr>
      <vt:lpstr>Why JSP is preferred over servlets?</vt:lpstr>
      <vt:lpstr>JSP Directives</vt:lpstr>
      <vt:lpstr>JSP Directives</vt:lpstr>
      <vt:lpstr>JSP Directives</vt:lpstr>
      <vt:lpstr>Page Directive</vt:lpstr>
      <vt:lpstr>PowerPoint Presentation</vt:lpstr>
      <vt:lpstr>Page Directive</vt:lpstr>
      <vt:lpstr>Page Directive</vt:lpstr>
      <vt:lpstr>Include Directive</vt:lpstr>
      <vt:lpstr>Include Directive</vt:lpstr>
      <vt:lpstr>Taglib Directive</vt:lpstr>
      <vt:lpstr>Taglib Directive</vt:lpstr>
      <vt:lpstr>JSP Scripting Elements</vt:lpstr>
      <vt:lpstr>Scriptlets</vt:lpstr>
      <vt:lpstr>Example</vt:lpstr>
      <vt:lpstr>Example</vt:lpstr>
      <vt:lpstr>JSP Page that Interweaves HTML Tags with Scriptlets</vt:lpstr>
      <vt:lpstr>Declarations</vt:lpstr>
      <vt:lpstr>Example</vt:lpstr>
      <vt:lpstr>JSP Page with a Method Declaration</vt:lpstr>
      <vt:lpstr>Expressions</vt:lpstr>
      <vt:lpstr>Expressions</vt:lpstr>
      <vt:lpstr>Default Objects in JSP</vt:lpstr>
      <vt:lpstr>Default Objects in JSP</vt:lpstr>
      <vt:lpstr>Default Objects in JSP</vt:lpstr>
      <vt:lpstr>Default Objects in JSP</vt:lpstr>
      <vt:lpstr>Default Objects in JSP</vt:lpstr>
      <vt:lpstr>Default Objects in JSP</vt:lpstr>
      <vt:lpstr>Default Objects in JSP</vt:lpstr>
      <vt:lpstr>Default Objects in JSP</vt:lpstr>
      <vt:lpstr>Default Objects in JSP</vt:lpstr>
      <vt:lpstr>Default Objects in JSP</vt:lpstr>
      <vt:lpstr>Default Objects in JSP</vt:lpstr>
      <vt:lpstr>Default Objects in JSP</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Vaidehi</dc:creator>
  <cp:lastModifiedBy>VaidehiB</cp:lastModifiedBy>
  <cp:revision>203</cp:revision>
  <dcterms:created xsi:type="dcterms:W3CDTF">2006-08-16T00:00:00Z</dcterms:created>
  <dcterms:modified xsi:type="dcterms:W3CDTF">2018-07-13T04:54:36Z</dcterms:modified>
</cp:coreProperties>
</file>