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65" r:id="rId3"/>
    <p:sldId id="257" r:id="rId4"/>
    <p:sldId id="258" r:id="rId5"/>
    <p:sldId id="259" r:id="rId6"/>
    <p:sldId id="260" r:id="rId7"/>
    <p:sldId id="263" r:id="rId8"/>
    <p:sldId id="266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47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2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8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03C29C-10F0-4F68-8B55-37D2FC087F0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88E479-D7C0-4F54-BB8C-D43BAD5707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58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88EDE-0B29-4FC1-8C6A-C5B8C0ED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7" y="1513841"/>
            <a:ext cx="2714625" cy="581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63F35E-3D12-4AF8-9838-2E9FAF19DCF1}"/>
              </a:ext>
            </a:extLst>
          </p:cNvPr>
          <p:cNvSpPr txBox="1">
            <a:spLocks/>
          </p:cNvSpPr>
          <p:nvPr/>
        </p:nvSpPr>
        <p:spPr>
          <a:xfrm>
            <a:off x="1294543" y="1085430"/>
            <a:ext cx="9602912" cy="2343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b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sz="34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43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TEXAS STATE UNIVERSITY </a:t>
            </a:r>
            <a:br>
              <a:rPr lang="en-US" sz="43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43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McCoy College of Business Administration </a:t>
            </a:r>
            <a:br>
              <a:rPr lang="en-US" sz="43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43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Department of Computer Information Systems &amp; Quantitative Methods </a:t>
            </a:r>
            <a:br>
              <a:rPr lang="en-US" sz="43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43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QMST 5336 - Analytics </a:t>
            </a:r>
            <a:br>
              <a:rPr lang="en-US" sz="43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43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Spring 2021 </a:t>
            </a:r>
            <a:endParaRPr lang="en-US" sz="24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6A4F7CB-02B8-4507-8115-DA0BD59B5198}"/>
              </a:ext>
            </a:extLst>
          </p:cNvPr>
          <p:cNvSpPr txBox="1">
            <a:spLocks/>
          </p:cNvSpPr>
          <p:nvPr/>
        </p:nvSpPr>
        <p:spPr>
          <a:xfrm>
            <a:off x="1523999" y="3857411"/>
            <a:ext cx="9144000" cy="227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Group 4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Anjali Goel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Akshitha Karthick Kumar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Harshal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Shelare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ViswaShanti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40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E32A-4711-4EE8-9A8E-94C771A3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Optimal Strategy</a:t>
            </a:r>
          </a:p>
        </p:txBody>
      </p:sp>
    </p:spTree>
    <p:extLst>
      <p:ext uri="{BB962C8B-B14F-4D97-AF65-F5344CB8AC3E}">
        <p14:creationId xmlns:p14="http://schemas.microsoft.com/office/powerpoint/2010/main" val="75338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C876-A952-4542-BCC7-8CD4A060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4609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45E1-2BB3-4CD6-AED9-75F786B7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30587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A1077-8FB4-4E8A-97EE-E46C978D3CE7}"/>
              </a:ext>
            </a:extLst>
          </p:cNvPr>
          <p:cNvSpPr txBox="1"/>
          <p:nvPr/>
        </p:nvSpPr>
        <p:spPr>
          <a:xfrm>
            <a:off x="7859485" y="634946"/>
            <a:ext cx="369025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Electricity Price Trend from 2001-2021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25137-2614-4BB7-AE10-85F46FD4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47951"/>
            <a:ext cx="6909801" cy="4698665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historical data of Average Electricity Price has an increasing  trend from 2001 to 2021.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 = $7.73/kWh in Jan 2001.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= $13.7/kWh in Oct 2020.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Demand is high in residential industrial sectors.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Electricity production has increased with alternate energy sources.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707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9E2F5-91FA-4549-AC5E-BD8309052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Gasoline Price Trend from 2001-2021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93521-70A3-4178-9A37-A46ABFF7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56589"/>
            <a:ext cx="6909801" cy="468138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700" b="1">
                <a:solidFill>
                  <a:schemeClr val="tx1">
                    <a:lumMod val="75000"/>
                    <a:lumOff val="25000"/>
                  </a:schemeClr>
                </a:solidFill>
              </a:rPr>
              <a:t>Summary: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The historical data of Average Gasoline Price has an increasing  trend from 2001 to 2012; decreases gradually towards 2020 and rises again in 2021.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Min = $1.06/gallon in January 2001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Max = $4.0/gallon in January 2021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Demand and sales of gasoline directly corelates with the availability of coal/natural resources.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770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00FC-B548-46B8-8A94-A154F736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15493"/>
            <a:ext cx="10058400" cy="627751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Forecast Electricity for next </a:t>
            </a: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5-10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years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CE147A-0E40-4C90-8280-09586DCBB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80129"/>
              </p:ext>
            </p:extLst>
          </p:nvPr>
        </p:nvGraphicFramePr>
        <p:xfrm>
          <a:off x="8085762" y="1789059"/>
          <a:ext cx="3462391" cy="28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015">
                  <a:extLst>
                    <a:ext uri="{9D8B030D-6E8A-4147-A177-3AD203B41FA5}">
                      <a16:colId xmlns:a16="http://schemas.microsoft.com/office/drawing/2014/main" val="3637120119"/>
                    </a:ext>
                  </a:extLst>
                </a:gridCol>
                <a:gridCol w="1890376">
                  <a:extLst>
                    <a:ext uri="{9D8B030D-6E8A-4147-A177-3AD203B41FA5}">
                      <a16:colId xmlns:a16="http://schemas.microsoft.com/office/drawing/2014/main" val="2067007443"/>
                    </a:ext>
                  </a:extLst>
                </a:gridCol>
              </a:tblGrid>
              <a:tr h="281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Electricity Price /kWh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1237569"/>
                  </a:ext>
                </a:extLst>
              </a:tr>
              <a:tr h="2813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12/1/2020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9305917"/>
                  </a:ext>
                </a:extLst>
              </a:tr>
              <a:tr h="2813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12/1/2021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13.34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2372812"/>
                  </a:ext>
                </a:extLst>
              </a:tr>
              <a:tr h="2813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13.22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665122"/>
                  </a:ext>
                </a:extLst>
              </a:tr>
              <a:tr h="2813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13.21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138713"/>
                  </a:ext>
                </a:extLst>
              </a:tr>
              <a:tr h="2813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13.25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7817353"/>
                  </a:ext>
                </a:extLst>
              </a:tr>
              <a:tr h="2813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13.40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531757"/>
                  </a:ext>
                </a:extLst>
              </a:tr>
              <a:tr h="2813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13.34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0503461"/>
                  </a:ext>
                </a:extLst>
              </a:tr>
              <a:tr h="2813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13.44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4749995"/>
                  </a:ext>
                </a:extLst>
              </a:tr>
              <a:tr h="28137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13.44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83726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FB345-F184-4AA9-A883-F596AFF0F186}"/>
              </a:ext>
            </a:extLst>
          </p:cNvPr>
          <p:cNvSpPr txBox="1"/>
          <p:nvPr/>
        </p:nvSpPr>
        <p:spPr>
          <a:xfrm>
            <a:off x="7880279" y="4880941"/>
            <a:ext cx="366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electricity price for next 10 years is a minimally increasing trend subjected to the growing demand.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14742-BCC5-452E-B889-CD1A4C05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9" y="1789059"/>
            <a:ext cx="6650804" cy="45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6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C6F6-365B-4516-8C04-019CB02C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0996"/>
            <a:ext cx="10058400" cy="57841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Forecast of Gasoline prices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next 5-10 years</a:t>
            </a:r>
            <a:endParaRPr lang="en-US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5D5826-F7DD-4EF3-AFA9-EEA55D22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98959"/>
              </p:ext>
            </p:extLst>
          </p:nvPr>
        </p:nvGraphicFramePr>
        <p:xfrm>
          <a:off x="8366946" y="1863635"/>
          <a:ext cx="3119562" cy="2656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181">
                  <a:extLst>
                    <a:ext uri="{9D8B030D-6E8A-4147-A177-3AD203B41FA5}">
                      <a16:colId xmlns:a16="http://schemas.microsoft.com/office/drawing/2014/main" val="4131654606"/>
                    </a:ext>
                  </a:extLst>
                </a:gridCol>
                <a:gridCol w="1738381">
                  <a:extLst>
                    <a:ext uri="{9D8B030D-6E8A-4147-A177-3AD203B41FA5}">
                      <a16:colId xmlns:a16="http://schemas.microsoft.com/office/drawing/2014/main" val="3859880725"/>
                    </a:ext>
                  </a:extLst>
                </a:gridCol>
              </a:tblGrid>
              <a:tr h="265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Year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Gasoline Price /kWh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3705594"/>
                  </a:ext>
                </a:extLst>
              </a:tr>
              <a:tr h="265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12/1/2020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6713717"/>
                  </a:ext>
                </a:extLst>
              </a:tr>
              <a:tr h="265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12/1/2021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5106662"/>
                  </a:ext>
                </a:extLst>
              </a:tr>
              <a:tr h="265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12/1/2022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2.192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3513154"/>
                  </a:ext>
                </a:extLst>
              </a:tr>
              <a:tr h="265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12/1/2023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2.285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9936731"/>
                  </a:ext>
                </a:extLst>
              </a:tr>
              <a:tr h="265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2.351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221914"/>
                  </a:ext>
                </a:extLst>
              </a:tr>
              <a:tr h="265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2.400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6569122"/>
                  </a:ext>
                </a:extLst>
              </a:tr>
              <a:tr h="265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2.434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2565257"/>
                  </a:ext>
                </a:extLst>
              </a:tr>
              <a:tr h="265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2.460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0827429"/>
                  </a:ext>
                </a:extLst>
              </a:tr>
              <a:tr h="265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12/31/2028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2.478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62448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493FAF-F9E2-4A41-8179-65C33A851974}"/>
              </a:ext>
            </a:extLst>
          </p:cNvPr>
          <p:cNvSpPr txBox="1"/>
          <p:nvPr/>
        </p:nvSpPr>
        <p:spPr>
          <a:xfrm>
            <a:off x="8239874" y="4859676"/>
            <a:ext cx="3667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Based on prediction presented, the gasoline price for next 10 years seems to increase gradually compared to the historic data from 2016-2021.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71A7E-8FDF-4B86-9FB2-6179A731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" y="1863635"/>
            <a:ext cx="6613144" cy="447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2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471D-AA12-4E29-9AD5-1A7D5B05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– Should I use Electric Vehicles?</a:t>
            </a:r>
            <a:endParaRPr lang="en-US" sz="6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E86DAB-9162-498F-BCBC-C21D27F19EAA}"/>
              </a:ext>
            </a:extLst>
          </p:cNvPr>
          <p:cNvSpPr txBox="1"/>
          <p:nvPr/>
        </p:nvSpPr>
        <p:spPr>
          <a:xfrm>
            <a:off x="838200" y="1890445"/>
            <a:ext cx="2463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time-series predictions for the next 5 years, Electricity Price is predicted to decrease &amp; Gasoline Price is predicted to increase. </a:t>
            </a:r>
          </a:p>
          <a:p>
            <a:endParaRPr lang="en-US" dirty="0"/>
          </a:p>
          <a:p>
            <a:r>
              <a:rPr lang="en-US" b="1" dirty="0"/>
              <a:t>Objective</a:t>
            </a:r>
            <a:r>
              <a:rPr lang="en-US" dirty="0"/>
              <a:t>: Are Electric Vehicles more efficient to use than Regular vehicles in the next 5 years?</a:t>
            </a:r>
          </a:p>
          <a:p>
            <a:r>
              <a:rPr lang="en-US" b="1" dirty="0"/>
              <a:t>Constraints</a:t>
            </a:r>
            <a:r>
              <a:rPr lang="en-US" dirty="0"/>
              <a:t>: Work-from-home policy, availability of green energy subsidies</a:t>
            </a:r>
          </a:p>
        </p:txBody>
      </p:sp>
    </p:spTree>
    <p:extLst>
      <p:ext uri="{BB962C8B-B14F-4D97-AF65-F5344CB8AC3E}">
        <p14:creationId xmlns:p14="http://schemas.microsoft.com/office/powerpoint/2010/main" val="6461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679B-BD17-4708-AC8B-95C8F1AA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contd.</a:t>
            </a:r>
          </a:p>
        </p:txBody>
      </p:sp>
    </p:spTree>
    <p:extLst>
      <p:ext uri="{BB962C8B-B14F-4D97-AF65-F5344CB8AC3E}">
        <p14:creationId xmlns:p14="http://schemas.microsoft.com/office/powerpoint/2010/main" val="78132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BEB3-BC75-40B5-B5C8-D006D759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861829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2374C25B32D041AE93B1F451CBDCF5" ma:contentTypeVersion="6" ma:contentTypeDescription="Create a new document." ma:contentTypeScope="" ma:versionID="bd32e7bf16f0fb6d6530a95ca057babd">
  <xsd:schema xmlns:xsd="http://www.w3.org/2001/XMLSchema" xmlns:xs="http://www.w3.org/2001/XMLSchema" xmlns:p="http://schemas.microsoft.com/office/2006/metadata/properties" xmlns:ns2="504ba604-e3f0-455e-9b4f-a768abbfd653" targetNamespace="http://schemas.microsoft.com/office/2006/metadata/properties" ma:root="true" ma:fieldsID="20d4efe51f22930bf214be9627471539" ns2:_="">
    <xsd:import namespace="504ba604-e3f0-455e-9b4f-a768abbfd6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ba604-e3f0-455e-9b4f-a768abbfd6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5CAC79-D8A1-41F6-9D56-0A0C374D7A74}"/>
</file>

<file path=customXml/itemProps2.xml><?xml version="1.0" encoding="utf-8"?>
<ds:datastoreItem xmlns:ds="http://schemas.openxmlformats.org/officeDocument/2006/customXml" ds:itemID="{2E19A57E-73F0-4CB2-AE99-D6C49BD8ACB7}"/>
</file>

<file path=customXml/itemProps3.xml><?xml version="1.0" encoding="utf-8"?>
<ds:datastoreItem xmlns:ds="http://schemas.openxmlformats.org/officeDocument/2006/customXml" ds:itemID="{F2BF2826-7DDC-49DA-9F63-0F9AA126AFDA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512</TotalTime>
  <Words>349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Var(--jp-code-font-family)</vt:lpstr>
      <vt:lpstr>Wingdings</vt:lpstr>
      <vt:lpstr>Retrospect</vt:lpstr>
      <vt:lpstr>PowerPoint Presentation</vt:lpstr>
      <vt:lpstr>Objective: Problem Statement</vt:lpstr>
      <vt:lpstr>PowerPoint Presentation</vt:lpstr>
      <vt:lpstr>Gasoline Price Trend from 2001-2021</vt:lpstr>
      <vt:lpstr>Forecast Electricity for next 5-10 years</vt:lpstr>
      <vt:lpstr>Forecast of Gasoline prices for next 5-10 years</vt:lpstr>
      <vt:lpstr>Decision Tree – Should I use Electric Vehicles?</vt:lpstr>
      <vt:lpstr>Decision tree contd.</vt:lpstr>
      <vt:lpstr>Analysis</vt:lpstr>
      <vt:lpstr>Optimal Strategy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Vehicles </dc:title>
  <dc:creator>ViswaShanthi Bonala</dc:creator>
  <cp:lastModifiedBy>Akshitha Karthick</cp:lastModifiedBy>
  <cp:revision>36</cp:revision>
  <dcterms:created xsi:type="dcterms:W3CDTF">2021-04-26T18:36:48Z</dcterms:created>
  <dcterms:modified xsi:type="dcterms:W3CDTF">2021-05-02T01:40:10Z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0x010100372374C25B32D041AE93B1F451CBDCF5</vt:lpwstr>
  </property>
</Properties>
</file>