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inyon Script"/>
      <p:regular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2B2C0F-1DA9-48CC-8CC7-E48CF0EF370D}">
  <a:tblStyle styleId="{0A2B2C0F-1DA9-48CC-8CC7-E48CF0EF37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inyonScript-regular.fntdata"/><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8921290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8921290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89271e1f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89271e1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89271e1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89271e1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8921290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8921290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89271e1f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89271e1f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57add9c5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57add9c5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7add9c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7add9c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7add9c5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7add9c5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7add9c5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57add9c5e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7add9c5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57add9c5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57add9c5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57add9c5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8921290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8921290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8921290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8921290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8921290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8921290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dfs.semanticscholar.org/f1af/831002fe0ec13d0ee515dda498ac8008c4d7.pdf" TargetMode="External"/><Relationship Id="rId4" Type="http://schemas.openxmlformats.org/officeDocument/2006/relationships/hyperlink" Target="https://www.researchgate.net/profile/Marcus_Liwicki/publication/228777858_Automatic_Detection_of_Gender_and_Handedness_from_On-Line_Handwriting/links/0c9605327ee2f4267f000000.pdf" TargetMode="External"/><Relationship Id="rId5" Type="http://schemas.openxmlformats.org/officeDocument/2006/relationships/hyperlink" Target="https://ieeexplore.ieee.org/document/6628847" TargetMode="External"/><Relationship Id="rId6" Type="http://schemas.openxmlformats.org/officeDocument/2006/relationships/hyperlink" Target="https://ieeexplore.ieee.org/stamp/stamp.jsp?tp=&amp;arnumber=4107573&amp;fbclid=IwAR1QaZc2-juf3_OLe5JpgvBDE_ZzeopyMCGoucQqPLUPUmpHSS82aXHtUZk&amp;tag=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Gender Prediction Based on </a:t>
            </a:r>
            <a:r>
              <a:rPr lang="en">
                <a:latin typeface="Pinyon Script"/>
                <a:ea typeface="Pinyon Script"/>
                <a:cs typeface="Pinyon Script"/>
                <a:sym typeface="Pinyon Script"/>
              </a:rPr>
              <a:t>Handwriting</a:t>
            </a:r>
            <a:endParaRPr>
              <a:latin typeface="Pinyon Script"/>
              <a:ea typeface="Pinyon Script"/>
              <a:cs typeface="Pinyon Script"/>
              <a:sym typeface="Pinyon Script"/>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Akarsha Sehwag - 2015010</a:t>
            </a:r>
            <a:endParaRPr/>
          </a:p>
          <a:p>
            <a:pPr indent="0" lvl="0" marL="0" rtl="0" algn="l">
              <a:spcBef>
                <a:spcPts val="0"/>
              </a:spcBef>
              <a:spcAft>
                <a:spcPts val="0"/>
              </a:spcAft>
              <a:buNone/>
            </a:pPr>
            <a:r>
              <a:rPr lang="en"/>
              <a:t>Aayushi Malik - 2015003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Tortuosity Features</a:t>
            </a:r>
            <a:endParaRPr/>
          </a:p>
        </p:txBody>
      </p:sp>
      <p:sp>
        <p:nvSpPr>
          <p:cNvPr id="199" name="Google Shape;19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feature makes distinguishing between fast and slow writers possible as fast writers have a smooth handwriting while slow writers have a twisted handwriting. A 20 dimensional feature vector is used in which, for a pixel p,  a 10 dimensionsional PDF represents the longest line segment through p and a 10 dimensional feature represents the angle of the longest line segment. [1]</a:t>
            </a:r>
            <a:endParaRPr/>
          </a:p>
        </p:txBody>
      </p:sp>
      <p:pic>
        <p:nvPicPr>
          <p:cNvPr id="200" name="Google Shape;200;p22"/>
          <p:cNvPicPr preferRelativeResize="0"/>
          <p:nvPr/>
        </p:nvPicPr>
        <p:blipFill>
          <a:blip r:embed="rId3">
            <a:alphaModFix/>
          </a:blip>
          <a:stretch>
            <a:fillRect/>
          </a:stretch>
        </p:blipFill>
        <p:spPr>
          <a:xfrm>
            <a:off x="2418900" y="2965275"/>
            <a:ext cx="4796099" cy="168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 Direction Features</a:t>
            </a:r>
            <a:endParaRPr/>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07" name="Google Shape;207;p23"/>
          <p:cNvPicPr preferRelativeResize="0"/>
          <p:nvPr/>
        </p:nvPicPr>
        <p:blipFill>
          <a:blip r:embed="rId3">
            <a:alphaModFix/>
          </a:blip>
          <a:stretch>
            <a:fillRect/>
          </a:stretch>
        </p:blipFill>
        <p:spPr>
          <a:xfrm>
            <a:off x="1982525" y="1567550"/>
            <a:ext cx="4486150" cy="244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 Features</a:t>
            </a:r>
            <a:endParaRPr/>
          </a:p>
        </p:txBody>
      </p:sp>
      <p:sp>
        <p:nvSpPr>
          <p:cNvPr id="213" name="Google Shape;21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14" name="Google Shape;214;p24"/>
          <p:cNvPicPr preferRelativeResize="0"/>
          <p:nvPr/>
        </p:nvPicPr>
        <p:blipFill>
          <a:blip r:embed="rId3">
            <a:alphaModFix/>
          </a:blip>
          <a:stretch>
            <a:fillRect/>
          </a:stretch>
        </p:blipFill>
        <p:spPr>
          <a:xfrm>
            <a:off x="1514350" y="1567550"/>
            <a:ext cx="6021024" cy="232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0" name="Google Shape;220;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results on accuracy were obtained:</a:t>
            </a:r>
            <a:endParaRPr/>
          </a:p>
          <a:p>
            <a:pPr indent="0" lvl="0" marL="0" rtl="0" algn="l">
              <a:spcBef>
                <a:spcPts val="1600"/>
              </a:spcBef>
              <a:spcAft>
                <a:spcPts val="1600"/>
              </a:spcAft>
              <a:buNone/>
            </a:pPr>
            <a:r>
              <a:t/>
            </a:r>
            <a:endParaRPr/>
          </a:p>
        </p:txBody>
      </p:sp>
      <p:graphicFrame>
        <p:nvGraphicFramePr>
          <p:cNvPr id="221" name="Google Shape;221;p25"/>
          <p:cNvGraphicFramePr/>
          <p:nvPr/>
        </p:nvGraphicFramePr>
        <p:xfrm>
          <a:off x="800925" y="2224850"/>
          <a:ext cx="3000000" cy="3000000"/>
        </p:xfrm>
        <a:graphic>
          <a:graphicData uri="http://schemas.openxmlformats.org/drawingml/2006/table">
            <a:tbl>
              <a:tblPr>
                <a:noFill/>
                <a:tableStyleId>{0A2B2C0F-1DA9-48CC-8CC7-E48CF0EF370D}</a:tableStyleId>
              </a:tblPr>
              <a:tblGrid>
                <a:gridCol w="1529775"/>
                <a:gridCol w="1529775"/>
                <a:gridCol w="1529775"/>
                <a:gridCol w="1529775"/>
                <a:gridCol w="1529775"/>
              </a:tblGrid>
              <a:tr h="812250">
                <a:tc>
                  <a:txBody>
                    <a:bodyPr>
                      <a:noAutofit/>
                    </a:bodyPr>
                    <a:lstStyle/>
                    <a:p>
                      <a:pPr indent="0" lvl="0" marL="0" rtl="0" algn="l">
                        <a:spcBef>
                          <a:spcPts val="0"/>
                        </a:spcBef>
                        <a:spcAft>
                          <a:spcPts val="0"/>
                        </a:spcAft>
                        <a:buNone/>
                      </a:pPr>
                      <a:r>
                        <a:rPr lang="en">
                          <a:solidFill>
                            <a:schemeClr val="lt1"/>
                          </a:solidFill>
                        </a:rPr>
                        <a:t>Classifier/</a:t>
                      </a:r>
                      <a:endParaRPr>
                        <a:solidFill>
                          <a:schemeClr val="lt1"/>
                        </a:solidFill>
                      </a:endParaRPr>
                    </a:p>
                    <a:p>
                      <a:pPr indent="0" lvl="0" marL="0" rtl="0" algn="l">
                        <a:spcBef>
                          <a:spcPts val="0"/>
                        </a:spcBef>
                        <a:spcAft>
                          <a:spcPts val="0"/>
                        </a:spcAft>
                        <a:buNone/>
                      </a:pPr>
                      <a:r>
                        <a:rPr lang="en">
                          <a:solidFill>
                            <a:schemeClr val="lt1"/>
                          </a:solidFill>
                        </a:rPr>
                        <a:t>Feature Set</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(f1+f2+f5+f6+f7)</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(f1+f2+f5+f6+f7)</a:t>
                      </a:r>
                      <a:endParaRPr>
                        <a:solidFill>
                          <a:schemeClr val="lt1"/>
                        </a:solidFill>
                      </a:endParaRPr>
                    </a:p>
                    <a:p>
                      <a:pPr indent="0" lvl="0" marL="0" rtl="0" algn="l">
                        <a:spcBef>
                          <a:spcPts val="0"/>
                        </a:spcBef>
                        <a:spcAft>
                          <a:spcPts val="0"/>
                        </a:spcAft>
                        <a:buNone/>
                      </a:pPr>
                      <a:r>
                        <a:rPr lang="en">
                          <a:solidFill>
                            <a:schemeClr val="lt1"/>
                          </a:solidFill>
                        </a:rPr>
                        <a:t>Using grid search</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(f1+f2+f3+f4)</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(f1+f2+f3+f4+f5)</a:t>
                      </a:r>
                      <a:endParaRPr>
                        <a:solidFill>
                          <a:schemeClr val="lt1"/>
                        </a:solidFill>
                      </a:endParaRPr>
                    </a:p>
                  </a:txBody>
                  <a:tcPr marT="91425" marB="91425" marR="91425" marL="91425"/>
                </a:tc>
              </a:tr>
              <a:tr h="788650">
                <a:tc>
                  <a:txBody>
                    <a:bodyPr>
                      <a:noAutofit/>
                    </a:bodyPr>
                    <a:lstStyle/>
                    <a:p>
                      <a:pPr indent="0" lvl="0" marL="0" rtl="0" algn="l">
                        <a:spcBef>
                          <a:spcPts val="0"/>
                        </a:spcBef>
                        <a:spcAft>
                          <a:spcPts val="0"/>
                        </a:spcAft>
                        <a:buNone/>
                      </a:pPr>
                      <a:r>
                        <a:rPr lang="en">
                          <a:solidFill>
                            <a:schemeClr val="lt1"/>
                          </a:solidFill>
                        </a:rPr>
                        <a:t>SVM</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0.62</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0.707</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0.66</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0.731</a:t>
                      </a:r>
                      <a:endParaRPr>
                        <a:solidFill>
                          <a:schemeClr val="lt1"/>
                        </a:solidFill>
                      </a:endParaRPr>
                    </a:p>
                  </a:txBody>
                  <a:tcPr marT="91425" marB="91425" marR="91425" marL="91425"/>
                </a:tc>
              </a:tr>
              <a:tr h="788650">
                <a:tc>
                  <a:txBody>
                    <a:bodyPr>
                      <a:noAutofit/>
                    </a:bodyPr>
                    <a:lstStyle/>
                    <a:p>
                      <a:pPr indent="0" lvl="0" marL="0" rtl="0" algn="l">
                        <a:spcBef>
                          <a:spcPts val="0"/>
                        </a:spcBef>
                        <a:spcAft>
                          <a:spcPts val="0"/>
                        </a:spcAft>
                        <a:buNone/>
                      </a:pPr>
                      <a:r>
                        <a:rPr lang="en">
                          <a:solidFill>
                            <a:schemeClr val="lt1"/>
                          </a:solidFill>
                        </a:rPr>
                        <a:t>Random Forest Classifier</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0.725</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0.704</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0.62</a:t>
                      </a:r>
                      <a:endParaRPr>
                        <a:solidFill>
                          <a:schemeClr val="lt1"/>
                        </a:solidFill>
                      </a:endParaRPr>
                    </a:p>
                  </a:txBody>
                  <a:tcPr marT="91425" marB="91425" marR="91425" marL="91425"/>
                </a:tc>
                <a:tc>
                  <a:txBody>
                    <a:bodyPr>
                      <a:noAutofit/>
                    </a:bodyPr>
                    <a:lstStyle/>
                    <a:p>
                      <a:pPr indent="0" lvl="0" marL="0" rtl="0" algn="l">
                        <a:spcBef>
                          <a:spcPts val="0"/>
                        </a:spcBef>
                        <a:spcAft>
                          <a:spcPts val="0"/>
                        </a:spcAft>
                        <a:buNone/>
                      </a:pPr>
                      <a:r>
                        <a:rPr lang="en">
                          <a:solidFill>
                            <a:schemeClr val="lt1"/>
                          </a:solidFill>
                        </a:rPr>
                        <a:t>0.716</a:t>
                      </a:r>
                      <a:endParaRPr>
                        <a:solidFill>
                          <a:schemeClr val="lt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7" name="Google Shape;22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results we can conclude that using the feature set with curvature features, chain code based features, contour direction features, contour hinge features and tortuosity features (f1+f2+f3+f4+f5) and using the SVM classifier gives the highest accuracy.</a:t>
            </a:r>
            <a:endParaRPr/>
          </a:p>
          <a:p>
            <a:pPr indent="0" lvl="0" marL="0" rtl="0" algn="l">
              <a:spcBef>
                <a:spcPts val="1600"/>
              </a:spcBef>
              <a:spcAft>
                <a:spcPts val="1600"/>
              </a:spcAft>
              <a:buNone/>
            </a:pPr>
            <a:r>
              <a:rPr lang="en"/>
              <a:t>When Random Forest classifier is used the feature set with curvature features, chain code based features, tortuosity features, direction features and edge based direction features (f1+f2+f5+f6+f7) gives the highest accuracy.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233" name="Google Shape;233;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sz="1400" u="sng">
                <a:solidFill>
                  <a:srgbClr val="FFFFFF"/>
                </a:solidFill>
                <a:hlinkClick r:id="rId3"/>
              </a:rPr>
              <a:t>https://pdfs.semanticscholar.org/f1af/831002fe0ec13d0ee515dda498ac8008c4d7.pdf</a:t>
            </a:r>
            <a:endParaRPr sz="1400">
              <a:solidFill>
                <a:srgbClr val="FFFFFF"/>
              </a:solidFill>
            </a:endParaRPr>
          </a:p>
          <a:p>
            <a:pPr indent="0" lvl="0" marL="0" rtl="0" algn="l">
              <a:spcBef>
                <a:spcPts val="1600"/>
              </a:spcBef>
              <a:spcAft>
                <a:spcPts val="0"/>
              </a:spcAft>
              <a:buNone/>
            </a:pPr>
            <a:r>
              <a:rPr lang="en" sz="1400">
                <a:solidFill>
                  <a:srgbClr val="FFFFFF"/>
                </a:solidFill>
              </a:rPr>
              <a:t>[2]</a:t>
            </a:r>
            <a:r>
              <a:rPr lang="en" sz="1400" u="sng">
                <a:solidFill>
                  <a:srgbClr val="FFFFFF"/>
                </a:solidFill>
                <a:hlinkClick r:id="rId4"/>
              </a:rPr>
              <a:t>https://www.researchgate.net/profile/Marcus_Liwicki/publication/228777858_Automatic_Detection_of_Gender_and_Handedness_from_On-Line_Handwriting/links/0c9605327ee2f4267f000000.pd</a:t>
            </a:r>
            <a:r>
              <a:rPr lang="en" sz="1400">
                <a:solidFill>
                  <a:srgbClr val="FFFFFF"/>
                </a:solidFill>
              </a:rPr>
              <a:t>f</a:t>
            </a:r>
            <a:endParaRPr sz="1400">
              <a:solidFill>
                <a:srgbClr val="FFFFFF"/>
              </a:solidFill>
            </a:endParaRPr>
          </a:p>
          <a:p>
            <a:pPr indent="0" lvl="0" marL="0" rtl="0" algn="l">
              <a:spcBef>
                <a:spcPts val="1600"/>
              </a:spcBef>
              <a:spcAft>
                <a:spcPts val="0"/>
              </a:spcAft>
              <a:buNone/>
            </a:pPr>
            <a:r>
              <a:rPr lang="en" sz="1400">
                <a:solidFill>
                  <a:srgbClr val="FFFFFF"/>
                </a:solidFill>
              </a:rPr>
              <a:t>[3]</a:t>
            </a:r>
            <a:r>
              <a:rPr lang="en" sz="1400" u="sng">
                <a:solidFill>
                  <a:srgbClr val="FFFFFF"/>
                </a:solidFill>
                <a:hlinkClick r:id="rId5"/>
              </a:rPr>
              <a:t>https://ieeexplore.ieee.org/document/6628847</a:t>
            </a:r>
            <a:endParaRPr sz="1400">
              <a:solidFill>
                <a:srgbClr val="FFFFFF"/>
              </a:solidFill>
            </a:endParaRPr>
          </a:p>
          <a:p>
            <a:pPr indent="0" lvl="0" marL="0" rtl="0" algn="l">
              <a:spcBef>
                <a:spcPts val="1600"/>
              </a:spcBef>
              <a:spcAft>
                <a:spcPts val="0"/>
              </a:spcAft>
              <a:buNone/>
            </a:pPr>
            <a:r>
              <a:rPr lang="en" sz="1400">
                <a:solidFill>
                  <a:srgbClr val="FFFFFF"/>
                </a:solidFill>
              </a:rPr>
              <a:t>[4]</a:t>
            </a:r>
            <a:r>
              <a:rPr lang="en" sz="1400" u="sng">
                <a:hlinkClick r:id="rId6"/>
              </a:rPr>
              <a:t>https://ieeexplore.ieee.org/stamp/stamp.jsp?tp=&amp;arnumber=4107573&amp;fbclid=IwAR1QaZc2-juf3_OLe5JpgvBDE_ZzeopyMCGoucQqPLUPUmpHSS82aXHtUZk&amp;tag=1</a:t>
            </a:r>
            <a:endParaRPr sz="1400"/>
          </a:p>
          <a:p>
            <a:pPr indent="0" lvl="0" marL="0" rtl="0" algn="l">
              <a:spcBef>
                <a:spcPts val="1600"/>
              </a:spcBef>
              <a:spcAft>
                <a:spcPts val="0"/>
              </a:spcAft>
              <a:buNone/>
            </a:pPr>
            <a:r>
              <a:t/>
            </a:r>
            <a:endParaRPr sz="1400">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141" name="Google Shape;141;p14"/>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t>Our aim in this project is to learn the various feature extraction techniques required for writer prediction through handwriting analysis. We will then apply some classifiers on the feature set and compare the performance of different classifiers with different feature sets.</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en"/>
              <a:t>Some of the features that are used are:</a:t>
            </a:r>
            <a:endParaRPr/>
          </a:p>
          <a:p>
            <a:pPr indent="-311150" lvl="0" marL="457200" rtl="0" algn="l">
              <a:lnSpc>
                <a:spcPct val="114000"/>
              </a:lnSpc>
              <a:spcBef>
                <a:spcPts val="0"/>
              </a:spcBef>
              <a:spcAft>
                <a:spcPts val="0"/>
              </a:spcAft>
              <a:buSzPts val="1300"/>
              <a:buChar char="●"/>
            </a:pPr>
            <a:r>
              <a:rPr lang="en"/>
              <a:t>Curvature features (f1)</a:t>
            </a:r>
            <a:endParaRPr/>
          </a:p>
          <a:p>
            <a:pPr indent="-311150" lvl="0" marL="457200" rtl="0" algn="l">
              <a:lnSpc>
                <a:spcPct val="114000"/>
              </a:lnSpc>
              <a:spcBef>
                <a:spcPts val="0"/>
              </a:spcBef>
              <a:spcAft>
                <a:spcPts val="0"/>
              </a:spcAft>
              <a:buSzPts val="1300"/>
              <a:buChar char="●"/>
            </a:pPr>
            <a:r>
              <a:rPr lang="en"/>
              <a:t>Chain Code Based features (f2)</a:t>
            </a:r>
            <a:endParaRPr/>
          </a:p>
          <a:p>
            <a:pPr indent="-311150" lvl="0" marL="457200" rtl="0" algn="l">
              <a:lnSpc>
                <a:spcPct val="114000"/>
              </a:lnSpc>
              <a:spcBef>
                <a:spcPts val="0"/>
              </a:spcBef>
              <a:spcAft>
                <a:spcPts val="0"/>
              </a:spcAft>
              <a:buSzPts val="1300"/>
              <a:buChar char="●"/>
            </a:pPr>
            <a:r>
              <a:rPr lang="en"/>
              <a:t>Contour Direction features (f3)</a:t>
            </a:r>
            <a:endParaRPr/>
          </a:p>
          <a:p>
            <a:pPr indent="-311150" lvl="0" marL="457200" rtl="0" algn="l">
              <a:lnSpc>
                <a:spcPct val="114000"/>
              </a:lnSpc>
              <a:spcBef>
                <a:spcPts val="0"/>
              </a:spcBef>
              <a:spcAft>
                <a:spcPts val="0"/>
              </a:spcAft>
              <a:buSzPts val="1300"/>
              <a:buChar char="●"/>
            </a:pPr>
            <a:r>
              <a:rPr lang="en"/>
              <a:t>Contour Hinge features (f4)</a:t>
            </a:r>
            <a:endParaRPr/>
          </a:p>
          <a:p>
            <a:pPr indent="-311150" lvl="0" marL="457200" rtl="0" algn="l">
              <a:lnSpc>
                <a:spcPct val="114000"/>
              </a:lnSpc>
              <a:spcBef>
                <a:spcPts val="0"/>
              </a:spcBef>
              <a:spcAft>
                <a:spcPts val="0"/>
              </a:spcAft>
              <a:buSzPts val="1300"/>
              <a:buChar char="●"/>
            </a:pPr>
            <a:r>
              <a:rPr lang="en"/>
              <a:t>Tortuosity features (f5)</a:t>
            </a:r>
            <a:endParaRPr/>
          </a:p>
          <a:p>
            <a:pPr indent="-311150" lvl="0" marL="457200" rtl="0" algn="l">
              <a:lnSpc>
                <a:spcPct val="114000"/>
              </a:lnSpc>
              <a:spcBef>
                <a:spcPts val="0"/>
              </a:spcBef>
              <a:spcAft>
                <a:spcPts val="0"/>
              </a:spcAft>
              <a:buSzPts val="1300"/>
              <a:buChar char="●"/>
            </a:pPr>
            <a:r>
              <a:rPr lang="en"/>
              <a:t>Edge based direction features (f6)</a:t>
            </a:r>
            <a:endParaRPr/>
          </a:p>
          <a:p>
            <a:pPr indent="-311150" lvl="0" marL="457200" rtl="0" algn="l">
              <a:lnSpc>
                <a:spcPct val="114000"/>
              </a:lnSpc>
              <a:spcBef>
                <a:spcPts val="0"/>
              </a:spcBef>
              <a:spcAft>
                <a:spcPts val="0"/>
              </a:spcAft>
              <a:buSzPts val="1300"/>
              <a:buChar char="●"/>
            </a:pPr>
            <a:r>
              <a:rPr lang="en"/>
              <a:t>Direction features (f7)</a:t>
            </a:r>
            <a:endParaRPr/>
          </a:p>
          <a:p>
            <a:pPr indent="0" lvl="0" marL="45720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en"/>
              <a:t>The first four features were implemented by us and the last three were given in the dataset.</a:t>
            </a:r>
            <a:endParaRPr/>
          </a:p>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Curvature Features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t>The curvature features are used to extract the curvature</a:t>
            </a:r>
            <a:endParaRPr/>
          </a:p>
          <a:p>
            <a:pPr indent="0" lvl="0" marL="0" rtl="0" algn="l">
              <a:lnSpc>
                <a:spcPct val="114000"/>
              </a:lnSpc>
              <a:spcBef>
                <a:spcPts val="0"/>
              </a:spcBef>
              <a:spcAft>
                <a:spcPts val="0"/>
              </a:spcAft>
              <a:buNone/>
            </a:pPr>
            <a:r>
              <a:rPr lang="en"/>
              <a:t> of the characters. </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rPr lang="en"/>
              <a:t>To calculate the curvature features, a window (of size </a:t>
            </a:r>
            <a:endParaRPr/>
          </a:p>
          <a:p>
            <a:pPr indent="0" lvl="0" marL="0" rtl="0" algn="l">
              <a:lnSpc>
                <a:spcPct val="114000"/>
              </a:lnSpc>
              <a:spcBef>
                <a:spcPts val="0"/>
              </a:spcBef>
              <a:spcAft>
                <a:spcPts val="0"/>
              </a:spcAft>
              <a:buNone/>
            </a:pPr>
            <a:r>
              <a:rPr lang="en"/>
              <a:t>5x5) in our case is moved over the image. Then, for each </a:t>
            </a:r>
            <a:endParaRPr/>
          </a:p>
          <a:p>
            <a:pPr indent="0" lvl="0" marL="0" rtl="0" algn="l">
              <a:lnSpc>
                <a:spcPct val="114000"/>
              </a:lnSpc>
              <a:spcBef>
                <a:spcPts val="0"/>
              </a:spcBef>
              <a:spcAft>
                <a:spcPts val="0"/>
              </a:spcAft>
              <a:buNone/>
            </a:pPr>
            <a:r>
              <a:rPr lang="en"/>
              <a:t>pixel, it is calculated as C = (n</a:t>
            </a:r>
            <a:r>
              <a:rPr baseline="-25000" lang="en"/>
              <a:t>1 </a:t>
            </a:r>
            <a:r>
              <a:rPr lang="en"/>
              <a:t>- n</a:t>
            </a:r>
            <a:r>
              <a:rPr baseline="-25000" lang="en"/>
              <a:t>2</a:t>
            </a:r>
            <a:r>
              <a:rPr lang="en"/>
              <a:t>)/(n</a:t>
            </a:r>
            <a:r>
              <a:rPr baseline="-25000" lang="en"/>
              <a:t>1</a:t>
            </a:r>
            <a:r>
              <a:rPr lang="en"/>
              <a:t> + n</a:t>
            </a:r>
            <a:r>
              <a:rPr baseline="-25000" lang="en"/>
              <a:t>2</a:t>
            </a:r>
            <a:r>
              <a:rPr lang="en"/>
              <a:t>) where n</a:t>
            </a:r>
            <a:r>
              <a:rPr baseline="-25000" lang="en"/>
              <a:t>1</a:t>
            </a:r>
            <a:r>
              <a:rPr lang="en"/>
              <a:t> is </a:t>
            </a:r>
            <a:endParaRPr/>
          </a:p>
          <a:p>
            <a:pPr indent="0" lvl="0" marL="0" rtl="0" algn="l">
              <a:lnSpc>
                <a:spcPct val="114000"/>
              </a:lnSpc>
              <a:spcBef>
                <a:spcPts val="0"/>
              </a:spcBef>
              <a:spcAft>
                <a:spcPts val="0"/>
              </a:spcAft>
              <a:buNone/>
            </a:pPr>
            <a:r>
              <a:rPr lang="en"/>
              <a:t>the number of pixels in the background and n</a:t>
            </a:r>
            <a:r>
              <a:rPr baseline="-25000" lang="en"/>
              <a:t>2</a:t>
            </a:r>
            <a:r>
              <a:rPr lang="en"/>
              <a:t> is the </a:t>
            </a:r>
            <a:endParaRPr/>
          </a:p>
          <a:p>
            <a:pPr indent="0" lvl="0" marL="0" rtl="0" algn="l">
              <a:lnSpc>
                <a:spcPct val="114000"/>
              </a:lnSpc>
              <a:spcBef>
                <a:spcPts val="0"/>
              </a:spcBef>
              <a:spcAft>
                <a:spcPts val="0"/>
              </a:spcAft>
              <a:buNone/>
            </a:pPr>
            <a:r>
              <a:rPr lang="en"/>
              <a:t>number of features in the  foreground. After calculating </a:t>
            </a:r>
            <a:endParaRPr/>
          </a:p>
          <a:p>
            <a:pPr indent="0" lvl="0" marL="0" rtl="0" algn="l">
              <a:lnSpc>
                <a:spcPct val="114000"/>
              </a:lnSpc>
              <a:spcBef>
                <a:spcPts val="0"/>
              </a:spcBef>
              <a:spcAft>
                <a:spcPts val="0"/>
              </a:spcAft>
              <a:buNone/>
            </a:pPr>
            <a:r>
              <a:rPr lang="en"/>
              <a:t>this value for every pixel, a  PDF of 25 dimensions is</a:t>
            </a:r>
            <a:endParaRPr/>
          </a:p>
          <a:p>
            <a:pPr indent="0" lvl="0" marL="0" rtl="0" algn="l">
              <a:lnSpc>
                <a:spcPct val="114000"/>
              </a:lnSpc>
              <a:spcBef>
                <a:spcPts val="0"/>
              </a:spcBef>
              <a:spcAft>
                <a:spcPts val="0"/>
              </a:spcAft>
              <a:buNone/>
            </a:pPr>
            <a:r>
              <a:rPr lang="en"/>
              <a:t> created.</a:t>
            </a:r>
            <a:endParaRPr/>
          </a:p>
        </p:txBody>
      </p:sp>
      <p:pic>
        <p:nvPicPr>
          <p:cNvPr id="148" name="Google Shape;148;p15"/>
          <p:cNvPicPr preferRelativeResize="0"/>
          <p:nvPr/>
        </p:nvPicPr>
        <p:blipFill>
          <a:blip r:embed="rId3">
            <a:alphaModFix/>
          </a:blip>
          <a:stretch>
            <a:fillRect/>
          </a:stretch>
        </p:blipFill>
        <p:spPr>
          <a:xfrm>
            <a:off x="5732975" y="1469900"/>
            <a:ext cx="3009425" cy="310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Curvature Features</a:t>
            </a:r>
            <a:endParaRPr/>
          </a:p>
        </p:txBody>
      </p:sp>
      <p:pic>
        <p:nvPicPr>
          <p:cNvPr id="154" name="Google Shape;154;p16"/>
          <p:cNvPicPr preferRelativeResize="0"/>
          <p:nvPr/>
        </p:nvPicPr>
        <p:blipFill>
          <a:blip r:embed="rId3">
            <a:alphaModFix/>
          </a:blip>
          <a:stretch>
            <a:fillRect/>
          </a:stretch>
        </p:blipFill>
        <p:spPr>
          <a:xfrm>
            <a:off x="1297500" y="1264500"/>
            <a:ext cx="4766101" cy="3517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Code Features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code features were calculated by moving over the contour of the text and assigning a value  to every pixel based on its location with respect to the location of the previous pixel.</a:t>
            </a:r>
            <a:endParaRPr/>
          </a:p>
          <a:p>
            <a:pPr indent="0" lvl="0" marL="0" rtl="0" algn="l">
              <a:spcBef>
                <a:spcPts val="1600"/>
              </a:spcBef>
              <a:spcAft>
                <a:spcPts val="0"/>
              </a:spcAft>
              <a:buNone/>
            </a:pPr>
            <a:r>
              <a:rPr lang="en"/>
              <a:t>An 8-dimensional PDF was formed by taking single values from the chain code list. Additionally, a 64-dimensional PDF was formed by taking pairwise values from the chain code list.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1402775" y="2897800"/>
            <a:ext cx="6440674" cy="200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Code Features</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18"/>
          <p:cNvPicPr preferRelativeResize="0"/>
          <p:nvPr/>
        </p:nvPicPr>
        <p:blipFill>
          <a:blip r:embed="rId3">
            <a:alphaModFix/>
          </a:blip>
          <a:stretch>
            <a:fillRect/>
          </a:stretch>
        </p:blipFill>
        <p:spPr>
          <a:xfrm>
            <a:off x="962900" y="1611863"/>
            <a:ext cx="3684526" cy="2822575"/>
          </a:xfrm>
          <a:prstGeom prst="rect">
            <a:avLst/>
          </a:prstGeom>
          <a:noFill/>
          <a:ln>
            <a:noFill/>
          </a:ln>
        </p:spPr>
      </p:pic>
      <p:pic>
        <p:nvPicPr>
          <p:cNvPr id="169" name="Google Shape;169;p18"/>
          <p:cNvPicPr preferRelativeResize="0"/>
          <p:nvPr/>
        </p:nvPicPr>
        <p:blipFill>
          <a:blip r:embed="rId4">
            <a:alphaModFix/>
          </a:blip>
          <a:stretch>
            <a:fillRect/>
          </a:stretch>
        </p:blipFill>
        <p:spPr>
          <a:xfrm>
            <a:off x="4848825" y="1611875"/>
            <a:ext cx="4004976" cy="2822574"/>
          </a:xfrm>
          <a:prstGeom prst="rect">
            <a:avLst/>
          </a:prstGeom>
          <a:noFill/>
          <a:ln>
            <a:noFill/>
          </a:ln>
        </p:spPr>
      </p:pic>
      <p:sp>
        <p:nvSpPr>
          <p:cNvPr id="170" name="Google Shape;170;p18"/>
          <p:cNvSpPr txBox="1"/>
          <p:nvPr/>
        </p:nvSpPr>
        <p:spPr>
          <a:xfrm>
            <a:off x="1508350" y="4540150"/>
            <a:ext cx="2217300" cy="21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lphaLcParenBoth"/>
            </a:pPr>
            <a:r>
              <a:rPr lang="en">
                <a:solidFill>
                  <a:srgbClr val="FFFFFF"/>
                </a:solidFill>
              </a:rPr>
              <a:t>8-dimensional PDF</a:t>
            </a:r>
            <a:endParaRPr>
              <a:solidFill>
                <a:srgbClr val="FFFFFF"/>
              </a:solidFill>
            </a:endParaRPr>
          </a:p>
        </p:txBody>
      </p:sp>
      <p:sp>
        <p:nvSpPr>
          <p:cNvPr id="171" name="Google Shape;171;p18"/>
          <p:cNvSpPr txBox="1"/>
          <p:nvPr/>
        </p:nvSpPr>
        <p:spPr>
          <a:xfrm>
            <a:off x="5742663" y="4540150"/>
            <a:ext cx="22173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    64-dimensional PDF</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Contour Direction Features</a:t>
            </a:r>
            <a:endParaRPr/>
          </a:p>
        </p:txBody>
      </p:sp>
      <p:sp>
        <p:nvSpPr>
          <p:cNvPr id="177" name="Google Shape;177;p19"/>
          <p:cNvSpPr txBox="1"/>
          <p:nvPr>
            <p:ph idx="1" type="body"/>
          </p:nvPr>
        </p:nvSpPr>
        <p:spPr>
          <a:xfrm>
            <a:off x="1297500" y="13654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feature gives the overall slant in the handwriting of the writer. For each pixel (x, y) on the contour, the contour angle with the horizontal axis is calculated by using a 11x11 window and finding another pixel on the contour (x’, y’) that lies on the boundary of the window.  Then, the angle is given by:</a:t>
            </a:r>
            <a:endParaRPr/>
          </a:p>
          <a:p>
            <a:pPr indent="0" lvl="0" marL="0" rtl="0" algn="l">
              <a:spcBef>
                <a:spcPts val="1600"/>
              </a:spcBef>
              <a:spcAft>
                <a:spcPts val="1600"/>
              </a:spcAft>
              <a:buNone/>
            </a:pPr>
            <a:r>
              <a:rPr lang="en"/>
              <a:t>   </a:t>
            </a:r>
            <a:endParaRPr/>
          </a:p>
        </p:txBody>
      </p:sp>
      <p:pic>
        <p:nvPicPr>
          <p:cNvPr id="178" name="Google Shape;178;p19"/>
          <p:cNvPicPr preferRelativeResize="0"/>
          <p:nvPr/>
        </p:nvPicPr>
        <p:blipFill>
          <a:blip r:embed="rId3">
            <a:alphaModFix/>
          </a:blip>
          <a:stretch>
            <a:fillRect/>
          </a:stretch>
        </p:blipFill>
        <p:spPr>
          <a:xfrm>
            <a:off x="1394550" y="2418263"/>
            <a:ext cx="1795400" cy="643875"/>
          </a:xfrm>
          <a:prstGeom prst="rect">
            <a:avLst/>
          </a:prstGeom>
          <a:noFill/>
          <a:ln>
            <a:noFill/>
          </a:ln>
        </p:spPr>
      </p:pic>
      <p:pic>
        <p:nvPicPr>
          <p:cNvPr id="179" name="Google Shape;179;p19"/>
          <p:cNvPicPr preferRelativeResize="0"/>
          <p:nvPr/>
        </p:nvPicPr>
        <p:blipFill>
          <a:blip r:embed="rId4">
            <a:alphaModFix/>
          </a:blip>
          <a:stretch>
            <a:fillRect/>
          </a:stretch>
        </p:blipFill>
        <p:spPr>
          <a:xfrm>
            <a:off x="5161275" y="2323525"/>
            <a:ext cx="2842325" cy="241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Contour Direction Features</a:t>
            </a:r>
            <a:endParaRPr/>
          </a:p>
        </p:txBody>
      </p:sp>
      <p:sp>
        <p:nvSpPr>
          <p:cNvPr id="185" name="Google Shape;185;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86" name="Google Shape;186;p20"/>
          <p:cNvPicPr preferRelativeResize="0"/>
          <p:nvPr/>
        </p:nvPicPr>
        <p:blipFill>
          <a:blip r:embed="rId3">
            <a:alphaModFix/>
          </a:blip>
          <a:stretch>
            <a:fillRect/>
          </a:stretch>
        </p:blipFill>
        <p:spPr>
          <a:xfrm>
            <a:off x="1429900" y="1205625"/>
            <a:ext cx="4477275" cy="3431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702100"/>
            <a:ext cx="70389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Contour - Hinge Features</a:t>
            </a:r>
            <a:endParaRPr/>
          </a:p>
        </p:txBody>
      </p:sp>
      <p:sp>
        <p:nvSpPr>
          <p:cNvPr id="192" name="Google Shape;192;p21"/>
          <p:cNvSpPr txBox="1"/>
          <p:nvPr>
            <p:ph idx="1" type="body"/>
          </p:nvPr>
        </p:nvSpPr>
        <p:spPr>
          <a:xfrm>
            <a:off x="1297500" y="1567550"/>
            <a:ext cx="35838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 capture the curvature of the ink trace besides orientation, Hinge features introduced</a:t>
            </a:r>
            <a:endParaRPr/>
          </a:p>
          <a:p>
            <a:pPr indent="-311150" lvl="0" marL="457200" rtl="0" algn="l">
              <a:spcBef>
                <a:spcPts val="0"/>
              </a:spcBef>
              <a:spcAft>
                <a:spcPts val="0"/>
              </a:spcAft>
              <a:buSzPts val="1300"/>
              <a:buChar char="-"/>
            </a:pPr>
            <a:r>
              <a:rPr lang="en"/>
              <a:t>Idea is to consider not just one but two contour fragments attached at a common end pixel </a:t>
            </a:r>
            <a:endParaRPr/>
          </a:p>
          <a:p>
            <a:pPr indent="-311150" lvl="0" marL="457200" rtl="0" algn="l">
              <a:spcBef>
                <a:spcPts val="0"/>
              </a:spcBef>
              <a:spcAft>
                <a:spcPts val="0"/>
              </a:spcAft>
              <a:buSzPts val="1300"/>
              <a:buChar char="-"/>
            </a:pPr>
            <a:r>
              <a:rPr lang="en"/>
              <a:t>Then compute the joint probability distribution of the orientations of the two legs with the horizontal.</a:t>
            </a:r>
            <a:endParaRPr/>
          </a:p>
        </p:txBody>
      </p:sp>
      <p:pic>
        <p:nvPicPr>
          <p:cNvPr id="193" name="Google Shape;193;p21"/>
          <p:cNvPicPr preferRelativeResize="0"/>
          <p:nvPr/>
        </p:nvPicPr>
        <p:blipFill>
          <a:blip r:embed="rId3">
            <a:alphaModFix/>
          </a:blip>
          <a:stretch>
            <a:fillRect/>
          </a:stretch>
        </p:blipFill>
        <p:spPr>
          <a:xfrm>
            <a:off x="5500588" y="1567550"/>
            <a:ext cx="3057525"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