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inyon Script"/>
      <p:regular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559490-385A-4585-9B6E-72C41BA3A7CF}">
  <a:tblStyle styleId="{77559490-385A-4585-9B6E-72C41BA3A7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font" Target="fonts/PinyonScript-regular.fntdata"/><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7add9c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7add9c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7add9c5e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7add9c5e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7add9c5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7add9c5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57add9c5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57add9c5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57add9c5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57add9c5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57add9c5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57add9c5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57add9c5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57add9c5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57add9c5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57add9c5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dfs.semanticscholar.org/f1af/831002fe0ec13d0ee515dda498ac8008c4d7.pdf" TargetMode="External"/><Relationship Id="rId4" Type="http://schemas.openxmlformats.org/officeDocument/2006/relationships/hyperlink" Target="https://www.researchgate.net/profile/Marcus_Liwicki/publication/228777858_Automatic_Detection_of_Gender_and_Handedness_from_On-Line_Handwriting/links/0c9605327ee2f4267f000000.pdf" TargetMode="External"/><Relationship Id="rId5" Type="http://schemas.openxmlformats.org/officeDocument/2006/relationships/hyperlink" Target="https://ieeexplore.ieee.org/document/662884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Gender Prediction Based on </a:t>
            </a:r>
            <a:r>
              <a:rPr lang="en">
                <a:latin typeface="Pinyon Script"/>
                <a:ea typeface="Pinyon Script"/>
                <a:cs typeface="Pinyon Script"/>
                <a:sym typeface="Pinyon Script"/>
              </a:rPr>
              <a:t>Handwriting</a:t>
            </a:r>
            <a:endParaRPr>
              <a:latin typeface="Pinyon Script"/>
              <a:ea typeface="Pinyon Script"/>
              <a:cs typeface="Pinyon Script"/>
              <a:sym typeface="Pinyon Script"/>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Akarsha Sehwag - 2015010</a:t>
            </a:r>
            <a:endParaRPr/>
          </a:p>
          <a:p>
            <a:pPr indent="0" lvl="0" marL="0" rtl="0" algn="l">
              <a:spcBef>
                <a:spcPts val="0"/>
              </a:spcBef>
              <a:spcAft>
                <a:spcPts val="0"/>
              </a:spcAft>
              <a:buNone/>
            </a:pPr>
            <a:r>
              <a:rPr lang="en"/>
              <a:t>Aayushi Malik - 2015003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141" name="Google Shape;141;p14"/>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Our aim in this project is to learn the various feature extraction techniques required for writer prediction through handwriting analysis. We will then apply some classifiers on the feature set and will also compare the performance of these classifiers with and without some image transformation techniques.</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en"/>
              <a:t>Some of the features that are used are::</a:t>
            </a:r>
            <a:endParaRPr/>
          </a:p>
          <a:p>
            <a:pPr indent="-311150" lvl="0" marL="457200" rtl="0" algn="l">
              <a:lnSpc>
                <a:spcPct val="114000"/>
              </a:lnSpc>
              <a:spcBef>
                <a:spcPts val="0"/>
              </a:spcBef>
              <a:spcAft>
                <a:spcPts val="0"/>
              </a:spcAft>
              <a:buSzPts val="1300"/>
              <a:buChar char="●"/>
            </a:pPr>
            <a:r>
              <a:rPr lang="en"/>
              <a:t>Direction features</a:t>
            </a:r>
            <a:endParaRPr/>
          </a:p>
          <a:p>
            <a:pPr indent="-311150" lvl="0" marL="457200" rtl="0" algn="l">
              <a:lnSpc>
                <a:spcPct val="114000"/>
              </a:lnSpc>
              <a:spcBef>
                <a:spcPts val="0"/>
              </a:spcBef>
              <a:spcAft>
                <a:spcPts val="0"/>
              </a:spcAft>
              <a:buSzPts val="1300"/>
              <a:buChar char="●"/>
            </a:pPr>
            <a:r>
              <a:rPr lang="en"/>
              <a:t>Tortuosity features</a:t>
            </a:r>
            <a:endParaRPr/>
          </a:p>
          <a:p>
            <a:pPr indent="-311150" lvl="0" marL="457200" rtl="0" algn="l">
              <a:lnSpc>
                <a:spcPct val="114000"/>
              </a:lnSpc>
              <a:spcBef>
                <a:spcPts val="0"/>
              </a:spcBef>
              <a:spcAft>
                <a:spcPts val="0"/>
              </a:spcAft>
              <a:buSzPts val="1300"/>
              <a:buChar char="●"/>
            </a:pPr>
            <a:r>
              <a:rPr lang="en"/>
              <a:t>Edge based features</a:t>
            </a:r>
            <a:endParaRPr/>
          </a:p>
          <a:p>
            <a:pPr indent="-311150" lvl="0" marL="457200" rtl="0" algn="l">
              <a:lnSpc>
                <a:spcPct val="114000"/>
              </a:lnSpc>
              <a:spcBef>
                <a:spcPts val="0"/>
              </a:spcBef>
              <a:spcAft>
                <a:spcPts val="0"/>
              </a:spcAft>
              <a:buSzPts val="1300"/>
              <a:buChar char="●"/>
            </a:pPr>
            <a:r>
              <a:rPr lang="en"/>
              <a:t>Curvature features</a:t>
            </a:r>
            <a:endParaRPr/>
          </a:p>
          <a:p>
            <a:pPr indent="-311150" lvl="0" marL="457200" rtl="0" algn="l">
              <a:lnSpc>
                <a:spcPct val="114000"/>
              </a:lnSpc>
              <a:spcBef>
                <a:spcPts val="0"/>
              </a:spcBef>
              <a:spcAft>
                <a:spcPts val="0"/>
              </a:spcAft>
              <a:buSzPts val="1300"/>
              <a:buChar char="●"/>
            </a:pPr>
            <a:r>
              <a:rPr lang="en"/>
              <a:t>Chain Code Based features</a:t>
            </a:r>
            <a:endParaRPr/>
          </a:p>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Progress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Implemented two feature extraction techniques:</a:t>
            </a:r>
            <a:endParaRPr/>
          </a:p>
          <a:p>
            <a:pPr indent="-298450" lvl="1" marL="914400" rtl="0" algn="l">
              <a:spcBef>
                <a:spcPts val="0"/>
              </a:spcBef>
              <a:spcAft>
                <a:spcPts val="0"/>
              </a:spcAft>
              <a:buSzPts val="1100"/>
              <a:buChar char="○"/>
            </a:pPr>
            <a:r>
              <a:rPr lang="en"/>
              <a:t>Chain code features</a:t>
            </a:r>
            <a:endParaRPr/>
          </a:p>
          <a:p>
            <a:pPr indent="-298450" lvl="1" marL="914400" rtl="0" algn="l">
              <a:spcBef>
                <a:spcPts val="0"/>
              </a:spcBef>
              <a:spcAft>
                <a:spcPts val="0"/>
              </a:spcAft>
              <a:buSzPts val="1100"/>
              <a:buChar char="○"/>
            </a:pPr>
            <a:r>
              <a:rPr lang="en"/>
              <a:t>Curvature features</a:t>
            </a:r>
            <a:endParaRPr/>
          </a:p>
          <a:p>
            <a:pPr indent="-311150" lvl="0" marL="457200" rtl="0" algn="l">
              <a:spcBef>
                <a:spcPts val="0"/>
              </a:spcBef>
              <a:spcAft>
                <a:spcPts val="0"/>
              </a:spcAft>
              <a:buSzPts val="1300"/>
              <a:buChar char="●"/>
            </a:pPr>
            <a:r>
              <a:rPr lang="en"/>
              <a:t>Applied two classifiers  on the given feature set:</a:t>
            </a:r>
            <a:endParaRPr/>
          </a:p>
          <a:p>
            <a:pPr indent="-298450" lvl="1" marL="914400" rtl="0" algn="l">
              <a:spcBef>
                <a:spcPts val="0"/>
              </a:spcBef>
              <a:spcAft>
                <a:spcPts val="0"/>
              </a:spcAft>
              <a:buSzPts val="1100"/>
              <a:buChar char="○"/>
            </a:pPr>
            <a:r>
              <a:rPr lang="en"/>
              <a:t>SVM classifier </a:t>
            </a:r>
            <a:endParaRPr/>
          </a:p>
          <a:p>
            <a:pPr indent="-298450" lvl="1" marL="914400" rtl="0" algn="l">
              <a:spcBef>
                <a:spcPts val="0"/>
              </a:spcBef>
              <a:spcAft>
                <a:spcPts val="0"/>
              </a:spcAft>
              <a:buSzPts val="1100"/>
              <a:buChar char="○"/>
            </a:pPr>
            <a:r>
              <a:rPr lang="en"/>
              <a:t>Random Forest classifier</a:t>
            </a:r>
            <a:endParaRPr/>
          </a:p>
          <a:p>
            <a:pPr indent="-311150" lvl="0" marL="457200" rtl="0" algn="l">
              <a:spcBef>
                <a:spcPts val="0"/>
              </a:spcBef>
              <a:spcAft>
                <a:spcPts val="0"/>
              </a:spcAft>
              <a:buSzPts val="1300"/>
              <a:buChar char="●"/>
            </a:pPr>
            <a:r>
              <a:rPr lang="en"/>
              <a:t>Fine tuned the classifiers using grid search to obtain the best  accuracy:</a:t>
            </a:r>
            <a:endParaRPr/>
          </a:p>
          <a:p>
            <a:pPr indent="0" lvl="0" marL="914400" rtl="0" algn="l">
              <a:spcBef>
                <a:spcPts val="1600"/>
              </a:spcBef>
              <a:spcAft>
                <a:spcPts val="1600"/>
              </a:spcAft>
              <a:buNone/>
            </a:pPr>
            <a:r>
              <a:t/>
            </a:r>
            <a:endParaRPr/>
          </a:p>
        </p:txBody>
      </p:sp>
      <p:graphicFrame>
        <p:nvGraphicFramePr>
          <p:cNvPr id="148" name="Google Shape;148;p15"/>
          <p:cNvGraphicFramePr/>
          <p:nvPr/>
        </p:nvGraphicFramePr>
        <p:xfrm>
          <a:off x="2065088" y="3206300"/>
          <a:ext cx="3000000" cy="3000000"/>
        </p:xfrm>
        <a:graphic>
          <a:graphicData uri="http://schemas.openxmlformats.org/drawingml/2006/table">
            <a:tbl>
              <a:tblPr>
                <a:noFill/>
                <a:tableStyleId>{77559490-385A-4585-9B6E-72C41BA3A7CF}</a:tableStyleId>
              </a:tblPr>
              <a:tblGrid>
                <a:gridCol w="1671275"/>
                <a:gridCol w="1671275"/>
                <a:gridCol w="1671275"/>
              </a:tblGrid>
              <a:tr h="244825">
                <a:tc>
                  <a:txBody>
                    <a:bodyPr>
                      <a:noAutofit/>
                    </a:bodyPr>
                    <a:lstStyle/>
                    <a:p>
                      <a:pPr indent="0" lvl="0" marL="0" rtl="0" algn="l">
                        <a:spcBef>
                          <a:spcPts val="0"/>
                        </a:spcBef>
                        <a:spcAft>
                          <a:spcPts val="0"/>
                        </a:spcAft>
                        <a:buNone/>
                      </a:pPr>
                      <a:r>
                        <a:rPr lang="en" sz="1200">
                          <a:solidFill>
                            <a:srgbClr val="FFFFFF"/>
                          </a:solidFill>
                        </a:rPr>
                        <a:t>Classifier</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FFFFFF"/>
                          </a:solidFill>
                        </a:rPr>
                        <a:t>Baseline</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sz="1200">
                          <a:solidFill>
                            <a:srgbClr val="FFFFFF"/>
                          </a:solidFill>
                        </a:rPr>
                        <a:t>Our Accuracy</a:t>
                      </a:r>
                      <a:endParaRPr sz="1200">
                        <a:solidFill>
                          <a:srgbClr val="FFFFFF"/>
                        </a:solidFill>
                      </a:endParaRPr>
                    </a:p>
                  </a:txBody>
                  <a:tcPr marT="91425" marB="91425" marR="91425" marL="91425"/>
                </a:tc>
              </a:tr>
              <a:tr h="244825">
                <a:tc>
                  <a:txBody>
                    <a:bodyPr>
                      <a:noAutofit/>
                    </a:bodyPr>
                    <a:lstStyle/>
                    <a:p>
                      <a:pPr indent="0" lvl="0" marL="0" rtl="0" algn="l">
                        <a:spcBef>
                          <a:spcPts val="0"/>
                        </a:spcBef>
                        <a:spcAft>
                          <a:spcPts val="0"/>
                        </a:spcAft>
                        <a:buNone/>
                      </a:pPr>
                      <a:r>
                        <a:rPr lang="en" sz="1200">
                          <a:solidFill>
                            <a:srgbClr val="FFFFFF"/>
                          </a:solidFill>
                        </a:rPr>
                        <a:t>SVM Classifier</a:t>
                      </a:r>
                      <a:endParaRPr sz="1200">
                        <a:solidFill>
                          <a:srgbClr val="FFFFFF"/>
                        </a:solidFill>
                      </a:endParaRPr>
                    </a:p>
                  </a:txBody>
                  <a:tcPr marT="91425" marB="91425" marR="91425" marL="91425">
                    <a:lnT cap="flat" cmpd="sng" w="9525">
                      <a:solidFill>
                        <a:srgbClr val="FFFFFF"/>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200">
                          <a:solidFill>
                            <a:srgbClr val="FFFFFF"/>
                          </a:solidFill>
                        </a:rPr>
                        <a:t>0.62</a:t>
                      </a:r>
                      <a:endParaRPr sz="12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rPr>
                        <a:t>0.707</a:t>
                      </a:r>
                      <a:endParaRPr sz="1200">
                        <a:solidFill>
                          <a:srgbClr val="FFFFFF"/>
                        </a:solidFill>
                      </a:endParaRPr>
                    </a:p>
                  </a:txBody>
                  <a:tcPr marT="91425" marB="91425" marR="91425" marL="91425"/>
                </a:tc>
              </a:tr>
              <a:tr h="244825">
                <a:tc>
                  <a:txBody>
                    <a:bodyPr>
                      <a:noAutofit/>
                    </a:bodyPr>
                    <a:lstStyle/>
                    <a:p>
                      <a:pPr indent="0" lvl="0" marL="0" rtl="0" algn="l">
                        <a:spcBef>
                          <a:spcPts val="0"/>
                        </a:spcBef>
                        <a:spcAft>
                          <a:spcPts val="0"/>
                        </a:spcAft>
                        <a:buNone/>
                      </a:pPr>
                      <a:r>
                        <a:rPr lang="en" sz="1200">
                          <a:solidFill>
                            <a:srgbClr val="FFFFFF"/>
                          </a:solidFill>
                        </a:rPr>
                        <a:t>Random Forest Classifier</a:t>
                      </a:r>
                      <a:endParaRPr sz="12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rPr>
                        <a:t>0.725</a:t>
                      </a:r>
                      <a:endParaRPr sz="12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rPr>
                        <a:t>0.704</a:t>
                      </a:r>
                      <a:endParaRPr sz="1200">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The given sample image was used to</a:t>
            </a:r>
            <a:endParaRPr/>
          </a:p>
          <a:p>
            <a:pPr indent="0" lvl="0" marL="0" rtl="0" algn="l">
              <a:lnSpc>
                <a:spcPct val="114000"/>
              </a:lnSpc>
              <a:spcBef>
                <a:spcPts val="0"/>
              </a:spcBef>
              <a:spcAft>
                <a:spcPts val="0"/>
              </a:spcAft>
              <a:buNone/>
            </a:pPr>
            <a:r>
              <a:rPr lang="en"/>
              <a:t> implement the feature extraction techniques:</a:t>
            </a:r>
            <a:endParaRPr/>
          </a:p>
          <a:p>
            <a:pPr indent="0" lvl="0" marL="0" rtl="0" algn="l">
              <a:spcBef>
                <a:spcPts val="0"/>
              </a:spcBef>
              <a:spcAft>
                <a:spcPts val="1600"/>
              </a:spcAft>
              <a:buNone/>
            </a:pPr>
            <a:r>
              <a:t/>
            </a:r>
            <a:endParaRPr/>
          </a:p>
        </p:txBody>
      </p:sp>
      <p:pic>
        <p:nvPicPr>
          <p:cNvPr id="155" name="Google Shape;155;p16"/>
          <p:cNvPicPr preferRelativeResize="0"/>
          <p:nvPr/>
        </p:nvPicPr>
        <p:blipFill/>
        <p:spPr>
          <a:xfrm>
            <a:off x="5258201" y="375162"/>
            <a:ext cx="3233847" cy="4393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Curvature Features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The curvature features are used to extract the curvature</a:t>
            </a:r>
            <a:endParaRPr/>
          </a:p>
          <a:p>
            <a:pPr indent="0" lvl="0" marL="0" rtl="0" algn="l">
              <a:lnSpc>
                <a:spcPct val="114000"/>
              </a:lnSpc>
              <a:spcBef>
                <a:spcPts val="0"/>
              </a:spcBef>
              <a:spcAft>
                <a:spcPts val="0"/>
              </a:spcAft>
              <a:buNone/>
            </a:pPr>
            <a:r>
              <a:rPr lang="en"/>
              <a:t> of the characters.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en"/>
              <a:t>To calculate the curvature features, a window (of size </a:t>
            </a:r>
            <a:endParaRPr/>
          </a:p>
          <a:p>
            <a:pPr indent="0" lvl="0" marL="0" rtl="0" algn="l">
              <a:lnSpc>
                <a:spcPct val="114000"/>
              </a:lnSpc>
              <a:spcBef>
                <a:spcPts val="0"/>
              </a:spcBef>
              <a:spcAft>
                <a:spcPts val="0"/>
              </a:spcAft>
              <a:buNone/>
            </a:pPr>
            <a:r>
              <a:rPr lang="en"/>
              <a:t>5x5) in our case is moved over the image. Then, for each </a:t>
            </a:r>
            <a:endParaRPr/>
          </a:p>
          <a:p>
            <a:pPr indent="0" lvl="0" marL="0" rtl="0" algn="l">
              <a:lnSpc>
                <a:spcPct val="114000"/>
              </a:lnSpc>
              <a:spcBef>
                <a:spcPts val="0"/>
              </a:spcBef>
              <a:spcAft>
                <a:spcPts val="0"/>
              </a:spcAft>
              <a:buNone/>
            </a:pPr>
            <a:r>
              <a:rPr lang="en"/>
              <a:t>pixel, it is calculated as C = (n</a:t>
            </a:r>
            <a:r>
              <a:rPr baseline="-25000" lang="en"/>
              <a:t>1 </a:t>
            </a:r>
            <a:r>
              <a:rPr lang="en"/>
              <a:t>- n</a:t>
            </a:r>
            <a:r>
              <a:rPr baseline="-25000" lang="en"/>
              <a:t>2</a:t>
            </a:r>
            <a:r>
              <a:rPr lang="en"/>
              <a:t>)/(n</a:t>
            </a:r>
            <a:r>
              <a:rPr baseline="-25000" lang="en"/>
              <a:t>1</a:t>
            </a:r>
            <a:r>
              <a:rPr lang="en"/>
              <a:t> + n</a:t>
            </a:r>
            <a:r>
              <a:rPr baseline="-25000" lang="en"/>
              <a:t>2</a:t>
            </a:r>
            <a:r>
              <a:rPr lang="en"/>
              <a:t>) where n</a:t>
            </a:r>
            <a:r>
              <a:rPr baseline="-25000" lang="en"/>
              <a:t>1</a:t>
            </a:r>
            <a:r>
              <a:rPr lang="en"/>
              <a:t> is </a:t>
            </a:r>
            <a:endParaRPr/>
          </a:p>
          <a:p>
            <a:pPr indent="0" lvl="0" marL="0" rtl="0" algn="l">
              <a:lnSpc>
                <a:spcPct val="114000"/>
              </a:lnSpc>
              <a:spcBef>
                <a:spcPts val="0"/>
              </a:spcBef>
              <a:spcAft>
                <a:spcPts val="0"/>
              </a:spcAft>
              <a:buNone/>
            </a:pPr>
            <a:r>
              <a:rPr lang="en"/>
              <a:t>the number of pixels in the background and n</a:t>
            </a:r>
            <a:r>
              <a:rPr baseline="-25000" lang="en"/>
              <a:t>2</a:t>
            </a:r>
            <a:r>
              <a:rPr lang="en"/>
              <a:t> is the </a:t>
            </a:r>
            <a:endParaRPr/>
          </a:p>
          <a:p>
            <a:pPr indent="0" lvl="0" marL="0" rtl="0" algn="l">
              <a:lnSpc>
                <a:spcPct val="114000"/>
              </a:lnSpc>
              <a:spcBef>
                <a:spcPts val="0"/>
              </a:spcBef>
              <a:spcAft>
                <a:spcPts val="0"/>
              </a:spcAft>
              <a:buNone/>
            </a:pPr>
            <a:r>
              <a:rPr lang="en"/>
              <a:t>number of features in the  foreground. After calculating </a:t>
            </a:r>
            <a:endParaRPr/>
          </a:p>
          <a:p>
            <a:pPr indent="0" lvl="0" marL="0" rtl="0" algn="l">
              <a:lnSpc>
                <a:spcPct val="114000"/>
              </a:lnSpc>
              <a:spcBef>
                <a:spcPts val="0"/>
              </a:spcBef>
              <a:spcAft>
                <a:spcPts val="0"/>
              </a:spcAft>
              <a:buNone/>
            </a:pPr>
            <a:r>
              <a:rPr lang="en"/>
              <a:t>this value for every pixel, a  PDF of 25 dimensions is</a:t>
            </a:r>
            <a:endParaRPr/>
          </a:p>
          <a:p>
            <a:pPr indent="0" lvl="0" marL="0" rtl="0" algn="l">
              <a:lnSpc>
                <a:spcPct val="114000"/>
              </a:lnSpc>
              <a:spcBef>
                <a:spcPts val="0"/>
              </a:spcBef>
              <a:spcAft>
                <a:spcPts val="0"/>
              </a:spcAft>
              <a:buNone/>
            </a:pPr>
            <a:r>
              <a:rPr lang="en"/>
              <a:t> created.</a:t>
            </a:r>
            <a:endParaRPr/>
          </a:p>
        </p:txBody>
      </p:sp>
      <p:pic>
        <p:nvPicPr>
          <p:cNvPr id="162" name="Google Shape;162;p17"/>
          <p:cNvPicPr preferRelativeResize="0"/>
          <p:nvPr/>
        </p:nvPicPr>
        <p:blipFill/>
        <p:spPr>
          <a:xfrm>
            <a:off x="5732975" y="1469900"/>
            <a:ext cx="3009425" cy="310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Curvature Features</a:t>
            </a:r>
            <a:endParaRPr/>
          </a:p>
        </p:txBody>
      </p:sp>
      <p:pic>
        <p:nvPicPr>
          <p:cNvPr id="168" name="Google Shape;168;p18"/>
          <p:cNvPicPr preferRelativeResize="0"/>
          <p:nvPr/>
        </p:nvPicPr>
        <p:blipFill/>
        <p:spPr>
          <a:xfrm>
            <a:off x="1297500" y="1264500"/>
            <a:ext cx="4766101" cy="3517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Code Features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code features were calculated by moving over the contour of the text and assigning a value  to every pixel based on its location with respect to the location of the previous pixel.</a:t>
            </a:r>
            <a:endParaRPr/>
          </a:p>
          <a:p>
            <a:pPr indent="0" lvl="0" marL="0" rtl="0" algn="l">
              <a:spcBef>
                <a:spcPts val="1600"/>
              </a:spcBef>
              <a:spcAft>
                <a:spcPts val="0"/>
              </a:spcAft>
              <a:buNone/>
            </a:pPr>
            <a:r>
              <a:rPr lang="en"/>
              <a:t>An 8-dimensional PDF was formed by taking single values from the chain code list. Additionally, a 64-dimensional PDF was formed by taking pairwise values from the chain code list.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5" name="Google Shape;175;p19"/>
          <p:cNvPicPr preferRelativeResize="0"/>
          <p:nvPr/>
        </p:nvPicPr>
        <p:blipFill/>
        <p:spPr>
          <a:xfrm>
            <a:off x="1402775" y="2897800"/>
            <a:ext cx="6440674" cy="200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Code Features</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0"/>
          <p:cNvPicPr preferRelativeResize="0"/>
          <p:nvPr/>
        </p:nvPicPr>
        <p:blipFill/>
        <p:spPr>
          <a:xfrm>
            <a:off x="962900" y="1611863"/>
            <a:ext cx="3684526" cy="2822575"/>
          </a:xfrm>
          <a:prstGeom prst="rect">
            <a:avLst/>
          </a:prstGeom>
          <a:noFill/>
          <a:ln>
            <a:noFill/>
          </a:ln>
        </p:spPr>
      </p:pic>
      <p:pic>
        <p:nvPicPr>
          <p:cNvPr id="183" name="Google Shape;183;p20"/>
          <p:cNvPicPr preferRelativeResize="0"/>
          <p:nvPr/>
        </p:nvPicPr>
        <p:blipFill/>
        <p:spPr>
          <a:xfrm>
            <a:off x="4848825" y="1611875"/>
            <a:ext cx="4004976" cy="2822574"/>
          </a:xfrm>
          <a:prstGeom prst="rect">
            <a:avLst/>
          </a:prstGeom>
          <a:noFill/>
          <a:ln>
            <a:noFill/>
          </a:ln>
        </p:spPr>
      </p:pic>
      <p:sp>
        <p:nvSpPr>
          <p:cNvPr id="184" name="Google Shape;184;p20"/>
          <p:cNvSpPr txBox="1"/>
          <p:nvPr/>
        </p:nvSpPr>
        <p:spPr>
          <a:xfrm>
            <a:off x="1508350" y="4540150"/>
            <a:ext cx="2217300" cy="21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lphaLcParenBoth"/>
            </a:pPr>
            <a:r>
              <a:rPr lang="en">
                <a:solidFill>
                  <a:srgbClr val="FFFFFF"/>
                </a:solidFill>
              </a:rPr>
              <a:t>8-dimensional PDF</a:t>
            </a:r>
            <a:endParaRPr>
              <a:solidFill>
                <a:srgbClr val="FFFFFF"/>
              </a:solidFill>
            </a:endParaRPr>
          </a:p>
        </p:txBody>
      </p:sp>
      <p:sp>
        <p:nvSpPr>
          <p:cNvPr id="185" name="Google Shape;185;p20"/>
          <p:cNvSpPr txBox="1"/>
          <p:nvPr/>
        </p:nvSpPr>
        <p:spPr>
          <a:xfrm>
            <a:off x="5742663" y="4540150"/>
            <a:ext cx="22173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    64-dimensional PDF</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rgbClr val="FFFFFF"/>
                </a:solidFill>
                <a:hlinkClick r:id="rId3"/>
              </a:rPr>
              <a:t>https://pdfs.semanticscholar.org/f1af/831002fe0ec13d0ee515dda498ac8008c4d7.pdf</a:t>
            </a:r>
            <a:endParaRPr sz="1400">
              <a:solidFill>
                <a:srgbClr val="FFFFFF"/>
              </a:solidFill>
            </a:endParaRPr>
          </a:p>
          <a:p>
            <a:pPr indent="0" lvl="0" marL="0" rtl="0" algn="l">
              <a:spcBef>
                <a:spcPts val="1600"/>
              </a:spcBef>
              <a:spcAft>
                <a:spcPts val="0"/>
              </a:spcAft>
              <a:buNone/>
            </a:pPr>
            <a:r>
              <a:rPr lang="en" sz="1400" u="sng">
                <a:solidFill>
                  <a:srgbClr val="FFFFFF"/>
                </a:solidFill>
                <a:hlinkClick r:id="rId4"/>
              </a:rPr>
              <a:t>https://www.researchgate.net/profile/Marcus_Liwicki/publication/228777858_Automatic_Detection_of_Gender_and_Handedness_from_On-Line_Handwriting/links/0c9605327ee2f4267f000000.pd</a:t>
            </a:r>
            <a:r>
              <a:rPr lang="en" sz="1400">
                <a:solidFill>
                  <a:srgbClr val="FFFFFF"/>
                </a:solidFill>
              </a:rPr>
              <a:t>f</a:t>
            </a:r>
            <a:endParaRPr sz="1400">
              <a:solidFill>
                <a:srgbClr val="FFFFFF"/>
              </a:solidFill>
            </a:endParaRPr>
          </a:p>
          <a:p>
            <a:pPr indent="0" lvl="0" marL="0" rtl="0" algn="l">
              <a:spcBef>
                <a:spcPts val="1600"/>
              </a:spcBef>
              <a:spcAft>
                <a:spcPts val="0"/>
              </a:spcAft>
              <a:buNone/>
            </a:pPr>
            <a:r>
              <a:rPr lang="en" sz="1400" u="sng">
                <a:solidFill>
                  <a:srgbClr val="FFFFFF"/>
                </a:solidFill>
                <a:hlinkClick r:id="rId5"/>
              </a:rPr>
              <a:t>https://ieeexplore.ieee.org/document/6628847</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