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3E247-B2F5-4BF3-922C-CFB3EF49833C}" v="15" dt="2022-11-11T15:54:16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87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42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9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02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9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178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623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20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45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76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9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34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99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60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81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14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er.narxoz.kz/jour/article/view/126?locale=en_US" TargetMode="External"/><Relationship Id="rId2" Type="http://schemas.openxmlformats.org/officeDocument/2006/relationships/hyperlink" Target="https://www.sciencedirect.com/science/article/pii/S1051137721000176?casa_token=USRlZZWfRg8AAAAA:0TuMPN7wGbQUn4Edq0uyOBZhfmPpXgMEXetWptvSHk_BBbxFHLZNmw_3ySjIMzmi1hP3KIJY8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pository.kazguu.kz/handle/123456789/14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Distribution of apartments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between districts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</a:rPr>
              <a:t>Alatau </a:t>
            </a:r>
            <a:r>
              <a:rPr lang="en-US" sz="2000" dirty="0" err="1">
                <a:effectLst/>
                <a:latin typeface="Arial" panose="020B0604020202020204" pitchFamily="34" charset="0"/>
              </a:rPr>
              <a:t>Akhmet</a:t>
            </a:r>
            <a:r>
              <a:rPr lang="en-US" sz="2000" dirty="0">
                <a:effectLst/>
                <a:latin typeface="Arial" panose="020B0604020202020204" pitchFamily="34" charset="0"/>
              </a:rPr>
              <a:t>-Sultan</a:t>
            </a:r>
            <a:br>
              <a:rPr lang="en-US" sz="2000" dirty="0"/>
            </a:br>
            <a:r>
              <a:rPr lang="en-US" sz="2000" dirty="0" err="1">
                <a:effectLst/>
                <a:latin typeface="Arial" panose="020B0604020202020204" pitchFamily="34" charset="0"/>
              </a:rPr>
              <a:t>Aksha</a:t>
            </a:r>
            <a:r>
              <a:rPr lang="en-US" sz="2000" dirty="0">
                <a:effectLst/>
                <a:latin typeface="Arial" panose="020B0604020202020204" pitchFamily="34" charset="0"/>
              </a:rPr>
              <a:t> Ayan</a:t>
            </a:r>
            <a:br>
              <a:rPr lang="en-US" sz="2000" dirty="0"/>
            </a:br>
            <a:r>
              <a:rPr lang="en-US" sz="2000" dirty="0" err="1">
                <a:effectLst/>
                <a:latin typeface="Arial" panose="020B0604020202020204" pitchFamily="34" charset="0"/>
              </a:rPr>
              <a:t>Myrzash</a:t>
            </a:r>
            <a:r>
              <a:rPr lang="en-US" sz="2000" dirty="0">
                <a:effectLst/>
                <a:latin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</a:rPr>
              <a:t>Abzal</a:t>
            </a:r>
            <a:endParaRPr lang="ru-KZ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E243-2199-31FD-5E3A-F18758A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301B9-A461-6079-A277-F0ABF360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Knowledge always has been a problem in society, knowledge about valuable assets in particular is very crucial. Being able to compare/differentiate between two regions will bring a new point of view on data to make decisions. </a:t>
            </a:r>
          </a:p>
          <a:p>
            <a:pPr algn="just"/>
            <a:r>
              <a:rPr lang="en-US" dirty="0"/>
              <a:t>We have seen prices on households increase over the years, so we’d like to provide information to people about different criteria to base their decisions on. Those criteria could be : average price for </a:t>
            </a:r>
            <a:r>
              <a:rPr lang="en-US" dirty="0" err="1"/>
              <a:t>squareage</a:t>
            </a:r>
            <a:r>
              <a:rPr lang="en-US" dirty="0"/>
              <a:t>, number of commercial objects, criminal rate, etc. .</a:t>
            </a:r>
          </a:p>
          <a:p>
            <a:pPr algn="just"/>
            <a:r>
              <a:rPr lang="en-US" dirty="0"/>
              <a:t>We have thought of implementing interactive maps which will allow to select regions up to </a:t>
            </a:r>
            <a:r>
              <a:rPr lang="en-US" dirty="0" err="1"/>
              <a:t>microdistricts</a:t>
            </a:r>
            <a:r>
              <a:rPr lang="en-US" dirty="0"/>
              <a:t>/living complexes to compare. Those maps will also show what type of structures are shown and where criminal activities were recorded, and affection range </a:t>
            </a:r>
            <a:r>
              <a:rPr lang="en-US"/>
              <a:t>of criminality.</a:t>
            </a:r>
            <a:endParaRPr lang="en-US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54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C8BD6-AED3-8CD8-C4DA-E170EC7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48717" y="-176527"/>
            <a:ext cx="10353762" cy="970450"/>
          </a:xfrm>
        </p:spPr>
        <p:txBody>
          <a:bodyPr/>
          <a:lstStyle/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DC6FC-5773-5829-D8A6-27A7EFF8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" name="Рисунок 12">
            <a:hlinkClick r:id="rId2" action="ppaction://hlinksldjump"/>
            <a:extLst>
              <a:ext uri="{FF2B5EF4-FFF2-40B4-BE49-F238E27FC236}">
                <a16:creationId xmlns:a16="http://schemas.microsoft.com/office/drawing/2014/main" id="{8A89559E-BA5C-BF3C-B982-A2C73D02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36" y="3250506"/>
            <a:ext cx="4928294" cy="3018319"/>
          </a:xfrm>
          <a:prstGeom prst="rect">
            <a:avLst/>
          </a:prstGeom>
        </p:spPr>
      </p:pic>
      <p:pic>
        <p:nvPicPr>
          <p:cNvPr id="5" name="Рисунок 4">
            <a:hlinkClick r:id="rId2" action="ppaction://hlinksldjump"/>
            <a:extLst>
              <a:ext uri="{FF2B5EF4-FFF2-40B4-BE49-F238E27FC236}">
                <a16:creationId xmlns:a16="http://schemas.microsoft.com/office/drawing/2014/main" id="{E5F67649-BB08-1A81-E95D-03B5FE48E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86458"/>
            <a:ext cx="5050679" cy="2473476"/>
          </a:xfrm>
          <a:prstGeom prst="rect">
            <a:avLst/>
          </a:prstGeom>
        </p:spPr>
      </p:pic>
      <p:pic>
        <p:nvPicPr>
          <p:cNvPr id="11" name="Рисунок 10">
            <a:hlinkClick r:id="rId2" action="ppaction://hlinksldjump"/>
            <a:extLst>
              <a:ext uri="{FF2B5EF4-FFF2-40B4-BE49-F238E27FC236}">
                <a16:creationId xmlns:a16="http://schemas.microsoft.com/office/drawing/2014/main" id="{38A55FDE-DD78-6B07-977B-C4479EB37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659" y="665649"/>
            <a:ext cx="4496688" cy="2696066"/>
          </a:xfrm>
          <a:prstGeom prst="rect">
            <a:avLst/>
          </a:prstGeom>
        </p:spPr>
      </p:pic>
      <p:pic>
        <p:nvPicPr>
          <p:cNvPr id="15" name="Рисунок 14">
            <a:hlinkClick r:id="rId2" action="ppaction://hlinksldjump"/>
            <a:extLst>
              <a:ext uri="{FF2B5EF4-FFF2-40B4-BE49-F238E27FC236}">
                <a16:creationId xmlns:a16="http://schemas.microsoft.com/office/drawing/2014/main" id="{DE4F1B5C-5AF1-5D44-25A6-E66E7960A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045" y="3361070"/>
            <a:ext cx="5186955" cy="34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1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E34E2-4CDA-3308-75B0-18B06A52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923"/>
            <a:ext cx="10353762" cy="970450"/>
          </a:xfrm>
        </p:spPr>
        <p:txBody>
          <a:bodyPr/>
          <a:lstStyle/>
          <a:p>
            <a:r>
              <a:rPr lang="en-US" dirty="0"/>
              <a:t>MARK 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E3EF1-3B2B-1D19-8919-111AF92A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29682933-7005-14EE-BE7D-6EED770CD115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8" y="1021080"/>
            <a:ext cx="12168172" cy="58369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34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8FF26-B456-11DD-FA61-8BD95844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B2157-C50A-395F-31F9-AD5AC5C9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- </a:t>
            </a:r>
            <a:r>
              <a:rPr lang="en-US" dirty="0">
                <a:hlinkClick r:id="rId2"/>
              </a:rPr>
              <a:t>An G., Becker C., Cheng E. Housing price appreciation and economic integration in a transition economy: evidence from Kazakhstan //Journal of Housing Economics. – 2021. – Т. 52. – С. 101765.</a:t>
            </a:r>
            <a:endParaRPr lang="en-US" dirty="0"/>
          </a:p>
          <a:p>
            <a:r>
              <a:rPr lang="en-US" dirty="0"/>
              <a:t>[2] - </a:t>
            </a:r>
            <a:r>
              <a:rPr lang="en-US" dirty="0">
                <a:hlinkClick r:id="rId3"/>
              </a:rPr>
              <a:t>Shulenbayeva G., </a:t>
            </a:r>
            <a:r>
              <a:rPr lang="en-US" dirty="0" err="1">
                <a:hlinkClick r:id="rId3"/>
              </a:rPr>
              <a:t>Issabayev</a:t>
            </a:r>
            <a:r>
              <a:rPr lang="en-US" dirty="0">
                <a:hlinkClick r:id="rId3"/>
              </a:rPr>
              <a:t> M. REAL ESTATE FAIR VALUE: MODERN APPROACH OF CALCULATION METHODS //Central Asian Economic Review. – 2019. – №. 4. – С. 25-39.</a:t>
            </a:r>
            <a:endParaRPr lang="en-US" dirty="0"/>
          </a:p>
          <a:p>
            <a:r>
              <a:rPr lang="en-US" dirty="0"/>
              <a:t>[3] - </a:t>
            </a:r>
            <a:r>
              <a:rPr lang="en-US" dirty="0">
                <a:hlinkClick r:id="rId4"/>
              </a:rPr>
              <a:t>Kaziyeva A. et al. The impact of economic factors on housing prices. Case of Almaty city. – 2022.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4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48</TotalTime>
  <Words>268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Calisto MT</vt:lpstr>
      <vt:lpstr>Wingdings 2</vt:lpstr>
      <vt:lpstr>Сланец</vt:lpstr>
      <vt:lpstr>Distribution of apartments between districts</vt:lpstr>
      <vt:lpstr>IDEA</vt:lpstr>
      <vt:lpstr>Background</vt:lpstr>
      <vt:lpstr>MARK UP</vt:lpstr>
      <vt:lpstr>Literature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alata</dc:creator>
  <cp:lastModifiedBy>AkhmetSultan Alatau</cp:lastModifiedBy>
  <cp:revision>2</cp:revision>
  <dcterms:created xsi:type="dcterms:W3CDTF">2021-10-22T09:50:34Z</dcterms:created>
  <dcterms:modified xsi:type="dcterms:W3CDTF">2022-11-11T15:54:19Z</dcterms:modified>
</cp:coreProperties>
</file>