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47BEDA-A8BB-41DD-A84F-915556DD3C16}" type="datetimeFigureOut">
              <a:rPr lang="en-IN" smtClean="0"/>
              <a:t>20-11-2021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86354-C6B4-4014-9E0C-F42CDE681D82}" type="slidenum">
              <a:rPr lang="en-IN" smtClean="0"/>
              <a:t>‹#›</a:t>
            </a:fld>
            <a:endParaRPr lang="en-IN"/>
          </a:p>
        </p:txBody>
      </p:sp>
    </p:spTree>
    <p:extLst>
      <p:ext uri="{BB962C8B-B14F-4D97-AF65-F5344CB8AC3E}">
        <p14:creationId xmlns:p14="http://schemas.microsoft.com/office/powerpoint/2010/main" val="107982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7BEDA-A8BB-41DD-A84F-915556DD3C16}" type="datetimeFigureOut">
              <a:rPr lang="en-IN" smtClean="0"/>
              <a:t>20-11-2021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86354-C6B4-4014-9E0C-F42CDE681D82}" type="slidenum">
              <a:rPr lang="en-IN" smtClean="0"/>
              <a:t>‹#›</a:t>
            </a:fld>
            <a:endParaRPr lang="en-IN"/>
          </a:p>
        </p:txBody>
      </p:sp>
    </p:spTree>
    <p:extLst>
      <p:ext uri="{BB962C8B-B14F-4D97-AF65-F5344CB8AC3E}">
        <p14:creationId xmlns:p14="http://schemas.microsoft.com/office/powerpoint/2010/main" val="1336518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7BEDA-A8BB-41DD-A84F-915556DD3C16}" type="datetimeFigureOut">
              <a:rPr lang="en-IN" smtClean="0"/>
              <a:t>20-11-2021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86354-C6B4-4014-9E0C-F42CDE681D8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8690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7BEDA-A8BB-41DD-A84F-915556DD3C16}" type="datetimeFigureOut">
              <a:rPr lang="en-IN" smtClean="0"/>
              <a:t>20-11-2021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86354-C6B4-4014-9E0C-F42CDE681D82}" type="slidenum">
              <a:rPr lang="en-IN" smtClean="0"/>
              <a:t>‹#›</a:t>
            </a:fld>
            <a:endParaRPr lang="en-IN"/>
          </a:p>
        </p:txBody>
      </p:sp>
    </p:spTree>
    <p:extLst>
      <p:ext uri="{BB962C8B-B14F-4D97-AF65-F5344CB8AC3E}">
        <p14:creationId xmlns:p14="http://schemas.microsoft.com/office/powerpoint/2010/main" val="1456521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7BEDA-A8BB-41DD-A84F-915556DD3C16}" type="datetimeFigureOut">
              <a:rPr lang="en-IN" smtClean="0"/>
              <a:t>20-11-2021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86354-C6B4-4014-9E0C-F42CDE681D8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5113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7BEDA-A8BB-41DD-A84F-915556DD3C16}" type="datetimeFigureOut">
              <a:rPr lang="en-IN" smtClean="0"/>
              <a:t>20-11-2021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86354-C6B4-4014-9E0C-F42CDE681D82}" type="slidenum">
              <a:rPr lang="en-IN" smtClean="0"/>
              <a:t>‹#›</a:t>
            </a:fld>
            <a:endParaRPr lang="en-IN"/>
          </a:p>
        </p:txBody>
      </p:sp>
    </p:spTree>
    <p:extLst>
      <p:ext uri="{BB962C8B-B14F-4D97-AF65-F5344CB8AC3E}">
        <p14:creationId xmlns:p14="http://schemas.microsoft.com/office/powerpoint/2010/main" val="1165012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47BEDA-A8BB-41DD-A84F-915556DD3C16}" type="datetimeFigureOut">
              <a:rPr lang="en-IN" smtClean="0"/>
              <a:t>20-11-2021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86354-C6B4-4014-9E0C-F42CDE681D82}" type="slidenum">
              <a:rPr lang="en-IN" smtClean="0"/>
              <a:t>‹#›</a:t>
            </a:fld>
            <a:endParaRPr lang="en-IN"/>
          </a:p>
        </p:txBody>
      </p:sp>
    </p:spTree>
    <p:extLst>
      <p:ext uri="{BB962C8B-B14F-4D97-AF65-F5344CB8AC3E}">
        <p14:creationId xmlns:p14="http://schemas.microsoft.com/office/powerpoint/2010/main" val="4239200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47BEDA-A8BB-41DD-A84F-915556DD3C16}" type="datetimeFigureOut">
              <a:rPr lang="en-IN" smtClean="0"/>
              <a:t>20-11-2021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86354-C6B4-4014-9E0C-F42CDE681D82}" type="slidenum">
              <a:rPr lang="en-IN" smtClean="0"/>
              <a:t>‹#›</a:t>
            </a:fld>
            <a:endParaRPr lang="en-IN"/>
          </a:p>
        </p:txBody>
      </p:sp>
    </p:spTree>
    <p:extLst>
      <p:ext uri="{BB962C8B-B14F-4D97-AF65-F5344CB8AC3E}">
        <p14:creationId xmlns:p14="http://schemas.microsoft.com/office/powerpoint/2010/main" val="2888042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47BEDA-A8BB-41DD-A84F-915556DD3C16}" type="datetimeFigureOut">
              <a:rPr lang="en-IN" smtClean="0"/>
              <a:t>20-11-2021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86354-C6B4-4014-9E0C-F42CDE681D82}" type="slidenum">
              <a:rPr lang="en-IN" smtClean="0"/>
              <a:t>‹#›</a:t>
            </a:fld>
            <a:endParaRPr lang="en-IN"/>
          </a:p>
        </p:txBody>
      </p:sp>
    </p:spTree>
    <p:extLst>
      <p:ext uri="{BB962C8B-B14F-4D97-AF65-F5344CB8AC3E}">
        <p14:creationId xmlns:p14="http://schemas.microsoft.com/office/powerpoint/2010/main" val="126529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7BEDA-A8BB-41DD-A84F-915556DD3C16}" type="datetimeFigureOut">
              <a:rPr lang="en-IN" smtClean="0"/>
              <a:t>20-11-2021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E86354-C6B4-4014-9E0C-F42CDE681D82}" type="slidenum">
              <a:rPr lang="en-IN" smtClean="0"/>
              <a:t>‹#›</a:t>
            </a:fld>
            <a:endParaRPr lang="en-IN"/>
          </a:p>
        </p:txBody>
      </p:sp>
    </p:spTree>
    <p:extLst>
      <p:ext uri="{BB962C8B-B14F-4D97-AF65-F5344CB8AC3E}">
        <p14:creationId xmlns:p14="http://schemas.microsoft.com/office/powerpoint/2010/main" val="207535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47BEDA-A8BB-41DD-A84F-915556DD3C16}" type="datetimeFigureOut">
              <a:rPr lang="en-IN" smtClean="0"/>
              <a:t>20-11-2021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E86354-C6B4-4014-9E0C-F42CDE681D82}" type="slidenum">
              <a:rPr lang="en-IN" smtClean="0"/>
              <a:t>‹#›</a:t>
            </a:fld>
            <a:endParaRPr lang="en-IN"/>
          </a:p>
        </p:txBody>
      </p:sp>
    </p:spTree>
    <p:extLst>
      <p:ext uri="{BB962C8B-B14F-4D97-AF65-F5344CB8AC3E}">
        <p14:creationId xmlns:p14="http://schemas.microsoft.com/office/powerpoint/2010/main" val="328287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47BEDA-A8BB-41DD-A84F-915556DD3C16}" type="datetimeFigureOut">
              <a:rPr lang="en-IN" smtClean="0"/>
              <a:t>20-11-2021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E86354-C6B4-4014-9E0C-F42CDE681D82}" type="slidenum">
              <a:rPr lang="en-IN" smtClean="0"/>
              <a:t>‹#›</a:t>
            </a:fld>
            <a:endParaRPr lang="en-IN"/>
          </a:p>
        </p:txBody>
      </p:sp>
    </p:spTree>
    <p:extLst>
      <p:ext uri="{BB962C8B-B14F-4D97-AF65-F5344CB8AC3E}">
        <p14:creationId xmlns:p14="http://schemas.microsoft.com/office/powerpoint/2010/main" val="1500719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47BEDA-A8BB-41DD-A84F-915556DD3C16}" type="datetimeFigureOut">
              <a:rPr lang="en-IN" smtClean="0"/>
              <a:t>20-11-2021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E86354-C6B4-4014-9E0C-F42CDE681D82}" type="slidenum">
              <a:rPr lang="en-IN" smtClean="0"/>
              <a:t>‹#›</a:t>
            </a:fld>
            <a:endParaRPr lang="en-IN"/>
          </a:p>
        </p:txBody>
      </p:sp>
    </p:spTree>
    <p:extLst>
      <p:ext uri="{BB962C8B-B14F-4D97-AF65-F5344CB8AC3E}">
        <p14:creationId xmlns:p14="http://schemas.microsoft.com/office/powerpoint/2010/main" val="2383229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7BEDA-A8BB-41DD-A84F-915556DD3C16}" type="datetimeFigureOut">
              <a:rPr lang="en-IN" smtClean="0"/>
              <a:t>20-11-2021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E86354-C6B4-4014-9E0C-F42CDE681D82}" type="slidenum">
              <a:rPr lang="en-IN" smtClean="0"/>
              <a:t>‹#›</a:t>
            </a:fld>
            <a:endParaRPr lang="en-IN"/>
          </a:p>
        </p:txBody>
      </p:sp>
    </p:spTree>
    <p:extLst>
      <p:ext uri="{BB962C8B-B14F-4D97-AF65-F5344CB8AC3E}">
        <p14:creationId xmlns:p14="http://schemas.microsoft.com/office/powerpoint/2010/main" val="3189079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47BEDA-A8BB-41DD-A84F-915556DD3C16}" type="datetimeFigureOut">
              <a:rPr lang="en-IN" smtClean="0"/>
              <a:t>20-11-2021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E86354-C6B4-4014-9E0C-F42CDE681D82}" type="slidenum">
              <a:rPr lang="en-IN" smtClean="0"/>
              <a:t>‹#›</a:t>
            </a:fld>
            <a:endParaRPr lang="en-IN"/>
          </a:p>
        </p:txBody>
      </p:sp>
    </p:spTree>
    <p:extLst>
      <p:ext uri="{BB962C8B-B14F-4D97-AF65-F5344CB8AC3E}">
        <p14:creationId xmlns:p14="http://schemas.microsoft.com/office/powerpoint/2010/main" val="2540939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47BEDA-A8BB-41DD-A84F-915556DD3C16}" type="datetimeFigureOut">
              <a:rPr lang="en-IN" smtClean="0"/>
              <a:t>20-11-2021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E86354-C6B4-4014-9E0C-F42CDE681D82}" type="slidenum">
              <a:rPr lang="en-IN" smtClean="0"/>
              <a:t>‹#›</a:t>
            </a:fld>
            <a:endParaRPr lang="en-IN"/>
          </a:p>
        </p:txBody>
      </p:sp>
    </p:spTree>
    <p:extLst>
      <p:ext uri="{BB962C8B-B14F-4D97-AF65-F5344CB8AC3E}">
        <p14:creationId xmlns:p14="http://schemas.microsoft.com/office/powerpoint/2010/main" val="485318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47BEDA-A8BB-41DD-A84F-915556DD3C16}" type="datetimeFigureOut">
              <a:rPr lang="en-IN" smtClean="0"/>
              <a:t>20-11-2021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E86354-C6B4-4014-9E0C-F42CDE681D82}" type="slidenum">
              <a:rPr lang="en-IN" smtClean="0"/>
              <a:t>‹#›</a:t>
            </a:fld>
            <a:endParaRPr lang="en-IN"/>
          </a:p>
        </p:txBody>
      </p:sp>
    </p:spTree>
    <p:extLst>
      <p:ext uri="{BB962C8B-B14F-4D97-AF65-F5344CB8AC3E}">
        <p14:creationId xmlns:p14="http://schemas.microsoft.com/office/powerpoint/2010/main" val="53112648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4B889D-86FE-4365-A735-A837BA99EF33}"/>
              </a:ext>
            </a:extLst>
          </p:cNvPr>
          <p:cNvSpPr>
            <a:spLocks noGrp="1"/>
          </p:cNvSpPr>
          <p:nvPr>
            <p:ph type="title"/>
          </p:nvPr>
        </p:nvSpPr>
        <p:spPr>
          <a:xfrm>
            <a:off x="1514732" y="667352"/>
            <a:ext cx="8596668" cy="1320800"/>
          </a:xfrm>
        </p:spPr>
        <p:txBody>
          <a:bodyPr>
            <a:noAutofit/>
          </a:bodyPr>
          <a:lstStyle/>
          <a:p>
            <a:pPr algn="ctr"/>
            <a:r>
              <a:rPr lang="en-IN" sz="6000" b="1" dirty="0">
                <a:solidFill>
                  <a:srgbClr val="002060"/>
                </a:solidFill>
              </a:rPr>
              <a:t>IPL VISUALISATION</a:t>
            </a:r>
            <a:br>
              <a:rPr lang="en-IN" sz="6000" b="1" dirty="0">
                <a:solidFill>
                  <a:srgbClr val="002060"/>
                </a:solidFill>
              </a:rPr>
            </a:br>
            <a:r>
              <a:rPr lang="en-IN" sz="6000" b="1" dirty="0">
                <a:solidFill>
                  <a:srgbClr val="002060"/>
                </a:solidFill>
              </a:rPr>
              <a:t> ASSIGNMENT</a:t>
            </a:r>
          </a:p>
        </p:txBody>
      </p:sp>
      <p:sp>
        <p:nvSpPr>
          <p:cNvPr id="5" name="Content Placeholder 4">
            <a:extLst>
              <a:ext uri="{FF2B5EF4-FFF2-40B4-BE49-F238E27FC236}">
                <a16:creationId xmlns:a16="http://schemas.microsoft.com/office/drawing/2014/main" id="{D604C9E7-51AA-40C7-AEE8-2494D23BDC92}"/>
              </a:ext>
            </a:extLst>
          </p:cNvPr>
          <p:cNvSpPr>
            <a:spLocks noGrp="1"/>
          </p:cNvSpPr>
          <p:nvPr>
            <p:ph idx="1"/>
          </p:nvPr>
        </p:nvSpPr>
        <p:spPr>
          <a:xfrm>
            <a:off x="1199149" y="5291041"/>
            <a:ext cx="9601196" cy="899607"/>
          </a:xfrm>
        </p:spPr>
        <p:txBody>
          <a:bodyPr>
            <a:normAutofit/>
          </a:bodyPr>
          <a:lstStyle/>
          <a:p>
            <a:pPr algn="r"/>
            <a:r>
              <a:rPr lang="en-IN" sz="2400" dirty="0"/>
              <a:t>SUBMITTED BY:</a:t>
            </a:r>
            <a:br>
              <a:rPr lang="en-IN" sz="2400" dirty="0"/>
            </a:br>
            <a:r>
              <a:rPr lang="en-IN" sz="2400" dirty="0"/>
              <a:t>AKSHADA JOSHI</a:t>
            </a:r>
          </a:p>
        </p:txBody>
      </p:sp>
    </p:spTree>
    <p:extLst>
      <p:ext uri="{BB962C8B-B14F-4D97-AF65-F5344CB8AC3E}">
        <p14:creationId xmlns:p14="http://schemas.microsoft.com/office/powerpoint/2010/main" val="72990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6B843F-57B5-4AE6-A61C-44741B534BBF}"/>
              </a:ext>
            </a:extLst>
          </p:cNvPr>
          <p:cNvSpPr txBox="1"/>
          <p:nvPr/>
        </p:nvSpPr>
        <p:spPr>
          <a:xfrm>
            <a:off x="1934678" y="2290813"/>
            <a:ext cx="8373979" cy="769441"/>
          </a:xfrm>
          <a:prstGeom prst="rect">
            <a:avLst/>
          </a:prstGeom>
          <a:noFill/>
        </p:spPr>
        <p:txBody>
          <a:bodyPr wrap="square" rtlCol="0">
            <a:spAutoFit/>
          </a:bodyPr>
          <a:lstStyle/>
          <a:p>
            <a:pPr algn="ctr"/>
            <a:r>
              <a:rPr lang="en-IN" sz="4400" b="1" u="sng" dirty="0">
                <a:solidFill>
                  <a:srgbClr val="002060"/>
                </a:solidFill>
                <a:effectLst>
                  <a:outerShdw blurRad="38100" dist="38100" dir="2700000" algn="tl">
                    <a:srgbClr val="000000">
                      <a:alpha val="43137"/>
                    </a:srgbClr>
                  </a:outerShdw>
                </a:effectLst>
              </a:rPr>
              <a:t>PLAYER STATISTICS</a:t>
            </a:r>
          </a:p>
        </p:txBody>
      </p:sp>
    </p:spTree>
    <p:extLst>
      <p:ext uri="{BB962C8B-B14F-4D97-AF65-F5344CB8AC3E}">
        <p14:creationId xmlns:p14="http://schemas.microsoft.com/office/powerpoint/2010/main" val="1473047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B76774-CB36-478B-BC69-8515C772F137}"/>
              </a:ext>
            </a:extLst>
          </p:cNvPr>
          <p:cNvSpPr txBox="1"/>
          <p:nvPr/>
        </p:nvSpPr>
        <p:spPr>
          <a:xfrm>
            <a:off x="0" y="161843"/>
            <a:ext cx="4600875" cy="369332"/>
          </a:xfrm>
          <a:prstGeom prst="rect">
            <a:avLst/>
          </a:prstGeom>
          <a:noFill/>
        </p:spPr>
        <p:txBody>
          <a:bodyPr wrap="square" rtlCol="0">
            <a:spAutoFit/>
          </a:bodyPr>
          <a:lstStyle/>
          <a:p>
            <a:r>
              <a:rPr lang="en-IN" b="1" dirty="0">
                <a:solidFill>
                  <a:srgbClr val="002060"/>
                </a:solidFill>
              </a:rPr>
              <a:t>ORANGE CAP CONTENDERS</a:t>
            </a:r>
          </a:p>
        </p:txBody>
      </p:sp>
      <p:pic>
        <p:nvPicPr>
          <p:cNvPr id="4" name="Picture 3">
            <a:extLst>
              <a:ext uri="{FF2B5EF4-FFF2-40B4-BE49-F238E27FC236}">
                <a16:creationId xmlns:a16="http://schemas.microsoft.com/office/drawing/2014/main" id="{0D05058A-66D4-4490-9319-314FE9157560}"/>
              </a:ext>
            </a:extLst>
          </p:cNvPr>
          <p:cNvPicPr>
            <a:picLocks noChangeAspect="1"/>
          </p:cNvPicPr>
          <p:nvPr/>
        </p:nvPicPr>
        <p:blipFill rotWithShape="1">
          <a:blip r:embed="rId2"/>
          <a:srcRect r="764" b="5264"/>
          <a:stretch/>
        </p:blipFill>
        <p:spPr>
          <a:xfrm>
            <a:off x="308009" y="716858"/>
            <a:ext cx="10982425" cy="5897484"/>
          </a:xfrm>
          <a:prstGeom prst="rect">
            <a:avLst/>
          </a:prstGeom>
        </p:spPr>
      </p:pic>
    </p:spTree>
    <p:extLst>
      <p:ext uri="{BB962C8B-B14F-4D97-AF65-F5344CB8AC3E}">
        <p14:creationId xmlns:p14="http://schemas.microsoft.com/office/powerpoint/2010/main" val="1932464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D1C753-AE92-41B7-8680-77654A13D4B2}"/>
              </a:ext>
            </a:extLst>
          </p:cNvPr>
          <p:cNvSpPr txBox="1"/>
          <p:nvPr/>
        </p:nvSpPr>
        <p:spPr>
          <a:xfrm>
            <a:off x="115503" y="107664"/>
            <a:ext cx="3705726" cy="369332"/>
          </a:xfrm>
          <a:prstGeom prst="rect">
            <a:avLst/>
          </a:prstGeom>
          <a:noFill/>
        </p:spPr>
        <p:txBody>
          <a:bodyPr wrap="square" rtlCol="0">
            <a:spAutoFit/>
          </a:bodyPr>
          <a:lstStyle/>
          <a:p>
            <a:r>
              <a:rPr lang="en-IN" b="1" dirty="0">
                <a:solidFill>
                  <a:srgbClr val="002060"/>
                </a:solidFill>
              </a:rPr>
              <a:t>PURPLE CAP CONTENDERS</a:t>
            </a:r>
          </a:p>
        </p:txBody>
      </p:sp>
      <p:pic>
        <p:nvPicPr>
          <p:cNvPr id="4" name="Picture 3">
            <a:extLst>
              <a:ext uri="{FF2B5EF4-FFF2-40B4-BE49-F238E27FC236}">
                <a16:creationId xmlns:a16="http://schemas.microsoft.com/office/drawing/2014/main" id="{C9264E51-08F2-40CF-9512-FC1A31A9C218}"/>
              </a:ext>
            </a:extLst>
          </p:cNvPr>
          <p:cNvPicPr>
            <a:picLocks noChangeAspect="1"/>
          </p:cNvPicPr>
          <p:nvPr/>
        </p:nvPicPr>
        <p:blipFill rotWithShape="1">
          <a:blip r:embed="rId2"/>
          <a:srcRect r="947" b="4702"/>
          <a:stretch/>
        </p:blipFill>
        <p:spPr>
          <a:xfrm>
            <a:off x="481264" y="962525"/>
            <a:ext cx="10179018" cy="5508677"/>
          </a:xfrm>
          <a:prstGeom prst="rect">
            <a:avLst/>
          </a:prstGeom>
        </p:spPr>
      </p:pic>
    </p:spTree>
    <p:extLst>
      <p:ext uri="{BB962C8B-B14F-4D97-AF65-F5344CB8AC3E}">
        <p14:creationId xmlns:p14="http://schemas.microsoft.com/office/powerpoint/2010/main" val="623719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D659B1-2D1C-4DEE-AEF2-23A7899E323D}"/>
              </a:ext>
            </a:extLst>
          </p:cNvPr>
          <p:cNvSpPr txBox="1"/>
          <p:nvPr/>
        </p:nvSpPr>
        <p:spPr>
          <a:xfrm>
            <a:off x="211756" y="134754"/>
            <a:ext cx="5005137" cy="461665"/>
          </a:xfrm>
          <a:prstGeom prst="rect">
            <a:avLst/>
          </a:prstGeom>
          <a:noFill/>
        </p:spPr>
        <p:txBody>
          <a:bodyPr wrap="square" rtlCol="0">
            <a:spAutoFit/>
          </a:bodyPr>
          <a:lstStyle/>
          <a:p>
            <a:r>
              <a:rPr lang="en-IN" sz="2400" b="1" dirty="0">
                <a:solidFill>
                  <a:srgbClr val="002060"/>
                </a:solidFill>
              </a:rPr>
              <a:t>FOURS AND SIXES</a:t>
            </a:r>
          </a:p>
        </p:txBody>
      </p:sp>
      <p:pic>
        <p:nvPicPr>
          <p:cNvPr id="4" name="Picture 3">
            <a:extLst>
              <a:ext uri="{FF2B5EF4-FFF2-40B4-BE49-F238E27FC236}">
                <a16:creationId xmlns:a16="http://schemas.microsoft.com/office/drawing/2014/main" id="{67B7A22E-BD3C-4978-B932-B3287FC6ADB9}"/>
              </a:ext>
            </a:extLst>
          </p:cNvPr>
          <p:cNvPicPr>
            <a:picLocks noChangeAspect="1"/>
          </p:cNvPicPr>
          <p:nvPr/>
        </p:nvPicPr>
        <p:blipFill rotWithShape="1">
          <a:blip r:embed="rId2"/>
          <a:srcRect r="8658" b="68140"/>
          <a:stretch/>
        </p:blipFill>
        <p:spPr>
          <a:xfrm>
            <a:off x="67377" y="1010652"/>
            <a:ext cx="11136429" cy="2184935"/>
          </a:xfrm>
          <a:prstGeom prst="rect">
            <a:avLst/>
          </a:prstGeom>
        </p:spPr>
      </p:pic>
      <p:pic>
        <p:nvPicPr>
          <p:cNvPr id="6" name="Picture 5">
            <a:extLst>
              <a:ext uri="{FF2B5EF4-FFF2-40B4-BE49-F238E27FC236}">
                <a16:creationId xmlns:a16="http://schemas.microsoft.com/office/drawing/2014/main" id="{F0B1D0D6-D88F-479A-A367-FAA6B62F1410}"/>
              </a:ext>
            </a:extLst>
          </p:cNvPr>
          <p:cNvPicPr>
            <a:picLocks noChangeAspect="1"/>
          </p:cNvPicPr>
          <p:nvPr/>
        </p:nvPicPr>
        <p:blipFill rotWithShape="1">
          <a:blip r:embed="rId3"/>
          <a:srcRect r="7158" b="69544"/>
          <a:stretch/>
        </p:blipFill>
        <p:spPr>
          <a:xfrm>
            <a:off x="211756" y="4148488"/>
            <a:ext cx="11319309" cy="2088682"/>
          </a:xfrm>
          <a:prstGeom prst="rect">
            <a:avLst/>
          </a:prstGeom>
        </p:spPr>
      </p:pic>
    </p:spTree>
    <p:extLst>
      <p:ext uri="{BB962C8B-B14F-4D97-AF65-F5344CB8AC3E}">
        <p14:creationId xmlns:p14="http://schemas.microsoft.com/office/powerpoint/2010/main" val="885937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BCCEC-18FF-4BC6-84C8-C6E15ED8C98E}"/>
              </a:ext>
            </a:extLst>
          </p:cNvPr>
          <p:cNvSpPr txBox="1"/>
          <p:nvPr/>
        </p:nvSpPr>
        <p:spPr>
          <a:xfrm>
            <a:off x="818147" y="2145854"/>
            <a:ext cx="10173904" cy="769441"/>
          </a:xfrm>
          <a:prstGeom prst="rect">
            <a:avLst/>
          </a:prstGeom>
          <a:noFill/>
        </p:spPr>
        <p:txBody>
          <a:bodyPr wrap="square" rtlCol="0">
            <a:spAutoFit/>
          </a:bodyPr>
          <a:lstStyle/>
          <a:p>
            <a:pPr algn="ctr"/>
            <a:r>
              <a:rPr lang="en-IN" sz="4400" b="1" u="sng" dirty="0">
                <a:solidFill>
                  <a:srgbClr val="002060"/>
                </a:solidFill>
                <a:effectLst>
                  <a:outerShdw blurRad="38100" dist="38100" dir="2700000" algn="tl">
                    <a:srgbClr val="000000">
                      <a:alpha val="43137"/>
                    </a:srgbClr>
                  </a:outerShdw>
                </a:effectLst>
              </a:rPr>
              <a:t>TEAM STATISTICS</a:t>
            </a:r>
          </a:p>
        </p:txBody>
      </p:sp>
    </p:spTree>
    <p:extLst>
      <p:ext uri="{BB962C8B-B14F-4D97-AF65-F5344CB8AC3E}">
        <p14:creationId xmlns:p14="http://schemas.microsoft.com/office/powerpoint/2010/main" val="544742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59EE8D-6066-40EB-AAB0-DA78CEB4708B}"/>
              </a:ext>
            </a:extLst>
          </p:cNvPr>
          <p:cNvPicPr>
            <a:picLocks noChangeAspect="1"/>
          </p:cNvPicPr>
          <p:nvPr/>
        </p:nvPicPr>
        <p:blipFill rotWithShape="1">
          <a:blip r:embed="rId2"/>
          <a:srcRect r="764" b="5264"/>
          <a:stretch/>
        </p:blipFill>
        <p:spPr>
          <a:xfrm>
            <a:off x="317633" y="1260116"/>
            <a:ext cx="10299032" cy="5530507"/>
          </a:xfrm>
          <a:prstGeom prst="rect">
            <a:avLst/>
          </a:prstGeom>
        </p:spPr>
      </p:pic>
      <p:sp>
        <p:nvSpPr>
          <p:cNvPr id="4" name="TextBox 3">
            <a:extLst>
              <a:ext uri="{FF2B5EF4-FFF2-40B4-BE49-F238E27FC236}">
                <a16:creationId xmlns:a16="http://schemas.microsoft.com/office/drawing/2014/main" id="{9F828AD3-58D0-44A2-906D-052C47D51EF4}"/>
              </a:ext>
            </a:extLst>
          </p:cNvPr>
          <p:cNvSpPr txBox="1"/>
          <p:nvPr/>
        </p:nvSpPr>
        <p:spPr>
          <a:xfrm>
            <a:off x="144379" y="288758"/>
            <a:ext cx="4629752" cy="523220"/>
          </a:xfrm>
          <a:prstGeom prst="rect">
            <a:avLst/>
          </a:prstGeom>
          <a:noFill/>
        </p:spPr>
        <p:txBody>
          <a:bodyPr wrap="square" rtlCol="0">
            <a:spAutoFit/>
          </a:bodyPr>
          <a:lstStyle/>
          <a:p>
            <a:r>
              <a:rPr lang="en-IN" sz="2800" b="1" dirty="0">
                <a:solidFill>
                  <a:srgbClr val="002060"/>
                </a:solidFill>
              </a:rPr>
              <a:t>MATCH WINS</a:t>
            </a:r>
          </a:p>
        </p:txBody>
      </p:sp>
    </p:spTree>
    <p:extLst>
      <p:ext uri="{BB962C8B-B14F-4D97-AF65-F5344CB8AC3E}">
        <p14:creationId xmlns:p14="http://schemas.microsoft.com/office/powerpoint/2010/main" val="954957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7EE9C6-4CB3-4497-A92B-B961FCB5E5AE}"/>
              </a:ext>
            </a:extLst>
          </p:cNvPr>
          <p:cNvPicPr>
            <a:picLocks noChangeAspect="1"/>
          </p:cNvPicPr>
          <p:nvPr/>
        </p:nvPicPr>
        <p:blipFill rotWithShape="1">
          <a:blip r:embed="rId2"/>
          <a:srcRect r="1394" b="4983"/>
          <a:stretch/>
        </p:blipFill>
        <p:spPr>
          <a:xfrm>
            <a:off x="500514" y="1709266"/>
            <a:ext cx="8797491" cy="4768536"/>
          </a:xfrm>
          <a:prstGeom prst="rect">
            <a:avLst/>
          </a:prstGeom>
        </p:spPr>
      </p:pic>
      <p:sp>
        <p:nvSpPr>
          <p:cNvPr id="4" name="TextBox 3">
            <a:extLst>
              <a:ext uri="{FF2B5EF4-FFF2-40B4-BE49-F238E27FC236}">
                <a16:creationId xmlns:a16="http://schemas.microsoft.com/office/drawing/2014/main" id="{153AA8FD-671C-4A07-B950-E2DD1C91A19A}"/>
              </a:ext>
            </a:extLst>
          </p:cNvPr>
          <p:cNvSpPr txBox="1"/>
          <p:nvPr/>
        </p:nvSpPr>
        <p:spPr>
          <a:xfrm>
            <a:off x="163629" y="154004"/>
            <a:ext cx="4764506" cy="523220"/>
          </a:xfrm>
          <a:prstGeom prst="rect">
            <a:avLst/>
          </a:prstGeom>
          <a:noFill/>
        </p:spPr>
        <p:txBody>
          <a:bodyPr wrap="square" rtlCol="0">
            <a:spAutoFit/>
          </a:bodyPr>
          <a:lstStyle/>
          <a:p>
            <a:r>
              <a:rPr lang="en-IN" sz="2800" b="1" dirty="0">
                <a:solidFill>
                  <a:srgbClr val="002060"/>
                </a:solidFill>
              </a:rPr>
              <a:t>LOSSES</a:t>
            </a:r>
          </a:p>
        </p:txBody>
      </p:sp>
    </p:spTree>
    <p:extLst>
      <p:ext uri="{BB962C8B-B14F-4D97-AF65-F5344CB8AC3E}">
        <p14:creationId xmlns:p14="http://schemas.microsoft.com/office/powerpoint/2010/main" val="4267862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6FE219-A958-487A-A6E5-BB871F6AA183}"/>
              </a:ext>
            </a:extLst>
          </p:cNvPr>
          <p:cNvPicPr>
            <a:picLocks noChangeAspect="1"/>
          </p:cNvPicPr>
          <p:nvPr/>
        </p:nvPicPr>
        <p:blipFill rotWithShape="1">
          <a:blip r:embed="rId2"/>
          <a:srcRect r="1316" b="4983"/>
          <a:stretch/>
        </p:blipFill>
        <p:spPr>
          <a:xfrm>
            <a:off x="394636" y="1715514"/>
            <a:ext cx="9201752" cy="4983669"/>
          </a:xfrm>
          <a:prstGeom prst="rect">
            <a:avLst/>
          </a:prstGeom>
        </p:spPr>
      </p:pic>
      <p:sp>
        <p:nvSpPr>
          <p:cNvPr id="4" name="TextBox 3">
            <a:extLst>
              <a:ext uri="{FF2B5EF4-FFF2-40B4-BE49-F238E27FC236}">
                <a16:creationId xmlns:a16="http://schemas.microsoft.com/office/drawing/2014/main" id="{AC346963-B80C-47FA-B1C9-70228A1C59EA}"/>
              </a:ext>
            </a:extLst>
          </p:cNvPr>
          <p:cNvSpPr txBox="1"/>
          <p:nvPr/>
        </p:nvSpPr>
        <p:spPr>
          <a:xfrm>
            <a:off x="192505" y="77002"/>
            <a:ext cx="3840480" cy="707886"/>
          </a:xfrm>
          <a:prstGeom prst="rect">
            <a:avLst/>
          </a:prstGeom>
          <a:noFill/>
        </p:spPr>
        <p:txBody>
          <a:bodyPr wrap="square" rtlCol="0">
            <a:spAutoFit/>
          </a:bodyPr>
          <a:lstStyle/>
          <a:p>
            <a:r>
              <a:rPr lang="en-IN" sz="4000" b="1" dirty="0">
                <a:solidFill>
                  <a:srgbClr val="002060"/>
                </a:solidFill>
              </a:rPr>
              <a:t>HOME % WIN</a:t>
            </a:r>
          </a:p>
        </p:txBody>
      </p:sp>
    </p:spTree>
    <p:extLst>
      <p:ext uri="{BB962C8B-B14F-4D97-AF65-F5344CB8AC3E}">
        <p14:creationId xmlns:p14="http://schemas.microsoft.com/office/powerpoint/2010/main" val="3864749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B6723A-6FF3-40C4-82C5-736F3B83A615}"/>
              </a:ext>
            </a:extLst>
          </p:cNvPr>
          <p:cNvPicPr>
            <a:picLocks noChangeAspect="1"/>
          </p:cNvPicPr>
          <p:nvPr/>
        </p:nvPicPr>
        <p:blipFill rotWithShape="1">
          <a:blip r:embed="rId2"/>
          <a:srcRect r="764" b="5264"/>
          <a:stretch/>
        </p:blipFill>
        <p:spPr>
          <a:xfrm>
            <a:off x="269508" y="1113039"/>
            <a:ext cx="9721516" cy="5220385"/>
          </a:xfrm>
          <a:prstGeom prst="rect">
            <a:avLst/>
          </a:prstGeom>
        </p:spPr>
      </p:pic>
      <p:sp>
        <p:nvSpPr>
          <p:cNvPr id="4" name="TextBox 3">
            <a:extLst>
              <a:ext uri="{FF2B5EF4-FFF2-40B4-BE49-F238E27FC236}">
                <a16:creationId xmlns:a16="http://schemas.microsoft.com/office/drawing/2014/main" id="{CB38C495-2E0B-48E2-9CAC-BB50EC6AA83D}"/>
              </a:ext>
            </a:extLst>
          </p:cNvPr>
          <p:cNvSpPr txBox="1"/>
          <p:nvPr/>
        </p:nvSpPr>
        <p:spPr>
          <a:xfrm>
            <a:off x="346509" y="221381"/>
            <a:ext cx="4716379" cy="523220"/>
          </a:xfrm>
          <a:prstGeom prst="rect">
            <a:avLst/>
          </a:prstGeom>
          <a:noFill/>
        </p:spPr>
        <p:txBody>
          <a:bodyPr wrap="square" rtlCol="0">
            <a:spAutoFit/>
          </a:bodyPr>
          <a:lstStyle/>
          <a:p>
            <a:r>
              <a:rPr lang="en-IN" sz="2800" b="1" dirty="0">
                <a:solidFill>
                  <a:srgbClr val="002060"/>
                </a:solidFill>
              </a:rPr>
              <a:t>% AWAY WIN</a:t>
            </a:r>
          </a:p>
        </p:txBody>
      </p:sp>
    </p:spTree>
    <p:extLst>
      <p:ext uri="{BB962C8B-B14F-4D97-AF65-F5344CB8AC3E}">
        <p14:creationId xmlns:p14="http://schemas.microsoft.com/office/powerpoint/2010/main" val="3052959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410DD6-3EE2-4EAC-BAF1-6479E79A434C}"/>
              </a:ext>
            </a:extLst>
          </p:cNvPr>
          <p:cNvSpPr txBox="1"/>
          <p:nvPr/>
        </p:nvSpPr>
        <p:spPr>
          <a:xfrm>
            <a:off x="365760" y="481263"/>
            <a:ext cx="10616665" cy="5047536"/>
          </a:xfrm>
          <a:prstGeom prst="rect">
            <a:avLst/>
          </a:prstGeom>
          <a:noFill/>
        </p:spPr>
        <p:txBody>
          <a:bodyPr wrap="square" rtlCol="0">
            <a:spAutoFit/>
          </a:bodyPr>
          <a:lstStyle/>
          <a:p>
            <a:pPr algn="ctr"/>
            <a:r>
              <a:rPr lang="en-IN" sz="4400" b="1" u="sng" dirty="0">
                <a:solidFill>
                  <a:srgbClr val="002060"/>
                </a:solidFill>
                <a:effectLst>
                  <a:outerShdw blurRad="38100" dist="38100" dir="2700000" algn="tl">
                    <a:srgbClr val="000000">
                      <a:alpha val="43137"/>
                    </a:srgbClr>
                  </a:outerShdw>
                </a:effectLst>
              </a:rPr>
              <a:t>SUMMARY</a:t>
            </a:r>
          </a:p>
          <a:p>
            <a:pPr algn="ctr"/>
            <a:endParaRPr lang="en-IN" sz="4400" b="1" u="sng" dirty="0">
              <a:solidFill>
                <a:srgbClr val="002060"/>
              </a:solidFill>
              <a:effectLst>
                <a:outerShdw blurRad="38100" dist="38100" dir="2700000" algn="tl">
                  <a:srgbClr val="000000">
                    <a:alpha val="43137"/>
                  </a:srgbClr>
                </a:outerShdw>
              </a:effectLst>
            </a:endParaRPr>
          </a:p>
          <a:p>
            <a:pPr marL="571500" indent="-57150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rPr>
              <a:t>Even if the players won or lost the toss, most of them chose to do fielding.</a:t>
            </a:r>
          </a:p>
          <a:p>
            <a:pPr marL="571500" indent="-57150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rPr>
              <a:t>Biggest wins among IPL teams throughout the Run: Mumbai Indians, Wickets:</a:t>
            </a:r>
            <a:br>
              <a:rPr lang="en-IN" dirty="0">
                <a:solidFill>
                  <a:srgbClr val="002060"/>
                </a:solidFill>
                <a:effectLst>
                  <a:outerShdw blurRad="38100" dist="38100" dir="2700000" algn="tl">
                    <a:srgbClr val="000000">
                      <a:alpha val="43137"/>
                    </a:srgbClr>
                  </a:outerShdw>
                </a:effectLst>
              </a:rPr>
            </a:br>
            <a:r>
              <a:rPr lang="en-IN" dirty="0">
                <a:solidFill>
                  <a:srgbClr val="002060"/>
                </a:solidFill>
                <a:effectLst>
                  <a:outerShdw blurRad="38100" dist="38100" dir="2700000" algn="tl">
                    <a:srgbClr val="000000">
                      <a:alpha val="43137"/>
                    </a:srgbClr>
                  </a:outerShdw>
                </a:effectLst>
              </a:rPr>
              <a:t> Kolkata Knight Riders.</a:t>
            </a:r>
          </a:p>
          <a:p>
            <a:pPr marL="571500" indent="-57150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rPr>
              <a:t>Throughout the seasons, Chennai super kings has the highest totals.</a:t>
            </a:r>
          </a:p>
          <a:p>
            <a:pPr marL="571500" indent="-57150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rPr>
              <a:t>The batsmen who have scored the maximum number of runs and wickets taken in a particular season(2012)- Orange Cap Contenders- CH Gayle (733), Purple Cap Contenders- SL Malinga (25).</a:t>
            </a:r>
          </a:p>
          <a:p>
            <a:pPr marL="571500" indent="-57150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rPr>
              <a:t>Batsmen who hits most no. of fours and sixes in a particular season (2012): Fours- AM </a:t>
            </a:r>
            <a:r>
              <a:rPr lang="en-IN" dirty="0" err="1">
                <a:solidFill>
                  <a:srgbClr val="002060"/>
                </a:solidFill>
                <a:effectLst>
                  <a:outerShdw blurRad="38100" dist="38100" dir="2700000" algn="tl">
                    <a:srgbClr val="000000">
                      <a:alpha val="43137"/>
                    </a:srgbClr>
                  </a:outerShdw>
                </a:effectLst>
              </a:rPr>
              <a:t>Rahanne</a:t>
            </a:r>
            <a:r>
              <a:rPr lang="en-IN" dirty="0">
                <a:solidFill>
                  <a:srgbClr val="002060"/>
                </a:solidFill>
                <a:effectLst>
                  <a:outerShdw blurRad="38100" dist="38100" dir="2700000" algn="tl">
                    <a:srgbClr val="000000">
                      <a:alpha val="43137"/>
                    </a:srgbClr>
                  </a:outerShdw>
                </a:effectLst>
              </a:rPr>
              <a:t> (73), Sixes- CH Gayle(59)</a:t>
            </a:r>
          </a:p>
          <a:p>
            <a:pPr marL="571500" indent="-57150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rPr>
              <a:t>Overall Season: Fours : G Gambhir (484), Sixes CH Gayle (266).</a:t>
            </a:r>
          </a:p>
          <a:p>
            <a:pPr marL="571500" indent="-57150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rPr>
              <a:t>Year 2013 has overall win % </a:t>
            </a:r>
            <a:r>
              <a:rPr lang="en-IN" dirty="0" err="1">
                <a:solidFill>
                  <a:srgbClr val="002060"/>
                </a:solidFill>
                <a:effectLst>
                  <a:outerShdw blurRad="38100" dist="38100" dir="2700000" algn="tl">
                    <a:srgbClr val="000000">
                      <a:alpha val="43137"/>
                    </a:srgbClr>
                  </a:outerShdw>
                </a:effectLst>
              </a:rPr>
              <a:t>i.e</a:t>
            </a:r>
            <a:r>
              <a:rPr lang="en-IN" dirty="0">
                <a:solidFill>
                  <a:srgbClr val="002060"/>
                </a:solidFill>
                <a:effectLst>
                  <a:outerShdw blurRad="38100" dist="38100" dir="2700000" algn="tl">
                    <a:srgbClr val="000000">
                      <a:alpha val="43137"/>
                    </a:srgbClr>
                  </a:outerShdw>
                </a:effectLst>
              </a:rPr>
              <a:t>, 69.8% as home, while in the same year, it has lowest win % for away 28.8%.</a:t>
            </a:r>
          </a:p>
          <a:p>
            <a:pPr marL="571500" indent="-57150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rPr>
              <a:t>CH Gayle(RCB) Became a man of the match in year 2011-2012. Moreover, MEK Hussey (CSK) has the highest win Flag score in 2013.</a:t>
            </a:r>
          </a:p>
        </p:txBody>
      </p:sp>
    </p:spTree>
    <p:extLst>
      <p:ext uri="{BB962C8B-B14F-4D97-AF65-F5344CB8AC3E}">
        <p14:creationId xmlns:p14="http://schemas.microsoft.com/office/powerpoint/2010/main" val="414196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C4692E-A24E-4124-A045-1B689DC2010E}"/>
              </a:ext>
            </a:extLst>
          </p:cNvPr>
          <p:cNvSpPr txBox="1"/>
          <p:nvPr/>
        </p:nvSpPr>
        <p:spPr>
          <a:xfrm>
            <a:off x="1636295" y="827773"/>
            <a:ext cx="8807116" cy="4524315"/>
          </a:xfrm>
          <a:prstGeom prst="rect">
            <a:avLst/>
          </a:prstGeom>
          <a:noFill/>
        </p:spPr>
        <p:txBody>
          <a:bodyPr wrap="square" rtlCol="0">
            <a:spAutoFit/>
          </a:bodyPr>
          <a:lstStyle/>
          <a:p>
            <a:pPr algn="ctr"/>
            <a:r>
              <a:rPr lang="en-IN" sz="3200" b="1" u="sng" dirty="0">
                <a:solidFill>
                  <a:srgbClr val="002060"/>
                </a:solidFill>
              </a:rPr>
              <a:t>CONTENTS</a:t>
            </a:r>
          </a:p>
          <a:p>
            <a:pPr algn="ctr"/>
            <a:endParaRPr lang="en-IN" sz="3200" b="1" u="sng" dirty="0">
              <a:solidFill>
                <a:srgbClr val="002060"/>
              </a:solidFill>
            </a:endParaRPr>
          </a:p>
          <a:p>
            <a:pPr marL="457200" indent="-457200">
              <a:buFont typeface="Wingdings" panose="05000000000000000000" pitchFamily="2" charset="2"/>
              <a:buChar char="q"/>
            </a:pPr>
            <a:r>
              <a:rPr lang="en-IN" sz="3200" dirty="0">
                <a:solidFill>
                  <a:srgbClr val="002060"/>
                </a:solidFill>
              </a:rPr>
              <a:t>Objectives</a:t>
            </a:r>
          </a:p>
          <a:p>
            <a:pPr marL="457200" indent="-457200">
              <a:buFont typeface="Wingdings" panose="05000000000000000000" pitchFamily="2" charset="2"/>
              <a:buChar char="q"/>
            </a:pPr>
            <a:r>
              <a:rPr lang="en-IN" sz="3200" dirty="0">
                <a:solidFill>
                  <a:srgbClr val="002060"/>
                </a:solidFill>
              </a:rPr>
              <a:t>Problem Statement</a:t>
            </a:r>
          </a:p>
          <a:p>
            <a:pPr marL="457200" indent="-457200">
              <a:buFont typeface="Wingdings" panose="05000000000000000000" pitchFamily="2" charset="2"/>
              <a:buChar char="q"/>
            </a:pPr>
            <a:r>
              <a:rPr lang="en-IN" sz="3200" dirty="0">
                <a:solidFill>
                  <a:srgbClr val="002060"/>
                </a:solidFill>
              </a:rPr>
              <a:t>Match Statistics</a:t>
            </a:r>
          </a:p>
          <a:p>
            <a:pPr marL="457200" indent="-457200">
              <a:buFont typeface="Wingdings" panose="05000000000000000000" pitchFamily="2" charset="2"/>
              <a:buChar char="q"/>
            </a:pPr>
            <a:r>
              <a:rPr lang="en-IN" sz="3200" dirty="0">
                <a:solidFill>
                  <a:srgbClr val="002060"/>
                </a:solidFill>
              </a:rPr>
              <a:t>Player Statistics</a:t>
            </a:r>
          </a:p>
          <a:p>
            <a:pPr marL="457200" indent="-457200">
              <a:buFont typeface="Wingdings" panose="05000000000000000000" pitchFamily="2" charset="2"/>
              <a:buChar char="q"/>
            </a:pPr>
            <a:r>
              <a:rPr lang="en-IN" sz="3200" dirty="0">
                <a:solidFill>
                  <a:srgbClr val="002060"/>
                </a:solidFill>
              </a:rPr>
              <a:t>Team Statistics</a:t>
            </a:r>
          </a:p>
          <a:p>
            <a:pPr marL="457200" indent="-457200">
              <a:buFont typeface="Wingdings" panose="05000000000000000000" pitchFamily="2" charset="2"/>
              <a:buChar char="q"/>
            </a:pPr>
            <a:r>
              <a:rPr lang="en-IN" sz="3200" dirty="0">
                <a:solidFill>
                  <a:srgbClr val="002060"/>
                </a:solidFill>
              </a:rPr>
              <a:t>Summary</a:t>
            </a:r>
          </a:p>
          <a:p>
            <a:pPr marL="457200" indent="-457200">
              <a:buFont typeface="Wingdings" panose="05000000000000000000" pitchFamily="2" charset="2"/>
              <a:buChar char="q"/>
            </a:pPr>
            <a:endParaRPr lang="en-IN" sz="3200" b="1" u="sng" dirty="0">
              <a:solidFill>
                <a:srgbClr val="002060"/>
              </a:solidFill>
            </a:endParaRPr>
          </a:p>
        </p:txBody>
      </p:sp>
    </p:spTree>
    <p:extLst>
      <p:ext uri="{BB962C8B-B14F-4D97-AF65-F5344CB8AC3E}">
        <p14:creationId xmlns:p14="http://schemas.microsoft.com/office/powerpoint/2010/main" val="3677752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093737-213C-421A-9E56-1CFA397121AB}"/>
              </a:ext>
            </a:extLst>
          </p:cNvPr>
          <p:cNvSpPr txBox="1"/>
          <p:nvPr/>
        </p:nvSpPr>
        <p:spPr>
          <a:xfrm>
            <a:off x="606391" y="2723950"/>
            <a:ext cx="10664791" cy="923330"/>
          </a:xfrm>
          <a:prstGeom prst="rect">
            <a:avLst/>
          </a:prstGeom>
          <a:noFill/>
        </p:spPr>
        <p:txBody>
          <a:bodyPr wrap="square" rtlCol="0">
            <a:spAutoFit/>
          </a:bodyPr>
          <a:lstStyle/>
          <a:p>
            <a:pPr algn="ctr"/>
            <a:r>
              <a:rPr lang="en-IN" sz="5400" b="1" u="sng" dirty="0">
                <a:solidFill>
                  <a:srgbClr val="002060"/>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2398269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543307-86EA-438F-9CB8-CE72B6771495}"/>
              </a:ext>
            </a:extLst>
          </p:cNvPr>
          <p:cNvSpPr txBox="1"/>
          <p:nvPr/>
        </p:nvSpPr>
        <p:spPr>
          <a:xfrm>
            <a:off x="693019" y="616016"/>
            <a:ext cx="10568539" cy="3970318"/>
          </a:xfrm>
          <a:prstGeom prst="rect">
            <a:avLst/>
          </a:prstGeom>
          <a:noFill/>
        </p:spPr>
        <p:txBody>
          <a:bodyPr wrap="square" rtlCol="0">
            <a:spAutoFit/>
          </a:bodyPr>
          <a:lstStyle/>
          <a:p>
            <a:pPr algn="ctr"/>
            <a:r>
              <a:rPr lang="en-IN" sz="4400" b="1" u="sng" dirty="0">
                <a:solidFill>
                  <a:srgbClr val="002060"/>
                </a:solidFill>
              </a:rPr>
              <a:t>OBJECTIVE</a:t>
            </a:r>
          </a:p>
          <a:p>
            <a:endParaRPr lang="en-IN" sz="4400" dirty="0">
              <a:solidFill>
                <a:srgbClr val="002060"/>
              </a:solidFill>
            </a:endParaRPr>
          </a:p>
          <a:p>
            <a:endParaRPr lang="en-IN" sz="4400" dirty="0">
              <a:solidFill>
                <a:srgbClr val="002060"/>
              </a:solidFill>
            </a:endParaRPr>
          </a:p>
          <a:p>
            <a:r>
              <a:rPr lang="en-IN" sz="4000" dirty="0">
                <a:solidFill>
                  <a:srgbClr val="002060"/>
                </a:solidFill>
              </a:rPr>
              <a:t>To create an interactive dashboard that highlights some of the important statistics of the IPL over the year 2008-2017.</a:t>
            </a:r>
          </a:p>
        </p:txBody>
      </p:sp>
    </p:spTree>
    <p:extLst>
      <p:ext uri="{BB962C8B-B14F-4D97-AF65-F5344CB8AC3E}">
        <p14:creationId xmlns:p14="http://schemas.microsoft.com/office/powerpoint/2010/main" val="314800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7C2DE-EDB1-49B3-9B75-D0076E20FB57}"/>
              </a:ext>
            </a:extLst>
          </p:cNvPr>
          <p:cNvSpPr txBox="1"/>
          <p:nvPr/>
        </p:nvSpPr>
        <p:spPr>
          <a:xfrm>
            <a:off x="365760" y="481263"/>
            <a:ext cx="11319309" cy="4770537"/>
          </a:xfrm>
          <a:prstGeom prst="rect">
            <a:avLst/>
          </a:prstGeom>
          <a:noFill/>
        </p:spPr>
        <p:txBody>
          <a:bodyPr wrap="square" rtlCol="0">
            <a:spAutoFit/>
          </a:bodyPr>
          <a:lstStyle/>
          <a:p>
            <a:pPr algn="ctr"/>
            <a:r>
              <a:rPr lang="en-IN" sz="4400" b="1" u="sng" dirty="0">
                <a:solidFill>
                  <a:srgbClr val="002060"/>
                </a:solidFill>
              </a:rPr>
              <a:t>PROBLEM STATEMENT</a:t>
            </a:r>
          </a:p>
          <a:p>
            <a:pPr algn="ctr"/>
            <a:endParaRPr lang="en-IN" sz="4400" b="1" u="sng" dirty="0">
              <a:solidFill>
                <a:srgbClr val="002060"/>
              </a:solidFill>
            </a:endParaRPr>
          </a:p>
          <a:p>
            <a:r>
              <a:rPr lang="en-IN" sz="2400" dirty="0">
                <a:solidFill>
                  <a:srgbClr val="002060"/>
                </a:solidFill>
              </a:rPr>
              <a:t>As a data Analyst at IFP, a nationally recognized news agency, the sports editor of the agency has approached to build an interactive Tableau Dashboard of IPL statistics over the years since its inception in order to create  an infographic for a newsletter that their team is working on.</a:t>
            </a:r>
          </a:p>
          <a:p>
            <a:endParaRPr lang="en-IN" sz="2400" dirty="0">
              <a:solidFill>
                <a:srgbClr val="002060"/>
              </a:solidFill>
            </a:endParaRPr>
          </a:p>
          <a:p>
            <a:r>
              <a:rPr lang="en-IN" sz="2400" dirty="0">
                <a:solidFill>
                  <a:srgbClr val="002060"/>
                </a:solidFill>
              </a:rPr>
              <a:t>For this newsletter, in some cases, they will use the visual representations you have created in Tableau directly for their infographic, and in a few other cases, they will use important statistics after trying out the different filters and customizations that you have provided for interactivity.</a:t>
            </a:r>
          </a:p>
        </p:txBody>
      </p:sp>
    </p:spTree>
    <p:extLst>
      <p:ext uri="{BB962C8B-B14F-4D97-AF65-F5344CB8AC3E}">
        <p14:creationId xmlns:p14="http://schemas.microsoft.com/office/powerpoint/2010/main" val="2822319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7BAA58-9CFE-4905-999A-D5062C2196AF}"/>
              </a:ext>
            </a:extLst>
          </p:cNvPr>
          <p:cNvSpPr txBox="1"/>
          <p:nvPr/>
        </p:nvSpPr>
        <p:spPr>
          <a:xfrm>
            <a:off x="1876925" y="2646947"/>
            <a:ext cx="8845617" cy="1015663"/>
          </a:xfrm>
          <a:prstGeom prst="rect">
            <a:avLst/>
          </a:prstGeom>
          <a:noFill/>
        </p:spPr>
        <p:txBody>
          <a:bodyPr wrap="square" rtlCol="0">
            <a:spAutoFit/>
          </a:bodyPr>
          <a:lstStyle/>
          <a:p>
            <a:pPr algn="ctr"/>
            <a:r>
              <a:rPr lang="en-IN" sz="6000" b="1" u="sng" dirty="0">
                <a:solidFill>
                  <a:srgbClr val="002060"/>
                </a:solidFill>
                <a:effectLst>
                  <a:outerShdw blurRad="38100" dist="38100" dir="2700000" algn="tl">
                    <a:srgbClr val="000000">
                      <a:alpha val="43137"/>
                    </a:srgbClr>
                  </a:outerShdw>
                </a:effectLst>
              </a:rPr>
              <a:t>MATCH STATISTICS</a:t>
            </a:r>
          </a:p>
        </p:txBody>
      </p:sp>
    </p:spTree>
    <p:extLst>
      <p:ext uri="{BB962C8B-B14F-4D97-AF65-F5344CB8AC3E}">
        <p14:creationId xmlns:p14="http://schemas.microsoft.com/office/powerpoint/2010/main" val="89186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936441-6B20-434A-902B-8B6601B86291}"/>
              </a:ext>
            </a:extLst>
          </p:cNvPr>
          <p:cNvSpPr txBox="1"/>
          <p:nvPr/>
        </p:nvSpPr>
        <p:spPr>
          <a:xfrm>
            <a:off x="77002" y="0"/>
            <a:ext cx="5034013" cy="523220"/>
          </a:xfrm>
          <a:prstGeom prst="rect">
            <a:avLst/>
          </a:prstGeom>
          <a:noFill/>
        </p:spPr>
        <p:txBody>
          <a:bodyPr wrap="square" rtlCol="0">
            <a:spAutoFit/>
          </a:bodyPr>
          <a:lstStyle/>
          <a:p>
            <a:r>
              <a:rPr lang="en-IN" sz="2800" b="1" dirty="0">
                <a:solidFill>
                  <a:srgbClr val="002060"/>
                </a:solidFill>
              </a:rPr>
              <a:t>EFFECT OF TOSS ON MATCH</a:t>
            </a:r>
          </a:p>
        </p:txBody>
      </p:sp>
      <p:pic>
        <p:nvPicPr>
          <p:cNvPr id="4" name="Picture 3">
            <a:extLst>
              <a:ext uri="{FF2B5EF4-FFF2-40B4-BE49-F238E27FC236}">
                <a16:creationId xmlns:a16="http://schemas.microsoft.com/office/drawing/2014/main" id="{7100D10A-1F0D-4A9E-91E2-2D879B7308DA}"/>
              </a:ext>
            </a:extLst>
          </p:cNvPr>
          <p:cNvPicPr>
            <a:picLocks noChangeAspect="1"/>
          </p:cNvPicPr>
          <p:nvPr/>
        </p:nvPicPr>
        <p:blipFill rotWithShape="1">
          <a:blip r:embed="rId2"/>
          <a:srcRect b="23649"/>
          <a:stretch/>
        </p:blipFill>
        <p:spPr>
          <a:xfrm>
            <a:off x="202131" y="1202510"/>
            <a:ext cx="11386686" cy="4890282"/>
          </a:xfrm>
          <a:prstGeom prst="rect">
            <a:avLst/>
          </a:prstGeom>
        </p:spPr>
      </p:pic>
    </p:spTree>
    <p:extLst>
      <p:ext uri="{BB962C8B-B14F-4D97-AF65-F5344CB8AC3E}">
        <p14:creationId xmlns:p14="http://schemas.microsoft.com/office/powerpoint/2010/main" val="289885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53FDBF-3AD6-4EB2-BF74-34F2B1B174FD}"/>
              </a:ext>
            </a:extLst>
          </p:cNvPr>
          <p:cNvSpPr txBox="1"/>
          <p:nvPr/>
        </p:nvSpPr>
        <p:spPr>
          <a:xfrm>
            <a:off x="0" y="75274"/>
            <a:ext cx="5216892" cy="523220"/>
          </a:xfrm>
          <a:prstGeom prst="rect">
            <a:avLst/>
          </a:prstGeom>
          <a:noFill/>
        </p:spPr>
        <p:txBody>
          <a:bodyPr wrap="square" rtlCol="0">
            <a:spAutoFit/>
          </a:bodyPr>
          <a:lstStyle/>
          <a:p>
            <a:r>
              <a:rPr lang="en-IN" sz="2800" b="1" dirty="0">
                <a:solidFill>
                  <a:srgbClr val="002060"/>
                </a:solidFill>
              </a:rPr>
              <a:t>BIGGEST WINS BY RUNS</a:t>
            </a:r>
          </a:p>
        </p:txBody>
      </p:sp>
      <p:pic>
        <p:nvPicPr>
          <p:cNvPr id="4" name="Picture 3">
            <a:extLst>
              <a:ext uri="{FF2B5EF4-FFF2-40B4-BE49-F238E27FC236}">
                <a16:creationId xmlns:a16="http://schemas.microsoft.com/office/drawing/2014/main" id="{C3795148-EE82-4B6A-8F42-967B75961A65}"/>
              </a:ext>
            </a:extLst>
          </p:cNvPr>
          <p:cNvPicPr>
            <a:picLocks noChangeAspect="1"/>
          </p:cNvPicPr>
          <p:nvPr/>
        </p:nvPicPr>
        <p:blipFill rotWithShape="1">
          <a:blip r:embed="rId2"/>
          <a:srcRect r="1158" b="5684"/>
          <a:stretch/>
        </p:blipFill>
        <p:spPr>
          <a:xfrm>
            <a:off x="375387" y="905274"/>
            <a:ext cx="9403882" cy="5047451"/>
          </a:xfrm>
          <a:prstGeom prst="rect">
            <a:avLst/>
          </a:prstGeom>
        </p:spPr>
      </p:pic>
    </p:spTree>
    <p:extLst>
      <p:ext uri="{BB962C8B-B14F-4D97-AF65-F5344CB8AC3E}">
        <p14:creationId xmlns:p14="http://schemas.microsoft.com/office/powerpoint/2010/main" val="394327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493D24-42A6-4F57-A46C-F14B8FE502C3}"/>
              </a:ext>
            </a:extLst>
          </p:cNvPr>
          <p:cNvSpPr txBox="1"/>
          <p:nvPr/>
        </p:nvSpPr>
        <p:spPr>
          <a:xfrm>
            <a:off x="-77002" y="0"/>
            <a:ext cx="4629752" cy="523220"/>
          </a:xfrm>
          <a:prstGeom prst="rect">
            <a:avLst/>
          </a:prstGeom>
          <a:noFill/>
        </p:spPr>
        <p:txBody>
          <a:bodyPr wrap="square" rtlCol="0">
            <a:spAutoFit/>
          </a:bodyPr>
          <a:lstStyle/>
          <a:p>
            <a:r>
              <a:rPr lang="en-IN" sz="2800" b="1" dirty="0">
                <a:solidFill>
                  <a:srgbClr val="002060"/>
                </a:solidFill>
              </a:rPr>
              <a:t>Biggest wins by Wickets</a:t>
            </a:r>
          </a:p>
        </p:txBody>
      </p:sp>
      <p:pic>
        <p:nvPicPr>
          <p:cNvPr id="4" name="Picture 3">
            <a:extLst>
              <a:ext uri="{FF2B5EF4-FFF2-40B4-BE49-F238E27FC236}">
                <a16:creationId xmlns:a16="http://schemas.microsoft.com/office/drawing/2014/main" id="{BCF6E98A-D05C-45FA-B286-209FA7C7FE0F}"/>
              </a:ext>
            </a:extLst>
          </p:cNvPr>
          <p:cNvPicPr>
            <a:picLocks noChangeAspect="1"/>
          </p:cNvPicPr>
          <p:nvPr/>
        </p:nvPicPr>
        <p:blipFill rotWithShape="1">
          <a:blip r:embed="rId2"/>
          <a:srcRect l="1" r="605" b="5123"/>
          <a:stretch/>
        </p:blipFill>
        <p:spPr>
          <a:xfrm>
            <a:off x="375385" y="1032388"/>
            <a:ext cx="9221002" cy="4951070"/>
          </a:xfrm>
          <a:prstGeom prst="rect">
            <a:avLst/>
          </a:prstGeom>
        </p:spPr>
      </p:pic>
    </p:spTree>
    <p:extLst>
      <p:ext uri="{BB962C8B-B14F-4D97-AF65-F5344CB8AC3E}">
        <p14:creationId xmlns:p14="http://schemas.microsoft.com/office/powerpoint/2010/main" val="3626829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41F476-EB3A-4FC2-8153-B4A1FE83A186}"/>
              </a:ext>
            </a:extLst>
          </p:cNvPr>
          <p:cNvPicPr>
            <a:picLocks noChangeAspect="1"/>
          </p:cNvPicPr>
          <p:nvPr/>
        </p:nvPicPr>
        <p:blipFill rotWithShape="1">
          <a:blip r:embed="rId2"/>
          <a:srcRect l="1" t="-3508" r="32736" b="5263"/>
          <a:stretch/>
        </p:blipFill>
        <p:spPr>
          <a:xfrm>
            <a:off x="2040557" y="1077194"/>
            <a:ext cx="7036066" cy="5780806"/>
          </a:xfrm>
          <a:prstGeom prst="rect">
            <a:avLst/>
          </a:prstGeom>
        </p:spPr>
      </p:pic>
      <p:sp>
        <p:nvSpPr>
          <p:cNvPr id="4" name="TextBox 3">
            <a:extLst>
              <a:ext uri="{FF2B5EF4-FFF2-40B4-BE49-F238E27FC236}">
                <a16:creationId xmlns:a16="http://schemas.microsoft.com/office/drawing/2014/main" id="{A6866DFF-5C42-4F6A-9A3F-1E4FCE132267}"/>
              </a:ext>
            </a:extLst>
          </p:cNvPr>
          <p:cNvSpPr txBox="1"/>
          <p:nvPr/>
        </p:nvSpPr>
        <p:spPr>
          <a:xfrm>
            <a:off x="0" y="182880"/>
            <a:ext cx="4995512" cy="523220"/>
          </a:xfrm>
          <a:prstGeom prst="rect">
            <a:avLst/>
          </a:prstGeom>
          <a:noFill/>
        </p:spPr>
        <p:txBody>
          <a:bodyPr wrap="square" rtlCol="0">
            <a:spAutoFit/>
          </a:bodyPr>
          <a:lstStyle/>
          <a:p>
            <a:r>
              <a:rPr lang="en-IN" sz="2800" b="1" dirty="0">
                <a:solidFill>
                  <a:srgbClr val="002060"/>
                </a:solidFill>
              </a:rPr>
              <a:t>Highest Total in an Innings</a:t>
            </a:r>
          </a:p>
        </p:txBody>
      </p:sp>
    </p:spTree>
    <p:extLst>
      <p:ext uri="{BB962C8B-B14F-4D97-AF65-F5344CB8AC3E}">
        <p14:creationId xmlns:p14="http://schemas.microsoft.com/office/powerpoint/2010/main" val="29490697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107</TotalTime>
  <Words>385</Words>
  <Application>Microsoft Office PowerPoint</Application>
  <PresentationFormat>Widescreen</PresentationFormat>
  <Paragraphs>44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Trebuchet MS</vt:lpstr>
      <vt:lpstr>Wingdings</vt:lpstr>
      <vt:lpstr>Wingdings 3</vt:lpstr>
      <vt:lpstr>Facet</vt:lpstr>
      <vt:lpstr>IPL VISUALISATION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VISUALISATION  ASSIGNMENT</dc:title>
  <dc:creator>Akshada Joshi</dc:creator>
  <cp:lastModifiedBy>Akshada Joshi</cp:lastModifiedBy>
  <cp:revision>1</cp:revision>
  <dcterms:created xsi:type="dcterms:W3CDTF">2021-11-20T04:34:09Z</dcterms:created>
  <dcterms:modified xsi:type="dcterms:W3CDTF">2021-11-20T06:21:44Z</dcterms:modified>
</cp:coreProperties>
</file>