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59" r:id="rId5"/>
    <p:sldId id="260" r:id="rId6"/>
    <p:sldId id="261" r:id="rId7"/>
    <p:sldId id="262" r:id="rId8"/>
    <p:sldId id="268" r:id="rId9"/>
    <p:sldId id="263" r:id="rId10"/>
    <p:sldId id="270" r:id="rId11"/>
    <p:sldId id="271" r:id="rId12"/>
    <p:sldId id="264" r:id="rId13"/>
    <p:sldId id="272" r:id="rId14"/>
    <p:sldId id="265" r:id="rId15"/>
    <p:sldId id="266" r:id="rId16"/>
    <p:sldId id="267" r:id="rId17"/>
    <p:sldId id="273" r:id="rId18"/>
    <p:sldId id="269"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B782243-5679-4944-9FCD-04CA2497124D}" type="datetimeFigureOut">
              <a:rPr lang="en-IN" smtClean="0"/>
              <a:t>12-11-2021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78D3928F-4F2A-46C5-8416-30055B043781}" type="slidenum">
              <a:rPr lang="en-IN" smtClean="0"/>
              <a:t>‹#›</a:t>
            </a:fld>
            <a:endParaRPr lang="en-IN"/>
          </a:p>
        </p:txBody>
      </p:sp>
    </p:spTree>
    <p:extLst>
      <p:ext uri="{BB962C8B-B14F-4D97-AF65-F5344CB8AC3E}">
        <p14:creationId xmlns:p14="http://schemas.microsoft.com/office/powerpoint/2010/main" val="134652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782243-5679-4944-9FCD-04CA2497124D}"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300481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782243-5679-4944-9FCD-04CA2497124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4089607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782243-5679-4944-9FCD-04CA2497124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60740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782243-5679-4944-9FCD-04CA2497124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286738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B782243-5679-4944-9FCD-04CA2497124D}"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2811057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B782243-5679-4944-9FCD-04CA2497124D}"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3740178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82243-5679-4944-9FCD-04CA2497124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3330377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82243-5679-4944-9FCD-04CA2497124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209230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82243-5679-4944-9FCD-04CA2497124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389954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782243-5679-4944-9FCD-04CA2497124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289468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782243-5679-4944-9FCD-04CA2497124D}"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338576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782243-5679-4944-9FCD-04CA2497124D}"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191907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782243-5679-4944-9FCD-04CA2497124D}" type="datetimeFigureOut">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30547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82243-5679-4944-9FCD-04CA2497124D}" type="datetimeFigureOut">
              <a:rPr lang="en-IN" smtClean="0"/>
              <a:t>12-11-2021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310317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782243-5679-4944-9FCD-04CA2497124D}"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2111021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782243-5679-4944-9FCD-04CA2497124D}"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D3928F-4F2A-46C5-8416-30055B043781}" type="slidenum">
              <a:rPr lang="en-IN" smtClean="0"/>
              <a:t>‹#›</a:t>
            </a:fld>
            <a:endParaRPr lang="en-IN"/>
          </a:p>
        </p:txBody>
      </p:sp>
    </p:spTree>
    <p:extLst>
      <p:ext uri="{BB962C8B-B14F-4D97-AF65-F5344CB8AC3E}">
        <p14:creationId xmlns:p14="http://schemas.microsoft.com/office/powerpoint/2010/main" val="105450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B782243-5679-4944-9FCD-04CA2497124D}" type="datetimeFigureOut">
              <a:rPr lang="en-IN" smtClean="0"/>
              <a:t>12-11-2021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78D3928F-4F2A-46C5-8416-30055B043781}" type="slidenum">
              <a:rPr lang="en-IN" smtClean="0"/>
              <a:t>‹#›</a:t>
            </a:fld>
            <a:endParaRPr lang="en-IN"/>
          </a:p>
        </p:txBody>
      </p:sp>
    </p:spTree>
    <p:extLst>
      <p:ext uri="{BB962C8B-B14F-4D97-AF65-F5344CB8AC3E}">
        <p14:creationId xmlns:p14="http://schemas.microsoft.com/office/powerpoint/2010/main" val="967258868"/>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A7614-CB9E-44B2-A5C5-CABF4BB4E142}"/>
              </a:ext>
            </a:extLst>
          </p:cNvPr>
          <p:cNvSpPr>
            <a:spLocks noGrp="1"/>
          </p:cNvSpPr>
          <p:nvPr>
            <p:ph type="ctrTitle"/>
          </p:nvPr>
        </p:nvSpPr>
        <p:spPr>
          <a:xfrm>
            <a:off x="381000" y="5132672"/>
            <a:ext cx="7772400" cy="1463040"/>
          </a:xfrm>
        </p:spPr>
        <p:txBody>
          <a:bodyPr>
            <a:noAutofit/>
          </a:bodyPr>
          <a:lstStyle/>
          <a:p>
            <a:pPr algn="ctr"/>
            <a:br>
              <a:rPr lang="en-US" sz="4400" b="1" i="0" dirty="0">
                <a:solidFill>
                  <a:srgbClr val="1A202C"/>
                </a:solidFill>
                <a:effectLst/>
                <a:latin typeface="circular"/>
              </a:rPr>
            </a:br>
            <a:endParaRPr lang="en-IN" sz="4400" dirty="0"/>
          </a:p>
        </p:txBody>
      </p:sp>
      <p:sp>
        <p:nvSpPr>
          <p:cNvPr id="5" name="Content Placeholder 4">
            <a:extLst>
              <a:ext uri="{FF2B5EF4-FFF2-40B4-BE49-F238E27FC236}">
                <a16:creationId xmlns:a16="http://schemas.microsoft.com/office/drawing/2014/main" id="{D829200F-0763-4A9F-88E0-9E19A5E3CB82}"/>
              </a:ext>
            </a:extLst>
          </p:cNvPr>
          <p:cNvSpPr>
            <a:spLocks noGrp="1"/>
          </p:cNvSpPr>
          <p:nvPr>
            <p:ph type="subTitle" idx="1"/>
          </p:nvPr>
        </p:nvSpPr>
        <p:spPr>
          <a:xfrm>
            <a:off x="6565900" y="4343400"/>
            <a:ext cx="6072873" cy="2252312"/>
          </a:xfrm>
        </p:spPr>
        <p:txBody>
          <a:bodyPr>
            <a:noAutofit/>
          </a:bodyPr>
          <a:lstStyle/>
          <a:p>
            <a:r>
              <a:rPr lang="en-IN" sz="2800" b="1" dirty="0">
                <a:latin typeface="Times New Roman" panose="02020603050405020304" pitchFamily="18" charset="0"/>
                <a:cs typeface="Times New Roman" panose="02020603050405020304" pitchFamily="18" charset="0"/>
              </a:rPr>
              <a:t>Submitted By-</a:t>
            </a:r>
          </a:p>
          <a:p>
            <a:r>
              <a:rPr lang="en-IN" sz="2800" dirty="0">
                <a:latin typeface="Times New Roman" panose="02020603050405020304" pitchFamily="18" charset="0"/>
                <a:cs typeface="Times New Roman" panose="02020603050405020304" pitchFamily="18" charset="0"/>
              </a:rPr>
              <a:t>Akshada Kumari Joshi</a:t>
            </a:r>
          </a:p>
        </p:txBody>
      </p:sp>
      <p:sp>
        <p:nvSpPr>
          <p:cNvPr id="6" name="Rectangle 5">
            <a:extLst>
              <a:ext uri="{FF2B5EF4-FFF2-40B4-BE49-F238E27FC236}">
                <a16:creationId xmlns:a16="http://schemas.microsoft.com/office/drawing/2014/main" id="{BF27E880-448D-4E0F-A451-E029470AA1E2}"/>
              </a:ext>
            </a:extLst>
          </p:cNvPr>
          <p:cNvSpPr/>
          <p:nvPr/>
        </p:nvSpPr>
        <p:spPr>
          <a:xfrm>
            <a:off x="578319" y="570297"/>
            <a:ext cx="6602930" cy="31667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CF506CA-ABCC-46E1-AD70-6199E518923D}"/>
              </a:ext>
            </a:extLst>
          </p:cNvPr>
          <p:cNvSpPr txBox="1"/>
          <p:nvPr/>
        </p:nvSpPr>
        <p:spPr>
          <a:xfrm>
            <a:off x="924025" y="1020278"/>
            <a:ext cx="5813659" cy="2308324"/>
          </a:xfrm>
          <a:prstGeom prst="rect">
            <a:avLst/>
          </a:prstGeom>
          <a:noFill/>
        </p:spPr>
        <p:txBody>
          <a:bodyPr wrap="square" rtlCol="0">
            <a:spAutoFit/>
          </a:bodyPr>
          <a:lstStyle/>
          <a:p>
            <a:r>
              <a:rPr lang="en-US" sz="4800" b="1" i="0" dirty="0">
                <a:solidFill>
                  <a:srgbClr val="002060"/>
                </a:solidFill>
                <a:effectLst/>
                <a:latin typeface="Times New Roman" panose="02020603050405020304" pitchFamily="18" charset="0"/>
                <a:cs typeface="Times New Roman" panose="02020603050405020304" pitchFamily="18" charset="0"/>
              </a:rPr>
              <a:t>Marketing and Retail Analytics: Capstone Project</a:t>
            </a:r>
            <a:endParaRPr lang="en-IN" sz="4800" dirty="0"/>
          </a:p>
        </p:txBody>
      </p:sp>
    </p:spTree>
    <p:extLst>
      <p:ext uri="{BB962C8B-B14F-4D97-AF65-F5344CB8AC3E}">
        <p14:creationId xmlns:p14="http://schemas.microsoft.com/office/powerpoint/2010/main" val="109444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855D-E85B-4B21-9F4F-4E665CC8C05D}"/>
              </a:ext>
            </a:extLst>
          </p:cNvPr>
          <p:cNvSpPr>
            <a:spLocks noGrp="1"/>
          </p:cNvSpPr>
          <p:nvPr>
            <p:ph type="title"/>
          </p:nvPr>
        </p:nvSpPr>
        <p:spPr>
          <a:xfrm>
            <a:off x="1116853" y="414868"/>
            <a:ext cx="8761413" cy="706964"/>
          </a:xfrm>
        </p:spPr>
        <p:txBody>
          <a:bodyPr/>
          <a:lstStyle/>
          <a:p>
            <a:pPr algn="ctr"/>
            <a:r>
              <a:rPr lang="en-IN" b="1" dirty="0">
                <a:latin typeface="Times New Roman" panose="02020603050405020304" pitchFamily="18" charset="0"/>
                <a:cs typeface="Times New Roman" panose="02020603050405020304" pitchFamily="18" charset="0"/>
              </a:rPr>
              <a:t>ASSOCIATION RULE MINING</a:t>
            </a:r>
          </a:p>
        </p:txBody>
      </p:sp>
      <p:sp>
        <p:nvSpPr>
          <p:cNvPr id="3" name="Content Placeholder 2">
            <a:extLst>
              <a:ext uri="{FF2B5EF4-FFF2-40B4-BE49-F238E27FC236}">
                <a16:creationId xmlns:a16="http://schemas.microsoft.com/office/drawing/2014/main" id="{08FF474A-4C83-478B-AE75-C903761CA7A5}"/>
              </a:ext>
            </a:extLst>
          </p:cNvPr>
          <p:cNvSpPr>
            <a:spLocks noGrp="1"/>
          </p:cNvSpPr>
          <p:nvPr>
            <p:ph idx="1"/>
          </p:nvPr>
        </p:nvSpPr>
        <p:spPr>
          <a:xfrm>
            <a:off x="431800" y="1333500"/>
            <a:ext cx="11150600" cy="5207000"/>
          </a:xfrm>
        </p:spPr>
        <p:txBody>
          <a:bodyPr>
            <a:normAutofit fontScale="77500" lnSpcReduction="20000"/>
          </a:bodyPr>
          <a:lstStyle/>
          <a:p>
            <a:pPr algn="l"/>
            <a:r>
              <a:rPr lang="en-US" sz="2100" b="1" i="0" dirty="0">
                <a:solidFill>
                  <a:srgbClr val="111111"/>
                </a:solidFill>
                <a:effectLst/>
                <a:latin typeface="Times New Roman" panose="02020603050405020304" pitchFamily="18" charset="0"/>
                <a:cs typeface="Times New Roman" panose="02020603050405020304" pitchFamily="18" charset="0"/>
              </a:rPr>
              <a:t>Association Rule Mining is used when you want to find an association between different objects in a set, find frequent patterns in a transaction database, relational databases or any other information repository. The applications of Association Rule Mining are found in Marketing, Basket Data Analysis (or Market Basket Analysis) in retailing, clustering and classification.</a:t>
            </a:r>
          </a:p>
          <a:p>
            <a:pPr algn="l"/>
            <a:r>
              <a:rPr lang="en-US" sz="2100" b="1" i="0" dirty="0">
                <a:solidFill>
                  <a:srgbClr val="111111"/>
                </a:solidFill>
                <a:effectLst/>
                <a:latin typeface="Times New Roman" panose="02020603050405020304" pitchFamily="18" charset="0"/>
                <a:cs typeface="Times New Roman" panose="02020603050405020304" pitchFamily="18" charset="0"/>
              </a:rPr>
              <a:t>The most common approach to find these patterns is Market Basket Analysis, which is a key technique used by large retailers like Amazon, Flipkart, </a:t>
            </a:r>
            <a:r>
              <a:rPr lang="en-US" sz="2100" b="1" i="0" dirty="0" err="1">
                <a:solidFill>
                  <a:srgbClr val="111111"/>
                </a:solidFill>
                <a:effectLst/>
                <a:latin typeface="Times New Roman" panose="02020603050405020304" pitchFamily="18" charset="0"/>
                <a:cs typeface="Times New Roman" panose="02020603050405020304" pitchFamily="18" charset="0"/>
              </a:rPr>
              <a:t>etc</a:t>
            </a:r>
            <a:r>
              <a:rPr lang="en-US" sz="2100" b="1" i="0" dirty="0">
                <a:solidFill>
                  <a:srgbClr val="111111"/>
                </a:solidFill>
                <a:effectLst/>
                <a:latin typeface="Times New Roman" panose="02020603050405020304" pitchFamily="18" charset="0"/>
                <a:cs typeface="Times New Roman" panose="02020603050405020304" pitchFamily="18" charset="0"/>
              </a:rPr>
              <a:t> to analyze customer buying habits by finding associations between the different items that customers place in their “shopping baskets”. The discovery of these associations can help retailers develop marketing strategies by gaining insight into which items are frequently purchased together by customers. The strategies may include:</a:t>
            </a:r>
          </a:p>
          <a:p>
            <a:pPr algn="l">
              <a:buFont typeface="Arial" panose="020B0604020202020204" pitchFamily="34" charset="0"/>
              <a:buChar char="•"/>
            </a:pPr>
            <a:r>
              <a:rPr lang="en-US" sz="2100" b="1" i="0" dirty="0">
                <a:solidFill>
                  <a:srgbClr val="111111"/>
                </a:solidFill>
                <a:effectLst/>
                <a:latin typeface="Times New Roman" panose="02020603050405020304" pitchFamily="18" charset="0"/>
                <a:cs typeface="Times New Roman" panose="02020603050405020304" pitchFamily="18" charset="0"/>
              </a:rPr>
              <a:t>Changing the store layout according to trends</a:t>
            </a:r>
          </a:p>
          <a:p>
            <a:pPr algn="l">
              <a:buFont typeface="Arial" panose="020B0604020202020204" pitchFamily="34" charset="0"/>
              <a:buChar char="•"/>
            </a:pPr>
            <a:r>
              <a:rPr lang="en-US" sz="2100" b="1" i="0" dirty="0">
                <a:solidFill>
                  <a:srgbClr val="111111"/>
                </a:solidFill>
                <a:effectLst/>
                <a:latin typeface="Times New Roman" panose="02020603050405020304" pitchFamily="18" charset="0"/>
                <a:cs typeface="Times New Roman" panose="02020603050405020304" pitchFamily="18" charset="0"/>
              </a:rPr>
              <a:t>Customer behavior analysis</a:t>
            </a:r>
          </a:p>
          <a:p>
            <a:pPr algn="l">
              <a:buFont typeface="Arial" panose="020B0604020202020204" pitchFamily="34" charset="0"/>
              <a:buChar char="•"/>
            </a:pPr>
            <a:r>
              <a:rPr lang="en-US" sz="2100" b="1" i="0" dirty="0">
                <a:solidFill>
                  <a:srgbClr val="111111"/>
                </a:solidFill>
                <a:effectLst/>
                <a:latin typeface="Times New Roman" panose="02020603050405020304" pitchFamily="18" charset="0"/>
                <a:cs typeface="Times New Roman" panose="02020603050405020304" pitchFamily="18" charset="0"/>
              </a:rPr>
              <a:t>Catalog design</a:t>
            </a:r>
          </a:p>
          <a:p>
            <a:pPr algn="l">
              <a:buFont typeface="Arial" panose="020B0604020202020204" pitchFamily="34" charset="0"/>
              <a:buChar char="•"/>
            </a:pPr>
            <a:r>
              <a:rPr lang="en-US" sz="2100" b="1" i="0" dirty="0">
                <a:solidFill>
                  <a:srgbClr val="111111"/>
                </a:solidFill>
                <a:effectLst/>
                <a:latin typeface="Times New Roman" panose="02020603050405020304" pitchFamily="18" charset="0"/>
                <a:cs typeface="Times New Roman" panose="02020603050405020304" pitchFamily="18" charset="0"/>
              </a:rPr>
              <a:t>Cross marketing on online stores</a:t>
            </a:r>
          </a:p>
          <a:p>
            <a:pPr algn="l">
              <a:buFont typeface="Arial" panose="020B0604020202020204" pitchFamily="34" charset="0"/>
              <a:buChar char="•"/>
            </a:pPr>
            <a:r>
              <a:rPr lang="en-US" sz="2100" b="1" i="0" dirty="0">
                <a:solidFill>
                  <a:srgbClr val="111111"/>
                </a:solidFill>
                <a:effectLst/>
                <a:latin typeface="Times New Roman" panose="02020603050405020304" pitchFamily="18" charset="0"/>
                <a:cs typeface="Times New Roman" panose="02020603050405020304" pitchFamily="18" charset="0"/>
              </a:rPr>
              <a:t>What are the trending items customers buy</a:t>
            </a:r>
          </a:p>
          <a:p>
            <a:pPr algn="l">
              <a:buFont typeface="Arial" panose="020B0604020202020204" pitchFamily="34" charset="0"/>
              <a:buChar char="•"/>
            </a:pPr>
            <a:r>
              <a:rPr lang="en-US" sz="2100" b="1" i="0" dirty="0">
                <a:solidFill>
                  <a:srgbClr val="111111"/>
                </a:solidFill>
                <a:effectLst/>
                <a:latin typeface="Times New Roman" panose="02020603050405020304" pitchFamily="18" charset="0"/>
                <a:cs typeface="Times New Roman" panose="02020603050405020304" pitchFamily="18" charset="0"/>
              </a:rPr>
              <a:t>Customized emails with add-on sales etc..</a:t>
            </a:r>
          </a:p>
          <a:p>
            <a:pPr algn="l"/>
            <a:r>
              <a:rPr lang="en-US" sz="2100" b="1" i="0" dirty="0">
                <a:solidFill>
                  <a:srgbClr val="111111"/>
                </a:solidFill>
                <a:effectLst/>
                <a:latin typeface="Times New Roman" panose="02020603050405020304" pitchFamily="18" charset="0"/>
                <a:cs typeface="Times New Roman" panose="02020603050405020304" pitchFamily="18" charset="0"/>
              </a:rPr>
              <a:t>Online retailers and publishers can use this type of analysis to:</a:t>
            </a:r>
          </a:p>
          <a:p>
            <a:pPr algn="l">
              <a:buFont typeface="Arial" panose="020B0604020202020204" pitchFamily="34" charset="0"/>
              <a:buChar char="•"/>
            </a:pPr>
            <a:r>
              <a:rPr lang="en-US" sz="2100" b="1" i="0" dirty="0">
                <a:solidFill>
                  <a:srgbClr val="111111"/>
                </a:solidFill>
                <a:effectLst/>
                <a:latin typeface="Times New Roman" panose="02020603050405020304" pitchFamily="18" charset="0"/>
                <a:cs typeface="Times New Roman" panose="02020603050405020304" pitchFamily="18" charset="0"/>
              </a:rPr>
              <a:t>Inform the placement of content items on their media sites, or products in their catalog</a:t>
            </a:r>
          </a:p>
          <a:p>
            <a:pPr algn="l">
              <a:buFont typeface="Arial" panose="020B0604020202020204" pitchFamily="34" charset="0"/>
              <a:buChar char="•"/>
            </a:pPr>
            <a:r>
              <a:rPr lang="en-US" sz="2100" b="1" i="0" dirty="0">
                <a:solidFill>
                  <a:srgbClr val="111111"/>
                </a:solidFill>
                <a:effectLst/>
                <a:latin typeface="Times New Roman" panose="02020603050405020304" pitchFamily="18" charset="0"/>
                <a:cs typeface="Times New Roman" panose="02020603050405020304" pitchFamily="18" charset="0"/>
              </a:rPr>
              <a:t>Deliver targeted marketing (e.g. emailing customers who bought products specific products with other products and offers on those products that are likely to be interesting to them.)</a:t>
            </a:r>
          </a:p>
          <a:p>
            <a:endParaRPr lang="en-IN" dirty="0"/>
          </a:p>
        </p:txBody>
      </p:sp>
    </p:spTree>
    <p:extLst>
      <p:ext uri="{BB962C8B-B14F-4D97-AF65-F5344CB8AC3E}">
        <p14:creationId xmlns:p14="http://schemas.microsoft.com/office/powerpoint/2010/main" val="205942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014B-406B-46D9-B929-2D15DBA6DFB1}"/>
              </a:ext>
            </a:extLst>
          </p:cNvPr>
          <p:cNvSpPr>
            <a:spLocks noGrp="1"/>
          </p:cNvSpPr>
          <p:nvPr>
            <p:ph type="title"/>
          </p:nvPr>
        </p:nvSpPr>
        <p:spPr>
          <a:xfrm>
            <a:off x="1066053" y="541868"/>
            <a:ext cx="8761413" cy="706964"/>
          </a:xfrm>
        </p:spPr>
        <p:txBody>
          <a:bodyPr/>
          <a:lstStyle/>
          <a:p>
            <a:pPr algn="ctr"/>
            <a:r>
              <a:rPr lang="en-IN" b="1" dirty="0">
                <a:latin typeface="Times New Roman" panose="02020603050405020304" pitchFamily="18" charset="0"/>
                <a:cs typeface="Times New Roman" panose="02020603050405020304" pitchFamily="18" charset="0"/>
              </a:rPr>
              <a:t>APRIORI ALGORITHM</a:t>
            </a:r>
          </a:p>
        </p:txBody>
      </p:sp>
      <p:sp>
        <p:nvSpPr>
          <p:cNvPr id="3" name="Content Placeholder 2">
            <a:extLst>
              <a:ext uri="{FF2B5EF4-FFF2-40B4-BE49-F238E27FC236}">
                <a16:creationId xmlns:a16="http://schemas.microsoft.com/office/drawing/2014/main" id="{792D7421-B001-4995-958D-BE65B34FC59C}"/>
              </a:ext>
            </a:extLst>
          </p:cNvPr>
          <p:cNvSpPr>
            <a:spLocks noGrp="1"/>
          </p:cNvSpPr>
          <p:nvPr>
            <p:ph idx="1"/>
          </p:nvPr>
        </p:nvSpPr>
        <p:spPr>
          <a:xfrm>
            <a:off x="342900" y="1549400"/>
            <a:ext cx="11506199" cy="5041900"/>
          </a:xfrm>
        </p:spPr>
        <p:txBody>
          <a:bodyPr>
            <a:normAutofit fontScale="77500" lnSpcReduction="20000"/>
          </a:bodyPr>
          <a:lstStyle/>
          <a:p>
            <a:br>
              <a:rPr lang="en-US" sz="1800" b="1" dirty="0">
                <a:latin typeface="Arial" panose="020B0604020202020204" pitchFamily="34" charset="0"/>
                <a:cs typeface="Arial" panose="020B0604020202020204" pitchFamily="34" charset="0"/>
              </a:rPr>
            </a:br>
            <a:r>
              <a:rPr lang="en-US" sz="2300" b="1" i="0" dirty="0" err="1">
                <a:solidFill>
                  <a:srgbClr val="111111"/>
                </a:solidFill>
                <a:effectLst/>
                <a:latin typeface="Times New Roman" panose="02020603050405020304" pitchFamily="18" charset="0"/>
                <a:cs typeface="Times New Roman" panose="02020603050405020304" pitchFamily="18" charset="0"/>
              </a:rPr>
              <a:t>Apriori</a:t>
            </a:r>
            <a:r>
              <a:rPr lang="en-US" sz="2300" b="1" i="0" dirty="0">
                <a:solidFill>
                  <a:srgbClr val="111111"/>
                </a:solidFill>
                <a:effectLst/>
                <a:latin typeface="Times New Roman" panose="02020603050405020304" pitchFamily="18" charset="0"/>
                <a:cs typeface="Times New Roman" panose="02020603050405020304" pitchFamily="18" charset="0"/>
              </a:rPr>
              <a:t> algorithm assumes that any subset of a frequent itemset must be frequent. Its the algorithm behind Market Basket Analysis.</a:t>
            </a:r>
            <a:endParaRPr lang="en-IN" sz="2300" b="1" dirty="0">
              <a:latin typeface="Times New Roman" panose="02020603050405020304" pitchFamily="18" charset="0"/>
              <a:cs typeface="Times New Roman" panose="02020603050405020304" pitchFamily="18" charset="0"/>
            </a:endParaRPr>
          </a:p>
          <a:p>
            <a:pPr algn="l"/>
            <a:endParaRPr lang="en-IN" sz="2300" b="1" i="0" dirty="0">
              <a:solidFill>
                <a:srgbClr val="000000"/>
              </a:solidFill>
              <a:effectLst/>
              <a:latin typeface="Times New Roman" panose="02020603050405020304" pitchFamily="18" charset="0"/>
              <a:cs typeface="Times New Roman" panose="02020603050405020304" pitchFamily="18" charset="0"/>
            </a:endParaRPr>
          </a:p>
          <a:p>
            <a:pPr algn="l"/>
            <a:r>
              <a:rPr lang="en-IN" sz="2300" b="1" i="0" dirty="0">
                <a:solidFill>
                  <a:srgbClr val="000000"/>
                </a:solidFill>
                <a:effectLst/>
                <a:latin typeface="Times New Roman" panose="02020603050405020304" pitchFamily="18" charset="0"/>
                <a:cs typeface="Times New Roman" panose="02020603050405020304" pitchFamily="18" charset="0"/>
              </a:rPr>
              <a:t>Measure 1: Support.</a:t>
            </a:r>
          </a:p>
          <a:p>
            <a:pPr algn="l"/>
            <a:r>
              <a:rPr lang="en-US" sz="2300" b="1" i="0" dirty="0">
                <a:solidFill>
                  <a:srgbClr val="000000"/>
                </a:solidFill>
                <a:effectLst/>
                <a:latin typeface="Times New Roman" panose="02020603050405020304" pitchFamily="18" charset="0"/>
                <a:cs typeface="Times New Roman" panose="02020603050405020304" pitchFamily="18" charset="0"/>
              </a:rPr>
              <a:t>This says how popular an itemset is, as measured by the proportion of transactions in which an itemset appears</a:t>
            </a:r>
            <a:endParaRPr lang="en-IN" sz="2300" b="1" dirty="0">
              <a:solidFill>
                <a:srgbClr val="000000"/>
              </a:solidFill>
              <a:latin typeface="Times New Roman" panose="02020603050405020304" pitchFamily="18" charset="0"/>
              <a:cs typeface="Times New Roman" panose="02020603050405020304" pitchFamily="18" charset="0"/>
            </a:endParaRPr>
          </a:p>
          <a:p>
            <a:pPr algn="l"/>
            <a:endParaRPr lang="en-IN" sz="2300" b="1" i="0" dirty="0">
              <a:solidFill>
                <a:srgbClr val="000000"/>
              </a:solidFill>
              <a:effectLst/>
              <a:latin typeface="Times New Roman" panose="02020603050405020304" pitchFamily="18" charset="0"/>
              <a:cs typeface="Times New Roman" panose="02020603050405020304" pitchFamily="18" charset="0"/>
            </a:endParaRPr>
          </a:p>
          <a:p>
            <a:r>
              <a:rPr lang="en-IN" sz="2300" b="1" i="0" dirty="0">
                <a:solidFill>
                  <a:srgbClr val="000000"/>
                </a:solidFill>
                <a:effectLst/>
                <a:latin typeface="Times New Roman" panose="02020603050405020304" pitchFamily="18" charset="0"/>
                <a:cs typeface="Times New Roman" panose="02020603050405020304" pitchFamily="18" charset="0"/>
              </a:rPr>
              <a:t>Measure 2: Confidence.</a:t>
            </a:r>
          </a:p>
          <a:p>
            <a:pPr algn="l"/>
            <a:r>
              <a:rPr lang="en-US" sz="2300" b="1" i="0" dirty="0">
                <a:solidFill>
                  <a:srgbClr val="000000"/>
                </a:solidFill>
                <a:effectLst/>
                <a:latin typeface="Times New Roman" panose="02020603050405020304" pitchFamily="18" charset="0"/>
                <a:cs typeface="Times New Roman" panose="02020603050405020304" pitchFamily="18" charset="0"/>
              </a:rPr>
              <a:t>This says how likely item Y is purchased when item X is purchased, expressed as {X -&gt; Y}. This is measured by the proportion of transactions with item X, in which item Y also appears</a:t>
            </a:r>
            <a:r>
              <a:rPr lang="en-IN" sz="2300" b="1" dirty="0">
                <a:solidFill>
                  <a:srgbClr val="000000"/>
                </a:solidFill>
                <a:latin typeface="Times New Roman" panose="02020603050405020304" pitchFamily="18" charset="0"/>
                <a:cs typeface="Times New Roman" panose="02020603050405020304" pitchFamily="18" charset="0"/>
              </a:rPr>
              <a:t>.</a:t>
            </a:r>
          </a:p>
          <a:p>
            <a:pPr algn="l"/>
            <a:endParaRPr lang="en-IN" sz="2300" b="1" i="0" dirty="0">
              <a:solidFill>
                <a:srgbClr val="000000"/>
              </a:solidFill>
              <a:effectLst/>
              <a:latin typeface="Times New Roman" panose="02020603050405020304" pitchFamily="18" charset="0"/>
              <a:cs typeface="Times New Roman" panose="02020603050405020304" pitchFamily="18" charset="0"/>
            </a:endParaRPr>
          </a:p>
          <a:p>
            <a:r>
              <a:rPr lang="en-IN" sz="2300" b="1" i="0" dirty="0">
                <a:solidFill>
                  <a:srgbClr val="000000"/>
                </a:solidFill>
                <a:effectLst/>
                <a:latin typeface="Times New Roman" panose="02020603050405020304" pitchFamily="18" charset="0"/>
                <a:cs typeface="Times New Roman" panose="02020603050405020304" pitchFamily="18" charset="0"/>
              </a:rPr>
              <a:t>Measure 3: Lift</a:t>
            </a:r>
          </a:p>
          <a:p>
            <a:pPr algn="l"/>
            <a:endParaRPr lang="en-IN" sz="2300" b="1" dirty="0">
              <a:solidFill>
                <a:srgbClr val="000000"/>
              </a:solidFill>
              <a:latin typeface="Times New Roman" panose="02020603050405020304" pitchFamily="18" charset="0"/>
              <a:cs typeface="Times New Roman" panose="02020603050405020304" pitchFamily="18" charset="0"/>
            </a:endParaRPr>
          </a:p>
          <a:p>
            <a:pPr algn="l"/>
            <a:r>
              <a:rPr lang="en-US" sz="2300" b="1" i="0" dirty="0">
                <a:solidFill>
                  <a:srgbClr val="000000"/>
                </a:solidFill>
                <a:effectLst/>
                <a:latin typeface="Times New Roman" panose="02020603050405020304" pitchFamily="18" charset="0"/>
                <a:cs typeface="Times New Roman" panose="02020603050405020304" pitchFamily="18" charset="0"/>
              </a:rPr>
              <a:t>This says how likely item Y is purchased when item X is purchased, while controlling for how popular item Y is.</a:t>
            </a:r>
            <a:endParaRPr lang="en-IN" sz="2300" b="1"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8583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85F4-17AF-4CDF-BA48-1B520212092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Top 20 Products By Quantity</a:t>
            </a:r>
          </a:p>
        </p:txBody>
      </p:sp>
      <p:pic>
        <p:nvPicPr>
          <p:cNvPr id="5" name="Content Placeholder 4">
            <a:extLst>
              <a:ext uri="{FF2B5EF4-FFF2-40B4-BE49-F238E27FC236}">
                <a16:creationId xmlns:a16="http://schemas.microsoft.com/office/drawing/2014/main" id="{A130B6EB-1592-453E-B2E2-CA7FBBEE3AD3}"/>
              </a:ext>
            </a:extLst>
          </p:cNvPr>
          <p:cNvPicPr>
            <a:picLocks noGrp="1" noChangeAspect="1"/>
          </p:cNvPicPr>
          <p:nvPr>
            <p:ph idx="1"/>
          </p:nvPr>
        </p:nvPicPr>
        <p:blipFill>
          <a:blip r:embed="rId2"/>
          <a:stretch>
            <a:fillRect/>
          </a:stretch>
        </p:blipFill>
        <p:spPr>
          <a:xfrm>
            <a:off x="558265" y="2002274"/>
            <a:ext cx="9500135" cy="4855726"/>
          </a:xfrm>
        </p:spPr>
      </p:pic>
    </p:spTree>
    <p:extLst>
      <p:ext uri="{BB962C8B-B14F-4D97-AF65-F5344CB8AC3E}">
        <p14:creationId xmlns:p14="http://schemas.microsoft.com/office/powerpoint/2010/main" val="112781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D547-FA63-4091-874E-2A3D0AADB40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PARETO ANALYSIS</a:t>
            </a:r>
          </a:p>
        </p:txBody>
      </p:sp>
      <p:sp>
        <p:nvSpPr>
          <p:cNvPr id="3" name="Content Placeholder 2">
            <a:extLst>
              <a:ext uri="{FF2B5EF4-FFF2-40B4-BE49-F238E27FC236}">
                <a16:creationId xmlns:a16="http://schemas.microsoft.com/office/drawing/2014/main" id="{64EB885F-77DF-4D9A-9275-A198A076E36D}"/>
              </a:ext>
            </a:extLst>
          </p:cNvPr>
          <p:cNvSpPr>
            <a:spLocks noGrp="1"/>
          </p:cNvSpPr>
          <p:nvPr>
            <p:ph idx="1"/>
          </p:nvPr>
        </p:nvSpPr>
        <p:spPr>
          <a:xfrm>
            <a:off x="469154" y="2573864"/>
            <a:ext cx="10186145" cy="4711700"/>
          </a:xfrm>
        </p:spPr>
        <p:txBody>
          <a:bodyPr/>
          <a:lstStyle/>
          <a:p>
            <a:pPr algn="l" fontAlgn="base"/>
            <a:r>
              <a:rPr lang="en-US" sz="2000" b="1" i="0" dirty="0">
                <a:solidFill>
                  <a:srgbClr val="333333"/>
                </a:solidFill>
                <a:effectLst/>
                <a:latin typeface="Times New Roman" panose="02020603050405020304" pitchFamily="18" charset="0"/>
                <a:cs typeface="Times New Roman" panose="02020603050405020304" pitchFamily="18" charset="0"/>
              </a:rPr>
              <a:t>The Pareto Principle states that 80 percent of a project's benefit comes from 20 percent of the work. Or, conversely, that 80 percent of problems can be traced back to 20 percent of causes. Pareto Analysis identifies the problem areas or tasks that will have the biggest payoff. The tool has several benefits, including:</a:t>
            </a:r>
          </a:p>
          <a:p>
            <a:pPr algn="l" fontAlgn="base">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Identifying and prioritizing problems and tasks.</a:t>
            </a:r>
          </a:p>
          <a:p>
            <a:pPr algn="l" fontAlgn="base">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Helping people to organize their workloads more effectively.</a:t>
            </a:r>
          </a:p>
          <a:p>
            <a:pPr algn="l" fontAlgn="base">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Improving productivity.</a:t>
            </a:r>
          </a:p>
          <a:p>
            <a:pPr algn="l" fontAlgn="base">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Improving profitability.</a:t>
            </a:r>
          </a:p>
          <a:p>
            <a:endParaRPr lang="en-IN" dirty="0"/>
          </a:p>
        </p:txBody>
      </p:sp>
    </p:spTree>
    <p:extLst>
      <p:ext uri="{BB962C8B-B14F-4D97-AF65-F5344CB8AC3E}">
        <p14:creationId xmlns:p14="http://schemas.microsoft.com/office/powerpoint/2010/main" val="69349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A27B-898C-4E82-BB90-1DDB8EFE0A7A}"/>
              </a:ext>
            </a:extLst>
          </p:cNvPr>
          <p:cNvSpPr>
            <a:spLocks noGrp="1"/>
          </p:cNvSpPr>
          <p:nvPr>
            <p:ph type="title"/>
          </p:nvPr>
        </p:nvSpPr>
        <p:spPr>
          <a:xfrm>
            <a:off x="1154955" y="598283"/>
            <a:ext cx="8761413" cy="706964"/>
          </a:xfrm>
        </p:spPr>
        <p:txBody>
          <a:bodyPr/>
          <a:lstStyle/>
          <a:p>
            <a:pPr algn="ctr"/>
            <a:r>
              <a:rPr lang="en-IN" b="1" dirty="0">
                <a:latin typeface="Times New Roman" panose="02020603050405020304" pitchFamily="18" charset="0"/>
                <a:cs typeface="Times New Roman" panose="02020603050405020304" pitchFamily="18" charset="0"/>
              </a:rPr>
              <a:t>Pareto Analysis By Revenue</a:t>
            </a:r>
          </a:p>
        </p:txBody>
      </p:sp>
      <p:sp>
        <p:nvSpPr>
          <p:cNvPr id="4" name="Content Placeholder 3">
            <a:extLst>
              <a:ext uri="{FF2B5EF4-FFF2-40B4-BE49-F238E27FC236}">
                <a16:creationId xmlns:a16="http://schemas.microsoft.com/office/drawing/2014/main" id="{EDA1639E-B0B6-475F-9C8D-1B0ED51D611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D3A4975-C1AC-432F-9300-844637D070C4}"/>
              </a:ext>
            </a:extLst>
          </p:cNvPr>
          <p:cNvPicPr>
            <a:picLocks noChangeAspect="1"/>
          </p:cNvPicPr>
          <p:nvPr/>
        </p:nvPicPr>
        <p:blipFill>
          <a:blip r:embed="rId2"/>
          <a:stretch>
            <a:fillRect/>
          </a:stretch>
        </p:blipFill>
        <p:spPr>
          <a:xfrm>
            <a:off x="192505" y="1857676"/>
            <a:ext cx="11037045" cy="5000324"/>
          </a:xfrm>
          <a:prstGeom prst="rect">
            <a:avLst/>
          </a:prstGeom>
        </p:spPr>
      </p:pic>
    </p:spTree>
    <p:extLst>
      <p:ext uri="{BB962C8B-B14F-4D97-AF65-F5344CB8AC3E}">
        <p14:creationId xmlns:p14="http://schemas.microsoft.com/office/powerpoint/2010/main" val="133012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551C-01C7-4817-B9DD-4487DDEE7EDA}"/>
              </a:ext>
            </a:extLst>
          </p:cNvPr>
          <p:cNvSpPr>
            <a:spLocks noGrp="1"/>
          </p:cNvSpPr>
          <p:nvPr>
            <p:ph type="title"/>
          </p:nvPr>
        </p:nvSpPr>
        <p:spPr>
          <a:xfrm>
            <a:off x="1231955" y="521098"/>
            <a:ext cx="8761413" cy="706964"/>
          </a:xfrm>
        </p:spPr>
        <p:txBody>
          <a:bodyPr/>
          <a:lstStyle/>
          <a:p>
            <a:pPr algn="ctr"/>
            <a:r>
              <a:rPr lang="en-IN" b="1" dirty="0">
                <a:latin typeface="Times New Roman" panose="02020603050405020304" pitchFamily="18" charset="0"/>
                <a:cs typeface="Times New Roman" panose="02020603050405020304" pitchFamily="18" charset="0"/>
              </a:rPr>
              <a:t>Pareto Analysis by Product Quantity</a:t>
            </a:r>
          </a:p>
        </p:txBody>
      </p:sp>
      <p:sp>
        <p:nvSpPr>
          <p:cNvPr id="4" name="Content Placeholder 3">
            <a:extLst>
              <a:ext uri="{FF2B5EF4-FFF2-40B4-BE49-F238E27FC236}">
                <a16:creationId xmlns:a16="http://schemas.microsoft.com/office/drawing/2014/main" id="{97FC4498-AB66-4954-AB7F-6EE59A873A58}"/>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4F32F144-B9ED-45FC-B1A7-6A7DA856C2E8}"/>
              </a:ext>
            </a:extLst>
          </p:cNvPr>
          <p:cNvPicPr>
            <a:picLocks noChangeAspect="1"/>
          </p:cNvPicPr>
          <p:nvPr/>
        </p:nvPicPr>
        <p:blipFill rotWithShape="1">
          <a:blip r:embed="rId2"/>
          <a:srcRect l="2842" t="5193" r="921" b="4140"/>
          <a:stretch/>
        </p:blipFill>
        <p:spPr>
          <a:xfrm>
            <a:off x="405393" y="1748098"/>
            <a:ext cx="10376034" cy="5109902"/>
          </a:xfrm>
          <a:prstGeom prst="rect">
            <a:avLst/>
          </a:prstGeom>
        </p:spPr>
      </p:pic>
    </p:spTree>
    <p:extLst>
      <p:ext uri="{BB962C8B-B14F-4D97-AF65-F5344CB8AC3E}">
        <p14:creationId xmlns:p14="http://schemas.microsoft.com/office/powerpoint/2010/main" val="155669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5A4B-9FAD-433F-9FEC-6DE7D5278BB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Pareto Analysis by Product wise</a:t>
            </a:r>
          </a:p>
        </p:txBody>
      </p:sp>
      <p:pic>
        <p:nvPicPr>
          <p:cNvPr id="5" name="Content Placeholder 4">
            <a:extLst>
              <a:ext uri="{FF2B5EF4-FFF2-40B4-BE49-F238E27FC236}">
                <a16:creationId xmlns:a16="http://schemas.microsoft.com/office/drawing/2014/main" id="{C983D972-A405-4478-A51A-9B1E5A7ED9C1}"/>
              </a:ext>
            </a:extLst>
          </p:cNvPr>
          <p:cNvPicPr>
            <a:picLocks noGrp="1" noChangeAspect="1"/>
          </p:cNvPicPr>
          <p:nvPr>
            <p:ph idx="1"/>
          </p:nvPr>
        </p:nvPicPr>
        <p:blipFill rotWithShape="1">
          <a:blip r:embed="rId2"/>
          <a:srcRect l="12" t="2178" r="2791" b="5546"/>
          <a:stretch/>
        </p:blipFill>
        <p:spPr>
          <a:xfrm>
            <a:off x="67378" y="1751798"/>
            <a:ext cx="11473312" cy="5106202"/>
          </a:xfrm>
        </p:spPr>
      </p:pic>
    </p:spTree>
    <p:extLst>
      <p:ext uri="{BB962C8B-B14F-4D97-AF65-F5344CB8AC3E}">
        <p14:creationId xmlns:p14="http://schemas.microsoft.com/office/powerpoint/2010/main" val="68276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59DE-E31E-470B-A1A5-D250863B744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MARKET BASKET ANALYSIS</a:t>
            </a:r>
          </a:p>
        </p:txBody>
      </p:sp>
      <p:sp>
        <p:nvSpPr>
          <p:cNvPr id="3" name="Content Placeholder 2">
            <a:extLst>
              <a:ext uri="{FF2B5EF4-FFF2-40B4-BE49-F238E27FC236}">
                <a16:creationId xmlns:a16="http://schemas.microsoft.com/office/drawing/2014/main" id="{8C87C051-6AB9-4D8D-9996-977C7768A68C}"/>
              </a:ext>
            </a:extLst>
          </p:cNvPr>
          <p:cNvSpPr>
            <a:spLocks noGrp="1"/>
          </p:cNvSpPr>
          <p:nvPr>
            <p:ph idx="1"/>
          </p:nvPr>
        </p:nvSpPr>
        <p:spPr/>
        <p:txBody>
          <a:bodyPr/>
          <a:lstStyle/>
          <a:p>
            <a:r>
              <a:rPr lang="en-US" sz="2800" b="1" i="0" dirty="0">
                <a:solidFill>
                  <a:srgbClr val="111111"/>
                </a:solidFill>
                <a:effectLst/>
                <a:latin typeface="Times New Roman" panose="02020603050405020304" pitchFamily="18" charset="0"/>
                <a:cs typeface="Times New Roman" panose="02020603050405020304" pitchFamily="18" charset="0"/>
              </a:rPr>
              <a:t>Market basket analysis (MBA) is an example of an analytics technique employed by retailers to understand customer purchase behaviors. It is used to determine what items are frequently bought together or placed in the same basket by customers. It uses this purchase information to leverage effectiveness of sales and marketing.</a:t>
            </a:r>
            <a:endParaRPr lang="en-IN" sz="2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04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9C35-FEE0-4E95-B882-8DE5E5B908B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Market Basket Analysis</a:t>
            </a:r>
          </a:p>
        </p:txBody>
      </p:sp>
      <p:pic>
        <p:nvPicPr>
          <p:cNvPr id="5" name="Content Placeholder 4">
            <a:extLst>
              <a:ext uri="{FF2B5EF4-FFF2-40B4-BE49-F238E27FC236}">
                <a16:creationId xmlns:a16="http://schemas.microsoft.com/office/drawing/2014/main" id="{04B94817-998F-433B-9777-BEFE35209A2A}"/>
              </a:ext>
            </a:extLst>
          </p:cNvPr>
          <p:cNvPicPr>
            <a:picLocks noGrp="1" noChangeAspect="1"/>
          </p:cNvPicPr>
          <p:nvPr>
            <p:ph idx="1"/>
          </p:nvPr>
        </p:nvPicPr>
        <p:blipFill rotWithShape="1">
          <a:blip r:embed="rId2"/>
          <a:srcRect r="-102" b="47736"/>
          <a:stretch/>
        </p:blipFill>
        <p:spPr>
          <a:xfrm>
            <a:off x="372510" y="1982804"/>
            <a:ext cx="10831296" cy="4658628"/>
          </a:xfrm>
        </p:spPr>
      </p:pic>
    </p:spTree>
    <p:extLst>
      <p:ext uri="{BB962C8B-B14F-4D97-AF65-F5344CB8AC3E}">
        <p14:creationId xmlns:p14="http://schemas.microsoft.com/office/powerpoint/2010/main" val="2796841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6B7B0-B5E2-44BD-A29F-BA166566CD16}"/>
              </a:ext>
            </a:extLst>
          </p:cNvPr>
          <p:cNvSpPr>
            <a:spLocks noGrp="1"/>
          </p:cNvSpPr>
          <p:nvPr>
            <p:ph type="ctrTitle" idx="4294967295"/>
          </p:nvPr>
        </p:nvSpPr>
        <p:spPr>
          <a:xfrm>
            <a:off x="1473200" y="1338263"/>
            <a:ext cx="8824913" cy="2678112"/>
          </a:xfrm>
        </p:spPr>
        <p:txBody>
          <a:bodyPr/>
          <a:lstStyle/>
          <a:p>
            <a:pPr algn="ctr"/>
            <a:r>
              <a:rPr lang="en-IN" sz="5400" b="1" dirty="0">
                <a:solidFill>
                  <a:schemeClr val="accent6">
                    <a:lumMod val="60000"/>
                    <a:lumOff val="4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5869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70EF67A-6F4C-4280-A472-96AC7F18170F}"/>
              </a:ext>
            </a:extLst>
          </p:cNvPr>
          <p:cNvSpPr>
            <a:spLocks noGrp="1"/>
          </p:cNvSpPr>
          <p:nvPr>
            <p:ph type="title"/>
          </p:nvPr>
        </p:nvSpPr>
        <p:spPr/>
        <p:txBody>
          <a:bodyPr/>
          <a:lstStyle/>
          <a:p>
            <a:pPr algn="ctr"/>
            <a:r>
              <a:rPr lang="en-IN" sz="4800" b="1" dirty="0">
                <a:latin typeface="Times New Roman" panose="02020603050405020304" pitchFamily="18" charset="0"/>
                <a:cs typeface="Times New Roman" panose="02020603050405020304" pitchFamily="18" charset="0"/>
              </a:rPr>
              <a:t>INDEX</a:t>
            </a:r>
          </a:p>
        </p:txBody>
      </p:sp>
      <p:sp>
        <p:nvSpPr>
          <p:cNvPr id="12" name="Content Placeholder 11">
            <a:extLst>
              <a:ext uri="{FF2B5EF4-FFF2-40B4-BE49-F238E27FC236}">
                <a16:creationId xmlns:a16="http://schemas.microsoft.com/office/drawing/2014/main" id="{26B27E0B-B28C-4FAF-9283-67F295265538}"/>
              </a:ext>
            </a:extLst>
          </p:cNvPr>
          <p:cNvSpPr>
            <a:spLocks noGrp="1"/>
          </p:cNvSpPr>
          <p:nvPr>
            <p:ph idx="1"/>
          </p:nvPr>
        </p:nvSpPr>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EDA &amp; VISUALIZATION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ASSOCIATION RULES MINING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APRIORI ALGORITHM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PARETO ANALYSIS</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MARKET BASKET ANALYSIS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186D-3FB9-418B-BDB6-857050433D1F}"/>
              </a:ext>
            </a:extLst>
          </p:cNvPr>
          <p:cNvSpPr>
            <a:spLocks noGrp="1"/>
          </p:cNvSpPr>
          <p:nvPr>
            <p:ph type="title"/>
          </p:nvPr>
        </p:nvSpPr>
        <p:spPr/>
        <p:txBody>
          <a:bodyPr/>
          <a:lstStyle/>
          <a:p>
            <a:pPr algn="ctr"/>
            <a:r>
              <a:rPr lang="en-IN" sz="4800" b="1" dirty="0">
                <a:latin typeface="Times New Roman" panose="02020603050405020304" pitchFamily="18" charset="0"/>
                <a:cs typeface="Times New Roman" panose="02020603050405020304" pitchFamily="18" charset="0"/>
              </a:rPr>
              <a:t>PROBLEM STATEMENT- I</a:t>
            </a:r>
          </a:p>
        </p:txBody>
      </p:sp>
      <p:sp>
        <p:nvSpPr>
          <p:cNvPr id="3" name="Content Placeholder 2">
            <a:extLst>
              <a:ext uri="{FF2B5EF4-FFF2-40B4-BE49-F238E27FC236}">
                <a16:creationId xmlns:a16="http://schemas.microsoft.com/office/drawing/2014/main" id="{31B8BC3D-28A8-40C2-AE22-EEA039F9BD49}"/>
              </a:ext>
            </a:extLst>
          </p:cNvPr>
          <p:cNvSpPr>
            <a:spLocks noGrp="1"/>
          </p:cNvSpPr>
          <p:nvPr>
            <p:ph idx="1"/>
          </p:nvPr>
        </p:nvSpPr>
        <p:spPr/>
        <p:txBody>
          <a:bodyPr/>
          <a:lstStyle/>
          <a:p>
            <a:r>
              <a:rPr lang="en-US" b="0" i="0" dirty="0">
                <a:solidFill>
                  <a:srgbClr val="091E42"/>
                </a:solidFill>
                <a:effectLst/>
                <a:latin typeface="freight-text-pro"/>
              </a:rPr>
              <a:t>In the recent past, e-commerce companies have emerged and flourished in the industry. They offer the convenience to order from a wide variety of options from the comfort of one’s home. But how do they offer these “wide variety of options or products”? To be able to meet the demands of the customers, any e-commerce company would obviously need to store tons and tons of products in warehouses. Now, some of these warehoused products might be fast-moving products which sell very quickly and some others might be slow-moving. Each of the products being stored incurs a cost to the company in terms of space and maintenance. Since storing these products obviously add to the costs that the company incurs, it is absolutely necessary for the </a:t>
            </a:r>
            <a:r>
              <a:rPr lang="en-US" b="0" i="0" dirty="0" err="1">
                <a:solidFill>
                  <a:srgbClr val="091E42"/>
                </a:solidFill>
                <a:effectLst/>
                <a:latin typeface="freight-text-pro"/>
              </a:rPr>
              <a:t>organisations</a:t>
            </a:r>
            <a:r>
              <a:rPr lang="en-US" b="0" i="0" dirty="0">
                <a:solidFill>
                  <a:srgbClr val="091E42"/>
                </a:solidFill>
                <a:effectLst/>
                <a:latin typeface="freight-text-pro"/>
              </a:rPr>
              <a:t> to plan their inventory well.</a:t>
            </a:r>
            <a:endParaRPr lang="en-IN" dirty="0"/>
          </a:p>
        </p:txBody>
      </p:sp>
    </p:spTree>
    <p:extLst>
      <p:ext uri="{BB962C8B-B14F-4D97-AF65-F5344CB8AC3E}">
        <p14:creationId xmlns:p14="http://schemas.microsoft.com/office/powerpoint/2010/main" val="206806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D7B9-CC18-4F88-A52C-2512827BDB2A}"/>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PROBLEM STATEMENT- II</a:t>
            </a:r>
            <a:endParaRPr lang="en-IN" dirty="0"/>
          </a:p>
        </p:txBody>
      </p:sp>
      <p:sp>
        <p:nvSpPr>
          <p:cNvPr id="3" name="Content Placeholder 2">
            <a:extLst>
              <a:ext uri="{FF2B5EF4-FFF2-40B4-BE49-F238E27FC236}">
                <a16:creationId xmlns:a16="http://schemas.microsoft.com/office/drawing/2014/main" id="{9D7824D6-94EF-4964-9339-99D33806D585}"/>
              </a:ext>
            </a:extLst>
          </p:cNvPr>
          <p:cNvSpPr>
            <a:spLocks noGrp="1"/>
          </p:cNvSpPr>
          <p:nvPr>
            <p:ph idx="1"/>
          </p:nvPr>
        </p:nvSpPr>
        <p:spPr/>
        <p:txBody>
          <a:bodyPr/>
          <a:lstStyle/>
          <a:p>
            <a:r>
              <a:rPr lang="en-US" b="0" i="0" dirty="0">
                <a:solidFill>
                  <a:srgbClr val="091E42"/>
                </a:solidFill>
                <a:effectLst/>
                <a:latin typeface="freight-text-pro"/>
              </a:rPr>
              <a:t>Now, </a:t>
            </a:r>
            <a:r>
              <a:rPr lang="en-US" b="0" i="0" dirty="0" err="1">
                <a:solidFill>
                  <a:srgbClr val="091E42"/>
                </a:solidFill>
                <a:effectLst/>
                <a:latin typeface="freight-text-pro"/>
              </a:rPr>
              <a:t>OList</a:t>
            </a:r>
            <a:r>
              <a:rPr lang="en-US" b="0" i="0" dirty="0">
                <a:solidFill>
                  <a:srgbClr val="091E42"/>
                </a:solidFill>
                <a:effectLst/>
                <a:latin typeface="freight-text-pro"/>
              </a:rPr>
              <a:t> is one such e-commerce company that has faced some losses recently and they want to manage their inventory very well so as to reduce any unnecessary costs that they might be bearing. In this assignment, you have to manage the inventory cost of this e-commerce company </a:t>
            </a:r>
            <a:r>
              <a:rPr lang="en-US" b="0" i="0" dirty="0" err="1">
                <a:solidFill>
                  <a:srgbClr val="091E42"/>
                </a:solidFill>
                <a:effectLst/>
                <a:latin typeface="freight-text-pro"/>
              </a:rPr>
              <a:t>OList</a:t>
            </a:r>
            <a:r>
              <a:rPr lang="en-US" b="0" i="0" dirty="0">
                <a:solidFill>
                  <a:srgbClr val="091E42"/>
                </a:solidFill>
                <a:effectLst/>
                <a:latin typeface="freight-text-pro"/>
              </a:rPr>
              <a:t>. You need to identify top products that contribute to the revenue and also use market basket analysis to </a:t>
            </a:r>
            <a:r>
              <a:rPr lang="en-US" b="0" i="0" dirty="0" err="1">
                <a:solidFill>
                  <a:srgbClr val="091E42"/>
                </a:solidFill>
                <a:effectLst/>
                <a:latin typeface="freight-text-pro"/>
              </a:rPr>
              <a:t>analyse</a:t>
            </a:r>
            <a:r>
              <a:rPr lang="en-US" b="0" i="0" dirty="0">
                <a:solidFill>
                  <a:srgbClr val="091E42"/>
                </a:solidFill>
                <a:effectLst/>
                <a:latin typeface="freight-text-pro"/>
              </a:rPr>
              <a:t> the purchase </a:t>
            </a:r>
            <a:r>
              <a:rPr lang="en-US" b="0" i="0" dirty="0" err="1">
                <a:solidFill>
                  <a:srgbClr val="091E42"/>
                </a:solidFill>
                <a:effectLst/>
                <a:latin typeface="freight-text-pro"/>
              </a:rPr>
              <a:t>behaviour</a:t>
            </a:r>
            <a:r>
              <a:rPr lang="en-US" b="0" i="0" dirty="0">
                <a:solidFill>
                  <a:srgbClr val="091E42"/>
                </a:solidFill>
                <a:effectLst/>
                <a:latin typeface="freight-text-pro"/>
              </a:rPr>
              <a:t> of individual customers to estimate with relative certainty, what items are more likely to be purchased individually or in combination with some other products.</a:t>
            </a:r>
            <a:endParaRPr lang="en-IN" dirty="0"/>
          </a:p>
        </p:txBody>
      </p:sp>
    </p:spTree>
    <p:extLst>
      <p:ext uri="{BB962C8B-B14F-4D97-AF65-F5344CB8AC3E}">
        <p14:creationId xmlns:p14="http://schemas.microsoft.com/office/powerpoint/2010/main" val="262926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DA5D-C9F1-417D-9C5A-CF0CA253C5B0}"/>
              </a:ext>
            </a:extLst>
          </p:cNvPr>
          <p:cNvSpPr>
            <a:spLocks noGrp="1"/>
          </p:cNvSpPr>
          <p:nvPr>
            <p:ph type="title"/>
          </p:nvPr>
        </p:nvSpPr>
        <p:spPr>
          <a:xfrm>
            <a:off x="1023840" y="492405"/>
            <a:ext cx="8761413" cy="706964"/>
          </a:xfrm>
        </p:spPr>
        <p:txBody>
          <a:bodyPr/>
          <a:lstStyle/>
          <a:p>
            <a:pPr algn="ctr"/>
            <a:r>
              <a:rPr lang="en-IN" b="1" dirty="0">
                <a:latin typeface="Times New Roman" panose="02020603050405020304" pitchFamily="18" charset="0"/>
                <a:cs typeface="Times New Roman" panose="02020603050405020304" pitchFamily="18" charset="0"/>
              </a:rPr>
              <a:t>TOP CONSUMERS BY CITY</a:t>
            </a:r>
          </a:p>
        </p:txBody>
      </p:sp>
      <p:pic>
        <p:nvPicPr>
          <p:cNvPr id="5" name="Content Placeholder 4">
            <a:extLst>
              <a:ext uri="{FF2B5EF4-FFF2-40B4-BE49-F238E27FC236}">
                <a16:creationId xmlns:a16="http://schemas.microsoft.com/office/drawing/2014/main" id="{803D98AF-6995-477D-9E83-FE0CD9DF4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01" y="2107932"/>
            <a:ext cx="10096980" cy="4750067"/>
          </a:xfrm>
        </p:spPr>
      </p:pic>
      <p:sp>
        <p:nvSpPr>
          <p:cNvPr id="6" name="TextBox 5">
            <a:extLst>
              <a:ext uri="{FF2B5EF4-FFF2-40B4-BE49-F238E27FC236}">
                <a16:creationId xmlns:a16="http://schemas.microsoft.com/office/drawing/2014/main" id="{2ACF3B12-91F5-4CC4-9D17-2809326818A2}"/>
              </a:ext>
            </a:extLst>
          </p:cNvPr>
          <p:cNvSpPr txBox="1"/>
          <p:nvPr/>
        </p:nvSpPr>
        <p:spPr>
          <a:xfrm>
            <a:off x="1023840" y="1299707"/>
            <a:ext cx="5476774" cy="707886"/>
          </a:xfrm>
          <a:prstGeom prst="rect">
            <a:avLst/>
          </a:prstGeom>
          <a:noFill/>
        </p:spPr>
        <p:txBody>
          <a:bodyPr wrap="square" rtlCol="0">
            <a:spAutoFit/>
          </a:bodyPr>
          <a:lstStyle/>
          <a:p>
            <a:r>
              <a:rPr lang="en-IN" sz="2000" b="1" dirty="0">
                <a:solidFill>
                  <a:schemeClr val="accent6">
                    <a:lumMod val="75000"/>
                  </a:schemeClr>
                </a:solidFill>
                <a:latin typeface="Times New Roman" panose="02020603050405020304" pitchFamily="18" charset="0"/>
                <a:cs typeface="Times New Roman" panose="02020603050405020304" pitchFamily="18" charset="0"/>
              </a:rPr>
              <a:t>Insight: The top customer cities are Sao Paulo and Rio de </a:t>
            </a:r>
            <a:r>
              <a:rPr lang="en-IN" sz="2000" b="1" dirty="0" err="1">
                <a:solidFill>
                  <a:schemeClr val="accent6">
                    <a:lumMod val="75000"/>
                  </a:schemeClr>
                </a:solidFill>
                <a:latin typeface="Times New Roman" panose="02020603050405020304" pitchFamily="18" charset="0"/>
                <a:cs typeface="Times New Roman" panose="02020603050405020304" pitchFamily="18" charset="0"/>
              </a:rPr>
              <a:t>Janerio</a:t>
            </a:r>
            <a:endParaRPr lang="en-IN" sz="20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5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7EE3-3DCD-4782-AD8D-C8A15A3A8B45}"/>
              </a:ext>
            </a:extLst>
          </p:cNvPr>
          <p:cNvSpPr>
            <a:spLocks noGrp="1"/>
          </p:cNvSpPr>
          <p:nvPr>
            <p:ph type="title"/>
          </p:nvPr>
        </p:nvSpPr>
        <p:spPr>
          <a:xfrm>
            <a:off x="1154953" y="509534"/>
            <a:ext cx="8761413" cy="706964"/>
          </a:xfrm>
        </p:spPr>
        <p:txBody>
          <a:bodyPr/>
          <a:lstStyle/>
          <a:p>
            <a:pPr algn="ctr"/>
            <a:r>
              <a:rPr lang="en-IN" b="1" dirty="0">
                <a:latin typeface="Times New Roman" panose="02020603050405020304" pitchFamily="18" charset="0"/>
                <a:cs typeface="Times New Roman" panose="02020603050405020304" pitchFamily="18" charset="0"/>
              </a:rPr>
              <a:t>Peak month of purchase</a:t>
            </a:r>
          </a:p>
        </p:txBody>
      </p:sp>
      <p:pic>
        <p:nvPicPr>
          <p:cNvPr id="5" name="Content Placeholder 4">
            <a:extLst>
              <a:ext uri="{FF2B5EF4-FFF2-40B4-BE49-F238E27FC236}">
                <a16:creationId xmlns:a16="http://schemas.microsoft.com/office/drawing/2014/main" id="{A7B82ECD-9834-4470-A055-0B05B9FC38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05" y="2194409"/>
            <a:ext cx="8900633" cy="4663591"/>
          </a:xfrm>
        </p:spPr>
      </p:pic>
      <p:sp>
        <p:nvSpPr>
          <p:cNvPr id="6" name="TextBox 5">
            <a:extLst>
              <a:ext uri="{FF2B5EF4-FFF2-40B4-BE49-F238E27FC236}">
                <a16:creationId xmlns:a16="http://schemas.microsoft.com/office/drawing/2014/main" id="{41A3D7B4-32EA-4212-9BA9-690733C4EA9F}"/>
              </a:ext>
            </a:extLst>
          </p:cNvPr>
          <p:cNvSpPr txBox="1"/>
          <p:nvPr/>
        </p:nvSpPr>
        <p:spPr>
          <a:xfrm>
            <a:off x="558266" y="1210588"/>
            <a:ext cx="4754880" cy="1015663"/>
          </a:xfrm>
          <a:prstGeom prst="rect">
            <a:avLst/>
          </a:prstGeom>
          <a:noFill/>
        </p:spPr>
        <p:txBody>
          <a:bodyPr wrap="square" rtlCol="0">
            <a:spAutoFit/>
          </a:bodyPr>
          <a:lstStyle/>
          <a:p>
            <a:r>
              <a:rPr lang="en-IN" sz="2000" b="1" dirty="0">
                <a:solidFill>
                  <a:schemeClr val="accent6">
                    <a:lumMod val="75000"/>
                  </a:schemeClr>
                </a:solidFill>
                <a:latin typeface="Times New Roman" panose="02020603050405020304" pitchFamily="18" charset="0"/>
                <a:cs typeface="Times New Roman" panose="02020603050405020304" pitchFamily="18" charset="0"/>
              </a:rPr>
              <a:t>Insight: The top Purchases are made between the duration of October and January</a:t>
            </a:r>
          </a:p>
        </p:txBody>
      </p:sp>
    </p:spTree>
    <p:extLst>
      <p:ext uri="{BB962C8B-B14F-4D97-AF65-F5344CB8AC3E}">
        <p14:creationId xmlns:p14="http://schemas.microsoft.com/office/powerpoint/2010/main" val="82269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A05C-AF30-4632-8AD5-9DA4143F3BBA}"/>
              </a:ext>
            </a:extLst>
          </p:cNvPr>
          <p:cNvSpPr>
            <a:spLocks noGrp="1"/>
          </p:cNvSpPr>
          <p:nvPr>
            <p:ph type="title"/>
          </p:nvPr>
        </p:nvSpPr>
        <p:spPr>
          <a:xfrm>
            <a:off x="1251205" y="598282"/>
            <a:ext cx="8761413" cy="706964"/>
          </a:xfrm>
        </p:spPr>
        <p:txBody>
          <a:bodyPr/>
          <a:lstStyle/>
          <a:p>
            <a:pPr algn="ctr"/>
            <a:r>
              <a:rPr lang="en-IN" b="1" dirty="0">
                <a:latin typeface="Times New Roman" panose="02020603050405020304" pitchFamily="18" charset="0"/>
                <a:cs typeface="Times New Roman" panose="02020603050405020304" pitchFamily="18" charset="0"/>
              </a:rPr>
              <a:t>Distribution of Payment Mode</a:t>
            </a:r>
          </a:p>
        </p:txBody>
      </p:sp>
      <p:pic>
        <p:nvPicPr>
          <p:cNvPr id="5" name="Content Placeholder 4">
            <a:extLst>
              <a:ext uri="{FF2B5EF4-FFF2-40B4-BE49-F238E27FC236}">
                <a16:creationId xmlns:a16="http://schemas.microsoft.com/office/drawing/2014/main" id="{5CE9000B-E74B-45DA-A415-20E7603DB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88" y="1742173"/>
            <a:ext cx="5769712" cy="5500035"/>
          </a:xfrm>
        </p:spPr>
      </p:pic>
      <p:sp>
        <p:nvSpPr>
          <p:cNvPr id="6" name="TextBox 5">
            <a:extLst>
              <a:ext uri="{FF2B5EF4-FFF2-40B4-BE49-F238E27FC236}">
                <a16:creationId xmlns:a16="http://schemas.microsoft.com/office/drawing/2014/main" id="{0BE4CFBD-CDB4-4469-84E7-8B10BEB7023A}"/>
              </a:ext>
            </a:extLst>
          </p:cNvPr>
          <p:cNvSpPr txBox="1"/>
          <p:nvPr/>
        </p:nvSpPr>
        <p:spPr>
          <a:xfrm>
            <a:off x="7565457" y="2569945"/>
            <a:ext cx="4100362" cy="1938992"/>
          </a:xfrm>
          <a:prstGeom prst="rect">
            <a:avLst/>
          </a:prstGeom>
          <a:noFill/>
        </p:spPr>
        <p:txBody>
          <a:bodyPr wrap="square" rtlCol="0">
            <a:spAutoFit/>
          </a:bodyPr>
          <a:lstStyle/>
          <a:p>
            <a:r>
              <a:rPr lang="en-IN" sz="2400" b="1" dirty="0">
                <a:solidFill>
                  <a:schemeClr val="accent6">
                    <a:lumMod val="75000"/>
                  </a:schemeClr>
                </a:solidFill>
                <a:latin typeface="Times New Roman" panose="02020603050405020304" pitchFamily="18" charset="0"/>
                <a:cs typeface="Times New Roman" panose="02020603050405020304" pitchFamily="18" charset="0"/>
              </a:rPr>
              <a:t>Insight: The maximum number of payments is done through Credit Card </a:t>
            </a:r>
            <a:r>
              <a:rPr lang="en-IN" sz="2400" b="1" dirty="0" err="1">
                <a:solidFill>
                  <a:schemeClr val="accent6">
                    <a:lumMod val="75000"/>
                  </a:schemeClr>
                </a:solidFill>
                <a:latin typeface="Times New Roman" panose="02020603050405020304" pitchFamily="18" charset="0"/>
                <a:cs typeface="Times New Roman" panose="02020603050405020304" pitchFamily="18" charset="0"/>
              </a:rPr>
              <a:t>i.e</a:t>
            </a:r>
            <a:r>
              <a:rPr lang="en-IN" sz="2400" b="1" dirty="0">
                <a:solidFill>
                  <a:schemeClr val="accent6">
                    <a:lumMod val="75000"/>
                  </a:schemeClr>
                </a:solidFill>
                <a:latin typeface="Times New Roman" panose="02020603050405020304" pitchFamily="18" charset="0"/>
                <a:cs typeface="Times New Roman" panose="02020603050405020304" pitchFamily="18" charset="0"/>
              </a:rPr>
              <a:t>, 74%, The 19% of payment is done by wallet</a:t>
            </a:r>
          </a:p>
        </p:txBody>
      </p:sp>
    </p:spTree>
    <p:extLst>
      <p:ext uri="{BB962C8B-B14F-4D97-AF65-F5344CB8AC3E}">
        <p14:creationId xmlns:p14="http://schemas.microsoft.com/office/powerpoint/2010/main" val="415352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7634-A533-4B5D-8257-5007A4F6DDF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Running Total</a:t>
            </a:r>
          </a:p>
        </p:txBody>
      </p:sp>
      <p:pic>
        <p:nvPicPr>
          <p:cNvPr id="5" name="Content Placeholder 4">
            <a:extLst>
              <a:ext uri="{FF2B5EF4-FFF2-40B4-BE49-F238E27FC236}">
                <a16:creationId xmlns:a16="http://schemas.microsoft.com/office/drawing/2014/main" id="{6F4F34AC-7A99-4E18-9A51-47598DD0CCE4}"/>
              </a:ext>
            </a:extLst>
          </p:cNvPr>
          <p:cNvPicPr>
            <a:picLocks noGrp="1" noChangeAspect="1"/>
          </p:cNvPicPr>
          <p:nvPr>
            <p:ph idx="1"/>
          </p:nvPr>
        </p:nvPicPr>
        <p:blipFill rotWithShape="1">
          <a:blip r:embed="rId2"/>
          <a:srcRect r="2328" b="3966"/>
          <a:stretch/>
        </p:blipFill>
        <p:spPr>
          <a:xfrm>
            <a:off x="295508" y="1814983"/>
            <a:ext cx="9620858" cy="5166629"/>
          </a:xfrm>
        </p:spPr>
      </p:pic>
    </p:spTree>
    <p:extLst>
      <p:ext uri="{BB962C8B-B14F-4D97-AF65-F5344CB8AC3E}">
        <p14:creationId xmlns:p14="http://schemas.microsoft.com/office/powerpoint/2010/main" val="357208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0233-598C-40CA-AA99-042517AFB8B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Top 20 Product by Revenue</a:t>
            </a:r>
          </a:p>
        </p:txBody>
      </p:sp>
      <p:pic>
        <p:nvPicPr>
          <p:cNvPr id="5" name="Content Placeholder 4">
            <a:extLst>
              <a:ext uri="{FF2B5EF4-FFF2-40B4-BE49-F238E27FC236}">
                <a16:creationId xmlns:a16="http://schemas.microsoft.com/office/drawing/2014/main" id="{E18CAC18-E075-4F81-9E54-CC6B153C37FE}"/>
              </a:ext>
            </a:extLst>
          </p:cNvPr>
          <p:cNvPicPr>
            <a:picLocks noGrp="1" noChangeAspect="1"/>
          </p:cNvPicPr>
          <p:nvPr>
            <p:ph idx="1"/>
          </p:nvPr>
        </p:nvPicPr>
        <p:blipFill>
          <a:blip r:embed="rId2"/>
          <a:stretch>
            <a:fillRect/>
          </a:stretch>
        </p:blipFill>
        <p:spPr>
          <a:xfrm>
            <a:off x="2908674" y="2603500"/>
            <a:ext cx="5255465" cy="3416300"/>
          </a:xfrm>
        </p:spPr>
      </p:pic>
    </p:spTree>
    <p:extLst>
      <p:ext uri="{BB962C8B-B14F-4D97-AF65-F5344CB8AC3E}">
        <p14:creationId xmlns:p14="http://schemas.microsoft.com/office/powerpoint/2010/main" val="3214483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109</TotalTime>
  <Words>875</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circular</vt:lpstr>
      <vt:lpstr>freight-text-pro</vt:lpstr>
      <vt:lpstr>Times New Roman</vt:lpstr>
      <vt:lpstr>Wingdings 3</vt:lpstr>
      <vt:lpstr>Ion Boardroom</vt:lpstr>
      <vt:lpstr> </vt:lpstr>
      <vt:lpstr>INDEX</vt:lpstr>
      <vt:lpstr>PROBLEM STATEMENT- I</vt:lpstr>
      <vt:lpstr>PROBLEM STATEMENT- II</vt:lpstr>
      <vt:lpstr>TOP CONSUMERS BY CITY</vt:lpstr>
      <vt:lpstr>Peak month of purchase</vt:lpstr>
      <vt:lpstr>Distribution of Payment Mode</vt:lpstr>
      <vt:lpstr>Running Total</vt:lpstr>
      <vt:lpstr>Top 20 Product by Revenue</vt:lpstr>
      <vt:lpstr>ASSOCIATION RULE MINING</vt:lpstr>
      <vt:lpstr>APRIORI ALGORITHM</vt:lpstr>
      <vt:lpstr>Top 20 Products By Quantity</vt:lpstr>
      <vt:lpstr>PARETO ANALYSIS</vt:lpstr>
      <vt:lpstr>Pareto Analysis By Revenue</vt:lpstr>
      <vt:lpstr>Pareto Analysis by Product Quantity</vt:lpstr>
      <vt:lpstr>Pareto Analysis by Product wise</vt:lpstr>
      <vt:lpstr>MARKET BASKET ANALYSIS</vt:lpstr>
      <vt:lpstr>Market Basket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Akshada Joshi</dc:creator>
  <cp:lastModifiedBy>Akshada Joshi</cp:lastModifiedBy>
  <cp:revision>5</cp:revision>
  <dcterms:created xsi:type="dcterms:W3CDTF">2021-11-12T12:50:24Z</dcterms:created>
  <dcterms:modified xsi:type="dcterms:W3CDTF">2021-11-12T14:47:35Z</dcterms:modified>
</cp:coreProperties>
</file>