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Mono Medium"/>
      <p:regular r:id="rId54"/>
      <p:bold r:id="rId55"/>
      <p:italic r:id="rId56"/>
      <p:boldItalic r:id="rId57"/>
    </p:embeddedFont>
    <p:embeddedFont>
      <p:font typeface="Arial Black"/>
      <p:regular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DCBB4B-E98A-4396-A05F-5DE2289EA586}">
  <a:tblStyle styleId="{D1DCBB4B-E98A-4396-A05F-5DE2289EA5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MonoMedium-bold.fntdata"/><Relationship Id="rId10" Type="http://schemas.openxmlformats.org/officeDocument/2006/relationships/slide" Target="slides/slide4.xml"/><Relationship Id="rId54" Type="http://schemas.openxmlformats.org/officeDocument/2006/relationships/font" Target="fonts/RobotoMonoMedium-regular.fntdata"/><Relationship Id="rId13" Type="http://schemas.openxmlformats.org/officeDocument/2006/relationships/slide" Target="slides/slide7.xml"/><Relationship Id="rId57" Type="http://schemas.openxmlformats.org/officeDocument/2006/relationships/font" Target="fonts/RobotoMonoMedium-boldItalic.fntdata"/><Relationship Id="rId12" Type="http://schemas.openxmlformats.org/officeDocument/2006/relationships/slide" Target="slides/slide6.xml"/><Relationship Id="rId56" Type="http://schemas.openxmlformats.org/officeDocument/2006/relationships/font" Target="fonts/RobotoMonoMedium-italic.fntdata"/><Relationship Id="rId15" Type="http://schemas.openxmlformats.org/officeDocument/2006/relationships/slide" Target="slides/slide9.xml"/><Relationship Id="rId59" Type="http://schemas.openxmlformats.org/officeDocument/2006/relationships/font" Target="fonts/RobotoMono-regular.fntdata"/><Relationship Id="rId14" Type="http://schemas.openxmlformats.org/officeDocument/2006/relationships/slide" Target="slides/slide8.xml"/><Relationship Id="rId58"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f2b3f7c3b_1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f2b3f7c3b_1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f2b3f7c3b_1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f2b3f7c3b_1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d9ecad38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d9ecad38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f2b3f7c3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f2b3f7c3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d9ecad38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d9ecad38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f245d58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f245d58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3f52f40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3f52f40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245d584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245d584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f29cfbb04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f29cfbb04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3f52f40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3f52f40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f245d5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f245d5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f2b3f7c3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4f2b3f7c3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f2b3f7c3b_1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f2b3f7c3b_1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f1fcd2a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f1fcd2a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f1fcd2ad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f1fcd2ad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f1fcd2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f1fcd2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f1fcd2a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f1fcd2a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f1fcd2a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4f1fcd2a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4f2b3f7c3b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4f2b3f7c3b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f1fcd2a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4f1fcd2a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f1fcd2ad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f1fcd2ad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f245d58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f245d58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f2b3f7c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f2b3f7c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f2b3f7c3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f2b3f7c3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53f52f40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3f52f40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4f2b3f7c3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4f2b3f7c3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f2b3f7c3b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4f2b3f7c3b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4f2b3f7c3b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4f2b3f7c3b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f2b3f7c3b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f2b3f7c3b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4f2b3f7c3b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4f2b3f7c3b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f2b3f7c3b_7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4f2b3f7c3b_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4f2b3f7c3b_1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4f2b3f7c3b_1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f245d58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f245d58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4f2b3f7c3b_1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4f2b3f7c3b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4f2b3f7c3b_1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4f2b3f7c3b_1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4f2b3f7c3b_1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4f2b3f7c3b_1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4d9ecad38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4d9ecad38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d9ecad38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d9ecad38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4d9ecad38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d9ecad38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4f2b3f7c3b_1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4f2b3f7c3b_1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4f2b3f7c3b_1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4f2b3f7c3b_1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f29cfbb0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f29cfbb0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f29cfbb04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f29cfbb04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f29cfbb04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f29cfbb04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f29cfbb04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f29cfbb04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f2b3f7c3b_1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f2b3f7c3b_1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Roboto Mono"/>
              <a:buChar char="●"/>
              <a:defRPr>
                <a:solidFill>
                  <a:schemeClr val="dk1"/>
                </a:solidFill>
                <a:latin typeface="Roboto Mono"/>
                <a:ea typeface="Roboto Mono"/>
                <a:cs typeface="Roboto Mono"/>
                <a:sym typeface="Roboto Mono"/>
              </a:defRPr>
            </a:lvl1pPr>
            <a:lvl2pPr indent="-317500" lvl="1" marL="9144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
        <p:nvSpPr>
          <p:cNvPr id="18" name="Google Shape;18;p4"/>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lvl1pPr lvl="0">
              <a:buNone/>
              <a:defRPr sz="1400">
                <a:solidFill>
                  <a:schemeClr val="dk1"/>
                </a:solidFill>
              </a:defRPr>
            </a:lvl1pPr>
            <a:lvl2pPr lvl="1">
              <a:buNone/>
              <a:defRPr sz="1400">
                <a:solidFill>
                  <a:schemeClr val="dk1"/>
                </a:solidFill>
              </a:defRPr>
            </a:lvl2pPr>
            <a:lvl3pPr lvl="2">
              <a:buNone/>
              <a:defRPr sz="1400">
                <a:solidFill>
                  <a:schemeClr val="dk1"/>
                </a:solidFill>
              </a:defRPr>
            </a:lvl3pPr>
            <a:lvl4pPr lvl="3">
              <a:buNone/>
              <a:defRPr sz="1400">
                <a:solidFill>
                  <a:schemeClr val="dk1"/>
                </a:solidFill>
              </a:defRPr>
            </a:lvl4pPr>
            <a:lvl5pPr lvl="4">
              <a:buNone/>
              <a:defRPr sz="1400">
                <a:solidFill>
                  <a:schemeClr val="dk1"/>
                </a:solidFill>
              </a:defRPr>
            </a:lvl5pPr>
            <a:lvl6pPr lvl="5">
              <a:buNone/>
              <a:defRPr sz="1400">
                <a:solidFill>
                  <a:schemeClr val="dk1"/>
                </a:solidFill>
              </a:defRPr>
            </a:lvl6pPr>
            <a:lvl7pPr lvl="6">
              <a:buNone/>
              <a:defRPr sz="1400">
                <a:solidFill>
                  <a:schemeClr val="dk1"/>
                </a:solidFill>
              </a:defRPr>
            </a:lvl7pPr>
            <a:lvl8pPr lvl="7">
              <a:buNone/>
              <a:defRPr sz="1400">
                <a:solidFill>
                  <a:schemeClr val="dk1"/>
                </a:solidFill>
              </a:defRPr>
            </a:lvl8pPr>
            <a:lvl9pPr lvl="8">
              <a:buNone/>
              <a:defRPr sz="14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4"/>
          <p:cNvSpPr txBox="1"/>
          <p:nvPr/>
        </p:nvSpPr>
        <p:spPr>
          <a:xfrm>
            <a:off x="-30150" y="4771850"/>
            <a:ext cx="9204300" cy="369300"/>
          </a:xfrm>
          <a:prstGeom prst="rect">
            <a:avLst/>
          </a:prstGeom>
          <a:solidFill>
            <a:srgbClr val="00008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Arial Black"/>
                <a:ea typeface="Arial Black"/>
                <a:cs typeface="Arial Black"/>
                <a:sym typeface="Arial Black"/>
              </a:rPr>
              <a:t>                                                                             </a:t>
            </a:r>
            <a:endParaRPr sz="1200">
              <a:solidFill>
                <a:schemeClr val="lt1"/>
              </a:solidFill>
              <a:latin typeface="Arial Black"/>
              <a:ea typeface="Arial Black"/>
              <a:cs typeface="Arial Black"/>
              <a:sym typeface="Arial Black"/>
            </a:endParaRPr>
          </a:p>
        </p:txBody>
      </p:sp>
      <p:graphicFrame>
        <p:nvGraphicFramePr>
          <p:cNvPr id="20" name="Google Shape;20;p4"/>
          <p:cNvGraphicFramePr/>
          <p:nvPr/>
        </p:nvGraphicFramePr>
        <p:xfrm>
          <a:off x="191250" y="4758400"/>
          <a:ext cx="3000000" cy="3000000"/>
        </p:xfrm>
        <a:graphic>
          <a:graphicData uri="http://schemas.openxmlformats.org/drawingml/2006/table">
            <a:tbl>
              <a:tblPr>
                <a:noFill/>
                <a:tableStyleId>{D1DCBB4B-E98A-4396-A05F-5DE2289EA586}</a:tableStyleId>
              </a:tblPr>
              <a:tblGrid>
                <a:gridCol w="2813125"/>
                <a:gridCol w="2813125"/>
                <a:gridCol w="2813125"/>
              </a:tblGrid>
              <a:tr h="393600">
                <a:tc>
                  <a:txBody>
                    <a:bodyPr/>
                    <a:lstStyle/>
                    <a:p>
                      <a:pPr indent="0" lvl="0" marL="0" rtl="0" algn="l">
                        <a:spcBef>
                          <a:spcPts val="0"/>
                        </a:spcBef>
                        <a:spcAft>
                          <a:spcPts val="0"/>
                        </a:spcAft>
                        <a:buNone/>
                      </a:pPr>
                      <a:r>
                        <a:rPr lang="en">
                          <a:solidFill>
                            <a:schemeClr val="lt1"/>
                          </a:solidFill>
                          <a:latin typeface="Roboto Mono Medium"/>
                          <a:ea typeface="Roboto Mono Medium"/>
                          <a:cs typeface="Roboto Mono Medium"/>
                          <a:sym typeface="Roboto Mono Medium"/>
                        </a:rPr>
                        <a:t>Convolution Codes</a:t>
                      </a:r>
                      <a:endParaRPr>
                        <a:solidFill>
                          <a:schemeClr val="lt1"/>
                        </a:solidFill>
                        <a:latin typeface="Roboto Mono Medium"/>
                        <a:ea typeface="Roboto Mono Medium"/>
                        <a:cs typeface="Roboto Mono Medium"/>
                        <a:sym typeface="Roboto Mono Medium"/>
                      </a:endParaRPr>
                    </a:p>
                  </a:txBody>
                  <a:tcPr marT="91425" marB="91425" marR="91425" marL="91425">
                    <a:lnL cap="flat" cmpd="sng" w="9525">
                      <a:solidFill>
                        <a:srgbClr val="0000FF">
                          <a:alpha val="0"/>
                        </a:srgbClr>
                      </a:solidFill>
                      <a:prstDash val="solid"/>
                      <a:round/>
                      <a:headEnd len="sm" w="sm" type="none"/>
                      <a:tailEnd len="sm" w="sm" type="none"/>
                    </a:lnL>
                    <a:lnR cap="flat" cmpd="sng" w="9525">
                      <a:solidFill>
                        <a:srgbClr val="0000FF">
                          <a:alpha val="0"/>
                        </a:srgbClr>
                      </a:solidFill>
                      <a:prstDash val="solid"/>
                      <a:round/>
                      <a:headEnd len="sm" w="sm" type="none"/>
                      <a:tailEnd len="sm" w="sm" type="none"/>
                    </a:lnR>
                    <a:lnT cap="flat" cmpd="sng" w="9525">
                      <a:solidFill>
                        <a:srgbClr val="0000FF">
                          <a:alpha val="0"/>
                        </a:srgbClr>
                      </a:solidFill>
                      <a:prstDash val="solid"/>
                      <a:round/>
                      <a:headEnd len="sm" w="sm" type="none"/>
                      <a:tailEnd len="sm" w="sm" type="none"/>
                    </a:lnT>
                    <a:lnB cap="flat" cmpd="sng" w="9525">
                      <a:solidFill>
                        <a:srgbClr val="0000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Roboto Mono"/>
                          <a:ea typeface="Roboto Mono"/>
                          <a:cs typeface="Roboto Mono"/>
                          <a:sym typeface="Roboto Mono"/>
                        </a:rPr>
                        <a:t>April 20 , 2025</a:t>
                      </a:r>
                      <a:endParaRPr>
                        <a:solidFill>
                          <a:schemeClr val="lt1"/>
                        </a:solidFill>
                        <a:latin typeface="Roboto Mono"/>
                        <a:ea typeface="Roboto Mono"/>
                        <a:cs typeface="Roboto Mono"/>
                        <a:sym typeface="Roboto Mono"/>
                      </a:endParaRPr>
                    </a:p>
                  </a:txBody>
                  <a:tcPr marT="91425" marB="91425" marR="91425" marL="91425">
                    <a:lnL cap="flat" cmpd="sng" w="9525">
                      <a:solidFill>
                        <a:srgbClr val="0000FF">
                          <a:alpha val="0"/>
                        </a:srgbClr>
                      </a:solidFill>
                      <a:prstDash val="solid"/>
                      <a:round/>
                      <a:headEnd len="sm" w="sm" type="none"/>
                      <a:tailEnd len="sm" w="sm" type="none"/>
                    </a:lnL>
                    <a:lnR cap="flat" cmpd="sng" w="9525">
                      <a:solidFill>
                        <a:srgbClr val="0000FF">
                          <a:alpha val="0"/>
                        </a:srgbClr>
                      </a:solidFill>
                      <a:prstDash val="solid"/>
                      <a:round/>
                      <a:headEnd len="sm" w="sm" type="none"/>
                      <a:tailEnd len="sm" w="sm" type="none"/>
                    </a:lnR>
                    <a:lnT cap="flat" cmpd="sng" w="9525">
                      <a:solidFill>
                        <a:srgbClr val="0000FF">
                          <a:alpha val="0"/>
                        </a:srgbClr>
                      </a:solidFill>
                      <a:prstDash val="solid"/>
                      <a:round/>
                      <a:headEnd len="sm" w="sm" type="none"/>
                      <a:tailEnd len="sm" w="sm" type="none"/>
                    </a:lnT>
                    <a:lnB cap="flat" cmpd="sng" w="9525">
                      <a:solidFill>
                        <a:srgbClr val="0000FF">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chemeClr val="lt1"/>
                        </a:solidFill>
                      </a:endParaRPr>
                    </a:p>
                  </a:txBody>
                  <a:tcPr marT="91425" marB="91425" marR="91425" marL="91425">
                    <a:lnL cap="flat" cmpd="sng" w="9525">
                      <a:solidFill>
                        <a:srgbClr val="0000FF">
                          <a:alpha val="0"/>
                        </a:srgbClr>
                      </a:solidFill>
                      <a:prstDash val="solid"/>
                      <a:round/>
                      <a:headEnd len="sm" w="sm" type="none"/>
                      <a:tailEnd len="sm" w="sm" type="none"/>
                    </a:lnL>
                    <a:lnR cap="flat" cmpd="sng" w="9525">
                      <a:solidFill>
                        <a:srgbClr val="0000FF">
                          <a:alpha val="0"/>
                        </a:srgbClr>
                      </a:solidFill>
                      <a:prstDash val="solid"/>
                      <a:round/>
                      <a:headEnd len="sm" w="sm" type="none"/>
                      <a:tailEnd len="sm" w="sm" type="none"/>
                    </a:lnR>
                    <a:lnT cap="flat" cmpd="sng" w="9525">
                      <a:solidFill>
                        <a:srgbClr val="0000FF">
                          <a:alpha val="0"/>
                        </a:srgbClr>
                      </a:solidFill>
                      <a:prstDash val="solid"/>
                      <a:round/>
                      <a:headEnd len="sm" w="sm" type="none"/>
                      <a:tailEnd len="sm" w="sm" type="none"/>
                    </a:lnT>
                    <a:lnB cap="flat" cmpd="sng" w="9525">
                      <a:solidFill>
                        <a:srgbClr val="0000FF">
                          <a:alpha val="0"/>
                        </a:srgbClr>
                      </a:solidFill>
                      <a:prstDash val="solid"/>
                      <a:round/>
                      <a:headEnd len="sm" w="sm" type="none"/>
                      <a:tailEnd len="sm" w="sm" type="none"/>
                    </a:lnB>
                  </a:tcPr>
                </a:tc>
              </a:tr>
            </a:tbl>
          </a:graphicData>
        </a:graphic>
      </p:graphicFrame>
      <p:sp>
        <p:nvSpPr>
          <p:cNvPr id="21" name="Google Shape;21;p4"/>
          <p:cNvSpPr txBox="1"/>
          <p:nvPr>
            <p:ph type="title"/>
          </p:nvPr>
        </p:nvSpPr>
        <p:spPr>
          <a:xfrm>
            <a:off x="-80425" y="-114750"/>
            <a:ext cx="9393000" cy="605100"/>
          </a:xfrm>
          <a:prstGeom prst="rect">
            <a:avLst/>
          </a:prstGeom>
          <a:solidFill>
            <a:srgbClr val="000087"/>
          </a:solidFill>
        </p:spPr>
        <p:txBody>
          <a:bodyPr anchorCtr="0" anchor="t" bIns="91425" lIns="91425" spcFirstLastPara="1" rIns="91425" wrap="square" tIns="91425">
            <a:normAutofit/>
          </a:bodyPr>
          <a:lstStyle>
            <a:lvl1pPr lvl="0">
              <a:spcBef>
                <a:spcPts val="0"/>
              </a:spcBef>
              <a:spcAft>
                <a:spcPts val="0"/>
              </a:spcAft>
              <a:buClr>
                <a:schemeClr val="lt1"/>
              </a:buClr>
              <a:buSzPts val="2800"/>
              <a:buFont typeface="Roboto Mono Medium"/>
              <a:buNone/>
              <a:defRPr>
                <a:solidFill>
                  <a:schemeClr val="lt1"/>
                </a:solidFill>
                <a:latin typeface="Roboto Mono Medium"/>
                <a:ea typeface="Roboto Mono Medium"/>
                <a:cs typeface="Roboto Mono Medium"/>
                <a:sym typeface="Roboto Mono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5" name="Shape 25"/>
        <p:cNvGrpSpPr/>
        <p:nvPr/>
      </p:nvGrpSpPr>
      <p:grpSpPr>
        <a:xfrm>
          <a:off x="0" y="0"/>
          <a:ext cx="0" cy="0"/>
          <a:chOff x="0" y="0"/>
          <a:chExt cx="0" cy="0"/>
        </a:xfrm>
      </p:grpSpPr>
      <p:sp>
        <p:nvSpPr>
          <p:cNvPr id="26" name="Google Shape;26;p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ocw.mit.edu/courses/6-451-principles-of-digital-communication-ii-spring-2005/43162a4e10d73639903282f4dd58001b_chap9.pdf" TargetMode="External"/><Relationship Id="rId4" Type="http://schemas.openxmlformats.org/officeDocument/2006/relationships/hyperlink" Target="https://arnabiitk.wordpress.com/wp-content/uploads/2013/02/proakis-digital-communications-4th-ed.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5"/>
          <p:cNvPicPr preferRelativeResize="0"/>
          <p:nvPr/>
        </p:nvPicPr>
        <p:blipFill>
          <a:blip r:embed="rId3">
            <a:alphaModFix/>
          </a:blip>
          <a:stretch>
            <a:fillRect/>
          </a:stretch>
        </p:blipFill>
        <p:spPr>
          <a:xfrm>
            <a:off x="823400" y="57337"/>
            <a:ext cx="2428900" cy="2018375"/>
          </a:xfrm>
          <a:prstGeom prst="rect">
            <a:avLst/>
          </a:prstGeom>
          <a:noFill/>
          <a:ln>
            <a:noFill/>
          </a:ln>
        </p:spPr>
      </p:pic>
      <p:sp>
        <p:nvSpPr>
          <p:cNvPr id="62" name="Google Shape;62;p15"/>
          <p:cNvSpPr txBox="1"/>
          <p:nvPr/>
        </p:nvSpPr>
        <p:spPr>
          <a:xfrm>
            <a:off x="434700" y="2178475"/>
            <a:ext cx="4137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Prajapati Sujalkumar    202301478</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Mihirsinh Chavda        202301479</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Jenish Bhagiya          202301480</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rgbClr val="434343"/>
                </a:solidFill>
                <a:latin typeface="Courier New"/>
                <a:ea typeface="Courier New"/>
                <a:cs typeface="Courier New"/>
                <a:sym typeface="Courier New"/>
              </a:rPr>
              <a:t>Kalp Shah               202301481</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Rushil Soni             202301482</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500">
              <a:solidFill>
                <a:srgbClr val="434343"/>
              </a:solidFill>
              <a:latin typeface="Courier New"/>
              <a:ea typeface="Courier New"/>
              <a:cs typeface="Courier New"/>
              <a:sym typeface="Courier New"/>
            </a:endParaRPr>
          </a:p>
        </p:txBody>
      </p:sp>
      <p:sp>
        <p:nvSpPr>
          <p:cNvPr id="63" name="Google Shape;63;p15"/>
          <p:cNvSpPr txBox="1"/>
          <p:nvPr/>
        </p:nvSpPr>
        <p:spPr>
          <a:xfrm>
            <a:off x="434700" y="3440800"/>
            <a:ext cx="4590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Dhanush B. Pillai       202301483</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Soham Mevada            202301484</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Modak Akshada</a:t>
            </a:r>
            <a:r>
              <a:rPr lang="en" sz="1500">
                <a:solidFill>
                  <a:srgbClr val="434343"/>
                </a:solidFill>
                <a:latin typeface="Courier New"/>
                <a:ea typeface="Courier New"/>
                <a:cs typeface="Courier New"/>
                <a:sym typeface="Courier New"/>
              </a:rPr>
              <a:t> Rajesh</a:t>
            </a:r>
            <a:r>
              <a:rPr lang="en" sz="1500">
                <a:solidFill>
                  <a:srgbClr val="434343"/>
                </a:solidFill>
                <a:latin typeface="Courier New"/>
                <a:ea typeface="Courier New"/>
                <a:cs typeface="Courier New"/>
                <a:sym typeface="Courier New"/>
              </a:rPr>
              <a:t>    </a:t>
            </a:r>
            <a:r>
              <a:rPr lang="en" sz="1500">
                <a:solidFill>
                  <a:srgbClr val="434343"/>
                </a:solidFill>
                <a:latin typeface="Courier New"/>
                <a:ea typeface="Courier New"/>
                <a:cs typeface="Courier New"/>
                <a:sym typeface="Courier New"/>
              </a:rPr>
              <a:t>202301485</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Maharshi Patel          202301486</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Yug Tejani              202301487</a:t>
            </a:r>
            <a:endParaRPr sz="1500">
              <a:solidFill>
                <a:srgbClr val="434343"/>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434343"/>
                </a:solidFill>
                <a:latin typeface="Courier New"/>
                <a:ea typeface="Courier New"/>
                <a:cs typeface="Courier New"/>
                <a:sym typeface="Courier New"/>
              </a:rPr>
              <a:t>Manthan Gajera          202301488</a:t>
            </a:r>
            <a:endParaRPr sz="1500">
              <a:solidFill>
                <a:srgbClr val="434343"/>
              </a:solidFill>
              <a:latin typeface="Courier New"/>
              <a:ea typeface="Courier New"/>
              <a:cs typeface="Courier New"/>
              <a:sym typeface="Courier New"/>
            </a:endParaRPr>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5"/>
          <p:cNvSpPr txBox="1"/>
          <p:nvPr/>
        </p:nvSpPr>
        <p:spPr>
          <a:xfrm>
            <a:off x="5232700" y="316800"/>
            <a:ext cx="3544200" cy="4509900"/>
          </a:xfrm>
          <a:prstGeom prst="rect">
            <a:avLst/>
          </a:prstGeom>
          <a:solidFill>
            <a:srgbClr val="000087"/>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Group 34</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 Convolution Code</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Prof Yash Vasavada</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Mentor:</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Shrey Bavishi</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1800">
                <a:solidFill>
                  <a:schemeClr val="lt1"/>
                </a:solidFill>
                <a:latin typeface="Roboto Mono Medium"/>
                <a:ea typeface="Roboto Mono Medium"/>
                <a:cs typeface="Roboto Mono Medium"/>
                <a:sym typeface="Roboto Mono Medium"/>
              </a:rPr>
              <a:t>Divyesh Ramani </a:t>
            </a:r>
            <a:endParaRPr sz="1800">
              <a:solidFill>
                <a:schemeClr val="lt1"/>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chemeClr val="lt1"/>
              </a:solidFill>
              <a:latin typeface="Roboto Mono Medium"/>
              <a:ea typeface="Roboto Mono Medium"/>
              <a:cs typeface="Roboto Mono Medium"/>
              <a:sym typeface="Roboto Mon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a:t>
            </a:r>
            <a:endParaRPr/>
          </a:p>
        </p:txBody>
      </p:sp>
      <p:pic>
        <p:nvPicPr>
          <p:cNvPr id="148" name="Google Shape;148;p24"/>
          <p:cNvPicPr preferRelativeResize="0"/>
          <p:nvPr/>
        </p:nvPicPr>
        <p:blipFill>
          <a:blip r:embed="rId3">
            <a:alphaModFix/>
          </a:blip>
          <a:stretch>
            <a:fillRect/>
          </a:stretch>
        </p:blipFill>
        <p:spPr>
          <a:xfrm>
            <a:off x="2052438" y="2443449"/>
            <a:ext cx="5127275" cy="2280325"/>
          </a:xfrm>
          <a:prstGeom prst="rect">
            <a:avLst/>
          </a:prstGeom>
          <a:noFill/>
          <a:ln>
            <a:noFill/>
          </a:ln>
        </p:spPr>
      </p:pic>
      <p:sp>
        <p:nvSpPr>
          <p:cNvPr id="149" name="Google Shape;149;p24"/>
          <p:cNvSpPr txBox="1"/>
          <p:nvPr/>
        </p:nvSpPr>
        <p:spPr>
          <a:xfrm>
            <a:off x="192825" y="683275"/>
            <a:ext cx="8815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Mono"/>
                <a:ea typeface="Roboto Mono"/>
                <a:cs typeface="Roboto Mono"/>
                <a:sym typeface="Roboto Mono"/>
              </a:rPr>
              <a:t>For the encoding part we have done it by taking first taking the xor of input bit and the 2 register bits and then taking the xor of input bit and the 2nd </a:t>
            </a:r>
            <a:r>
              <a:rPr lang="en" sz="1800">
                <a:solidFill>
                  <a:schemeClr val="dk1"/>
                </a:solidFill>
                <a:latin typeface="Roboto Mono"/>
                <a:ea typeface="Roboto Mono"/>
                <a:cs typeface="Roboto Mono"/>
                <a:sym typeface="Roboto Mono"/>
              </a:rPr>
              <a:t>register</a:t>
            </a:r>
            <a:r>
              <a:rPr lang="en" sz="1800">
                <a:solidFill>
                  <a:schemeClr val="dk1"/>
                </a:solidFill>
                <a:latin typeface="Roboto Mono"/>
                <a:ea typeface="Roboto Mono"/>
                <a:cs typeface="Roboto Mono"/>
                <a:sym typeface="Roboto Mono"/>
              </a:rPr>
              <a:t> bit.</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1"/>
                </a:solidFill>
                <a:latin typeface="Roboto Mono"/>
                <a:ea typeface="Roboto Mono"/>
                <a:cs typeface="Roboto Mono"/>
                <a:sym typeface="Roboto Mono"/>
              </a:rPr>
              <a:t>This gives the generator matrix :-</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1"/>
                </a:solidFill>
                <a:latin typeface="Roboto Mono"/>
                <a:ea typeface="Roboto Mono"/>
                <a:cs typeface="Roboto Mono"/>
                <a:sym typeface="Roboto Mono"/>
              </a:rPr>
              <a:t>G = [ 1 1 1]</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1"/>
                </a:solidFill>
                <a:latin typeface="Roboto Mono"/>
                <a:ea typeface="Roboto Mono"/>
                <a:cs typeface="Roboto Mono"/>
                <a:sym typeface="Roboto Mono"/>
              </a:rPr>
              <a:t>	[ 1 0 1]</a:t>
            </a:r>
            <a:r>
              <a:rPr lang="en" sz="600">
                <a:solidFill>
                  <a:schemeClr val="dk1"/>
                </a:solidFill>
                <a:latin typeface="Roboto Mono"/>
                <a:ea typeface="Roboto Mono"/>
                <a:cs typeface="Roboto Mono"/>
                <a:sym typeface="Roboto Mono"/>
              </a:rPr>
              <a:t>2*3</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Function</a:t>
            </a:r>
            <a:endParaRPr/>
          </a:p>
        </p:txBody>
      </p:sp>
      <p:pic>
        <p:nvPicPr>
          <p:cNvPr id="156" name="Google Shape;156;p25"/>
          <p:cNvPicPr preferRelativeResize="0"/>
          <p:nvPr/>
        </p:nvPicPr>
        <p:blipFill rotWithShape="1">
          <a:blip r:embed="rId3">
            <a:alphaModFix/>
          </a:blip>
          <a:srcRect b="25711" l="0" r="0" t="0"/>
          <a:stretch/>
        </p:blipFill>
        <p:spPr>
          <a:xfrm>
            <a:off x="2630588" y="3066075"/>
            <a:ext cx="3970975" cy="1691750"/>
          </a:xfrm>
          <a:prstGeom prst="rect">
            <a:avLst/>
          </a:prstGeom>
          <a:noFill/>
          <a:ln>
            <a:noFill/>
          </a:ln>
        </p:spPr>
      </p:pic>
      <p:pic>
        <p:nvPicPr>
          <p:cNvPr id="157" name="Google Shape;157;p25"/>
          <p:cNvPicPr preferRelativeResize="0"/>
          <p:nvPr/>
        </p:nvPicPr>
        <p:blipFill>
          <a:blip r:embed="rId4">
            <a:alphaModFix/>
          </a:blip>
          <a:stretch>
            <a:fillRect/>
          </a:stretch>
        </p:blipFill>
        <p:spPr>
          <a:xfrm>
            <a:off x="2905075" y="1279300"/>
            <a:ext cx="3190475" cy="694700"/>
          </a:xfrm>
          <a:prstGeom prst="rect">
            <a:avLst/>
          </a:prstGeom>
          <a:noFill/>
          <a:ln>
            <a:noFill/>
          </a:ln>
        </p:spPr>
      </p:pic>
      <p:sp>
        <p:nvSpPr>
          <p:cNvPr id="158" name="Google Shape;158;p25"/>
          <p:cNvSpPr txBox="1"/>
          <p:nvPr/>
        </p:nvSpPr>
        <p:spPr>
          <a:xfrm>
            <a:off x="-352125" y="607025"/>
            <a:ext cx="8744400" cy="2459100"/>
          </a:xfrm>
          <a:prstGeom prst="rect">
            <a:avLst/>
          </a:prstGeom>
          <a:noFill/>
          <a:ln>
            <a:noFill/>
          </a:ln>
        </p:spPr>
        <p:txBody>
          <a:bodyPr anchorCtr="0" anchor="t" bIns="91425" lIns="91425" spcFirstLastPara="1" rIns="91425" wrap="square" tIns="91425">
            <a:noAutofit/>
          </a:bodyPr>
          <a:lstStyle/>
          <a:p>
            <a:pPr indent="-314325" lvl="0" marL="914400" rtl="0" algn="l">
              <a:lnSpc>
                <a:spcPct val="115000"/>
              </a:lnSpc>
              <a:spcBef>
                <a:spcPts val="0"/>
              </a:spcBef>
              <a:spcAft>
                <a:spcPts val="0"/>
              </a:spcAft>
              <a:buClr>
                <a:schemeClr val="dk1"/>
              </a:buClr>
              <a:buSzPts val="1350"/>
              <a:buFont typeface="Roboto Mono"/>
              <a:buChar char="●"/>
            </a:pPr>
            <a:r>
              <a:rPr lang="en" sz="1350">
                <a:solidFill>
                  <a:schemeClr val="dk1"/>
                </a:solidFill>
                <a:latin typeface="Roboto Mono"/>
                <a:ea typeface="Roboto Mono"/>
                <a:cs typeface="Roboto Mono"/>
                <a:sym typeface="Roboto Mono"/>
              </a:rPr>
              <a:t>A convolutional code's distance properties are examined using a transfer function. It primarily helps in performance analysis and </a:t>
            </a:r>
            <a:r>
              <a:rPr lang="en" sz="1350">
                <a:solidFill>
                  <a:schemeClr val="dk1"/>
                </a:solidFill>
                <a:latin typeface="Roboto Mono"/>
                <a:ea typeface="Roboto Mono"/>
                <a:cs typeface="Roboto Mono"/>
                <a:sym typeface="Roboto Mono"/>
              </a:rPr>
              <a:t>error</a:t>
            </a:r>
            <a:r>
              <a:rPr lang="en" sz="1350">
                <a:solidFill>
                  <a:schemeClr val="dk1"/>
                </a:solidFill>
                <a:latin typeface="Roboto Mono"/>
                <a:ea typeface="Roboto Mono"/>
                <a:cs typeface="Roboto Mono"/>
                <a:sym typeface="Roboto Mono"/>
              </a:rPr>
              <a:t> detection.</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314325" lvl="0" marL="914400" rtl="0" algn="l">
              <a:lnSpc>
                <a:spcPct val="115000"/>
              </a:lnSpc>
              <a:spcBef>
                <a:spcPts val="0"/>
              </a:spcBef>
              <a:spcAft>
                <a:spcPts val="0"/>
              </a:spcAft>
              <a:buClr>
                <a:schemeClr val="dk1"/>
              </a:buClr>
              <a:buSzPts val="1350"/>
              <a:buFont typeface="Roboto Mono"/>
              <a:buChar char="●"/>
            </a:pPr>
            <a:r>
              <a:rPr lang="en" sz="1350">
                <a:solidFill>
                  <a:schemeClr val="dk1"/>
                </a:solidFill>
                <a:latin typeface="Roboto Mono"/>
                <a:ea typeface="Roboto Mono"/>
                <a:cs typeface="Roboto Mono"/>
                <a:sym typeface="Roboto Mono"/>
              </a:rPr>
              <a:t>Here, d = hamming distance with respect to all zero codeword or no. of                ones in the output codeword.</a:t>
            </a:r>
            <a:endParaRPr sz="1350">
              <a:solidFill>
                <a:schemeClr val="dk1"/>
              </a:solidFill>
              <a:latin typeface="Roboto Mono"/>
              <a:ea typeface="Roboto Mono"/>
              <a:cs typeface="Roboto Mono"/>
              <a:sym typeface="Roboto Mono"/>
            </a:endParaRPr>
          </a:p>
          <a:p>
            <a:pPr indent="0" lvl="0" marL="914400" rtl="0" algn="l">
              <a:lnSpc>
                <a:spcPct val="115000"/>
              </a:lnSpc>
              <a:spcBef>
                <a:spcPts val="0"/>
              </a:spcBef>
              <a:spcAft>
                <a:spcPts val="0"/>
              </a:spcAft>
              <a:buNone/>
            </a:pPr>
            <a:r>
              <a:rPr lang="en" sz="1350">
                <a:solidFill>
                  <a:schemeClr val="dk1"/>
                </a:solidFill>
                <a:latin typeface="Roboto Mono"/>
                <a:ea typeface="Roboto Mono"/>
                <a:cs typeface="Roboto Mono"/>
                <a:sym typeface="Roboto Mono"/>
              </a:rPr>
              <a:t>	 Exponent of J = length of input </a:t>
            </a:r>
            <a:endParaRPr sz="1350">
              <a:solidFill>
                <a:schemeClr val="dk1"/>
              </a:solidFill>
              <a:latin typeface="Roboto Mono"/>
              <a:ea typeface="Roboto Mono"/>
              <a:cs typeface="Roboto Mono"/>
              <a:sym typeface="Roboto Mono"/>
            </a:endParaRPr>
          </a:p>
          <a:p>
            <a:pPr indent="0" lvl="0" marL="914400" rtl="0" algn="l">
              <a:lnSpc>
                <a:spcPct val="115000"/>
              </a:lnSpc>
              <a:spcBef>
                <a:spcPts val="0"/>
              </a:spcBef>
              <a:spcAft>
                <a:spcPts val="0"/>
              </a:spcAft>
              <a:buNone/>
            </a:pPr>
            <a:r>
              <a:rPr lang="en" sz="1350">
                <a:solidFill>
                  <a:schemeClr val="dk1"/>
                </a:solidFill>
                <a:latin typeface="Roboto Mono"/>
                <a:ea typeface="Roboto Mono"/>
                <a:cs typeface="Roboto Mono"/>
                <a:sym typeface="Roboto Mono"/>
              </a:rPr>
              <a:t>	 Exponent of N = no. of ones in the whole </a:t>
            </a:r>
            <a:endParaRPr sz="1350">
              <a:solidFill>
                <a:schemeClr val="dk1"/>
              </a:solidFill>
              <a:latin typeface="Roboto Mono"/>
              <a:ea typeface="Roboto Mono"/>
              <a:cs typeface="Roboto Mono"/>
              <a:sym typeface="Roboto Mono"/>
            </a:endParaRPr>
          </a:p>
          <a:p>
            <a:pPr indent="0" lvl="0" marL="914400" rtl="0" algn="l">
              <a:lnSpc>
                <a:spcPct val="115000"/>
              </a:lnSpc>
              <a:spcBef>
                <a:spcPts val="0"/>
              </a:spcBef>
              <a:spcAft>
                <a:spcPts val="0"/>
              </a:spcAft>
              <a:buNone/>
            </a:pPr>
            <a:r>
              <a:rPr lang="en" sz="1350">
                <a:solidFill>
                  <a:schemeClr val="dk1"/>
                </a:solidFill>
                <a:latin typeface="Roboto Mono"/>
                <a:ea typeface="Roboto Mono"/>
                <a:cs typeface="Roboto Mono"/>
                <a:sym typeface="Roboto Mono"/>
              </a:rPr>
              <a:t>	</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914400" rtl="0" algn="l">
              <a:lnSpc>
                <a:spcPct val="115000"/>
              </a:lnSpc>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1350">
              <a:solidFill>
                <a:schemeClr val="dk2"/>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 Pseudocode</a:t>
            </a:r>
            <a:endParaRPr/>
          </a:p>
        </p:txBody>
      </p:sp>
      <p:sp>
        <p:nvSpPr>
          <p:cNvPr id="165" name="Google Shape;165;p26"/>
          <p:cNvSpPr txBox="1"/>
          <p:nvPr/>
        </p:nvSpPr>
        <p:spPr>
          <a:xfrm>
            <a:off x="203250" y="583600"/>
            <a:ext cx="8804700" cy="39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function encoder_from_diagram(input_seq):</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encoded_stream = []                  			// To store the encoded output bits</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D1 = 0                               			// First delay register</a:t>
            </a:r>
            <a:r>
              <a:rPr lang="en" sz="1200">
                <a:latin typeface="Roboto Mono"/>
                <a:ea typeface="Roboto Mono"/>
                <a:cs typeface="Roboto Mono"/>
                <a:sym typeface="Roboto Mono"/>
              </a:rPr>
              <a:t> </a:t>
            </a:r>
            <a:r>
              <a:rPr lang="en" sz="1200">
                <a:latin typeface="Roboto Mono"/>
                <a:ea typeface="Roboto Mono"/>
                <a:cs typeface="Roboto Mono"/>
                <a:sym typeface="Roboto Mono"/>
              </a:rPr>
              <a:t>(initially zero)</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D2 = 0                               			// Second delay register (initially zero)</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for i = 0 to length(input_seq) - 1:</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u = input_seq[i]</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 Compute outputs based on the given diagram</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c0 = u XOR D1 XOR D2           				  // Upper XOR output</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c1 = u XOR D2                                    // Lower XOR output</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encoded_stream.append([c0, c1])  			  // Store the output as a tuple/list</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 Shift the delay registers</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D2 = D1</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D1 = u                           			// Current input goes into D1</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latin typeface="Roboto Mono"/>
                <a:ea typeface="Roboto Mono"/>
                <a:cs typeface="Roboto Mono"/>
                <a:sym typeface="Roboto Mono"/>
              </a:rPr>
              <a:t> return encoded_stream</a:t>
            </a:r>
            <a:endParaRPr sz="12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7"/>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diagram | Pseudocode</a:t>
            </a:r>
            <a:endParaRPr/>
          </a:p>
        </p:txBody>
      </p:sp>
      <p:sp>
        <p:nvSpPr>
          <p:cNvPr id="172" name="Google Shape;172;p27"/>
          <p:cNvSpPr txBox="1"/>
          <p:nvPr/>
        </p:nvSpPr>
        <p:spPr>
          <a:xfrm>
            <a:off x="293225" y="680175"/>
            <a:ext cx="8645700" cy="3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function generate_state_diagram(G, Kc, 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total_states = 2^(Kc - 1)               </a:t>
            </a:r>
            <a:r>
              <a:rPr lang="en" sz="1200">
                <a:solidFill>
                  <a:schemeClr val="dk1"/>
                </a:solidFill>
                <a:latin typeface="Roboto Mono"/>
                <a:ea typeface="Roboto Mono"/>
                <a:cs typeface="Roboto Mono"/>
                <a:sym typeface="Roboto Mono"/>
              </a:rPr>
              <a:t>// Total number of states</a:t>
            </a:r>
            <a:r>
              <a:rPr lang="en" sz="1200">
                <a:solidFill>
                  <a:schemeClr val="dk1"/>
                </a:solidFill>
                <a:latin typeface="Roboto Mono"/>
                <a:ea typeface="Roboto Mono"/>
                <a:cs typeface="Roboto Mono"/>
                <a:sym typeface="Roboto Mono"/>
              </a:rPr>
              <a:t>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state_memory = zeros(total_states, Kc - 1) //Stores binary representation of each state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Populate memory content for each state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for state_index from 0 to total_states - 1: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binary_state = to_binary(state_index, Kc - 1)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state_memory[state_index] = binary_state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Step 2: Initialize the state diagram matrix</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Format: [output_if_0, output_if_1, next_state_if_0, next_state_if_1]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diagram = zeros(total_states, 4)</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Step 3: Compute transitions and outputs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for current_state from 0 to total_states - 1: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current_bits = state_memory[current_state]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8"/>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State Diagram | Pseudocode</a:t>
            </a:r>
            <a:endParaRPr/>
          </a:p>
        </p:txBody>
      </p:sp>
      <p:sp>
        <p:nvSpPr>
          <p:cNvPr id="179" name="Google Shape;179;p28"/>
          <p:cNvSpPr txBox="1"/>
          <p:nvPr/>
        </p:nvSpPr>
        <p:spPr>
          <a:xfrm>
            <a:off x="-80425" y="595950"/>
            <a:ext cx="8392800" cy="39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 Input Bit = 0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input0 = prepend(0, current_bits)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output0 = mod(G × input0, 2)</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diagram[current_state][0] = binary_to_int(output0)</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next_state_bits_</a:t>
            </a:r>
            <a:r>
              <a:rPr lang="en" sz="1200">
                <a:solidFill>
                  <a:schemeClr val="dk1"/>
                </a:solidFill>
                <a:latin typeface="Roboto Mono"/>
                <a:ea typeface="Roboto Mono"/>
                <a:cs typeface="Roboto Mono"/>
                <a:sym typeface="Roboto Mono"/>
              </a:rPr>
              <a:t>0</a:t>
            </a:r>
            <a:r>
              <a:rPr lang="en" sz="1200">
                <a:solidFill>
                  <a:schemeClr val="dk1"/>
                </a:solidFill>
                <a:latin typeface="Roboto Mono"/>
                <a:ea typeface="Roboto Mono"/>
                <a:cs typeface="Roboto Mono"/>
                <a:sym typeface="Roboto Mono"/>
              </a:rPr>
              <a:t> = input0[0:Kc-1]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diagram[current_state][2] =</a:t>
            </a:r>
            <a:r>
              <a:rPr lang="en" sz="1200">
                <a:solidFill>
                  <a:schemeClr val="dk1"/>
                </a:solidFill>
                <a:latin typeface="Roboto Mono"/>
                <a:ea typeface="Roboto Mono"/>
                <a:cs typeface="Roboto Mono"/>
                <a:sym typeface="Roboto Mono"/>
              </a:rPr>
              <a:t> </a:t>
            </a:r>
            <a:r>
              <a:rPr lang="en" sz="1200">
                <a:solidFill>
                  <a:schemeClr val="dk1"/>
                </a:solidFill>
                <a:latin typeface="Roboto Mono"/>
                <a:ea typeface="Roboto Mono"/>
                <a:cs typeface="Roboto Mono"/>
                <a:sym typeface="Roboto Mono"/>
              </a:rPr>
              <a:t>binary_to_int(next_state_bits_0)</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 Input Bit = 1 </a:t>
            </a: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input1 = prepend(1, current_bits)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output1 = mod(G × input1, 2)</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diagram[current_state][1] = binary_to_int(output1)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next_state_bits_1 = input1[0:Kc-1]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diagram[current_state][3] = binary_to_int(next_state_bits_1)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return diagram</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lt1"/>
                </a:solidFill>
              </a:rPr>
              <a:t>AWGN</a:t>
            </a:r>
            <a:endParaRPr>
              <a:solidFill>
                <a:schemeClr val="lt1"/>
              </a:solidFill>
            </a:endParaRPr>
          </a:p>
        </p:txBody>
      </p:sp>
      <p:sp>
        <p:nvSpPr>
          <p:cNvPr id="185" name="Google Shape;185;p29"/>
          <p:cNvSpPr txBox="1"/>
          <p:nvPr>
            <p:ph idx="1" type="body"/>
          </p:nvPr>
        </p:nvSpPr>
        <p:spPr>
          <a:xfrm>
            <a:off x="311700" y="724800"/>
            <a:ext cx="83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t>Definition</a:t>
            </a:r>
            <a:r>
              <a:rPr lang="en" sz="1100"/>
              <a:t>: Additive White Gaussian Noise (AWGN) is a fundamental noise model in communication systems, characterized by a constant spectral density (white) and a Gaussian amplitude distribution.</a:t>
            </a:r>
            <a:endParaRPr sz="1100"/>
          </a:p>
          <a:p>
            <a:pPr indent="0" lvl="0" marL="0" rtl="0" algn="l">
              <a:spcBef>
                <a:spcPts val="1200"/>
              </a:spcBef>
              <a:spcAft>
                <a:spcPts val="0"/>
              </a:spcAft>
              <a:buClr>
                <a:schemeClr val="dk1"/>
              </a:buClr>
              <a:buSzPts val="1100"/>
              <a:buFont typeface="Arial"/>
              <a:buNone/>
            </a:pPr>
            <a:r>
              <a:rPr b="1" lang="en" sz="1100"/>
              <a:t>Characteristics</a:t>
            </a:r>
            <a:r>
              <a:rPr lang="en" sz="1100"/>
              <a:t>: AWGN is additive, meaning it combines linearly with the signal, and its power is uniformly distributed across all frequencies.</a:t>
            </a:r>
            <a:endParaRPr sz="1100"/>
          </a:p>
          <a:p>
            <a:pPr indent="0" lvl="0" marL="0" rtl="0" algn="l">
              <a:spcBef>
                <a:spcPts val="1200"/>
              </a:spcBef>
              <a:spcAft>
                <a:spcPts val="0"/>
              </a:spcAft>
              <a:buClr>
                <a:schemeClr val="dk1"/>
              </a:buClr>
              <a:buSzPts val="1100"/>
              <a:buFont typeface="Arial"/>
              <a:buNone/>
            </a:pPr>
            <a:r>
              <a:rPr b="1" lang="en" sz="1100"/>
              <a:t>Impact</a:t>
            </a:r>
            <a:r>
              <a:rPr lang="en" sz="1100"/>
              <a:t>: It degrades signal quality in wireless, satellite, and digital communication systems, affecting bit error rates and system performance.</a:t>
            </a:r>
            <a:endParaRPr sz="1100"/>
          </a:p>
          <a:p>
            <a:pPr indent="0" lvl="0" marL="0" rtl="0" algn="l">
              <a:spcBef>
                <a:spcPts val="1200"/>
              </a:spcBef>
              <a:spcAft>
                <a:spcPts val="0"/>
              </a:spcAft>
              <a:buClr>
                <a:schemeClr val="dk1"/>
              </a:buClr>
              <a:buSzPts val="1100"/>
              <a:buFont typeface="Arial"/>
              <a:buNone/>
            </a:pPr>
            <a:r>
              <a:rPr b="1" lang="en" sz="1100"/>
              <a:t>Applications</a:t>
            </a:r>
            <a:r>
              <a:rPr lang="en" sz="1100"/>
              <a:t>: AWGN is widely used in simulations to test the robustness of communication systems and signal processing algorithms.</a:t>
            </a:r>
            <a:endParaRPr sz="1100"/>
          </a:p>
          <a:p>
            <a:pPr indent="0" lvl="0" marL="0" rtl="0" algn="l">
              <a:spcBef>
                <a:spcPts val="1200"/>
              </a:spcBef>
              <a:spcAft>
                <a:spcPts val="0"/>
              </a:spcAft>
              <a:buClr>
                <a:schemeClr val="dk1"/>
              </a:buClr>
              <a:buSzPts val="1100"/>
              <a:buFont typeface="Arial"/>
              <a:buNone/>
            </a:pPr>
            <a:r>
              <a:rPr b="1" lang="en" sz="1100"/>
              <a:t>Mitigation</a:t>
            </a:r>
            <a:r>
              <a:rPr lang="en" sz="1100"/>
              <a:t>: Techniques like error correction coding and signal amplification are employed to minimize the effects of AWGN in practical systems.</a:t>
            </a:r>
            <a:endParaRPr sz="1100"/>
          </a:p>
          <a:p>
            <a:pPr indent="0" lvl="0" marL="0" rtl="0" algn="l">
              <a:spcBef>
                <a:spcPts val="1200"/>
              </a:spcBef>
              <a:spcAft>
                <a:spcPts val="1200"/>
              </a:spcAft>
              <a:buNone/>
            </a:pPr>
            <a:r>
              <a:t/>
            </a:r>
            <a:endParaRPr sz="1100"/>
          </a:p>
        </p:txBody>
      </p:sp>
      <p:sp>
        <p:nvSpPr>
          <p:cNvPr id="186" name="Google Shape;186;p29"/>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2" name="Google Shape;192;p30"/>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0"/>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AWGN (Scatter plot of received voltages)</a:t>
            </a:r>
            <a:endParaRPr/>
          </a:p>
        </p:txBody>
      </p:sp>
      <p:pic>
        <p:nvPicPr>
          <p:cNvPr id="194" name="Google Shape;194;p30"/>
          <p:cNvPicPr preferRelativeResize="0"/>
          <p:nvPr/>
        </p:nvPicPr>
        <p:blipFill>
          <a:blip r:embed="rId3">
            <a:alphaModFix/>
          </a:blip>
          <a:stretch>
            <a:fillRect/>
          </a:stretch>
        </p:blipFill>
        <p:spPr>
          <a:xfrm>
            <a:off x="0" y="490349"/>
            <a:ext cx="9144000" cy="424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BPSK Modulator</a:t>
            </a:r>
            <a:endParaRPr>
              <a:solidFill>
                <a:schemeClr val="lt1"/>
              </a:solidFill>
            </a:endParaRPr>
          </a:p>
        </p:txBody>
      </p:sp>
      <p:sp>
        <p:nvSpPr>
          <p:cNvPr id="200" name="Google Shape;200;p31"/>
          <p:cNvSpPr txBox="1"/>
          <p:nvPr>
            <p:ph idx="1" type="body"/>
          </p:nvPr>
        </p:nvSpPr>
        <p:spPr>
          <a:xfrm>
            <a:off x="311700" y="724800"/>
            <a:ext cx="829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t>Definition</a:t>
            </a:r>
            <a:r>
              <a:rPr lang="en" sz="1150"/>
              <a:t>: A BPSK modulator is a digital modulation technique that encodes binary data by varying the phase of a carrier signal, typically using two phases (0° and 180°).</a:t>
            </a:r>
            <a:endParaRPr sz="1150"/>
          </a:p>
          <a:p>
            <a:pPr indent="0" lvl="0" marL="0" rtl="0" algn="l">
              <a:spcBef>
                <a:spcPts val="1200"/>
              </a:spcBef>
              <a:spcAft>
                <a:spcPts val="0"/>
              </a:spcAft>
              <a:buClr>
                <a:schemeClr val="dk1"/>
              </a:buClr>
              <a:buSzPts val="1100"/>
              <a:buFont typeface="Arial"/>
              <a:buNone/>
            </a:pPr>
            <a:r>
              <a:rPr b="1" lang="en" sz="1150"/>
              <a:t>Operation</a:t>
            </a:r>
            <a:r>
              <a:rPr lang="en" sz="1150"/>
              <a:t>: It maps binary 0 to one phase and binary 1 to the opposite phase, enabling robust data transmission over noisy channels.</a:t>
            </a:r>
            <a:endParaRPr sz="1150"/>
          </a:p>
          <a:p>
            <a:pPr indent="0" lvl="0" marL="0" rtl="0" algn="l">
              <a:spcBef>
                <a:spcPts val="1200"/>
              </a:spcBef>
              <a:spcAft>
                <a:spcPts val="0"/>
              </a:spcAft>
              <a:buClr>
                <a:schemeClr val="dk1"/>
              </a:buClr>
              <a:buSzPts val="1100"/>
              <a:buFont typeface="Arial"/>
              <a:buNone/>
            </a:pPr>
            <a:r>
              <a:rPr b="1" lang="en" sz="1150"/>
              <a:t>Advantages</a:t>
            </a:r>
            <a:r>
              <a:rPr lang="en" sz="1150"/>
              <a:t>: BPSK offers high noise immunity and simplicity, making it suitable for low-data-rate applications in wireless and satellite communications.</a:t>
            </a:r>
            <a:endParaRPr sz="1150"/>
          </a:p>
          <a:p>
            <a:pPr indent="0" lvl="0" marL="0" rtl="0" algn="l">
              <a:spcBef>
                <a:spcPts val="1200"/>
              </a:spcBef>
              <a:spcAft>
                <a:spcPts val="0"/>
              </a:spcAft>
              <a:buClr>
                <a:schemeClr val="dk1"/>
              </a:buClr>
              <a:buSzPts val="1100"/>
              <a:buFont typeface="Arial"/>
              <a:buNone/>
            </a:pPr>
            <a:r>
              <a:rPr b="1" lang="en" sz="1150"/>
              <a:t>Applications</a:t>
            </a:r>
            <a:r>
              <a:rPr lang="en" sz="1150"/>
              <a:t>: Commonly used in systems like Wi-Fi, GPS, and deep-space communication due to its efficiency in power-limited environments.</a:t>
            </a:r>
            <a:endParaRPr sz="1150"/>
          </a:p>
          <a:p>
            <a:pPr indent="0" lvl="0" marL="0" rtl="0" algn="l">
              <a:spcBef>
                <a:spcPts val="1200"/>
              </a:spcBef>
              <a:spcAft>
                <a:spcPts val="0"/>
              </a:spcAft>
              <a:buClr>
                <a:schemeClr val="dk1"/>
              </a:buClr>
              <a:buSzPts val="1100"/>
              <a:buFont typeface="Arial"/>
              <a:buNone/>
            </a:pPr>
            <a:r>
              <a:rPr b="1" lang="en" sz="1150"/>
              <a:t>Limitations</a:t>
            </a:r>
            <a:r>
              <a:rPr lang="en" sz="1150"/>
              <a:t>: BPSK has a lower data rate compared to advanced modulation schemes, requiring more bandwidth for higher </a:t>
            </a:r>
            <a:r>
              <a:rPr lang="en" sz="1150"/>
              <a:t>throughput</a:t>
            </a:r>
            <a:endParaRPr sz="1150"/>
          </a:p>
          <a:p>
            <a:pPr indent="0" lvl="0" marL="0" rtl="0" algn="l">
              <a:spcBef>
                <a:spcPts val="1200"/>
              </a:spcBef>
              <a:spcAft>
                <a:spcPts val="1200"/>
              </a:spcAft>
              <a:buNone/>
            </a:pPr>
            <a:r>
              <a:t/>
            </a:r>
            <a:endParaRPr sz="1150">
              <a:solidFill>
                <a:srgbClr val="434343"/>
              </a:solidFill>
            </a:endParaRPr>
          </a:p>
        </p:txBody>
      </p:sp>
      <p:sp>
        <p:nvSpPr>
          <p:cNvPr id="201" name="Google Shape;201;p31"/>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2"/>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BPSK Demodulator(Hard)</a:t>
            </a:r>
            <a:endParaRPr/>
          </a:p>
        </p:txBody>
      </p:sp>
      <p:sp>
        <p:nvSpPr>
          <p:cNvPr id="208" name="Google Shape;208;p32"/>
          <p:cNvSpPr txBox="1"/>
          <p:nvPr/>
        </p:nvSpPr>
        <p:spPr>
          <a:xfrm>
            <a:off x="170950" y="860675"/>
            <a:ext cx="8467800" cy="37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Definition</a:t>
            </a:r>
            <a:r>
              <a:rPr lang="en" sz="1200">
                <a:solidFill>
                  <a:schemeClr val="dk1"/>
                </a:solidFill>
                <a:latin typeface="Roboto Mono"/>
                <a:ea typeface="Roboto Mono"/>
                <a:cs typeface="Roboto Mono"/>
                <a:sym typeface="Roboto Mono"/>
              </a:rPr>
              <a:t>: A BPSK Demodulator is an algorithm used to recover the original binary data from BPSK signal. </a:t>
            </a:r>
            <a:endParaRPr sz="1200">
              <a:solidFill>
                <a:schemeClr val="dk1"/>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How does it work?</a:t>
            </a:r>
            <a:endParaRPr b="1" sz="1200">
              <a:solidFill>
                <a:schemeClr val="dk1"/>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Signal reception: </a:t>
            </a:r>
            <a:r>
              <a:rPr lang="en" sz="1200">
                <a:solidFill>
                  <a:schemeClr val="dk1"/>
                </a:solidFill>
                <a:latin typeface="Roboto Mono"/>
                <a:ea typeface="Roboto Mono"/>
                <a:cs typeface="Roboto Mono"/>
                <a:sym typeface="Roboto Mono"/>
              </a:rPr>
              <a:t>The BPSK demodulator receives noisy analog signals from the channel, typically affected by AWGN.</a:t>
            </a:r>
            <a:endParaRPr sz="1200">
              <a:solidFill>
                <a:schemeClr val="dk1"/>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Threshold Decision : </a:t>
            </a:r>
            <a:r>
              <a:rPr lang="en" sz="1200">
                <a:solidFill>
                  <a:schemeClr val="dk1"/>
                </a:solidFill>
                <a:latin typeface="Roboto Mono"/>
                <a:ea typeface="Roboto Mono"/>
                <a:cs typeface="Roboto Mono"/>
                <a:sym typeface="Roboto Mono"/>
              </a:rPr>
              <a:t>If the received value is greater than or equal to 0 it is demodulated as bit 1 and if the received value is less than 0 it is demodulated as bit 0.</a:t>
            </a:r>
            <a:endParaRPr sz="1200">
              <a:solidFill>
                <a:schemeClr val="dk1"/>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Bit reconstruction : </a:t>
            </a:r>
            <a:r>
              <a:rPr lang="en" sz="1200">
                <a:solidFill>
                  <a:schemeClr val="dk1"/>
                </a:solidFill>
                <a:latin typeface="Roboto Mono"/>
                <a:ea typeface="Roboto Mono"/>
                <a:cs typeface="Roboto Mono"/>
                <a:sym typeface="Roboto Mono"/>
              </a:rPr>
              <a:t>The demodulator converts each received symbol into a binary bit, reconstructing the bitstream from the analog signal.</a:t>
            </a:r>
            <a:endParaRPr sz="1200">
              <a:solidFill>
                <a:schemeClr val="dk1"/>
              </a:solidFill>
              <a:latin typeface="Roboto Mono"/>
              <a:ea typeface="Roboto Mono"/>
              <a:cs typeface="Roboto Mono"/>
              <a:sym typeface="Roboto Mono"/>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Roboto Mono"/>
                <a:ea typeface="Roboto Mono"/>
                <a:cs typeface="Roboto Mono"/>
                <a:sym typeface="Roboto Mono"/>
              </a:rPr>
              <a:t>Input to decoder :  </a:t>
            </a:r>
            <a:r>
              <a:rPr lang="en" sz="1200">
                <a:solidFill>
                  <a:schemeClr val="dk1"/>
                </a:solidFill>
                <a:latin typeface="Roboto Mono"/>
                <a:ea typeface="Roboto Mono"/>
                <a:cs typeface="Roboto Mono"/>
                <a:sym typeface="Roboto Mono"/>
              </a:rPr>
              <a:t>The resulting binary bits are passed to Viterbi decoder to recover the original message.</a:t>
            </a:r>
            <a:r>
              <a:rPr lang="en" sz="1200">
                <a:solidFill>
                  <a:srgbClr val="434343"/>
                </a:solidFill>
                <a:latin typeface="Roboto Mono"/>
                <a:ea typeface="Roboto Mono"/>
                <a:cs typeface="Roboto Mono"/>
                <a:sym typeface="Roboto Mono"/>
              </a:rPr>
              <a:t> </a:t>
            </a:r>
            <a:endParaRPr sz="1200">
              <a:solidFill>
                <a:srgbClr val="434343"/>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4" name="Google Shape;214;p33"/>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3"/>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BPSK Demodulator(Hard)</a:t>
            </a:r>
            <a:endParaRPr/>
          </a:p>
          <a:p>
            <a:pPr indent="0" lvl="0" marL="0" rtl="0" algn="l">
              <a:spcBef>
                <a:spcPts val="0"/>
              </a:spcBef>
              <a:spcAft>
                <a:spcPts val="0"/>
              </a:spcAft>
              <a:buNone/>
            </a:pPr>
            <a:r>
              <a:t/>
            </a:r>
            <a:endParaRPr/>
          </a:p>
        </p:txBody>
      </p:sp>
      <p:pic>
        <p:nvPicPr>
          <p:cNvPr id="216" name="Google Shape;216;p33"/>
          <p:cNvPicPr preferRelativeResize="0"/>
          <p:nvPr/>
        </p:nvPicPr>
        <p:blipFill>
          <a:blip r:embed="rId3">
            <a:alphaModFix/>
          </a:blip>
          <a:stretch>
            <a:fillRect/>
          </a:stretch>
        </p:blipFill>
        <p:spPr>
          <a:xfrm>
            <a:off x="0" y="490350"/>
            <a:ext cx="9144000" cy="4233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Honor Code</a:t>
            </a:r>
            <a:r>
              <a:rPr lang="en"/>
              <a:t> </a:t>
            </a:r>
            <a:endParaRPr/>
          </a:p>
        </p:txBody>
      </p:sp>
      <p:sp>
        <p:nvSpPr>
          <p:cNvPr id="71" name="Google Shape;71;p16"/>
          <p:cNvSpPr txBox="1"/>
          <p:nvPr>
            <p:ph idx="1" type="body"/>
          </p:nvPr>
        </p:nvSpPr>
        <p:spPr>
          <a:xfrm>
            <a:off x="311700" y="728575"/>
            <a:ext cx="4260300" cy="3412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n" sz="1400"/>
              <a:t>We </a:t>
            </a:r>
            <a:r>
              <a:rPr lang="en" sz="1400"/>
              <a:t>declare that</a:t>
            </a:r>
            <a:endParaRPr sz="1400"/>
          </a:p>
          <a:p>
            <a:pPr indent="0" lvl="0" marL="0" rtl="0" algn="l">
              <a:spcBef>
                <a:spcPts val="1200"/>
              </a:spcBef>
              <a:spcAft>
                <a:spcPts val="0"/>
              </a:spcAft>
              <a:buClr>
                <a:schemeClr val="dk1"/>
              </a:buClr>
              <a:buSzPct val="78571"/>
              <a:buFont typeface="Arial"/>
              <a:buNone/>
            </a:pPr>
            <a:r>
              <a:rPr lang="en" sz="1400"/>
              <a:t>→ the work that we are presenting is our own work</a:t>
            </a:r>
            <a:endParaRPr sz="1400"/>
          </a:p>
          <a:p>
            <a:pPr indent="0" lvl="0" marL="0" rtl="0" algn="l">
              <a:spcBef>
                <a:spcPts val="1200"/>
              </a:spcBef>
              <a:spcAft>
                <a:spcPts val="0"/>
              </a:spcAft>
              <a:buClr>
                <a:schemeClr val="dk1"/>
              </a:buClr>
              <a:buSzPct val="78571"/>
              <a:buFont typeface="Arial"/>
              <a:buNone/>
            </a:pPr>
            <a:r>
              <a:rPr lang="en" sz="1400"/>
              <a:t>→ We have not copied the work (Matlab code, results, etc.) that someone  else has done</a:t>
            </a:r>
            <a:endParaRPr sz="1400"/>
          </a:p>
          <a:p>
            <a:pPr indent="0" lvl="0" marL="0" rtl="0" algn="l">
              <a:spcBef>
                <a:spcPts val="1200"/>
              </a:spcBef>
              <a:spcAft>
                <a:spcPts val="0"/>
              </a:spcAft>
              <a:buClr>
                <a:schemeClr val="dk1"/>
              </a:buClr>
              <a:buSzPct val="78571"/>
              <a:buFont typeface="Arial"/>
              <a:buNone/>
            </a:pPr>
            <a:r>
              <a:rPr lang="en" sz="1400"/>
              <a:t>→ Concepts, understanding and insights we will be describing are our own</a:t>
            </a:r>
            <a:endParaRPr sz="1400"/>
          </a:p>
          <a:p>
            <a:pPr indent="0" lvl="0" marL="0" rtl="0" algn="l">
              <a:spcBef>
                <a:spcPts val="1200"/>
              </a:spcBef>
              <a:spcAft>
                <a:spcPts val="0"/>
              </a:spcAft>
              <a:buNone/>
            </a:pPr>
            <a:r>
              <a:rPr lang="en" sz="1400"/>
              <a:t>→ Wherever we have relied on an existing work that is not our own, we </a:t>
            </a:r>
            <a:r>
              <a:rPr lang="en" sz="1400"/>
              <a:t>have provided</a:t>
            </a:r>
            <a:r>
              <a:rPr lang="en" sz="1400"/>
              <a:t> a proper reference citation</a:t>
            </a:r>
            <a:endParaRPr sz="1400"/>
          </a:p>
          <a:p>
            <a:pPr indent="0" lvl="0" marL="0" rtl="0" algn="l">
              <a:spcBef>
                <a:spcPts val="1200"/>
              </a:spcBef>
              <a:spcAft>
                <a:spcPts val="0"/>
              </a:spcAft>
              <a:buClr>
                <a:schemeClr val="dk1"/>
              </a:buClr>
              <a:buSzPct val="78571"/>
              <a:buFont typeface="Arial"/>
              <a:buNone/>
            </a:pPr>
            <a:r>
              <a:rPr lang="en" sz="1400"/>
              <a:t>→ We make this pledge truthfully. We know that violation of this solemn pledge can carry grave consequences </a:t>
            </a:r>
            <a:r>
              <a:rPr lang="en" sz="1200"/>
              <a:t>                                         </a:t>
            </a:r>
            <a:endParaRPr sz="1200"/>
          </a:p>
          <a:p>
            <a:pPr indent="0" lvl="0" marL="0" rtl="0" algn="l">
              <a:spcBef>
                <a:spcPts val="1200"/>
              </a:spcBef>
              <a:spcAft>
                <a:spcPts val="1200"/>
              </a:spcAft>
              <a:buNone/>
            </a:pPr>
            <a:r>
              <a:t/>
            </a:r>
            <a:endParaRPr sz="1200"/>
          </a:p>
        </p:txBody>
      </p:sp>
      <p:sp>
        <p:nvSpPr>
          <p:cNvPr id="72" name="Google Shape;72;p16"/>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6"/>
          <p:cNvPicPr preferRelativeResize="0"/>
          <p:nvPr/>
        </p:nvPicPr>
        <p:blipFill>
          <a:blip r:embed="rId3">
            <a:alphaModFix/>
          </a:blip>
          <a:stretch>
            <a:fillRect/>
          </a:stretch>
        </p:blipFill>
        <p:spPr>
          <a:xfrm>
            <a:off x="4724400" y="642750"/>
            <a:ext cx="4267200" cy="31661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4"/>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BPSK Demodulator | Pseudocode</a:t>
            </a:r>
            <a:endParaRPr/>
          </a:p>
        </p:txBody>
      </p:sp>
      <p:sp>
        <p:nvSpPr>
          <p:cNvPr id="223" name="Google Shape;223;p34"/>
          <p:cNvSpPr txBox="1"/>
          <p:nvPr/>
        </p:nvSpPr>
        <p:spPr>
          <a:xfrm>
            <a:off x="223300" y="907125"/>
            <a:ext cx="8509800" cy="30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function bpsk_demodulate(received_signal):</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demodulated_bits = [] // Initialize an empty list to store binary bits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for i = 0 to length(received_signal) - 1: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symbol = received_signal[i]</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 Hard decision demodulation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if (symbol &gt;= 0):</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bit = 0</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else: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bit = 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demodulated_bits.append(bit) // Append the decoded bit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return demodulated_bits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311700" y="724800"/>
            <a:ext cx="8520600" cy="3861600"/>
          </a:xfrm>
          <a:prstGeom prst="rect">
            <a:avLst/>
          </a:prstGeom>
        </p:spPr>
        <p:txBody>
          <a:bodyPr anchorCtr="0" anchor="t" bIns="91425" lIns="91425" spcFirstLastPara="1" rIns="91425" wrap="square" tIns="91425">
            <a:normAutofit fontScale="92500" lnSpcReduction="10000"/>
          </a:bodyPr>
          <a:lstStyle/>
          <a:p>
            <a:pPr indent="-315531" lvl="0" marL="457200" rtl="0" algn="l">
              <a:lnSpc>
                <a:spcPct val="95000"/>
              </a:lnSpc>
              <a:spcBef>
                <a:spcPts val="0"/>
              </a:spcBef>
              <a:spcAft>
                <a:spcPts val="0"/>
              </a:spcAft>
              <a:buSzPct val="100000"/>
              <a:buChar char="●"/>
            </a:pPr>
            <a:r>
              <a:rPr lang="en" sz="1480"/>
              <a:t>Viterbi decoding is an algorithm used to determine the most </a:t>
            </a:r>
            <a:r>
              <a:rPr lang="en" sz="1480"/>
              <a:t>likely</a:t>
            </a:r>
            <a:r>
              <a:rPr lang="en" sz="1480"/>
              <a:t> transmitted bit sequence in convolutional codes.</a:t>
            </a:r>
            <a:endParaRPr sz="1480"/>
          </a:p>
          <a:p>
            <a:pPr indent="0" lvl="0" marL="457200" rtl="0" algn="l">
              <a:lnSpc>
                <a:spcPct val="95000"/>
              </a:lnSpc>
              <a:spcBef>
                <a:spcPts val="1200"/>
              </a:spcBef>
              <a:spcAft>
                <a:spcPts val="0"/>
              </a:spcAft>
              <a:buNone/>
            </a:pPr>
            <a:r>
              <a:t/>
            </a:r>
            <a:endParaRPr sz="100"/>
          </a:p>
          <a:p>
            <a:pPr indent="-315531" lvl="0" marL="457200" rtl="0" algn="l">
              <a:lnSpc>
                <a:spcPct val="95000"/>
              </a:lnSpc>
              <a:spcBef>
                <a:spcPts val="1200"/>
              </a:spcBef>
              <a:spcAft>
                <a:spcPts val="0"/>
              </a:spcAft>
              <a:buSzPct val="100000"/>
              <a:buChar char="●"/>
            </a:pPr>
            <a:r>
              <a:rPr lang="en" sz="1480"/>
              <a:t>It operates by analyzing a trellis diagram, which represents all possible state transitions of the encoder.</a:t>
            </a:r>
            <a:endParaRPr sz="1480"/>
          </a:p>
          <a:p>
            <a:pPr indent="0" lvl="0" marL="457200" rtl="0" algn="l">
              <a:lnSpc>
                <a:spcPct val="95000"/>
              </a:lnSpc>
              <a:spcBef>
                <a:spcPts val="1200"/>
              </a:spcBef>
              <a:spcAft>
                <a:spcPts val="0"/>
              </a:spcAft>
              <a:buNone/>
            </a:pPr>
            <a:r>
              <a:t/>
            </a:r>
            <a:endParaRPr sz="100"/>
          </a:p>
          <a:p>
            <a:pPr indent="-315531" lvl="0" marL="457200" rtl="0" algn="l">
              <a:lnSpc>
                <a:spcPct val="95000"/>
              </a:lnSpc>
              <a:spcBef>
                <a:spcPts val="1200"/>
              </a:spcBef>
              <a:spcAft>
                <a:spcPts val="0"/>
              </a:spcAft>
              <a:buSzPct val="100000"/>
              <a:buChar char="●"/>
            </a:pPr>
            <a:r>
              <a:rPr lang="en" sz="1480"/>
              <a:t>The received sequence is processed and the decoder calculates branch metrics -</a:t>
            </a:r>
            <a:r>
              <a:rPr lang="en" sz="1480"/>
              <a:t>typically based on Hamming or Euclidean distance,</a:t>
            </a:r>
            <a:r>
              <a:rPr lang="en" sz="1480"/>
              <a:t> and path metrics -to determine optimum path(i.e the most likely transmitted sequence).</a:t>
            </a:r>
            <a:endParaRPr sz="1480"/>
          </a:p>
          <a:p>
            <a:pPr indent="0" lvl="0" marL="457200" rtl="0" algn="l">
              <a:lnSpc>
                <a:spcPct val="95000"/>
              </a:lnSpc>
              <a:spcBef>
                <a:spcPts val="1200"/>
              </a:spcBef>
              <a:spcAft>
                <a:spcPts val="0"/>
              </a:spcAft>
              <a:buNone/>
            </a:pPr>
            <a:r>
              <a:t/>
            </a:r>
            <a:endParaRPr sz="100"/>
          </a:p>
          <a:p>
            <a:pPr indent="-315531" lvl="0" marL="457200" rtl="0" algn="l">
              <a:lnSpc>
                <a:spcPct val="95000"/>
              </a:lnSpc>
              <a:spcBef>
                <a:spcPts val="1200"/>
              </a:spcBef>
              <a:spcAft>
                <a:spcPts val="0"/>
              </a:spcAft>
              <a:buSzPct val="100000"/>
              <a:buChar char="●"/>
            </a:pPr>
            <a:r>
              <a:rPr lang="en" sz="1480"/>
              <a:t>At each step in the trellis, only the transition that gives the</a:t>
            </a:r>
            <a:r>
              <a:rPr lang="en" sz="1480"/>
              <a:t> minimum </a:t>
            </a:r>
            <a:r>
              <a:rPr lang="en" sz="1480"/>
              <a:t>path metric for the current state is retained, while the others are discarded.</a:t>
            </a:r>
            <a:endParaRPr sz="1480"/>
          </a:p>
          <a:p>
            <a:pPr indent="0" lvl="0" marL="457200" rtl="0" algn="l">
              <a:lnSpc>
                <a:spcPct val="95000"/>
              </a:lnSpc>
              <a:spcBef>
                <a:spcPts val="1200"/>
              </a:spcBef>
              <a:spcAft>
                <a:spcPts val="0"/>
              </a:spcAft>
              <a:buNone/>
            </a:pPr>
            <a:r>
              <a:t/>
            </a:r>
            <a:endParaRPr sz="100"/>
          </a:p>
          <a:p>
            <a:pPr indent="-315531" lvl="0" marL="457200" rtl="0" algn="l">
              <a:lnSpc>
                <a:spcPct val="95000"/>
              </a:lnSpc>
              <a:spcBef>
                <a:spcPts val="1200"/>
              </a:spcBef>
              <a:spcAft>
                <a:spcPts val="0"/>
              </a:spcAft>
              <a:buSzPct val="100000"/>
              <a:buChar char="●"/>
            </a:pPr>
            <a:r>
              <a:rPr lang="en" sz="1480"/>
              <a:t>The final decoded bit sequence is obtained through a traceback procedure starting from the end state and moving backward to start state.</a:t>
            </a:r>
            <a:endParaRPr sz="1480"/>
          </a:p>
        </p:txBody>
      </p:sp>
      <p:sp>
        <p:nvSpPr>
          <p:cNvPr id="229" name="Google Shape;229;p35"/>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5"/>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Viterbi Decoding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nvSpPr>
        <p:spPr>
          <a:xfrm>
            <a:off x="0" y="-131875"/>
            <a:ext cx="91440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chemeClr val="lt1"/>
                </a:solidFill>
                <a:latin typeface="Times New Roman"/>
                <a:ea typeface="Times New Roman"/>
                <a:cs typeface="Times New Roman"/>
                <a:sym typeface="Times New Roman"/>
              </a:rPr>
              <a:t>Pseudocode(Viterbi Decoder)</a:t>
            </a:r>
            <a:endParaRPr b="1" i="1" sz="2800">
              <a:solidFill>
                <a:schemeClr val="lt1"/>
              </a:solidFill>
              <a:latin typeface="Times New Roman"/>
              <a:ea typeface="Times New Roman"/>
              <a:cs typeface="Times New Roman"/>
              <a:sym typeface="Times New Roman"/>
            </a:endParaRPr>
          </a:p>
        </p:txBody>
      </p:sp>
      <p:sp>
        <p:nvSpPr>
          <p:cNvPr id="236" name="Google Shape;236;p36"/>
          <p:cNvSpPr txBox="1"/>
          <p:nvPr/>
        </p:nvSpPr>
        <p:spPr>
          <a:xfrm>
            <a:off x="442900" y="561975"/>
            <a:ext cx="8441400" cy="4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decodedMsg=ViterbiDecoder(input,stateDiagram)</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n=rate*length(input)</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input=reshape ‘input’ into (n,lenOfOutput) sized matrix</a:t>
            </a:r>
            <a:endParaRPr>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a:solidFill>
                  <a:schemeClr val="dk2"/>
                </a:solidFill>
                <a:latin typeface="Roboto Mono"/>
                <a:ea typeface="Roboto Mono"/>
                <a:cs typeface="Roboto Mono"/>
                <a:sym typeface="Roboto Mono"/>
              </a:rPr>
              <a:t>weight=INF //initialize a 3D matrix size(noOfState,n+1,2) with INF value</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//here weight(:,:,1) represent weight at each node.</a:t>
            </a:r>
            <a:endParaRPr>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a:solidFill>
                  <a:schemeClr val="dk2"/>
                </a:solidFill>
                <a:latin typeface="Roboto Mono"/>
                <a:ea typeface="Roboto Mono"/>
                <a:cs typeface="Roboto Mono"/>
                <a:sym typeface="Roboto Mono"/>
              </a:rPr>
              <a:t>//weight(:,:,2) represent the previous node.</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weight(1,1,1)=0   //since we start from ‘00’ state</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//This is a dynamic programming approach</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For i (2,n):</a:t>
            </a:r>
            <a:endParaRPr>
              <a:solidFill>
                <a:schemeClr val="dk2"/>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For j in (1:noOfState):</a:t>
            </a:r>
            <a:endParaRPr>
              <a:solidFill>
                <a:schemeClr val="dk2"/>
              </a:solidFill>
              <a:latin typeface="Roboto Mono"/>
              <a:ea typeface="Roboto Mono"/>
              <a:cs typeface="Roboto Mono"/>
              <a:sym typeface="Roboto Mono"/>
            </a:endParaRPr>
          </a:p>
          <a:p>
            <a:pPr indent="0" lvl="0" marL="9144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a:t>
            </a:r>
            <a:r>
              <a:rPr lang="en">
                <a:solidFill>
                  <a:schemeClr val="dk2"/>
                </a:solidFill>
                <a:latin typeface="Roboto Mono"/>
                <a:ea typeface="Roboto Mono"/>
                <a:cs typeface="Roboto Mono"/>
                <a:sym typeface="Roboto Mono"/>
              </a:rPr>
              <a:t>prevState,output)=PreviousState(j,stateDiagram)</a:t>
            </a:r>
            <a:endParaRPr>
              <a:solidFill>
                <a:schemeClr val="dk2"/>
              </a:solidFill>
              <a:latin typeface="Roboto Mono"/>
              <a:ea typeface="Roboto Mono"/>
              <a:cs typeface="Roboto Mono"/>
              <a:sym typeface="Roboto Mono"/>
            </a:endParaRPr>
          </a:p>
          <a:p>
            <a:pPr indent="0" lvl="0" marL="9144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Possible_Weight=weight(prevState,i-1,1)+BranchMetric(input(i),output)</a:t>
            </a:r>
            <a:endParaRPr>
              <a:solidFill>
                <a:schemeClr val="dk2"/>
              </a:solidFill>
              <a:latin typeface="Roboto Mono"/>
              <a:ea typeface="Roboto Mono"/>
              <a:cs typeface="Roboto Mono"/>
              <a:sym typeface="Roboto Mono"/>
            </a:endParaRPr>
          </a:p>
          <a:p>
            <a:pPr indent="0" lvl="0" marL="9144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weight(j,i,1)=min(Possible_Weight);</a:t>
            </a:r>
            <a:endParaRPr>
              <a:solidFill>
                <a:schemeClr val="dk2"/>
              </a:solidFill>
              <a:latin typeface="Roboto Mono"/>
              <a:ea typeface="Roboto Mono"/>
              <a:cs typeface="Roboto Mono"/>
              <a:sym typeface="Roboto Mono"/>
            </a:endParaRPr>
          </a:p>
          <a:p>
            <a:pPr indent="0" lvl="0" marL="9144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weight(j,i,2)=state at which min(Possible_Weight) was achieved</a:t>
            </a:r>
            <a:endParaRPr>
              <a:solidFill>
                <a:schemeClr val="dk2"/>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End</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End</a:t>
            </a:r>
            <a:endParaRPr>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237" name="Google Shape;237;p36"/>
          <p:cNvSpPr txBox="1"/>
          <p:nvPr>
            <p:ph type="title"/>
          </p:nvPr>
        </p:nvSpPr>
        <p:spPr>
          <a:xfrm>
            <a:off x="-80425" y="-114750"/>
            <a:ext cx="92244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Viterbi Decoder (Pseudocode)</a:t>
            </a:r>
            <a:endParaRPr/>
          </a:p>
        </p:txBody>
      </p:sp>
      <p:sp>
        <p:nvSpPr>
          <p:cNvPr id="238" name="Google Shape;238;p36"/>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nvSpPr>
        <p:spPr>
          <a:xfrm>
            <a:off x="276225" y="564350"/>
            <a:ext cx="7869900" cy="3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//Now we will find the path which starts from state ‘00’ and ends at state ‘00’</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//Path=Backtrack the weight(:,:,2) matrix from position n+1 to 1.</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while(prev~=INF)</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prev1=weight(prev,pos,2)</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path=[path,inputForTransition(prev1,prev)]</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prev=prev1</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End</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Branch Metric: </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value=BranchMetric(a,b) </a:t>
            </a:r>
            <a:endParaRPr>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2"/>
                </a:solidFill>
                <a:latin typeface="Roboto Mono"/>
                <a:ea typeface="Roboto Mono"/>
                <a:cs typeface="Roboto Mono"/>
                <a:sym typeface="Roboto Mono"/>
              </a:rPr>
              <a:t>//below are some types of branch metrics used in computation value=HammingDistance(a,b);//w=sum(a xor b) value=EuclideanDistance(a,b);//w=sqrt(sum((b-a).^2)) value=ManhattanDistance(a,b);//w=sum(abs(b-a))</a:t>
            </a:r>
            <a:endParaRPr>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244" name="Google Shape;244;p37"/>
          <p:cNvSpPr txBox="1"/>
          <p:nvPr/>
        </p:nvSpPr>
        <p:spPr>
          <a:xfrm>
            <a:off x="0" y="-131875"/>
            <a:ext cx="91440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chemeClr val="lt1"/>
                </a:solidFill>
                <a:latin typeface="Times New Roman"/>
                <a:ea typeface="Times New Roman"/>
                <a:cs typeface="Times New Roman"/>
                <a:sym typeface="Times New Roman"/>
              </a:rPr>
              <a:t>Pseudocode(Viterbi Decoder)</a:t>
            </a:r>
            <a:endParaRPr b="1" i="1" sz="2800">
              <a:solidFill>
                <a:schemeClr val="lt1"/>
              </a:solidFill>
              <a:latin typeface="Times New Roman"/>
              <a:ea typeface="Times New Roman"/>
              <a:cs typeface="Times New Roman"/>
              <a:sym typeface="Times New Roman"/>
            </a:endParaRPr>
          </a:p>
        </p:txBody>
      </p:sp>
      <p:sp>
        <p:nvSpPr>
          <p:cNvPr id="245" name="Google Shape;245;p37"/>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7"/>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Viterbi Decoder (Pseudocode)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nvSpPr>
        <p:spPr>
          <a:xfrm>
            <a:off x="358050" y="592300"/>
            <a:ext cx="8287500" cy="42012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Hard decoding in convolutional coding is a decoding method where the receiver decides each bit as either 0 or 1 from received carrier voltages without considering confidence levels (“hard” decisions). </a:t>
            </a:r>
            <a:endParaRPr sz="1500">
              <a:solidFill>
                <a:schemeClr val="dk1"/>
              </a:solidFill>
              <a:latin typeface="Roboto Mono"/>
              <a:ea typeface="Roboto Mono"/>
              <a:cs typeface="Roboto Mono"/>
              <a:sym typeface="Roboto Mono"/>
            </a:endParaRPr>
          </a:p>
          <a:p>
            <a:pPr indent="0" lvl="0" marL="457200" rtl="0" algn="just">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just">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Algorithms like the Viterbi decoder are used to find the most likely transmitted bit sequence by calculating Hamming distances based on these hard decisions.</a:t>
            </a:r>
            <a:endParaRPr sz="1500">
              <a:solidFill>
                <a:schemeClr val="dk1"/>
              </a:solidFill>
              <a:latin typeface="Roboto Mono"/>
              <a:ea typeface="Roboto Mono"/>
              <a:cs typeface="Roboto Mono"/>
              <a:sym typeface="Roboto Mono"/>
            </a:endParaRPr>
          </a:p>
          <a:p>
            <a:pPr indent="0" lvl="0" marL="457200" rtl="0" algn="just">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just">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It is faster and less complex in comparison to soft decoding.</a:t>
            </a:r>
            <a:br>
              <a:rPr lang="en" sz="1500">
                <a:solidFill>
                  <a:schemeClr val="dk1"/>
                </a:solidFill>
                <a:latin typeface="Roboto Mono"/>
                <a:ea typeface="Roboto Mono"/>
                <a:cs typeface="Roboto Mono"/>
                <a:sym typeface="Roboto Mono"/>
              </a:rPr>
            </a:br>
            <a:endParaRPr sz="1500">
              <a:solidFill>
                <a:schemeClr val="dk1"/>
              </a:solidFill>
              <a:latin typeface="Roboto Mono"/>
              <a:ea typeface="Roboto Mono"/>
              <a:cs typeface="Roboto Mono"/>
              <a:sym typeface="Roboto Mono"/>
            </a:endParaRPr>
          </a:p>
          <a:p>
            <a:pPr indent="-323850" lvl="0" marL="457200" rtl="0" algn="just">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On the other hand, it has a lower decoding performance, especially in noisy channels(For eg- AWGN). </a:t>
            </a:r>
            <a:endParaRPr sz="1500">
              <a:solidFill>
                <a:schemeClr val="dk1"/>
              </a:solidFill>
              <a:latin typeface="Roboto Mono"/>
              <a:ea typeface="Roboto Mono"/>
              <a:cs typeface="Roboto Mono"/>
              <a:sym typeface="Roboto Mono"/>
            </a:endParaRPr>
          </a:p>
          <a:p>
            <a:pPr indent="0" lvl="0" marL="457200" rtl="0" algn="just">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just">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In spite of this, hard decoding is often preferred in applications where speed is critical(due to simpler algorithm) and the channel conditions are relatively good(meaning less noise).</a:t>
            </a:r>
            <a:endParaRPr sz="1500">
              <a:solidFill>
                <a:schemeClr val="dk1"/>
              </a:solidFill>
              <a:latin typeface="Roboto Mono"/>
              <a:ea typeface="Roboto Mono"/>
              <a:cs typeface="Roboto Mono"/>
              <a:sym typeface="Roboto Mono"/>
            </a:endParaRPr>
          </a:p>
          <a:p>
            <a:pPr indent="0" lvl="0" marL="0" rtl="0" algn="just">
              <a:spcBef>
                <a:spcPts val="0"/>
              </a:spcBef>
              <a:spcAft>
                <a:spcPts val="0"/>
              </a:spcAft>
              <a:buNone/>
            </a:pPr>
            <a:r>
              <a:t/>
            </a:r>
            <a:endParaRPr sz="1800">
              <a:solidFill>
                <a:schemeClr val="dk1"/>
              </a:solidFill>
              <a:latin typeface="Roboto Mono"/>
              <a:ea typeface="Roboto Mono"/>
              <a:cs typeface="Roboto Mono"/>
              <a:sym typeface="Roboto Mono"/>
            </a:endParaRPr>
          </a:p>
        </p:txBody>
      </p:sp>
      <p:sp>
        <p:nvSpPr>
          <p:cNvPr id="252" name="Google Shape;252;p38"/>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n" sz="2700"/>
              <a:t>Hard Decoding</a:t>
            </a:r>
            <a:endParaRPr sz="2700"/>
          </a:p>
          <a:p>
            <a:pPr indent="0" lvl="0" marL="0" rtl="0" algn="l">
              <a:spcBef>
                <a:spcPts val="0"/>
              </a:spcBef>
              <a:spcAft>
                <a:spcPts val="0"/>
              </a:spcAft>
              <a:buNone/>
            </a:pPr>
            <a:r>
              <a:t/>
            </a:r>
            <a:endParaRPr b="1" sz="2700" u="sng">
              <a:latin typeface="Times New Roman"/>
              <a:ea typeface="Times New Roman"/>
              <a:cs typeface="Times New Roman"/>
              <a:sym typeface="Times New Roman"/>
            </a:endParaRPr>
          </a:p>
        </p:txBody>
      </p:sp>
      <p:sp>
        <p:nvSpPr>
          <p:cNvPr id="253" name="Google Shape;253;p38"/>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nvSpPr>
        <p:spPr>
          <a:xfrm>
            <a:off x="412350" y="549975"/>
            <a:ext cx="8475900" cy="13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latin typeface="Roboto Mono"/>
                <a:ea typeface="Roboto Mono"/>
                <a:cs typeface="Roboto Mono"/>
                <a:sym typeface="Roboto Mono"/>
              </a:rPr>
              <a:t>Branch Metric (BM)</a:t>
            </a:r>
            <a:endParaRPr b="1" sz="1600">
              <a:latin typeface="Roboto Mono"/>
              <a:ea typeface="Roboto Mono"/>
              <a:cs typeface="Roboto Mono"/>
              <a:sym typeface="Roboto Mono"/>
            </a:endParaRPr>
          </a:p>
          <a:p>
            <a:pPr indent="0" lvl="0" marL="0" rtl="0" algn="just">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The branch metric measures the cost or error associated with a specific transition between two states in the trellis. It is the Hamming distance between the received output bits and the ideal output bits corresponding to that branch.</a:t>
            </a:r>
            <a:endParaRPr sz="2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259" name="Google Shape;259;p39"/>
          <p:cNvSpPr txBox="1"/>
          <p:nvPr/>
        </p:nvSpPr>
        <p:spPr>
          <a:xfrm>
            <a:off x="412350" y="2647950"/>
            <a:ext cx="8475900" cy="1277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oboto Mono"/>
                <a:ea typeface="Roboto Mono"/>
                <a:cs typeface="Roboto Mono"/>
                <a:sym typeface="Roboto Mono"/>
              </a:rPr>
              <a:t>Path Metric (PM)</a:t>
            </a:r>
            <a:endParaRPr b="1" sz="1500">
              <a:solidFill>
                <a:schemeClr val="dk1"/>
              </a:solidFill>
              <a:latin typeface="Roboto Mono"/>
              <a:ea typeface="Roboto Mono"/>
              <a:cs typeface="Roboto Mono"/>
              <a:sym typeface="Roboto Mono"/>
            </a:endParaRPr>
          </a:p>
          <a:p>
            <a:pPr indent="0" lvl="0" marL="0" rtl="0" algn="just">
              <a:spcBef>
                <a:spcPts val="0"/>
              </a:spcBef>
              <a:spcAft>
                <a:spcPts val="0"/>
              </a:spcAft>
              <a:buNone/>
            </a:pPr>
            <a:r>
              <a:rPr lang="en">
                <a:solidFill>
                  <a:schemeClr val="dk1"/>
                </a:solidFill>
                <a:latin typeface="Roboto Mono"/>
                <a:ea typeface="Roboto Mono"/>
                <a:cs typeface="Roboto Mono"/>
                <a:sym typeface="Roboto Mono"/>
              </a:rPr>
              <a:t>The path metric is the cumulative metric that is associated with the total cost of a path through the trellis, from the start state to the current state. It is essentially the sum of hamming distances of all branches in the path taken in consideration.(For single input)</a:t>
            </a:r>
            <a:endParaRPr>
              <a:solidFill>
                <a:schemeClr val="dk1"/>
              </a:solidFill>
              <a:latin typeface="Roboto Mono"/>
              <a:ea typeface="Roboto Mono"/>
              <a:cs typeface="Roboto Mono"/>
              <a:sym typeface="Roboto Mono"/>
            </a:endParaRPr>
          </a:p>
        </p:txBody>
      </p:sp>
      <p:sp>
        <p:nvSpPr>
          <p:cNvPr id="260" name="Google Shape;260;p39"/>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and Path Metric</a:t>
            </a:r>
            <a:endParaRPr/>
          </a:p>
        </p:txBody>
      </p:sp>
      <p:sp>
        <p:nvSpPr>
          <p:cNvPr id="261" name="Google Shape;261;p39"/>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9" title="Screenshot 2025-04-19 125803.png"/>
          <p:cNvPicPr preferRelativeResize="0"/>
          <p:nvPr/>
        </p:nvPicPr>
        <p:blipFill>
          <a:blip r:embed="rId3">
            <a:alphaModFix/>
          </a:blip>
          <a:stretch>
            <a:fillRect/>
          </a:stretch>
        </p:blipFill>
        <p:spPr>
          <a:xfrm>
            <a:off x="1600200" y="4108650"/>
            <a:ext cx="6267450" cy="476250"/>
          </a:xfrm>
          <a:prstGeom prst="rect">
            <a:avLst/>
          </a:prstGeom>
          <a:noFill/>
          <a:ln>
            <a:noFill/>
          </a:ln>
        </p:spPr>
      </p:pic>
      <p:pic>
        <p:nvPicPr>
          <p:cNvPr id="263" name="Google Shape;263;p39" title="Screenshot 2025-04-19 160233.png"/>
          <p:cNvPicPr preferRelativeResize="0"/>
          <p:nvPr/>
        </p:nvPicPr>
        <p:blipFill rotWithShape="1">
          <a:blip r:embed="rId4">
            <a:alphaModFix/>
          </a:blip>
          <a:srcRect b="0" l="0" r="0" t="0"/>
          <a:stretch/>
        </p:blipFill>
        <p:spPr>
          <a:xfrm>
            <a:off x="3213400" y="1753575"/>
            <a:ext cx="2888650" cy="79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50" y="-183350"/>
            <a:ext cx="91440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chemeClr val="lt1"/>
                </a:solidFill>
                <a:latin typeface="Times New Roman"/>
                <a:ea typeface="Times New Roman"/>
                <a:cs typeface="Times New Roman"/>
                <a:sym typeface="Times New Roman"/>
              </a:rPr>
              <a:t>Trellis Diagram(for r=½, Kc</a:t>
            </a:r>
            <a:r>
              <a:rPr b="1" i="1" lang="en" sz="2900">
                <a:solidFill>
                  <a:schemeClr val="lt1"/>
                </a:solidFill>
                <a:latin typeface="Times New Roman"/>
                <a:ea typeface="Times New Roman"/>
                <a:cs typeface="Times New Roman"/>
                <a:sym typeface="Times New Roman"/>
              </a:rPr>
              <a:t>=</a:t>
            </a:r>
            <a:r>
              <a:rPr b="1" i="1" lang="en" sz="2800">
                <a:solidFill>
                  <a:schemeClr val="lt1"/>
                </a:solidFill>
                <a:latin typeface="Times New Roman"/>
                <a:ea typeface="Times New Roman"/>
                <a:cs typeface="Times New Roman"/>
                <a:sym typeface="Times New Roman"/>
              </a:rPr>
              <a:t>3)</a:t>
            </a:r>
            <a:endParaRPr b="1" i="1" sz="2800">
              <a:solidFill>
                <a:schemeClr val="lt1"/>
              </a:solidFill>
              <a:latin typeface="Times New Roman"/>
              <a:ea typeface="Times New Roman"/>
              <a:cs typeface="Times New Roman"/>
              <a:sym typeface="Times New Roman"/>
            </a:endParaRPr>
          </a:p>
        </p:txBody>
      </p:sp>
      <p:pic>
        <p:nvPicPr>
          <p:cNvPr id="269" name="Google Shape;269;p40" title="33.jpg"/>
          <p:cNvPicPr preferRelativeResize="0"/>
          <p:nvPr/>
        </p:nvPicPr>
        <p:blipFill>
          <a:blip r:embed="rId3">
            <a:alphaModFix/>
          </a:blip>
          <a:stretch>
            <a:fillRect/>
          </a:stretch>
        </p:blipFill>
        <p:spPr>
          <a:xfrm>
            <a:off x="228600" y="666850"/>
            <a:ext cx="8839200" cy="3959225"/>
          </a:xfrm>
          <a:prstGeom prst="rect">
            <a:avLst/>
          </a:prstGeom>
          <a:noFill/>
          <a:ln>
            <a:noFill/>
          </a:ln>
        </p:spPr>
      </p:pic>
      <p:sp>
        <p:nvSpPr>
          <p:cNvPr id="270" name="Google Shape;270;p40"/>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Trellis </a:t>
            </a:r>
            <a:r>
              <a:rPr lang="en"/>
              <a:t>Diagram</a:t>
            </a:r>
            <a:endParaRPr/>
          </a:p>
        </p:txBody>
      </p:sp>
      <p:sp>
        <p:nvSpPr>
          <p:cNvPr id="271" name="Google Shape;271;p40"/>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311700" y="7248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Let’s understand the viterbi </a:t>
            </a:r>
            <a:r>
              <a:rPr lang="en"/>
              <a:t>decoder</a:t>
            </a:r>
            <a:r>
              <a:rPr lang="en"/>
              <a:t> using an example.</a:t>
            </a:r>
            <a:endParaRPr/>
          </a:p>
          <a:p>
            <a:pPr indent="0" lvl="0" marL="0" rtl="0" algn="l">
              <a:spcBef>
                <a:spcPts val="1200"/>
              </a:spcBef>
              <a:spcAft>
                <a:spcPts val="0"/>
              </a:spcAft>
              <a:buNone/>
            </a:pPr>
            <a:r>
              <a:rPr lang="en"/>
              <a:t>For </a:t>
            </a:r>
            <a:r>
              <a:rPr lang="en"/>
              <a:t>input</a:t>
            </a:r>
            <a:r>
              <a:rPr lang="en"/>
              <a:t> message, u = [1 1 0 1 </a:t>
            </a:r>
            <a:r>
              <a:rPr lang="en">
                <a:solidFill>
                  <a:srgbClr val="999999"/>
                </a:solidFill>
              </a:rPr>
              <a:t>0 </a:t>
            </a:r>
            <a:r>
              <a:rPr lang="en">
                <a:solidFill>
                  <a:srgbClr val="999999"/>
                </a:solidFill>
              </a:rPr>
              <a:t>0</a:t>
            </a:r>
            <a:r>
              <a:rPr lang="en"/>
              <a:t>]</a:t>
            </a:r>
            <a:endParaRPr/>
          </a:p>
          <a:p>
            <a:pPr indent="0" lvl="0" marL="0" rtl="0" algn="l">
              <a:spcBef>
                <a:spcPts val="1200"/>
              </a:spcBef>
              <a:spcAft>
                <a:spcPts val="0"/>
              </a:spcAft>
              <a:buNone/>
            </a:pPr>
            <a:r>
              <a:rPr lang="en"/>
              <a:t>Encoded codeword, c = [1 1 1 0 1 0 0 0 0 1 1 1]</a:t>
            </a:r>
            <a:endParaRPr/>
          </a:p>
          <a:p>
            <a:pPr indent="0" lvl="0" marL="0" rtl="0" algn="l">
              <a:spcBef>
                <a:spcPts val="1200"/>
              </a:spcBef>
              <a:spcAft>
                <a:spcPts val="0"/>
              </a:spcAft>
              <a:buNone/>
            </a:pPr>
            <a:r>
              <a:rPr lang="en"/>
              <a:t>Let received codeword, r = </a:t>
            </a:r>
            <a:r>
              <a:rPr lang="en"/>
              <a:t>[1 1 1 1 1 0 0 1 0 1 1 0]</a:t>
            </a:r>
            <a:r>
              <a:rPr lang="en"/>
              <a:t> where every 4th bit is in error.</a:t>
            </a:r>
            <a:endParaRPr/>
          </a:p>
          <a:p>
            <a:pPr indent="0" lvl="0" marL="0" rtl="0" algn="l">
              <a:spcBef>
                <a:spcPts val="1200"/>
              </a:spcBef>
              <a:spcAft>
                <a:spcPts val="0"/>
              </a:spcAft>
              <a:buNone/>
            </a:pPr>
            <a:r>
              <a:rPr lang="en"/>
              <a:t>Now, We will </a:t>
            </a:r>
            <a:r>
              <a:rPr lang="en"/>
              <a:t>determine the most likely input message using viterbi decoder.</a:t>
            </a:r>
            <a:endParaRPr/>
          </a:p>
          <a:p>
            <a:pPr indent="0" lvl="0" marL="0" rtl="0" algn="l">
              <a:spcBef>
                <a:spcPts val="1200"/>
              </a:spcBef>
              <a:spcAft>
                <a:spcPts val="1200"/>
              </a:spcAft>
              <a:buNone/>
            </a:pPr>
            <a:r>
              <a:t/>
            </a:r>
            <a:endParaRPr/>
          </a:p>
        </p:txBody>
      </p:sp>
      <p:sp>
        <p:nvSpPr>
          <p:cNvPr id="277" name="Google Shape;277;p41"/>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1"/>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 R=½ and Kc=3 convolution code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0" y="-214075"/>
            <a:ext cx="9144000" cy="6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lt1"/>
                </a:solidFill>
                <a:latin typeface="Times New Roman"/>
                <a:ea typeface="Times New Roman"/>
                <a:cs typeface="Times New Roman"/>
                <a:sym typeface="Times New Roman"/>
              </a:rPr>
              <a:t>Representation of Branch metrics using Hamming Distances</a:t>
            </a:r>
            <a:endParaRPr b="1" i="1" sz="2400">
              <a:solidFill>
                <a:schemeClr val="lt1"/>
              </a:solidFill>
              <a:latin typeface="Times New Roman"/>
              <a:ea typeface="Times New Roman"/>
              <a:cs typeface="Times New Roman"/>
              <a:sym typeface="Times New Roman"/>
            </a:endParaRPr>
          </a:p>
        </p:txBody>
      </p:sp>
      <p:sp>
        <p:nvSpPr>
          <p:cNvPr id="284" name="Google Shape;284;p42"/>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BM Representation</a:t>
            </a:r>
            <a:endParaRPr/>
          </a:p>
        </p:txBody>
      </p:sp>
      <p:sp>
        <p:nvSpPr>
          <p:cNvPr id="285" name="Google Shape;285;p42"/>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42" title="Your paragraph text.jpg"/>
          <p:cNvPicPr preferRelativeResize="0"/>
          <p:nvPr/>
        </p:nvPicPr>
        <p:blipFill>
          <a:blip r:embed="rId3">
            <a:alphaModFix/>
          </a:blip>
          <a:stretch>
            <a:fillRect/>
          </a:stretch>
        </p:blipFill>
        <p:spPr>
          <a:xfrm>
            <a:off x="685800" y="540675"/>
            <a:ext cx="7640923" cy="4208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nvSpPr>
        <p:spPr>
          <a:xfrm>
            <a:off x="0" y="-126850"/>
            <a:ext cx="9144000" cy="6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chemeClr val="lt1"/>
                </a:solidFill>
                <a:latin typeface="Times New Roman"/>
                <a:ea typeface="Times New Roman"/>
                <a:cs typeface="Times New Roman"/>
                <a:sym typeface="Times New Roman"/>
              </a:rPr>
              <a:t>Overall Path Metric</a:t>
            </a:r>
            <a:endParaRPr b="1" i="1" sz="2800">
              <a:solidFill>
                <a:schemeClr val="lt1"/>
              </a:solidFill>
              <a:latin typeface="Times New Roman"/>
              <a:ea typeface="Times New Roman"/>
              <a:cs typeface="Times New Roman"/>
              <a:sym typeface="Times New Roman"/>
            </a:endParaRPr>
          </a:p>
        </p:txBody>
      </p:sp>
      <p:sp>
        <p:nvSpPr>
          <p:cNvPr id="292" name="Google Shape;292;p43"/>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Optimum Path</a:t>
            </a:r>
            <a:endParaRPr/>
          </a:p>
        </p:txBody>
      </p:sp>
      <p:sp>
        <p:nvSpPr>
          <p:cNvPr id="293" name="Google Shape;293;p43"/>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43" title="222.jpg"/>
          <p:cNvPicPr preferRelativeResize="0"/>
          <p:nvPr/>
        </p:nvPicPr>
        <p:blipFill>
          <a:blip r:embed="rId3">
            <a:alphaModFix/>
          </a:blip>
          <a:stretch>
            <a:fillRect/>
          </a:stretch>
        </p:blipFill>
        <p:spPr>
          <a:xfrm>
            <a:off x="381000" y="616875"/>
            <a:ext cx="8167656" cy="40838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Outline</a:t>
            </a:r>
            <a:endParaRPr>
              <a:solidFill>
                <a:schemeClr val="lt1"/>
              </a:solidFill>
            </a:endParaRPr>
          </a:p>
        </p:txBody>
      </p:sp>
      <p:sp>
        <p:nvSpPr>
          <p:cNvPr id="79" name="Google Shape;79;p17"/>
          <p:cNvSpPr txBox="1"/>
          <p:nvPr>
            <p:ph idx="1" type="body"/>
          </p:nvPr>
        </p:nvSpPr>
        <p:spPr>
          <a:xfrm>
            <a:off x="311700" y="801000"/>
            <a:ext cx="8520600" cy="3916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 </a:t>
            </a:r>
            <a:r>
              <a:rPr lang="en"/>
              <a:t>Honor Code </a:t>
            </a:r>
            <a:endParaRPr/>
          </a:p>
          <a:p>
            <a:pPr indent="0" lvl="0" marL="0" rtl="0" algn="l">
              <a:spcBef>
                <a:spcPts val="1200"/>
              </a:spcBef>
              <a:spcAft>
                <a:spcPts val="0"/>
              </a:spcAft>
              <a:buNone/>
            </a:pPr>
            <a:r>
              <a:rPr lang="en"/>
              <a:t>2. Problem Statement</a:t>
            </a:r>
            <a:endParaRPr/>
          </a:p>
          <a:p>
            <a:pPr indent="0" lvl="0" marL="0" rtl="0" algn="l">
              <a:spcBef>
                <a:spcPts val="1200"/>
              </a:spcBef>
              <a:spcAft>
                <a:spcPts val="0"/>
              </a:spcAft>
              <a:buNone/>
            </a:pPr>
            <a:r>
              <a:rPr lang="en"/>
              <a:t>3. Encoding,transfer function and State Diagram</a:t>
            </a:r>
            <a:endParaRPr/>
          </a:p>
          <a:p>
            <a:pPr indent="0" lvl="0" marL="0" rtl="0" algn="l">
              <a:spcBef>
                <a:spcPts val="1200"/>
              </a:spcBef>
              <a:spcAft>
                <a:spcPts val="0"/>
              </a:spcAft>
              <a:buNone/>
            </a:pPr>
            <a:r>
              <a:rPr lang="en"/>
              <a:t>4. AWGN</a:t>
            </a:r>
            <a:endParaRPr/>
          </a:p>
          <a:p>
            <a:pPr indent="0" lvl="0" marL="0" rtl="0" algn="l">
              <a:spcBef>
                <a:spcPts val="1200"/>
              </a:spcBef>
              <a:spcAft>
                <a:spcPts val="0"/>
              </a:spcAft>
              <a:buNone/>
            </a:pPr>
            <a:r>
              <a:rPr lang="en"/>
              <a:t>5. BPSK Modulator and Demodulator(Hard)</a:t>
            </a:r>
            <a:endParaRPr/>
          </a:p>
          <a:p>
            <a:pPr indent="0" lvl="0" marL="0" rtl="0" algn="l">
              <a:spcBef>
                <a:spcPts val="1200"/>
              </a:spcBef>
              <a:spcAft>
                <a:spcPts val="0"/>
              </a:spcAft>
              <a:buNone/>
            </a:pPr>
            <a:r>
              <a:rPr lang="en"/>
              <a:t>6. Viterbi Decoder</a:t>
            </a:r>
            <a:endParaRPr/>
          </a:p>
          <a:p>
            <a:pPr indent="0" lvl="0" marL="0" rtl="0" algn="l">
              <a:spcBef>
                <a:spcPts val="1200"/>
              </a:spcBef>
              <a:spcAft>
                <a:spcPts val="0"/>
              </a:spcAft>
              <a:buNone/>
            </a:pPr>
            <a:r>
              <a:rPr lang="en"/>
              <a:t>7. Hard decoding</a:t>
            </a:r>
            <a:endParaRPr/>
          </a:p>
          <a:p>
            <a:pPr indent="0" lvl="0" marL="0" rtl="0" algn="l">
              <a:spcBef>
                <a:spcPts val="1200"/>
              </a:spcBef>
              <a:spcAft>
                <a:spcPts val="0"/>
              </a:spcAft>
              <a:buNone/>
            </a:pPr>
            <a:r>
              <a:rPr lang="en"/>
              <a:t>8. BPSK Demodulator(Soft)</a:t>
            </a:r>
            <a:endParaRPr/>
          </a:p>
          <a:p>
            <a:pPr indent="0" lvl="0" marL="0" rtl="0" algn="l">
              <a:spcBef>
                <a:spcPts val="1200"/>
              </a:spcBef>
              <a:spcAft>
                <a:spcPts val="0"/>
              </a:spcAft>
              <a:buNone/>
            </a:pPr>
            <a:r>
              <a:rPr lang="en"/>
              <a:t>9. Soft Decoding </a:t>
            </a:r>
            <a:endParaRPr/>
          </a:p>
          <a:p>
            <a:pPr indent="0" lvl="0" marL="0" rtl="0" algn="l">
              <a:spcBef>
                <a:spcPts val="1200"/>
              </a:spcBef>
              <a:spcAft>
                <a:spcPts val="0"/>
              </a:spcAft>
              <a:buNone/>
            </a:pPr>
            <a:r>
              <a:rPr lang="en"/>
              <a:t>10.Simulation results and graphs</a:t>
            </a:r>
            <a:endParaRPr/>
          </a:p>
          <a:p>
            <a:pPr indent="0" lvl="0" marL="0" rtl="0" algn="l">
              <a:spcBef>
                <a:spcPts val="1200"/>
              </a:spcBef>
              <a:spcAft>
                <a:spcPts val="0"/>
              </a:spcAft>
              <a:buNone/>
            </a:pPr>
            <a:r>
              <a:rPr lang="en"/>
              <a:t>11.Summary</a:t>
            </a:r>
            <a:endParaRPr/>
          </a:p>
          <a:p>
            <a:pPr indent="0" lvl="0" marL="0" rtl="0" algn="l">
              <a:spcBef>
                <a:spcPts val="1200"/>
              </a:spcBef>
              <a:spcAft>
                <a:spcPts val="1200"/>
              </a:spcAft>
              <a:buNone/>
            </a:pPr>
            <a:r>
              <a:rPr lang="en"/>
              <a:t>12.References</a:t>
            </a:r>
            <a:endParaRPr/>
          </a:p>
        </p:txBody>
      </p:sp>
      <p:sp>
        <p:nvSpPr>
          <p:cNvPr id="80" name="Google Shape;80;p17"/>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the BPSK soft receiver we have implemented a different type of demodulator than the hard receiver.</a:t>
            </a:r>
            <a:endParaRPr sz="1700"/>
          </a:p>
          <a:p>
            <a:pPr indent="-336550" lvl="0" marL="457200" rtl="0" algn="l">
              <a:spcBef>
                <a:spcPts val="0"/>
              </a:spcBef>
              <a:spcAft>
                <a:spcPts val="0"/>
              </a:spcAft>
              <a:buSzPts val="1700"/>
              <a:buChar char="●"/>
            </a:pPr>
            <a:r>
              <a:rPr lang="en" sz="1700"/>
              <a:t>After receiving a modulated signal with AWGN Noise, we first take the Log Likelihood Ratio (LLR) of the received signal as follows:</a:t>
            </a:r>
            <a:endParaRPr sz="1700"/>
          </a:p>
        </p:txBody>
      </p:sp>
      <p:sp>
        <p:nvSpPr>
          <p:cNvPr id="300" name="Google Shape;300;p44"/>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4"/>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BPSK Demodulator(Soft)</a:t>
            </a:r>
            <a:endParaRPr/>
          </a:p>
        </p:txBody>
      </p:sp>
      <p:pic>
        <p:nvPicPr>
          <p:cNvPr id="302" name="Google Shape;302;p44"/>
          <p:cNvPicPr preferRelativeResize="0"/>
          <p:nvPr/>
        </p:nvPicPr>
        <p:blipFill>
          <a:blip r:embed="rId3">
            <a:alphaModFix/>
          </a:blip>
          <a:stretch>
            <a:fillRect/>
          </a:stretch>
        </p:blipFill>
        <p:spPr>
          <a:xfrm>
            <a:off x="2238075" y="2363200"/>
            <a:ext cx="3849475" cy="1966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And then to distinguish the quality of the received voltage/bit we have implemented a Quantizer which will give the value between 0 and 7 with 0 determining ‘0’ received bit and 7 representing ‘1’ received bit.</a:t>
            </a:r>
            <a:endParaRPr sz="1400"/>
          </a:p>
          <a:p>
            <a:pPr indent="0" lvl="0" marL="0" rtl="0" algn="l">
              <a:spcBef>
                <a:spcPts val="1200"/>
              </a:spcBef>
              <a:spcAft>
                <a:spcPts val="1200"/>
              </a:spcAft>
              <a:buNone/>
            </a:pPr>
            <a:r>
              <a:t/>
            </a:r>
            <a:endParaRPr sz="1400"/>
          </a:p>
        </p:txBody>
      </p:sp>
      <p:sp>
        <p:nvSpPr>
          <p:cNvPr id="308" name="Google Shape;308;p45"/>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45"/>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BPSK Demodulator(Soft)</a:t>
            </a:r>
            <a:endParaRPr/>
          </a:p>
          <a:p>
            <a:pPr indent="0" lvl="0" marL="0" rtl="0" algn="l">
              <a:spcBef>
                <a:spcPts val="0"/>
              </a:spcBef>
              <a:spcAft>
                <a:spcPts val="0"/>
              </a:spcAft>
              <a:buNone/>
            </a:pPr>
            <a:r>
              <a:t/>
            </a:r>
            <a:endParaRPr/>
          </a:p>
        </p:txBody>
      </p:sp>
      <p:pic>
        <p:nvPicPr>
          <p:cNvPr id="310" name="Google Shape;310;p45"/>
          <p:cNvPicPr preferRelativeResize="0"/>
          <p:nvPr/>
        </p:nvPicPr>
        <p:blipFill>
          <a:blip r:embed="rId3">
            <a:alphaModFix/>
          </a:blip>
          <a:stretch>
            <a:fillRect/>
          </a:stretch>
        </p:blipFill>
        <p:spPr>
          <a:xfrm>
            <a:off x="241250" y="1984350"/>
            <a:ext cx="3470750" cy="2310125"/>
          </a:xfrm>
          <a:prstGeom prst="rect">
            <a:avLst/>
          </a:prstGeom>
          <a:noFill/>
          <a:ln>
            <a:noFill/>
          </a:ln>
        </p:spPr>
      </p:pic>
      <p:pic>
        <p:nvPicPr>
          <p:cNvPr id="311" name="Google Shape;311;p45"/>
          <p:cNvPicPr preferRelativeResize="0"/>
          <p:nvPr/>
        </p:nvPicPr>
        <p:blipFill rotWithShape="1">
          <a:blip r:embed="rId4">
            <a:alphaModFix/>
          </a:blip>
          <a:srcRect b="17380" l="24199" r="24517" t="16808"/>
          <a:stretch/>
        </p:blipFill>
        <p:spPr>
          <a:xfrm>
            <a:off x="4107650" y="1550163"/>
            <a:ext cx="4403075" cy="3178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lt1"/>
                </a:solidFill>
                <a:latin typeface="Roboto Mono Medium"/>
                <a:ea typeface="Roboto Mono Medium"/>
                <a:cs typeface="Roboto Mono Medium"/>
                <a:sym typeface="Roboto Mono Medium"/>
              </a:rPr>
              <a:t>BPSK Demodulator(Soft)</a:t>
            </a:r>
            <a:endParaRPr sz="2800">
              <a:solidFill>
                <a:schemeClr val="lt1"/>
              </a:solidFill>
              <a:latin typeface="Roboto Mono Medium"/>
              <a:ea typeface="Roboto Mono Medium"/>
              <a:cs typeface="Roboto Mono Medium"/>
              <a:sym typeface="Roboto Mono Medium"/>
            </a:endParaRPr>
          </a:p>
          <a:p>
            <a:pPr indent="0" lvl="0" marL="0" rtl="0" algn="l">
              <a:spcBef>
                <a:spcPts val="0"/>
              </a:spcBef>
              <a:spcAft>
                <a:spcPts val="1200"/>
              </a:spcAft>
              <a:buNone/>
            </a:pPr>
            <a:r>
              <a:t/>
            </a:r>
            <a:endParaRPr/>
          </a:p>
        </p:txBody>
      </p:sp>
      <p:sp>
        <p:nvSpPr>
          <p:cNvPr id="317" name="Google Shape;317;p46"/>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6"/>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BPSK Demodulator(Soft)</a:t>
            </a:r>
            <a:endParaRPr/>
          </a:p>
          <a:p>
            <a:pPr indent="0" lvl="0" marL="0" rtl="0" algn="l">
              <a:spcBef>
                <a:spcPts val="0"/>
              </a:spcBef>
              <a:spcAft>
                <a:spcPts val="0"/>
              </a:spcAft>
              <a:buNone/>
            </a:pPr>
            <a:r>
              <a:t/>
            </a:r>
            <a:endParaRPr/>
          </a:p>
        </p:txBody>
      </p:sp>
      <p:pic>
        <p:nvPicPr>
          <p:cNvPr id="319" name="Google Shape;319;p46"/>
          <p:cNvPicPr preferRelativeResize="0"/>
          <p:nvPr/>
        </p:nvPicPr>
        <p:blipFill>
          <a:blip r:embed="rId3">
            <a:alphaModFix/>
          </a:blip>
          <a:stretch>
            <a:fillRect/>
          </a:stretch>
        </p:blipFill>
        <p:spPr>
          <a:xfrm>
            <a:off x="0" y="490350"/>
            <a:ext cx="9144000" cy="42334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 type="body"/>
          </p:nvPr>
        </p:nvSpPr>
        <p:spPr>
          <a:xfrm>
            <a:off x="311700" y="724800"/>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1.Euclidean Distance :-</a:t>
            </a:r>
            <a:endParaRPr/>
          </a:p>
          <a:p>
            <a:pPr indent="-317182" lvl="0" marL="914400" rtl="0" algn="l">
              <a:spcBef>
                <a:spcPts val="1200"/>
              </a:spcBef>
              <a:spcAft>
                <a:spcPts val="0"/>
              </a:spcAft>
              <a:buSzPct val="100000"/>
              <a:buChar char="●"/>
            </a:pPr>
            <a:r>
              <a:rPr lang="en"/>
              <a:t>After demodulating the signal into 8 parts , we will traverse the Trellis tree and instead of taking the Hamming Distance , we will take the Euclidean distance to measure the weight in the transition from one state to another.</a:t>
            </a:r>
            <a:endParaRPr/>
          </a:p>
          <a:p>
            <a:pPr indent="-317182" lvl="0" marL="914400" rtl="0" algn="l">
              <a:spcBef>
                <a:spcPts val="0"/>
              </a:spcBef>
              <a:spcAft>
                <a:spcPts val="0"/>
              </a:spcAft>
              <a:buSzPct val="100000"/>
              <a:buChar char="●"/>
            </a:pPr>
            <a:r>
              <a:rPr lang="en"/>
              <a:t>This gives us much more accurate results as it also takes in account of how good a received bit is, higher the value, more the distortion in the received bit</a:t>
            </a:r>
            <a:endParaRPr/>
          </a:p>
          <a:p>
            <a:pPr indent="-317182" lvl="0" marL="914400" rtl="0" algn="l">
              <a:spcBef>
                <a:spcPts val="0"/>
              </a:spcBef>
              <a:spcAft>
                <a:spcPts val="0"/>
              </a:spcAft>
              <a:buSzPct val="100000"/>
              <a:buChar char="●"/>
            </a:pPr>
            <a:r>
              <a:rPr lang="en" u="sng"/>
              <a:t>Branch Metric(BM)</a:t>
            </a:r>
            <a:r>
              <a:rPr lang="en"/>
              <a:t> :-The branch metric measures the cost or error associated with a specific transition between two states in the trellis. It is the Euclidean distance between the received output bits and the ideal output bits corresponding to that branch.</a:t>
            </a:r>
            <a:endParaRPr/>
          </a:p>
          <a:p>
            <a:pPr indent="0" lvl="0" marL="0" rtl="0" algn="l">
              <a:spcBef>
                <a:spcPts val="1200"/>
              </a:spcBef>
              <a:spcAft>
                <a:spcPts val="1200"/>
              </a:spcAft>
              <a:buNone/>
            </a:pPr>
            <a:r>
              <a:t/>
            </a:r>
            <a:endParaRPr/>
          </a:p>
        </p:txBody>
      </p:sp>
      <p:sp>
        <p:nvSpPr>
          <p:cNvPr id="325" name="Google Shape;325;p47"/>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7"/>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 Decision Decoding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1" type="body"/>
          </p:nvPr>
        </p:nvSpPr>
        <p:spPr>
          <a:xfrm>
            <a:off x="311700" y="724800"/>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1371600" rtl="0" algn="l">
              <a:spcBef>
                <a:spcPts val="1200"/>
              </a:spcBef>
              <a:spcAft>
                <a:spcPts val="0"/>
              </a:spcAft>
              <a:buNone/>
            </a:pPr>
            <a:r>
              <a:t/>
            </a:r>
            <a:endParaRPr sz="2550"/>
          </a:p>
          <a:p>
            <a:pPr indent="-323850" lvl="0" marL="1371600" rtl="0" algn="l">
              <a:spcBef>
                <a:spcPts val="1200"/>
              </a:spcBef>
              <a:spcAft>
                <a:spcPts val="0"/>
              </a:spcAft>
              <a:buSzPct val="100000"/>
              <a:buChar char="●"/>
            </a:pPr>
            <a:r>
              <a:rPr lang="en" sz="3750"/>
              <a:t>The Path Metric(PM) remains as it was in hard decoding as we will always take the minimum sum of distances from the BM.</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2" name="Google Shape;332;p48"/>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8"/>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Mono"/>
                <a:ea typeface="Roboto Mono"/>
                <a:cs typeface="Roboto Mono"/>
                <a:sym typeface="Roboto Mono"/>
              </a:rPr>
              <a:t>Soft Decision Decoding</a:t>
            </a:r>
            <a:endParaRPr>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334" name="Google Shape;334;p48"/>
          <p:cNvPicPr preferRelativeResize="0"/>
          <p:nvPr/>
        </p:nvPicPr>
        <p:blipFill rotWithShape="1">
          <a:blip r:embed="rId3">
            <a:alphaModFix/>
          </a:blip>
          <a:srcRect b="0" l="-4610" r="4610" t="0"/>
          <a:stretch/>
        </p:blipFill>
        <p:spPr>
          <a:xfrm>
            <a:off x="1056350" y="724800"/>
            <a:ext cx="6841549" cy="866775"/>
          </a:xfrm>
          <a:prstGeom prst="rect">
            <a:avLst/>
          </a:prstGeom>
          <a:noFill/>
          <a:ln>
            <a:noFill/>
          </a:ln>
        </p:spPr>
      </p:pic>
      <p:pic>
        <p:nvPicPr>
          <p:cNvPr id="335" name="Google Shape;335;p48"/>
          <p:cNvPicPr preferRelativeResize="0"/>
          <p:nvPr/>
        </p:nvPicPr>
        <p:blipFill rotWithShape="1">
          <a:blip r:embed="rId4">
            <a:alphaModFix/>
          </a:blip>
          <a:srcRect b="31819" l="0" r="6803" t="0"/>
          <a:stretch/>
        </p:blipFill>
        <p:spPr>
          <a:xfrm>
            <a:off x="3168275" y="1694700"/>
            <a:ext cx="2895600" cy="933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 type="body"/>
          </p:nvPr>
        </p:nvSpPr>
        <p:spPr>
          <a:xfrm>
            <a:off x="311700" y="7248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Manhattan Distance:-</a:t>
            </a:r>
            <a:endParaRPr/>
          </a:p>
          <a:p>
            <a:pPr indent="-342900" lvl="0" marL="914400" rtl="0" algn="l">
              <a:spcBef>
                <a:spcPts val="1200"/>
              </a:spcBef>
              <a:spcAft>
                <a:spcPts val="0"/>
              </a:spcAft>
              <a:buSzPts val="1800"/>
              <a:buChar char="●"/>
            </a:pPr>
            <a:r>
              <a:rPr lang="en"/>
              <a:t>Now instead of using the Euclidean distance as Branch Metric, we also used the Manhattan distance to improve the decoding probability drastically (Remark: It gives better output for small inputs only.) as it will have much higher value if the received demodulated bit is bad/not good (around 3 or 4) and will have low value for an almost correct bit. It takes out the flaws easily and we can eliminate the higher weighted path more quickly thus reducing errors.</a:t>
            </a:r>
            <a:endParaRPr/>
          </a:p>
          <a:p>
            <a:pPr indent="0" lvl="0" marL="0" rtl="0" algn="l">
              <a:spcBef>
                <a:spcPts val="1200"/>
              </a:spcBef>
              <a:spcAft>
                <a:spcPts val="1200"/>
              </a:spcAft>
              <a:buNone/>
            </a:pPr>
            <a:r>
              <a:t/>
            </a:r>
            <a:endParaRPr/>
          </a:p>
        </p:txBody>
      </p:sp>
      <p:sp>
        <p:nvSpPr>
          <p:cNvPr id="341" name="Google Shape;341;p49"/>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49"/>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Mono"/>
                <a:ea typeface="Roboto Mono"/>
                <a:cs typeface="Roboto Mono"/>
                <a:sym typeface="Roboto Mono"/>
              </a:rPr>
              <a:t>Soft Decision Decoding</a:t>
            </a:r>
            <a:endParaRPr>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SzPts val="1400"/>
              <a:buChar char="●"/>
            </a:pPr>
            <a:r>
              <a:rPr lang="en" sz="1400" u="sng"/>
              <a:t>Branch Metric(BM):- </a:t>
            </a:r>
            <a:r>
              <a:rPr lang="en" sz="1400"/>
              <a:t> It just takes the absolute difference between the received demodulated bit and the state transitional bits.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914400" rtl="0" algn="l">
              <a:spcBef>
                <a:spcPts val="1200"/>
              </a:spcBef>
              <a:spcAft>
                <a:spcPts val="0"/>
              </a:spcAft>
              <a:buNone/>
            </a:pPr>
            <a:r>
              <a:t/>
            </a:r>
            <a:endParaRPr sz="1400"/>
          </a:p>
          <a:p>
            <a:pPr indent="-317500" lvl="0" marL="914400" rtl="0" algn="l">
              <a:spcBef>
                <a:spcPts val="1200"/>
              </a:spcBef>
              <a:spcAft>
                <a:spcPts val="0"/>
              </a:spcAft>
              <a:buSzPts val="1400"/>
              <a:buChar char="●"/>
            </a:pPr>
            <a:r>
              <a:rPr lang="en" sz="1400"/>
              <a:t>The Path Metric(PM) remains as it was in hard decoding as we will always take the minimum sum of distances from the BM.</a:t>
            </a:r>
            <a:endParaRPr sz="1400"/>
          </a:p>
          <a:p>
            <a:pPr indent="0" lvl="0" marL="0" rtl="0" algn="l">
              <a:spcBef>
                <a:spcPts val="1200"/>
              </a:spcBef>
              <a:spcAft>
                <a:spcPts val="0"/>
              </a:spcAft>
              <a:buNone/>
            </a:pPr>
            <a:r>
              <a:t/>
            </a:r>
            <a:endParaRPr sz="1400"/>
          </a:p>
          <a:p>
            <a:pPr indent="0" lvl="0" marL="914400" rtl="0" algn="l">
              <a:spcBef>
                <a:spcPts val="1200"/>
              </a:spcBef>
              <a:spcAft>
                <a:spcPts val="1200"/>
              </a:spcAft>
              <a:buNone/>
            </a:pPr>
            <a:r>
              <a:t/>
            </a:r>
            <a:endParaRPr sz="1400"/>
          </a:p>
        </p:txBody>
      </p:sp>
      <p:sp>
        <p:nvSpPr>
          <p:cNvPr id="348" name="Google Shape;348;p50"/>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50"/>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Mono"/>
                <a:ea typeface="Roboto Mono"/>
                <a:cs typeface="Roboto Mono"/>
                <a:sym typeface="Roboto Mono"/>
              </a:rPr>
              <a:t>Soft Decision Decoding</a:t>
            </a:r>
            <a:endParaRPr>
              <a:latin typeface="Roboto Mono"/>
              <a:ea typeface="Roboto Mono"/>
              <a:cs typeface="Roboto Mono"/>
              <a:sym typeface="Roboto Mono"/>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350" name="Google Shape;350;p50"/>
          <p:cNvPicPr preferRelativeResize="0"/>
          <p:nvPr/>
        </p:nvPicPr>
        <p:blipFill>
          <a:blip r:embed="rId3">
            <a:alphaModFix/>
          </a:blip>
          <a:stretch>
            <a:fillRect/>
          </a:stretch>
        </p:blipFill>
        <p:spPr>
          <a:xfrm>
            <a:off x="2451988" y="1543400"/>
            <a:ext cx="4328175" cy="418127"/>
          </a:xfrm>
          <a:prstGeom prst="rect">
            <a:avLst/>
          </a:prstGeom>
          <a:noFill/>
          <a:ln>
            <a:noFill/>
          </a:ln>
        </p:spPr>
      </p:pic>
      <p:pic>
        <p:nvPicPr>
          <p:cNvPr id="351" name="Google Shape;351;p50"/>
          <p:cNvPicPr preferRelativeResize="0"/>
          <p:nvPr/>
        </p:nvPicPr>
        <p:blipFill>
          <a:blip r:embed="rId4">
            <a:alphaModFix/>
          </a:blip>
          <a:stretch>
            <a:fillRect/>
          </a:stretch>
        </p:blipFill>
        <p:spPr>
          <a:xfrm>
            <a:off x="3123663" y="2181075"/>
            <a:ext cx="2896675" cy="70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1"/>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Mono"/>
                <a:ea typeface="Roboto Mono"/>
                <a:cs typeface="Roboto Mono"/>
                <a:sym typeface="Roboto Mono"/>
              </a:rPr>
              <a:t>Soft Decision Decoding - Trellis Tree</a:t>
            </a:r>
            <a:endParaRPr>
              <a:latin typeface="Roboto Mono"/>
              <a:ea typeface="Roboto Mono"/>
              <a:cs typeface="Roboto Mono"/>
              <a:sym typeface="Roboto Mono"/>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358" name="Google Shape;358;p51" title="1.jpg"/>
          <p:cNvPicPr preferRelativeResize="0"/>
          <p:nvPr/>
        </p:nvPicPr>
        <p:blipFill>
          <a:blip r:embed="rId3">
            <a:alphaModFix/>
          </a:blip>
          <a:stretch>
            <a:fillRect/>
          </a:stretch>
        </p:blipFill>
        <p:spPr>
          <a:xfrm>
            <a:off x="0" y="432750"/>
            <a:ext cx="9312576" cy="42779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2"/>
          <p:cNvSpPr txBox="1"/>
          <p:nvPr>
            <p:ph type="title"/>
          </p:nvPr>
        </p:nvSpPr>
        <p:spPr>
          <a:xfrm>
            <a:off x="-80425" y="-114750"/>
            <a:ext cx="93930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120"/>
              <a:t>Soft Decision Decoding - Trellis Tree Optimum path</a:t>
            </a:r>
            <a:endParaRPr sz="2120"/>
          </a:p>
          <a:p>
            <a:pPr indent="0" lvl="0" marL="0" rtl="0" algn="l">
              <a:spcBef>
                <a:spcPts val="0"/>
              </a:spcBef>
              <a:spcAft>
                <a:spcPts val="0"/>
              </a:spcAft>
              <a:buClr>
                <a:schemeClr val="dk1"/>
              </a:buClr>
              <a:buSzPts val="990"/>
              <a:buFont typeface="Arial"/>
              <a:buNone/>
            </a:pPr>
            <a:r>
              <a:t/>
            </a:r>
            <a:endParaRPr sz="2120"/>
          </a:p>
          <a:p>
            <a:pPr indent="0" lvl="0" marL="0" rtl="0" algn="l">
              <a:spcBef>
                <a:spcPts val="0"/>
              </a:spcBef>
              <a:spcAft>
                <a:spcPts val="0"/>
              </a:spcAft>
              <a:buClr>
                <a:schemeClr val="dk1"/>
              </a:buClr>
              <a:buSzPts val="990"/>
              <a:buFont typeface="Arial"/>
              <a:buNone/>
            </a:pPr>
            <a:r>
              <a:t/>
            </a:r>
            <a:endParaRPr sz="2120"/>
          </a:p>
          <a:p>
            <a:pPr indent="0" lvl="0" marL="0" rtl="0" algn="l">
              <a:spcBef>
                <a:spcPts val="0"/>
              </a:spcBef>
              <a:spcAft>
                <a:spcPts val="0"/>
              </a:spcAft>
              <a:buSzPts val="990"/>
              <a:buNone/>
            </a:pPr>
            <a:r>
              <a:t/>
            </a:r>
            <a:endParaRPr sz="2120"/>
          </a:p>
        </p:txBody>
      </p:sp>
      <p:pic>
        <p:nvPicPr>
          <p:cNvPr id="365" name="Google Shape;365;p52" title="2.jpg"/>
          <p:cNvPicPr preferRelativeResize="0"/>
          <p:nvPr/>
        </p:nvPicPr>
        <p:blipFill>
          <a:blip r:embed="rId3">
            <a:alphaModFix/>
          </a:blip>
          <a:stretch>
            <a:fillRect/>
          </a:stretch>
        </p:blipFill>
        <p:spPr>
          <a:xfrm>
            <a:off x="0" y="490350"/>
            <a:ext cx="9144000" cy="3602526"/>
          </a:xfrm>
          <a:prstGeom prst="rect">
            <a:avLst/>
          </a:prstGeom>
          <a:noFill/>
          <a:ln>
            <a:noFill/>
          </a:ln>
        </p:spPr>
      </p:pic>
      <p:sp>
        <p:nvSpPr>
          <p:cNvPr id="366" name="Google Shape;366;p52"/>
          <p:cNvSpPr txBox="1"/>
          <p:nvPr/>
        </p:nvSpPr>
        <p:spPr>
          <a:xfrm>
            <a:off x="228400" y="4010650"/>
            <a:ext cx="84507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Mono"/>
                <a:ea typeface="Roboto Mono"/>
                <a:cs typeface="Roboto Mono"/>
                <a:sym typeface="Roboto Mono"/>
              </a:rPr>
              <a:t>Transition States= 00 01 11 10 01 10</a:t>
            </a:r>
            <a:endParaRPr sz="1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1"/>
                </a:solidFill>
                <a:latin typeface="Roboto Mono"/>
                <a:ea typeface="Roboto Mono"/>
                <a:cs typeface="Roboto Mono"/>
                <a:sym typeface="Roboto Mono"/>
              </a:rPr>
              <a:t>Decoded input = 1 1 0 0 1</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As we can see, Manhattan distance (for small input) performs very well compared to euclidean distance due to above mentioned reasons. So, we can send data in small packets through the Manhattan distance branch metric.</a:t>
            </a:r>
            <a:endParaRPr sz="1200"/>
          </a:p>
          <a:p>
            <a:pPr indent="0" lvl="0" marL="0" rtl="0" algn="l">
              <a:spcBef>
                <a:spcPts val="1200"/>
              </a:spcBef>
              <a:spcAft>
                <a:spcPts val="1200"/>
              </a:spcAft>
              <a:buNone/>
            </a:pPr>
            <a:r>
              <a:t/>
            </a:r>
            <a:endParaRPr sz="1200"/>
          </a:p>
        </p:txBody>
      </p:sp>
      <p:sp>
        <p:nvSpPr>
          <p:cNvPr id="372" name="Google Shape;372;p53"/>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53"/>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Euclidean v/s Manhattan Distance </a:t>
            </a:r>
            <a:r>
              <a:rPr lang="en"/>
              <a:t>comparison</a:t>
            </a:r>
            <a:endParaRPr/>
          </a:p>
        </p:txBody>
      </p:sp>
      <p:pic>
        <p:nvPicPr>
          <p:cNvPr id="374" name="Google Shape;374;p53"/>
          <p:cNvPicPr preferRelativeResize="0"/>
          <p:nvPr/>
        </p:nvPicPr>
        <p:blipFill>
          <a:blip r:embed="rId3">
            <a:alphaModFix/>
          </a:blip>
          <a:stretch>
            <a:fillRect/>
          </a:stretch>
        </p:blipFill>
        <p:spPr>
          <a:xfrm>
            <a:off x="1536225" y="1448925"/>
            <a:ext cx="6071552" cy="327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86" name="Google Shape;86;p18"/>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900"/>
              <a:t>1. Main deliverable:</a:t>
            </a:r>
            <a:endParaRPr b="1" sz="900"/>
          </a:p>
          <a:p>
            <a:pPr indent="0" lvl="0" marL="0" rtl="0" algn="l">
              <a:lnSpc>
                <a:spcPct val="95000"/>
              </a:lnSpc>
              <a:spcBef>
                <a:spcPts val="1200"/>
              </a:spcBef>
              <a:spcAft>
                <a:spcPts val="0"/>
              </a:spcAft>
              <a:buSzPts val="275"/>
              <a:buNone/>
            </a:pPr>
            <a:r>
              <a:rPr lang="en" sz="900"/>
              <a:t> Convolutional encoder for the rates and constraint lengths for the following rates and constraint lengths [r, Kc]:</a:t>
            </a:r>
            <a:endParaRPr sz="900"/>
          </a:p>
          <a:p>
            <a:pPr indent="0" lvl="0" marL="0" rtl="0" algn="l">
              <a:lnSpc>
                <a:spcPct val="95000"/>
              </a:lnSpc>
              <a:spcBef>
                <a:spcPts val="1200"/>
              </a:spcBef>
              <a:spcAft>
                <a:spcPts val="0"/>
              </a:spcAft>
              <a:buSzPts val="275"/>
              <a:buNone/>
            </a:pPr>
            <a:r>
              <a:rPr lang="en" sz="900"/>
              <a:t> A.  {r = 1/2, Kc = 3} </a:t>
            </a:r>
            <a:endParaRPr sz="900"/>
          </a:p>
          <a:p>
            <a:pPr indent="0" lvl="0" marL="0" rtl="0" algn="l">
              <a:lnSpc>
                <a:spcPct val="95000"/>
              </a:lnSpc>
              <a:spcBef>
                <a:spcPts val="1200"/>
              </a:spcBef>
              <a:spcAft>
                <a:spcPts val="0"/>
              </a:spcAft>
              <a:buSzPts val="275"/>
              <a:buNone/>
            </a:pPr>
            <a:r>
              <a:rPr lang="en" sz="900"/>
              <a:t> B.  {r = 1/3, Kc = 4} </a:t>
            </a:r>
            <a:endParaRPr sz="900"/>
          </a:p>
          <a:p>
            <a:pPr indent="0" lvl="0" marL="0" rtl="0" algn="l">
              <a:lnSpc>
                <a:spcPct val="95000"/>
              </a:lnSpc>
              <a:spcBef>
                <a:spcPts val="1200"/>
              </a:spcBef>
              <a:spcAft>
                <a:spcPts val="0"/>
              </a:spcAft>
              <a:buSzPts val="275"/>
              <a:buNone/>
            </a:pPr>
            <a:r>
              <a:rPr lang="en" sz="900"/>
              <a:t> C.  {r = 1/3, Kc = 6}</a:t>
            </a:r>
            <a:endParaRPr sz="900"/>
          </a:p>
          <a:p>
            <a:pPr indent="0" lvl="0" marL="0" rtl="0" algn="l">
              <a:lnSpc>
                <a:spcPct val="95000"/>
              </a:lnSpc>
              <a:spcBef>
                <a:spcPts val="1200"/>
              </a:spcBef>
              <a:spcAft>
                <a:spcPts val="0"/>
              </a:spcAft>
              <a:buSzPts val="275"/>
              <a:buNone/>
            </a:pPr>
            <a:r>
              <a:rPr lang="en" sz="900"/>
              <a:t>Pass the output of the encoder to a BPSK modulator, and the transmitted BPSK symbols to an AWGN channel which introduces a per-symbol SNR of ES/N0.</a:t>
            </a:r>
            <a:endParaRPr sz="900"/>
          </a:p>
          <a:p>
            <a:pPr indent="0" lvl="0" marL="0" rtl="0" algn="l">
              <a:lnSpc>
                <a:spcPct val="95000"/>
              </a:lnSpc>
              <a:spcBef>
                <a:spcPts val="1200"/>
              </a:spcBef>
              <a:spcAft>
                <a:spcPts val="0"/>
              </a:spcAft>
              <a:buClr>
                <a:schemeClr val="dk1"/>
              </a:buClr>
              <a:buSzPts val="275"/>
              <a:buFont typeface="Arial"/>
              <a:buNone/>
            </a:pPr>
            <a:r>
              <a:rPr lang="en" sz="900"/>
              <a:t>Perform soft decision and hard decision Viterbi decoding and demonstrate the performance by varying the SNR Eb/N0 ∈ {0, 10} in steps of 0.5 dB. Produce the curves showing the probability of detection errors as a function of Eb/N0 for each value of r.</a:t>
            </a:r>
            <a:endParaRPr sz="900"/>
          </a:p>
          <a:p>
            <a:pPr indent="0" lvl="0" marL="0" rtl="0" algn="l">
              <a:lnSpc>
                <a:spcPct val="95000"/>
              </a:lnSpc>
              <a:spcBef>
                <a:spcPts val="1200"/>
              </a:spcBef>
              <a:spcAft>
                <a:spcPts val="0"/>
              </a:spcAft>
              <a:buClr>
                <a:schemeClr val="dk1"/>
              </a:buClr>
              <a:buSzPts val="275"/>
              <a:buFont typeface="Arial"/>
              <a:buNone/>
            </a:pPr>
            <a:r>
              <a:rPr b="1" lang="en" sz="900"/>
              <a:t>2. Analysis:</a:t>
            </a:r>
            <a:endParaRPr b="1" sz="900"/>
          </a:p>
          <a:p>
            <a:pPr indent="0" lvl="0" marL="0" rtl="0" algn="l">
              <a:lnSpc>
                <a:spcPct val="95000"/>
              </a:lnSpc>
              <a:spcBef>
                <a:spcPts val="1200"/>
              </a:spcBef>
              <a:spcAft>
                <a:spcPts val="0"/>
              </a:spcAft>
              <a:buSzPts val="275"/>
              <a:buNone/>
            </a:pPr>
            <a:r>
              <a:rPr lang="en" sz="900"/>
              <a:t>A.  Study and explain the derivations of the performance of the soft decision decoder of convolution code</a:t>
            </a:r>
            <a:endParaRPr sz="900"/>
          </a:p>
          <a:p>
            <a:pPr indent="0" lvl="0" marL="0" rtl="0" algn="l">
              <a:lnSpc>
                <a:spcPct val="95000"/>
              </a:lnSpc>
              <a:spcBef>
                <a:spcPts val="1200"/>
              </a:spcBef>
              <a:spcAft>
                <a:spcPts val="0"/>
              </a:spcAft>
              <a:buClr>
                <a:schemeClr val="dk1"/>
              </a:buClr>
              <a:buSzPts val="275"/>
              <a:buFont typeface="Arial"/>
              <a:buNone/>
            </a:pPr>
            <a:r>
              <a:rPr lang="en" sz="900"/>
              <a:t>B.  Study and explain the derivations of the performance of the hard decision decoder of convolution code [8, Section 8.2.4].</a:t>
            </a:r>
            <a:endParaRPr sz="900"/>
          </a:p>
          <a:p>
            <a:pPr indent="0" lvl="0" marL="0" rtl="0" algn="l">
              <a:lnSpc>
                <a:spcPct val="95000"/>
              </a:lnSpc>
              <a:spcBef>
                <a:spcPts val="1200"/>
              </a:spcBef>
              <a:spcAft>
                <a:spcPts val="0"/>
              </a:spcAft>
              <a:buClr>
                <a:schemeClr val="dk1"/>
              </a:buClr>
              <a:buSzPts val="275"/>
              <a:buFont typeface="Arial"/>
              <a:buNone/>
            </a:pPr>
            <a:r>
              <a:rPr lang="en" sz="900"/>
              <a:t>C.  Compare the simulation results of SDD and HDD with their respective analysis results for all the three convolution codes mentioned above.</a:t>
            </a:r>
            <a:endParaRPr sz="900"/>
          </a:p>
          <a:p>
            <a:pPr indent="0" lvl="0" marL="0" rtl="0" algn="l">
              <a:lnSpc>
                <a:spcPct val="95000"/>
              </a:lnSpc>
              <a:spcBef>
                <a:spcPts val="1200"/>
              </a:spcBef>
              <a:spcAft>
                <a:spcPts val="0"/>
              </a:spcAft>
              <a:buClr>
                <a:schemeClr val="dk1"/>
              </a:buClr>
              <a:buSzPts val="275"/>
              <a:buFont typeface="Arial"/>
              <a:buNone/>
            </a:pPr>
            <a:r>
              <a:rPr lang="en" sz="900"/>
              <a:t>4. Performance validation</a:t>
            </a:r>
            <a:endParaRPr sz="900"/>
          </a:p>
          <a:p>
            <a:pPr indent="0" lvl="0" marL="0" rtl="0" algn="l">
              <a:lnSpc>
                <a:spcPct val="95000"/>
              </a:lnSpc>
              <a:spcBef>
                <a:spcPts val="1200"/>
              </a:spcBef>
              <a:spcAft>
                <a:spcPts val="0"/>
              </a:spcAft>
              <a:buClr>
                <a:schemeClr val="dk1"/>
              </a:buClr>
              <a:buSzPts val="275"/>
              <a:buFont typeface="Arial"/>
              <a:buNone/>
            </a:pPr>
            <a:r>
              <a:t/>
            </a:r>
            <a:endParaRPr sz="900"/>
          </a:p>
          <a:p>
            <a:pPr indent="0" lvl="0" marL="0" rtl="0" algn="l">
              <a:lnSpc>
                <a:spcPct val="95000"/>
              </a:lnSpc>
              <a:spcBef>
                <a:spcPts val="1200"/>
              </a:spcBef>
              <a:spcAft>
                <a:spcPts val="0"/>
              </a:spcAft>
              <a:buClr>
                <a:schemeClr val="dk1"/>
              </a:buClr>
              <a:buSzPts val="275"/>
              <a:buFont typeface="Arial"/>
              <a:buNone/>
            </a:pPr>
            <a:r>
              <a:t/>
            </a:r>
            <a:endParaRPr sz="900"/>
          </a:p>
          <a:p>
            <a:pPr indent="0" lvl="0" marL="0" rtl="0" algn="l">
              <a:lnSpc>
                <a:spcPct val="95000"/>
              </a:lnSpc>
              <a:spcBef>
                <a:spcPts val="1200"/>
              </a:spcBef>
              <a:spcAft>
                <a:spcPts val="1200"/>
              </a:spcAft>
              <a:buSzPts val="275"/>
              <a:buNone/>
            </a:pPr>
            <a:r>
              <a:t/>
            </a:r>
            <a:endParaRPr sz="950"/>
          </a:p>
        </p:txBody>
      </p:sp>
      <p:sp>
        <p:nvSpPr>
          <p:cNvPr id="87" name="Google Shape;87;p18"/>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•The plots depict the performance of the Viterbi hard and soft decoders for different rates and constraint lengths.</a:t>
            </a:r>
            <a:endParaRPr sz="1200"/>
          </a:p>
          <a:p>
            <a:pPr indent="0" lvl="0" marL="0" rtl="0" algn="l">
              <a:spcBef>
                <a:spcPts val="0"/>
              </a:spcBef>
              <a:spcAft>
                <a:spcPts val="1200"/>
              </a:spcAft>
              <a:buNone/>
            </a:pPr>
            <a:r>
              <a:t/>
            </a:r>
            <a:endParaRPr/>
          </a:p>
        </p:txBody>
      </p:sp>
      <p:sp>
        <p:nvSpPr>
          <p:cNvPr id="380" name="Google Shape;380;p54"/>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54"/>
          <p:cNvSpPr txBox="1"/>
          <p:nvPr>
            <p:ph type="title"/>
          </p:nvPr>
        </p:nvSpPr>
        <p:spPr>
          <a:xfrm>
            <a:off x="-80425" y="-114750"/>
            <a:ext cx="93930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BER V/S Eb/No,Output for Kc=3,4,6</a:t>
            </a:r>
            <a:endParaRPr sz="2400"/>
          </a:p>
        </p:txBody>
      </p:sp>
      <p:pic>
        <p:nvPicPr>
          <p:cNvPr id="382" name="Google Shape;382;p54"/>
          <p:cNvPicPr preferRelativeResize="0"/>
          <p:nvPr/>
        </p:nvPicPr>
        <p:blipFill>
          <a:blip r:embed="rId3">
            <a:alphaModFix/>
          </a:blip>
          <a:stretch>
            <a:fillRect/>
          </a:stretch>
        </p:blipFill>
        <p:spPr>
          <a:xfrm>
            <a:off x="813100" y="1260750"/>
            <a:ext cx="7390924" cy="3478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8" name="Google Shape;388;p55"/>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55"/>
          <p:cNvSpPr txBox="1"/>
          <p:nvPr>
            <p:ph type="title"/>
          </p:nvPr>
        </p:nvSpPr>
        <p:spPr>
          <a:xfrm>
            <a:off x="-80425" y="-114750"/>
            <a:ext cx="93930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Probability of decoding error v/s Eb/No,Output for Kc =3,4,6 </a:t>
            </a:r>
            <a:endParaRPr sz="1800"/>
          </a:p>
        </p:txBody>
      </p:sp>
      <p:pic>
        <p:nvPicPr>
          <p:cNvPr id="390" name="Google Shape;390;p55"/>
          <p:cNvPicPr preferRelativeResize="0"/>
          <p:nvPr/>
        </p:nvPicPr>
        <p:blipFill>
          <a:blip r:embed="rId3">
            <a:alphaModFix/>
          </a:blip>
          <a:stretch>
            <a:fillRect/>
          </a:stretch>
        </p:blipFill>
        <p:spPr>
          <a:xfrm>
            <a:off x="0" y="490350"/>
            <a:ext cx="9143999" cy="428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6"/>
          <p:cNvSpPr txBox="1"/>
          <p:nvPr>
            <p:ph idx="1" type="body"/>
          </p:nvPr>
        </p:nvSpPr>
        <p:spPr>
          <a:xfrm>
            <a:off x="311700" y="724800"/>
            <a:ext cx="8520600" cy="37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Performance of both Viterbi hard and soft for each case increases with the increase in SNR.</a:t>
            </a:r>
            <a:endParaRPr sz="1400"/>
          </a:p>
          <a:p>
            <a:pPr indent="-317500" lvl="0" marL="457200" rtl="0" algn="l">
              <a:spcBef>
                <a:spcPts val="0"/>
              </a:spcBef>
              <a:spcAft>
                <a:spcPts val="0"/>
              </a:spcAft>
              <a:buSzPts val="1400"/>
              <a:buChar char="●"/>
            </a:pPr>
            <a:r>
              <a:rPr lang="en" sz="1400"/>
              <a:t>The BER and PDE is higher for lower SNR which suggests that Viterbi decoding performs better for minimal noise. </a:t>
            </a:r>
            <a:endParaRPr sz="1400"/>
          </a:p>
          <a:p>
            <a:pPr indent="-317500" lvl="0" marL="457200" rtl="0" algn="l">
              <a:spcBef>
                <a:spcPts val="0"/>
              </a:spcBef>
              <a:spcAft>
                <a:spcPts val="0"/>
              </a:spcAft>
              <a:buSzPts val="1400"/>
              <a:buChar char="●"/>
            </a:pPr>
            <a:r>
              <a:rPr lang="en" sz="1400"/>
              <a:t>Larger constraint length enhances error correction significantly but the cost is significant increase in time due to increase in computation complexity.</a:t>
            </a:r>
            <a:endParaRPr sz="1400"/>
          </a:p>
          <a:p>
            <a:pPr indent="-317500" lvl="0" marL="457200" rtl="0" algn="l">
              <a:spcBef>
                <a:spcPts val="0"/>
              </a:spcBef>
              <a:spcAft>
                <a:spcPts val="0"/>
              </a:spcAft>
              <a:buSzPts val="1400"/>
              <a:buChar char="●"/>
            </a:pPr>
            <a:r>
              <a:rPr lang="en" sz="1400"/>
              <a:t>The overall performance of soft decision decoding is much better than the hard decision. The reasons can be:</a:t>
            </a:r>
            <a:endParaRPr sz="1400"/>
          </a:p>
          <a:p>
            <a:pPr indent="0" lvl="0" marL="457200" rtl="0" algn="l">
              <a:spcBef>
                <a:spcPts val="0"/>
              </a:spcBef>
              <a:spcAft>
                <a:spcPts val="0"/>
              </a:spcAft>
              <a:buClr>
                <a:schemeClr val="dk1"/>
              </a:buClr>
              <a:buSzPts val="1100"/>
              <a:buFont typeface="Arial"/>
              <a:buNone/>
            </a:pPr>
            <a:r>
              <a:rPr lang="en" sz="1400"/>
              <a:t>i) In hard decision decoding, each of the received symbol is demodulated to bits considering a specific threshold. This leads to ambiguity because decoder may choose incorrect bits due to uncertainty.</a:t>
            </a:r>
            <a:endParaRPr sz="1400"/>
          </a:p>
          <a:p>
            <a:pPr indent="0" lvl="0" marL="457200" rtl="0" algn="l">
              <a:spcBef>
                <a:spcPts val="0"/>
              </a:spcBef>
              <a:spcAft>
                <a:spcPts val="0"/>
              </a:spcAft>
              <a:buClr>
                <a:schemeClr val="dk1"/>
              </a:buClr>
              <a:buSzPts val="1100"/>
              <a:buFont typeface="Arial"/>
              <a:buNone/>
            </a:pPr>
            <a:r>
              <a:rPr lang="en" sz="1400"/>
              <a:t>ii) Soft decision in addition to </a:t>
            </a:r>
            <a:r>
              <a:rPr lang="en" sz="1400"/>
              <a:t>representing</a:t>
            </a:r>
            <a:r>
              <a:rPr lang="en" sz="1400"/>
              <a:t> </a:t>
            </a:r>
            <a:r>
              <a:rPr lang="en" sz="1400"/>
              <a:t>the bit received it also attaches the information of how reliable the bit is. Thus reducing errors due to misjudged bit values.</a:t>
            </a:r>
            <a:r>
              <a:rPr lang="en" sz="1400"/>
              <a:t> 	</a:t>
            </a:r>
            <a:endParaRPr sz="1400"/>
          </a:p>
        </p:txBody>
      </p:sp>
      <p:sp>
        <p:nvSpPr>
          <p:cNvPr id="396" name="Google Shape;396;p56"/>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56"/>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above plots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idx="1" type="body"/>
          </p:nvPr>
        </p:nvSpPr>
        <p:spPr>
          <a:xfrm>
            <a:off x="311700" y="724800"/>
            <a:ext cx="8520600" cy="156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Motivation</a:t>
            </a:r>
            <a:r>
              <a:rPr lang="en"/>
              <a:t>: Since error in channel for space  communications occurs in burst.This may corrupt the whole output length. So instead we send all c0’s first then c1’s after it. Thus reducing </a:t>
            </a:r>
            <a:r>
              <a:rPr lang="en"/>
              <a:t>probability</a:t>
            </a:r>
            <a:r>
              <a:rPr lang="en"/>
              <a:t> of all corrupt codeword. </a:t>
            </a:r>
            <a:endParaRPr/>
          </a:p>
          <a:p>
            <a:pPr indent="0" lvl="0" marL="0" rtl="0" algn="l">
              <a:spcBef>
                <a:spcPts val="1200"/>
              </a:spcBef>
              <a:spcAft>
                <a:spcPts val="1200"/>
              </a:spcAft>
              <a:buNone/>
            </a:pPr>
            <a:r>
              <a:t/>
            </a:r>
            <a:endParaRPr/>
          </a:p>
        </p:txBody>
      </p:sp>
      <p:sp>
        <p:nvSpPr>
          <p:cNvPr id="403" name="Google Shape;403;p57"/>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by Interweaving sent bits.</a:t>
            </a:r>
            <a:endParaRPr/>
          </a:p>
        </p:txBody>
      </p:sp>
      <p:pic>
        <p:nvPicPr>
          <p:cNvPr id="405" name="Google Shape;405;p57"/>
          <p:cNvPicPr preferRelativeResize="0"/>
          <p:nvPr/>
        </p:nvPicPr>
        <p:blipFill>
          <a:blip r:embed="rId3">
            <a:alphaModFix/>
          </a:blip>
          <a:stretch>
            <a:fillRect/>
          </a:stretch>
        </p:blipFill>
        <p:spPr>
          <a:xfrm>
            <a:off x="1969550" y="1777875"/>
            <a:ext cx="5204900" cy="29049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8"/>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of </a:t>
            </a:r>
            <a:r>
              <a:rPr lang="en"/>
              <a:t>theoretical and simulation report</a:t>
            </a:r>
            <a:endParaRPr/>
          </a:p>
        </p:txBody>
      </p:sp>
      <p:pic>
        <p:nvPicPr>
          <p:cNvPr id="412" name="Google Shape;412;p58"/>
          <p:cNvPicPr preferRelativeResize="0"/>
          <p:nvPr/>
        </p:nvPicPr>
        <p:blipFill>
          <a:blip r:embed="rId3">
            <a:alphaModFix/>
          </a:blip>
          <a:stretch>
            <a:fillRect/>
          </a:stretch>
        </p:blipFill>
        <p:spPr>
          <a:xfrm>
            <a:off x="1203825" y="490350"/>
            <a:ext cx="6826625" cy="423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59"/>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Comparison of theoretical and simulation report</a:t>
            </a:r>
            <a:endParaRPr/>
          </a:p>
          <a:p>
            <a:pPr indent="0" lvl="0" marL="0" rtl="0" algn="l">
              <a:spcBef>
                <a:spcPts val="0"/>
              </a:spcBef>
              <a:spcAft>
                <a:spcPts val="0"/>
              </a:spcAft>
              <a:buNone/>
            </a:pPr>
            <a:r>
              <a:t/>
            </a:r>
            <a:endParaRPr/>
          </a:p>
        </p:txBody>
      </p:sp>
      <p:pic>
        <p:nvPicPr>
          <p:cNvPr id="419" name="Google Shape;419;p59"/>
          <p:cNvPicPr preferRelativeResize="0"/>
          <p:nvPr/>
        </p:nvPicPr>
        <p:blipFill>
          <a:blip r:embed="rId3">
            <a:alphaModFix/>
          </a:blip>
          <a:stretch>
            <a:fillRect/>
          </a:stretch>
        </p:blipFill>
        <p:spPr>
          <a:xfrm>
            <a:off x="1141475" y="547500"/>
            <a:ext cx="6861050" cy="423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0"/>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304800" lvl="0" marL="457200" rtl="0" algn="just">
              <a:lnSpc>
                <a:spcPct val="95000"/>
              </a:lnSpc>
              <a:spcBef>
                <a:spcPts val="1200"/>
              </a:spcBef>
              <a:spcAft>
                <a:spcPts val="0"/>
              </a:spcAft>
              <a:buSzPts val="1200"/>
              <a:buChar char="●"/>
            </a:pPr>
            <a:r>
              <a:rPr lang="en" sz="1200"/>
              <a:t>This project explores convolutional codes, a type of error-correcting code used in digital communication to enhance data transmission reliability. Convolutional codes encode continuous bit streams using shift registers and XOR operations. </a:t>
            </a:r>
            <a:endParaRPr sz="1200"/>
          </a:p>
          <a:p>
            <a:pPr indent="-304800" lvl="0" marL="457200" rtl="0" algn="just">
              <a:lnSpc>
                <a:spcPct val="95000"/>
              </a:lnSpc>
              <a:spcBef>
                <a:spcPts val="0"/>
              </a:spcBef>
              <a:spcAft>
                <a:spcPts val="0"/>
              </a:spcAft>
              <a:buSzPts val="1200"/>
              <a:buChar char="●"/>
            </a:pPr>
            <a:r>
              <a:rPr lang="en" sz="1200"/>
              <a:t>The project involves designing a convolutional encoder for specific code rates and constraint lengths. The encoded output is modulated using BPSK and transmitted through an AWGN channel.  </a:t>
            </a:r>
            <a:endParaRPr sz="1200"/>
          </a:p>
          <a:p>
            <a:pPr indent="-304800" lvl="0" marL="457200" rtl="0" algn="just">
              <a:lnSpc>
                <a:spcPct val="95000"/>
              </a:lnSpc>
              <a:spcBef>
                <a:spcPts val="0"/>
              </a:spcBef>
              <a:spcAft>
                <a:spcPts val="0"/>
              </a:spcAft>
              <a:buSzPts val="1200"/>
              <a:buChar char="●"/>
            </a:pPr>
            <a:r>
              <a:rPr lang="en" sz="1200"/>
              <a:t>The core of the project is the implementation and analysis of Viterbi decoding, a technique used to find the most likely transmitted sequence, for both hard and soft decision decoding. Hard decision decoding uses binary values, while soft decision decoding uses </a:t>
            </a:r>
            <a:r>
              <a:rPr lang="en" sz="1200"/>
              <a:t>quantization</a:t>
            </a:r>
            <a:r>
              <a:rPr lang="en" sz="1200"/>
              <a:t> levels for real life implementation.  </a:t>
            </a:r>
            <a:endParaRPr sz="1200"/>
          </a:p>
          <a:p>
            <a:pPr indent="-304800" lvl="0" marL="457200" rtl="0" algn="just">
              <a:lnSpc>
                <a:spcPct val="95000"/>
              </a:lnSpc>
              <a:spcBef>
                <a:spcPts val="0"/>
              </a:spcBef>
              <a:spcAft>
                <a:spcPts val="0"/>
              </a:spcAft>
              <a:buSzPts val="1200"/>
              <a:buChar char="●"/>
            </a:pPr>
            <a:r>
              <a:rPr lang="en" sz="1200"/>
              <a:t>Performance analysis is conducted by varying the SNR and comparing the bit error rate performance. </a:t>
            </a:r>
            <a:endParaRPr sz="1200"/>
          </a:p>
          <a:p>
            <a:pPr indent="-304800" lvl="0" marL="457200" rtl="0" algn="just">
              <a:lnSpc>
                <a:spcPct val="95000"/>
              </a:lnSpc>
              <a:spcBef>
                <a:spcPts val="0"/>
              </a:spcBef>
              <a:spcAft>
                <a:spcPts val="0"/>
              </a:spcAft>
              <a:buSzPts val="1200"/>
              <a:buChar char="●"/>
            </a:pPr>
            <a:r>
              <a:rPr lang="en" sz="1200"/>
              <a:t>The project also examines key concepts like generator matrices, trellis diagrams, and distance metrics (Euclidean, Manhattan). </a:t>
            </a:r>
            <a:endParaRPr sz="1200"/>
          </a:p>
          <a:p>
            <a:pPr indent="-304800" lvl="0" marL="457200" rtl="0" algn="just">
              <a:lnSpc>
                <a:spcPct val="95000"/>
              </a:lnSpc>
              <a:spcBef>
                <a:spcPts val="0"/>
              </a:spcBef>
              <a:spcAft>
                <a:spcPts val="0"/>
              </a:spcAft>
              <a:buSzPts val="1200"/>
              <a:buChar char="●"/>
            </a:pPr>
            <a:r>
              <a:rPr lang="en" sz="1200"/>
              <a:t>Ultimately, the project aims to expand our knowledge in capacity </a:t>
            </a:r>
            <a:r>
              <a:rPr lang="en" sz="1200"/>
              <a:t>achieving</a:t>
            </a:r>
            <a:r>
              <a:rPr lang="en" sz="1200"/>
              <a:t> codes (Shannon Limit approaching) such as convolution code and their applications and implementations in real life.</a:t>
            </a:r>
            <a:endParaRPr sz="1200"/>
          </a:p>
        </p:txBody>
      </p:sp>
      <p:sp>
        <p:nvSpPr>
          <p:cNvPr id="425" name="Google Shape;425;p60"/>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60"/>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ph idx="1" type="body"/>
          </p:nvPr>
        </p:nvSpPr>
        <p:spPr>
          <a:xfrm>
            <a:off x="311700" y="7248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u="sng">
                <a:solidFill>
                  <a:schemeClr val="hlink"/>
                </a:solidFill>
                <a:hlinkClick r:id="rId3"/>
              </a:rPr>
              <a:t>https://ocw.mit.edu/courses/6-451-principles-of-digital-communication-ii-spring-2005/43162a4e10d73639903282f4dd58001b_chap9.pdf</a:t>
            </a:r>
            <a:endParaRPr sz="1600"/>
          </a:p>
          <a:p>
            <a:pPr indent="-330200" lvl="0" marL="457200" rtl="0" algn="l">
              <a:spcBef>
                <a:spcPts val="0"/>
              </a:spcBef>
              <a:spcAft>
                <a:spcPts val="0"/>
              </a:spcAft>
              <a:buSzPts val="1600"/>
              <a:buChar char="●"/>
            </a:pPr>
            <a:r>
              <a:rPr lang="en" sz="1600"/>
              <a:t>Digital Communications by Jhon G Proakis (</a:t>
            </a:r>
            <a:r>
              <a:rPr lang="en" sz="1600" u="sng">
                <a:solidFill>
                  <a:schemeClr val="hlink"/>
                </a:solidFill>
                <a:hlinkClick r:id="rId4"/>
              </a:rPr>
              <a:t>https://arnabiitk.wordpress.com/wp-content/uploads/2013/02/proakis-digital-communications-4th-ed.pdf</a:t>
            </a:r>
            <a:r>
              <a:rPr lang="en" sz="1600"/>
              <a:t>)</a:t>
            </a:r>
            <a:endParaRPr sz="1600"/>
          </a:p>
          <a:p>
            <a:pPr indent="-330200" lvl="0" marL="457200" rtl="0" algn="l">
              <a:spcBef>
                <a:spcPts val="0"/>
              </a:spcBef>
              <a:spcAft>
                <a:spcPts val="0"/>
              </a:spcAft>
              <a:buSzPts val="1600"/>
              <a:buChar char="●"/>
            </a:pPr>
            <a:r>
              <a:rPr lang="en" sz="1600"/>
              <a:t>Channel Coding for IEEE 802.16e Mobile WiMAX,Matthew C. Valenti</a:t>
            </a:r>
            <a:endParaRPr sz="1600"/>
          </a:p>
          <a:p>
            <a:pPr indent="-330200" lvl="0" marL="457200" rtl="0" algn="l">
              <a:spcBef>
                <a:spcPts val="0"/>
              </a:spcBef>
              <a:spcAft>
                <a:spcPts val="0"/>
              </a:spcAft>
              <a:buSzPts val="1600"/>
              <a:buChar char="●"/>
            </a:pPr>
            <a:r>
              <a:rPr lang="en" sz="1600"/>
              <a:t>https://www.youtube.com/watch?v=dKIf6mQUfnY</a:t>
            </a:r>
            <a:endParaRPr sz="1600"/>
          </a:p>
        </p:txBody>
      </p:sp>
      <p:sp>
        <p:nvSpPr>
          <p:cNvPr id="432" name="Google Shape;432;p61"/>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1"/>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convolutional code is a type of error-correcting code used in digital communications to detect and correct errors that occur during data transmission.Convolutional codes encode continuous bit streams using </a:t>
            </a:r>
            <a:r>
              <a:rPr b="1" lang="en" sz="1200"/>
              <a:t>shift registers</a:t>
            </a:r>
            <a:r>
              <a:rPr lang="en" sz="1200"/>
              <a:t> and </a:t>
            </a:r>
            <a:r>
              <a:rPr b="1" lang="en" sz="1200"/>
              <a:t>XOR operations</a:t>
            </a:r>
            <a:r>
              <a:rPr lang="en" sz="1200"/>
              <a:t>. </a:t>
            </a:r>
            <a:endParaRPr sz="1200"/>
          </a:p>
          <a:p>
            <a:pPr indent="0" lvl="0" marL="0" rtl="0" algn="l">
              <a:spcBef>
                <a:spcPts val="1200"/>
              </a:spcBef>
              <a:spcAft>
                <a:spcPts val="0"/>
              </a:spcAft>
              <a:buNone/>
            </a:pPr>
            <a:r>
              <a:rPr b="1" lang="en" sz="1200"/>
              <a:t>Why it is called convolution:</a:t>
            </a:r>
            <a:endParaRPr b="1" sz="1200"/>
          </a:p>
          <a:p>
            <a:pPr indent="-304800" lvl="0" marL="457200" rtl="0" algn="l">
              <a:spcBef>
                <a:spcPts val="1200"/>
              </a:spcBef>
              <a:spcAft>
                <a:spcPts val="0"/>
              </a:spcAft>
              <a:buSzPts val="1200"/>
              <a:buChar char="●"/>
            </a:pPr>
            <a:r>
              <a:rPr lang="en" sz="1200"/>
              <a:t>They use a convolution (sliding-window weighted sum) of current + past input bits to generate encoded outputs.</a:t>
            </a:r>
            <a:endParaRPr sz="1200"/>
          </a:p>
          <a:p>
            <a:pPr indent="-304800" lvl="0" marL="457200" rtl="0" algn="l">
              <a:spcBef>
                <a:spcPts val="0"/>
              </a:spcBef>
              <a:spcAft>
                <a:spcPts val="0"/>
              </a:spcAft>
              <a:buSzPts val="1200"/>
              <a:buChar char="●"/>
            </a:pPr>
            <a:r>
              <a:rPr lang="en" sz="1200"/>
              <a:t>The encoder's shift registers perform this continuous "convolving" of data streams, unlike block codes.</a:t>
            </a:r>
            <a:endParaRPr sz="1200"/>
          </a:p>
          <a:p>
            <a:pPr indent="0" lvl="0" marL="0" rtl="0" algn="l">
              <a:spcBef>
                <a:spcPts val="1200"/>
              </a:spcBef>
              <a:spcAft>
                <a:spcPts val="0"/>
              </a:spcAft>
              <a:buNone/>
            </a:pPr>
            <a:r>
              <a:rPr b="1" lang="en" sz="1200"/>
              <a:t>Uses :</a:t>
            </a:r>
            <a:endParaRPr b="1" sz="1200"/>
          </a:p>
          <a:p>
            <a:pPr indent="-304800" lvl="0" marL="457200" rtl="0" algn="l">
              <a:spcBef>
                <a:spcPts val="1200"/>
              </a:spcBef>
              <a:spcAft>
                <a:spcPts val="0"/>
              </a:spcAft>
              <a:buSzPts val="1200"/>
              <a:buAutoNum type="arabicParenR"/>
            </a:pPr>
            <a:r>
              <a:rPr lang="en" sz="1200"/>
              <a:t>Wireless Communication : Used in </a:t>
            </a:r>
            <a:r>
              <a:rPr b="1" lang="en" sz="1200"/>
              <a:t>3G,4G and 5G</a:t>
            </a:r>
            <a:r>
              <a:rPr lang="en" sz="1200"/>
              <a:t> for error correction in noisy channels</a:t>
            </a:r>
            <a:endParaRPr sz="1200"/>
          </a:p>
          <a:p>
            <a:pPr indent="-304800" lvl="0" marL="457200" rtl="0" algn="l">
              <a:spcBef>
                <a:spcPts val="0"/>
              </a:spcBef>
              <a:spcAft>
                <a:spcPts val="0"/>
              </a:spcAft>
              <a:buSzPts val="1200"/>
              <a:buAutoNum type="arabicParenR"/>
            </a:pPr>
            <a:r>
              <a:rPr lang="en" sz="1200"/>
              <a:t>Deep Space and Satellite Communication : </a:t>
            </a:r>
            <a:r>
              <a:rPr b="1" lang="en" sz="1200"/>
              <a:t>NASA’s Voyager</a:t>
            </a:r>
            <a:r>
              <a:rPr lang="en" sz="1200"/>
              <a:t>, Mars rovers, and satellites use convolutional codes (often with Viterbi decoding) for reliable data transmission.</a:t>
            </a:r>
            <a:endParaRPr sz="1200"/>
          </a:p>
          <a:p>
            <a:pPr indent="-304800" lvl="0" marL="457200" rtl="0" algn="l">
              <a:spcBef>
                <a:spcPts val="0"/>
              </a:spcBef>
              <a:spcAft>
                <a:spcPts val="0"/>
              </a:spcAft>
              <a:buSzPts val="1200"/>
              <a:buAutoNum type="arabicParenR"/>
            </a:pPr>
            <a:r>
              <a:rPr lang="en" sz="1200"/>
              <a:t>Digital TV and Video BroadCasting :  </a:t>
            </a:r>
            <a:r>
              <a:rPr b="1" lang="en" sz="1200"/>
              <a:t>DVB</a:t>
            </a:r>
            <a:r>
              <a:rPr lang="en" sz="1200"/>
              <a:t> (Digital Video Broadcasting) standards use convolutional codes to reduce errors in TV signals.</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93" name="Google Shape;93;p19"/>
          <p:cNvSpPr txBox="1"/>
          <p:nvPr/>
        </p:nvSpPr>
        <p:spPr>
          <a:xfrm>
            <a:off x="0" y="-50025"/>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4" name="Google Shape;94;p19"/>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Convolution Codes?</a:t>
            </a:r>
            <a:endParaRPr/>
          </a:p>
        </p:txBody>
      </p:sp>
      <p:sp>
        <p:nvSpPr>
          <p:cNvPr id="95" name="Google Shape;95;p19"/>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 sz="1400"/>
              <a:t>Generator Matrix : </a:t>
            </a:r>
            <a:endParaRPr b="1" sz="1400"/>
          </a:p>
          <a:p>
            <a:pPr indent="-317500" lvl="0" marL="457200" rtl="0" algn="l">
              <a:lnSpc>
                <a:spcPct val="105000"/>
              </a:lnSpc>
              <a:spcBef>
                <a:spcPts val="1200"/>
              </a:spcBef>
              <a:spcAft>
                <a:spcPts val="0"/>
              </a:spcAft>
              <a:buClr>
                <a:schemeClr val="dk1"/>
              </a:buClr>
              <a:buSzPts val="1400"/>
              <a:buChar char="●"/>
            </a:pPr>
            <a:r>
              <a:rPr lang="en" sz="1400"/>
              <a:t>Defines how input bits are combined to produce encoded outputs.</a:t>
            </a:r>
            <a:endParaRPr sz="1400"/>
          </a:p>
          <a:p>
            <a:pPr indent="-317500" lvl="0" marL="457200" rtl="0" algn="l">
              <a:lnSpc>
                <a:spcPct val="105000"/>
              </a:lnSpc>
              <a:spcBef>
                <a:spcPts val="0"/>
              </a:spcBef>
              <a:spcAft>
                <a:spcPts val="0"/>
              </a:spcAft>
              <a:buClr>
                <a:schemeClr val="dk1"/>
              </a:buClr>
              <a:buSzPts val="1400"/>
              <a:buChar char="●"/>
            </a:pPr>
            <a:r>
              <a:rPr lang="en" sz="1400"/>
              <a:t>For a rate 1/2 code with 4 states (Kc=3), the generator polynomials are often represented in octal form (e.g., g₁ = 101₂ = 5₈, g₂ = 111₂ = 7₈).</a:t>
            </a:r>
            <a:endParaRPr sz="1400"/>
          </a:p>
          <a:p>
            <a:pPr indent="0" lvl="0" marL="0" rtl="0" algn="l">
              <a:lnSpc>
                <a:spcPct val="105000"/>
              </a:lnSpc>
              <a:spcBef>
                <a:spcPts val="1200"/>
              </a:spcBef>
              <a:spcAft>
                <a:spcPts val="0"/>
              </a:spcAft>
              <a:buClr>
                <a:schemeClr val="dk1"/>
              </a:buClr>
              <a:buSzPts val="688"/>
              <a:buFont typeface="Arial"/>
              <a:buNone/>
            </a:pPr>
            <a:r>
              <a:rPr b="1" lang="en" sz="1400"/>
              <a:t>Modulation &amp; Noise (BPSK &amp; AWGN):</a:t>
            </a:r>
            <a:endParaRPr b="1" sz="1400"/>
          </a:p>
          <a:p>
            <a:pPr indent="-317500" lvl="0" marL="457200" rtl="0" algn="l">
              <a:lnSpc>
                <a:spcPct val="105000"/>
              </a:lnSpc>
              <a:spcBef>
                <a:spcPts val="1200"/>
              </a:spcBef>
              <a:spcAft>
                <a:spcPts val="0"/>
              </a:spcAft>
              <a:buClr>
                <a:schemeClr val="dk1"/>
              </a:buClr>
              <a:buSzPts val="1400"/>
              <a:buChar char="●"/>
            </a:pPr>
            <a:r>
              <a:rPr lang="en" sz="1400"/>
              <a:t>BPSK (Binary Phase Shift Keying): Encoded bits (0,1) are mapped to ±1 for transmission.</a:t>
            </a:r>
            <a:endParaRPr sz="1400"/>
          </a:p>
          <a:p>
            <a:pPr indent="-317500" lvl="0" marL="457200" rtl="0" algn="l">
              <a:lnSpc>
                <a:spcPct val="105000"/>
              </a:lnSpc>
              <a:spcBef>
                <a:spcPts val="0"/>
              </a:spcBef>
              <a:spcAft>
                <a:spcPts val="0"/>
              </a:spcAft>
              <a:buClr>
                <a:schemeClr val="dk1"/>
              </a:buClr>
              <a:buSzPts val="1400"/>
              <a:buChar char="●"/>
            </a:pPr>
            <a:r>
              <a:rPr lang="en" sz="1400"/>
              <a:t>AWGN (Additive White Gaussian Noise): Random noise added during transmission, modeled as a Gaussian distribution.</a:t>
            </a:r>
            <a:endParaRPr sz="1400"/>
          </a:p>
          <a:p>
            <a:pPr indent="0" lvl="0" marL="0" rtl="0" algn="l">
              <a:lnSpc>
                <a:spcPct val="105000"/>
              </a:lnSpc>
              <a:spcBef>
                <a:spcPts val="1200"/>
              </a:spcBef>
              <a:spcAft>
                <a:spcPts val="0"/>
              </a:spcAft>
              <a:buClr>
                <a:schemeClr val="dk1"/>
              </a:buClr>
              <a:buSzPts val="688"/>
              <a:buFont typeface="Arial"/>
              <a:buNone/>
            </a:pPr>
            <a:r>
              <a:rPr b="1" lang="en" sz="1400"/>
              <a:t>Trellis Diagram &amp; Decoding:</a:t>
            </a:r>
            <a:endParaRPr b="1" sz="1400"/>
          </a:p>
          <a:p>
            <a:pPr indent="-317500" lvl="0" marL="457200" rtl="0" algn="l">
              <a:lnSpc>
                <a:spcPct val="105000"/>
              </a:lnSpc>
              <a:spcBef>
                <a:spcPts val="1200"/>
              </a:spcBef>
              <a:spcAft>
                <a:spcPts val="0"/>
              </a:spcAft>
              <a:buClr>
                <a:schemeClr val="dk1"/>
              </a:buClr>
              <a:buSzPts val="1400"/>
              <a:buChar char="●"/>
            </a:pPr>
            <a:r>
              <a:rPr lang="en" sz="1400"/>
              <a:t>Represents encoder states and transitions.</a:t>
            </a:r>
            <a:endParaRPr sz="1400"/>
          </a:p>
          <a:p>
            <a:pPr indent="-317500" lvl="0" marL="457200" rtl="0" algn="l">
              <a:lnSpc>
                <a:spcPct val="105000"/>
              </a:lnSpc>
              <a:spcBef>
                <a:spcPts val="0"/>
              </a:spcBef>
              <a:spcAft>
                <a:spcPts val="0"/>
              </a:spcAft>
              <a:buClr>
                <a:schemeClr val="dk1"/>
              </a:buClr>
              <a:buSzPts val="1400"/>
              <a:buChar char="●"/>
            </a:pPr>
            <a:r>
              <a:rPr b="1" lang="en" sz="1400"/>
              <a:t>Viterbi Algorithm</a:t>
            </a:r>
            <a:r>
              <a:rPr lang="en" sz="1400"/>
              <a:t>: Maximum-likelihood decoding (finds most probable transmitted sequence).</a:t>
            </a:r>
            <a:endParaRPr sz="1400"/>
          </a:p>
          <a:p>
            <a:pPr indent="0" lvl="0" marL="0" rtl="0" algn="l">
              <a:lnSpc>
                <a:spcPct val="105000"/>
              </a:lnSpc>
              <a:spcBef>
                <a:spcPts val="1200"/>
              </a:spcBef>
              <a:spcAft>
                <a:spcPts val="1200"/>
              </a:spcAft>
              <a:buSzPts val="688"/>
              <a:buNone/>
            </a:pPr>
            <a:r>
              <a:t/>
            </a:r>
            <a:endParaRPr sz="1125"/>
          </a:p>
        </p:txBody>
      </p:sp>
      <p:sp>
        <p:nvSpPr>
          <p:cNvPr id="101" name="Google Shape;101;p20"/>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72480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360"/>
              <a:t>Encoder Structure:</a:t>
            </a:r>
            <a:endParaRPr b="1" sz="1360"/>
          </a:p>
          <a:p>
            <a:pPr indent="-314960" lvl="0" marL="457200" rtl="0" algn="l">
              <a:lnSpc>
                <a:spcPct val="105000"/>
              </a:lnSpc>
              <a:spcBef>
                <a:spcPts val="1200"/>
              </a:spcBef>
              <a:spcAft>
                <a:spcPts val="0"/>
              </a:spcAft>
              <a:buSzPts val="1360"/>
              <a:buChar char="●"/>
            </a:pPr>
            <a:r>
              <a:rPr lang="en" sz="1360"/>
              <a:t>Uses shift registers and modul</a:t>
            </a:r>
            <a:r>
              <a:rPr lang="en" sz="1360"/>
              <a:t>e</a:t>
            </a:r>
            <a:r>
              <a:rPr lang="en" sz="1360"/>
              <a:t>-2 adders (XOR gates).</a:t>
            </a:r>
            <a:endParaRPr sz="1360"/>
          </a:p>
          <a:p>
            <a:pPr indent="-314960" lvl="0" marL="457200" rtl="0" algn="l">
              <a:lnSpc>
                <a:spcPct val="105000"/>
              </a:lnSpc>
              <a:spcBef>
                <a:spcPts val="0"/>
              </a:spcBef>
              <a:spcAft>
                <a:spcPts val="0"/>
              </a:spcAft>
              <a:buSzPts val="1360"/>
              <a:buChar char="●"/>
            </a:pPr>
            <a:r>
              <a:rPr lang="en" sz="1360"/>
              <a:t>Operates on a sliding window of input bits (memory-based encoding).</a:t>
            </a:r>
            <a:endParaRPr sz="1360"/>
          </a:p>
          <a:p>
            <a:pPr indent="0" lvl="0" marL="0" rtl="0" algn="l">
              <a:lnSpc>
                <a:spcPct val="105000"/>
              </a:lnSpc>
              <a:spcBef>
                <a:spcPts val="1200"/>
              </a:spcBef>
              <a:spcAft>
                <a:spcPts val="0"/>
              </a:spcAft>
              <a:buSzPts val="770"/>
              <a:buNone/>
            </a:pPr>
            <a:r>
              <a:rPr b="1" lang="en" sz="1360"/>
              <a:t>Parameters:</a:t>
            </a:r>
            <a:endParaRPr b="1" sz="1360"/>
          </a:p>
          <a:p>
            <a:pPr indent="-314960" lvl="0" marL="457200" rtl="0" algn="l">
              <a:lnSpc>
                <a:spcPct val="105000"/>
              </a:lnSpc>
              <a:spcBef>
                <a:spcPts val="1200"/>
              </a:spcBef>
              <a:spcAft>
                <a:spcPts val="0"/>
              </a:spcAft>
              <a:buSzPts val="1360"/>
              <a:buChar char="●"/>
            </a:pPr>
            <a:r>
              <a:rPr lang="en" sz="1360"/>
              <a:t>Constraint Length (Kc): Number of past bits affecting the current output (e.g., K</a:t>
            </a:r>
            <a:r>
              <a:rPr lang="en" sz="1360"/>
              <a:t>c</a:t>
            </a:r>
            <a:r>
              <a:rPr lang="en" sz="1360"/>
              <a:t>=3 means current + 2 previous bits).</a:t>
            </a:r>
            <a:endParaRPr sz="1360"/>
          </a:p>
          <a:p>
            <a:pPr indent="-314960" lvl="0" marL="457200" rtl="0" algn="l">
              <a:lnSpc>
                <a:spcPct val="105000"/>
              </a:lnSpc>
              <a:spcBef>
                <a:spcPts val="0"/>
              </a:spcBef>
              <a:spcAft>
                <a:spcPts val="0"/>
              </a:spcAft>
              <a:buSzPts val="1360"/>
              <a:buChar char="●"/>
            </a:pPr>
            <a:r>
              <a:rPr lang="en" sz="1360"/>
              <a:t>Code Rate (R = k/n): Ratio of input bits (k) to output bits (n) (e.g., R=1/2 means 1 input → 2 encoded bits).</a:t>
            </a:r>
            <a:endParaRPr sz="1360"/>
          </a:p>
          <a:p>
            <a:pPr indent="0" lvl="0" marL="0" rtl="0" algn="l">
              <a:lnSpc>
                <a:spcPct val="105000"/>
              </a:lnSpc>
              <a:spcBef>
                <a:spcPts val="1200"/>
              </a:spcBef>
              <a:spcAft>
                <a:spcPts val="0"/>
              </a:spcAft>
              <a:buSzPts val="770"/>
              <a:buNone/>
            </a:pPr>
            <a:r>
              <a:rPr b="1" lang="en" sz="1360"/>
              <a:t>Hard Decision vs. Soft Decision Decoding:</a:t>
            </a:r>
            <a:endParaRPr b="1" sz="1360"/>
          </a:p>
          <a:p>
            <a:pPr indent="-314960" lvl="0" marL="457200" rtl="0" algn="l">
              <a:lnSpc>
                <a:spcPct val="105000"/>
              </a:lnSpc>
              <a:spcBef>
                <a:spcPts val="1200"/>
              </a:spcBef>
              <a:spcAft>
                <a:spcPts val="0"/>
              </a:spcAft>
              <a:buSzPts val="1360"/>
              <a:buChar char="●"/>
            </a:pPr>
            <a:r>
              <a:rPr lang="en" sz="1360"/>
              <a:t>Hard Decision: Decoder uses binary (0/1) values (less accurate but simpler).</a:t>
            </a:r>
            <a:endParaRPr sz="1360"/>
          </a:p>
          <a:p>
            <a:pPr indent="-314960" lvl="0" marL="457200" rtl="0" algn="l">
              <a:lnSpc>
                <a:spcPct val="105000"/>
              </a:lnSpc>
              <a:spcBef>
                <a:spcPts val="0"/>
              </a:spcBef>
              <a:spcAft>
                <a:spcPts val="0"/>
              </a:spcAft>
              <a:buSzPts val="1360"/>
              <a:buChar char="●"/>
            </a:pPr>
            <a:r>
              <a:rPr lang="en" sz="1360"/>
              <a:t>Soft Decision: Decoder uses probability levels (e.g., 0.8 for "likely 1"), improving performance.</a:t>
            </a:r>
            <a:endParaRPr sz="1360"/>
          </a:p>
        </p:txBody>
      </p:sp>
      <p:sp>
        <p:nvSpPr>
          <p:cNvPr id="108" name="Google Shape;108;p21"/>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21"/>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2"/>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Flow-diagram </a:t>
            </a:r>
            <a:endParaRPr/>
          </a:p>
        </p:txBody>
      </p:sp>
      <p:sp>
        <p:nvSpPr>
          <p:cNvPr id="116" name="Google Shape;116;p22"/>
          <p:cNvSpPr/>
          <p:nvPr/>
        </p:nvSpPr>
        <p:spPr>
          <a:xfrm>
            <a:off x="2090425" y="1336175"/>
            <a:ext cx="2055300" cy="5220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2"/>
          <p:cNvSpPr txBox="1"/>
          <p:nvPr/>
        </p:nvSpPr>
        <p:spPr>
          <a:xfrm>
            <a:off x="2090425" y="1373975"/>
            <a:ext cx="2055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rPr>
              <a:t>Channel Encoder</a:t>
            </a:r>
            <a:endParaRPr sz="1800">
              <a:solidFill>
                <a:schemeClr val="dk1"/>
              </a:solidFill>
            </a:endParaRPr>
          </a:p>
        </p:txBody>
      </p:sp>
      <p:sp>
        <p:nvSpPr>
          <p:cNvPr id="118" name="Google Shape;118;p22"/>
          <p:cNvSpPr/>
          <p:nvPr/>
        </p:nvSpPr>
        <p:spPr>
          <a:xfrm>
            <a:off x="4483200" y="2973150"/>
            <a:ext cx="2055300" cy="5220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2"/>
          <p:cNvSpPr/>
          <p:nvPr/>
        </p:nvSpPr>
        <p:spPr>
          <a:xfrm>
            <a:off x="6798150" y="2049750"/>
            <a:ext cx="2055300" cy="5220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2"/>
          <p:cNvSpPr/>
          <p:nvPr/>
        </p:nvSpPr>
        <p:spPr>
          <a:xfrm>
            <a:off x="4483200" y="1336175"/>
            <a:ext cx="2055300" cy="5220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2"/>
          <p:cNvSpPr/>
          <p:nvPr/>
        </p:nvSpPr>
        <p:spPr>
          <a:xfrm>
            <a:off x="2090425" y="2973150"/>
            <a:ext cx="2055300" cy="5220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2"/>
          <p:cNvSpPr txBox="1"/>
          <p:nvPr/>
        </p:nvSpPr>
        <p:spPr>
          <a:xfrm>
            <a:off x="4483200" y="1373975"/>
            <a:ext cx="2055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rPr>
              <a:t>BPSK Modulator</a:t>
            </a:r>
            <a:endParaRPr sz="1800">
              <a:solidFill>
                <a:schemeClr val="dk1"/>
              </a:solidFill>
            </a:endParaRPr>
          </a:p>
        </p:txBody>
      </p:sp>
      <p:sp>
        <p:nvSpPr>
          <p:cNvPr id="123" name="Google Shape;123;p22"/>
          <p:cNvSpPr txBox="1"/>
          <p:nvPr/>
        </p:nvSpPr>
        <p:spPr>
          <a:xfrm>
            <a:off x="6798150" y="2087550"/>
            <a:ext cx="2055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rPr>
              <a:t>AWGN Channel</a:t>
            </a:r>
            <a:endParaRPr sz="1800">
              <a:solidFill>
                <a:schemeClr val="dk1"/>
              </a:solidFill>
            </a:endParaRPr>
          </a:p>
        </p:txBody>
      </p:sp>
      <p:sp>
        <p:nvSpPr>
          <p:cNvPr id="124" name="Google Shape;124;p22"/>
          <p:cNvSpPr txBox="1"/>
          <p:nvPr/>
        </p:nvSpPr>
        <p:spPr>
          <a:xfrm>
            <a:off x="4483200" y="3010950"/>
            <a:ext cx="2055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rPr>
              <a:t>BPSK Demodulato</a:t>
            </a:r>
            <a:r>
              <a:rPr lang="en" sz="1700">
                <a:solidFill>
                  <a:schemeClr val="lt1"/>
                </a:solidFill>
              </a:rPr>
              <a:t>r</a:t>
            </a:r>
            <a:endParaRPr sz="1800">
              <a:solidFill>
                <a:schemeClr val="dk1"/>
              </a:solidFill>
            </a:endParaRPr>
          </a:p>
        </p:txBody>
      </p:sp>
      <p:sp>
        <p:nvSpPr>
          <p:cNvPr id="125" name="Google Shape;125;p22"/>
          <p:cNvSpPr txBox="1"/>
          <p:nvPr/>
        </p:nvSpPr>
        <p:spPr>
          <a:xfrm>
            <a:off x="2090425" y="3010950"/>
            <a:ext cx="2055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rPr>
              <a:t>Viterbi Decoder</a:t>
            </a:r>
            <a:endParaRPr sz="1800">
              <a:solidFill>
                <a:schemeClr val="dk1"/>
              </a:solidFill>
            </a:endParaRPr>
          </a:p>
        </p:txBody>
      </p:sp>
      <p:sp>
        <p:nvSpPr>
          <p:cNvPr id="126" name="Google Shape;126;p22"/>
          <p:cNvSpPr/>
          <p:nvPr/>
        </p:nvSpPr>
        <p:spPr>
          <a:xfrm>
            <a:off x="4151125" y="1494000"/>
            <a:ext cx="326700" cy="1959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 name="Google Shape;127;p22"/>
          <p:cNvSpPr/>
          <p:nvPr/>
        </p:nvSpPr>
        <p:spPr>
          <a:xfrm flipH="1" rot="10800000">
            <a:off x="6614100" y="1537500"/>
            <a:ext cx="1152600" cy="424200"/>
          </a:xfrm>
          <a:prstGeom prst="bentUpArrow">
            <a:avLst>
              <a:gd fmla="val 25000" name="adj1"/>
              <a:gd fmla="val 25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p:nvPr/>
        </p:nvSpPr>
        <p:spPr>
          <a:xfrm flipH="1" rot="-5400000">
            <a:off x="6981600" y="2546775"/>
            <a:ext cx="466500" cy="1103700"/>
          </a:xfrm>
          <a:prstGeom prst="bentUpArrow">
            <a:avLst>
              <a:gd fmla="val 25000" name="adj1"/>
              <a:gd fmla="val 25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2"/>
          <p:cNvSpPr txBox="1"/>
          <p:nvPr/>
        </p:nvSpPr>
        <p:spPr>
          <a:xfrm>
            <a:off x="491150" y="1377400"/>
            <a:ext cx="126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Message</a:t>
            </a:r>
            <a:endParaRPr sz="1800">
              <a:solidFill>
                <a:schemeClr val="dk1"/>
              </a:solidFill>
            </a:endParaRPr>
          </a:p>
        </p:txBody>
      </p:sp>
      <p:sp>
        <p:nvSpPr>
          <p:cNvPr id="130" name="Google Shape;130;p22"/>
          <p:cNvSpPr txBox="1"/>
          <p:nvPr/>
        </p:nvSpPr>
        <p:spPr>
          <a:xfrm>
            <a:off x="491150" y="2850900"/>
            <a:ext cx="126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Decoded Message</a:t>
            </a:r>
            <a:endParaRPr sz="1800">
              <a:solidFill>
                <a:schemeClr val="dk1"/>
              </a:solidFill>
            </a:endParaRPr>
          </a:p>
        </p:txBody>
      </p:sp>
      <p:sp>
        <p:nvSpPr>
          <p:cNvPr id="131" name="Google Shape;131;p22"/>
          <p:cNvSpPr/>
          <p:nvPr/>
        </p:nvSpPr>
        <p:spPr>
          <a:xfrm>
            <a:off x="1688150" y="1510300"/>
            <a:ext cx="326700" cy="1959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 name="Google Shape;132;p22"/>
          <p:cNvSpPr/>
          <p:nvPr/>
        </p:nvSpPr>
        <p:spPr>
          <a:xfrm rot="10800000">
            <a:off x="1688150" y="3185250"/>
            <a:ext cx="326700" cy="1959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3" name="Google Shape;133;p22"/>
          <p:cNvSpPr/>
          <p:nvPr/>
        </p:nvSpPr>
        <p:spPr>
          <a:xfrm rot="10800000">
            <a:off x="4145725" y="3185250"/>
            <a:ext cx="326700" cy="1959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2" type="sldNum"/>
          </p:nvPr>
        </p:nvSpPr>
        <p:spPr>
          <a:xfrm>
            <a:off x="8514758" y="43301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3"/>
          <p:cNvSpPr txBox="1"/>
          <p:nvPr>
            <p:ph type="title"/>
          </p:nvPr>
        </p:nvSpPr>
        <p:spPr>
          <a:xfrm>
            <a:off x="-80425" y="-114750"/>
            <a:ext cx="93930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
            </a:r>
            <a:r>
              <a:rPr lang="en"/>
              <a:t>ate Diagram </a:t>
            </a:r>
            <a:endParaRPr/>
          </a:p>
        </p:txBody>
      </p:sp>
      <p:pic>
        <p:nvPicPr>
          <p:cNvPr id="140" name="Google Shape;140;p23"/>
          <p:cNvPicPr preferRelativeResize="0"/>
          <p:nvPr/>
        </p:nvPicPr>
        <p:blipFill>
          <a:blip r:embed="rId3">
            <a:alphaModFix/>
          </a:blip>
          <a:stretch>
            <a:fillRect/>
          </a:stretch>
        </p:blipFill>
        <p:spPr>
          <a:xfrm>
            <a:off x="2383812" y="1236900"/>
            <a:ext cx="4376375" cy="3539150"/>
          </a:xfrm>
          <a:prstGeom prst="rect">
            <a:avLst/>
          </a:prstGeom>
          <a:noFill/>
          <a:ln>
            <a:noFill/>
          </a:ln>
        </p:spPr>
      </p:pic>
      <p:sp>
        <p:nvSpPr>
          <p:cNvPr id="141" name="Google Shape;141;p23"/>
          <p:cNvSpPr txBox="1"/>
          <p:nvPr/>
        </p:nvSpPr>
        <p:spPr>
          <a:xfrm>
            <a:off x="132525" y="629475"/>
            <a:ext cx="8437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Roboto Mono"/>
                <a:ea typeface="Roboto Mono"/>
                <a:cs typeface="Roboto Mono"/>
                <a:sym typeface="Roboto Mono"/>
              </a:rPr>
              <a:t>A convolutional encoder is a finite state machine, and can be represented</a:t>
            </a:r>
            <a:endParaRPr sz="135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Roboto Mono"/>
                <a:ea typeface="Roboto Mono"/>
                <a:cs typeface="Roboto Mono"/>
                <a:sym typeface="Roboto Mono"/>
              </a:rPr>
              <a:t>in terms of a state diagram.</a:t>
            </a:r>
            <a:endParaRPr sz="1350">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