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421" r:id="rId3"/>
    <p:sldId id="422" r:id="rId4"/>
    <p:sldId id="420" r:id="rId5"/>
    <p:sldId id="433" r:id="rId6"/>
    <p:sldId id="423" r:id="rId7"/>
    <p:sldId id="435" r:id="rId8"/>
    <p:sldId id="432" r:id="rId9"/>
    <p:sldId id="425" r:id="rId10"/>
    <p:sldId id="434" r:id="rId11"/>
    <p:sldId id="42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87629" autoAdjust="0"/>
  </p:normalViewPr>
  <p:slideViewPr>
    <p:cSldViewPr>
      <p:cViewPr varScale="1">
        <p:scale>
          <a:sx n="134" d="100"/>
          <a:sy n="134" d="100"/>
        </p:scale>
        <p:origin x="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1E631-AA54-412D-B657-E403C7919D00}" type="datetimeFigureOut">
              <a:rPr lang="en-US" smtClean="0"/>
              <a:pPr/>
              <a:t>6/10/17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50111-D05A-461C-9202-2ACE4C783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3B36-DB7A-4DD1-B37D-7A8CEEADCE74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2139-1356-461E-8A8B-0854E21F425B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199C-1EF8-4522-A847-407C58546717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D53C-B441-4DE4-932E-4BAF93041746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AE4A-52DC-4EEB-B18C-718EF554A027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47B-894E-464A-B67B-A9889F070345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80D-3FBF-4BA5-9B33-82913BCBCA4E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DA2E-778E-459F-8494-5A20D2E02B4D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17FE-6A50-422B-8E2B-3DA7A880F713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9415-0D6D-48A6-AB85-6FBC3271524B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00A3-BD6B-4DA1-AF25-3340E4616630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417C-68F3-4162-AB43-E4172355DBC8}" type="datetime1">
              <a:rPr lang="en-US" smtClean="0"/>
              <a:pPr/>
              <a:t>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Mining Control and Data Plane Outages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Batang"/>
              </a:rPr>
              <a:t>Anant Shah, Ela Sienkiewicz</a:t>
            </a:r>
          </a:p>
        </p:txBody>
      </p:sp>
      <p:pic>
        <p:nvPicPr>
          <p:cNvPr id="6" name="Picture 5" descr="csu_logo_gre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4567695"/>
            <a:ext cx="1524000" cy="76630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Ongoing Work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96200" cy="487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Faster insert of BGP updates into database</a:t>
            </a:r>
          </a:p>
          <a:p>
            <a:endParaRPr lang="en-US" sz="2600" dirty="0" smtClean="0"/>
          </a:p>
          <a:p>
            <a:r>
              <a:rPr lang="en-US" sz="2600" dirty="0" smtClean="0"/>
              <a:t>Evaluate options to push data into HIVE</a:t>
            </a:r>
          </a:p>
          <a:p>
            <a:endParaRPr lang="en-US" sz="2600" dirty="0" smtClean="0"/>
          </a:p>
          <a:p>
            <a:r>
              <a:rPr lang="en-US" sz="2600" dirty="0" smtClean="0"/>
              <a:t>Fit statistical models to predict prefix outage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328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Community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outage dataset created in this work will be available to the research community via the DHS PREDICT program</a:t>
            </a:r>
          </a:p>
          <a:p>
            <a:endParaRPr lang="en-US" sz="2600" dirty="0"/>
          </a:p>
          <a:p>
            <a:r>
              <a:rPr lang="en-US" sz="2600" dirty="0" smtClean="0"/>
              <a:t>This will majorly help researchers in the domain of internet measurements and to larger community to study/predict internet outages</a:t>
            </a:r>
            <a:endParaRPr lang="en-US" sz="2200" dirty="0" smtClean="0"/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Past research has shown at any given time 0.3% of internet is unavailable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[USC/ISI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Technical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Report, 2012]</a:t>
            </a:r>
          </a:p>
          <a:p>
            <a:endParaRPr lang="en-US" sz="2600" dirty="0"/>
          </a:p>
          <a:p>
            <a:r>
              <a:rPr lang="en-US" sz="2600" dirty="0" smtClean="0"/>
              <a:t>These outages can be detected using either Data or Control Plane traffic </a:t>
            </a:r>
          </a:p>
          <a:p>
            <a:endParaRPr lang="en-US" sz="2600" dirty="0" smtClean="0"/>
          </a:p>
          <a:p>
            <a:r>
              <a:rPr lang="en-US" sz="2600" dirty="0" smtClean="0"/>
              <a:t>Need: Ways to correlate data from both planes to</a:t>
            </a:r>
          </a:p>
          <a:p>
            <a:pPr lvl="1"/>
            <a:r>
              <a:rPr lang="en-US" sz="2200" dirty="0" smtClean="0"/>
              <a:t>Eliminate false positives</a:t>
            </a:r>
          </a:p>
          <a:p>
            <a:pPr lvl="1"/>
            <a:r>
              <a:rPr lang="en-US" sz="2200" dirty="0" smtClean="0"/>
              <a:t>Predict outages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3" r="3637"/>
          <a:stretch/>
        </p:blipFill>
        <p:spPr>
          <a:xfrm>
            <a:off x="304800" y="3701671"/>
            <a:ext cx="8153400" cy="248488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Hurricane Sandy Outage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3" r="2728" b="13352"/>
          <a:stretch/>
        </p:blipFill>
        <p:spPr>
          <a:xfrm>
            <a:off x="304800" y="1596504"/>
            <a:ext cx="8229600" cy="205097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934200" y="1371600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34200" y="1524000"/>
            <a:ext cx="304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2800" y="1214735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Ping Outage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BGP Updates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3951" y="5855952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 Light" charset="0"/>
                <a:ea typeface="Helvetica Light" charset="0"/>
                <a:cs typeface="Helvetica Light" charset="0"/>
              </a:rPr>
              <a:t>Day of Week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9510" y="243840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BGP Updates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10424" y="439316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BGP Updates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133600" y="2560637"/>
            <a:ext cx="4292088" cy="1630362"/>
            <a:chOff x="2133600" y="2537738"/>
            <a:chExt cx="4292088" cy="2254635"/>
          </a:xfrm>
        </p:grpSpPr>
        <p:sp>
          <p:nvSpPr>
            <p:cNvPr id="19" name="TextBox 18"/>
            <p:cNvSpPr txBox="1"/>
            <p:nvPr/>
          </p:nvSpPr>
          <p:spPr>
            <a:xfrm>
              <a:off x="2133600" y="2929479"/>
              <a:ext cx="4108817" cy="446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rgbClr val="0070C0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Significant </a:t>
              </a:r>
              <a:r>
                <a:rPr lang="en-US" sz="1500" dirty="0" smtClean="0">
                  <a:solidFill>
                    <a:srgbClr val="0070C0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amount of updates </a:t>
              </a:r>
              <a:r>
                <a:rPr lang="en-US" sz="1500" dirty="0" smtClean="0">
                  <a:solidFill>
                    <a:srgbClr val="0070C0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bracket outage</a:t>
              </a:r>
              <a:endParaRPr lang="en-US" sz="1500" dirty="0">
                <a:solidFill>
                  <a:srgbClr val="0070C0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421952" y="2537738"/>
              <a:ext cx="674048" cy="49778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421952" y="3282879"/>
              <a:ext cx="1003736" cy="1509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14400" y="1704571"/>
            <a:ext cx="12923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208.73.169.0/24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3801648"/>
            <a:ext cx="14013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Helvetica Light" charset="0"/>
                <a:ea typeface="Helvetica Light" charset="0"/>
                <a:cs typeface="Helvetica Light" charset="0"/>
              </a:rPr>
              <a:t>161</a:t>
            </a:r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  <a:r>
              <a:rPr lang="mr-IN" sz="1200" dirty="0" smtClean="0">
                <a:latin typeface="Helvetica Light" charset="0"/>
                <a:ea typeface="Helvetica Light" charset="0"/>
                <a:cs typeface="Helvetica Light" charset="0"/>
              </a:rPr>
              <a:t>151</a:t>
            </a:r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  <a:r>
              <a:rPr lang="mr-IN" sz="1200" dirty="0" smtClean="0">
                <a:latin typeface="Helvetica Light" charset="0"/>
                <a:ea typeface="Helvetica Light" charset="0"/>
                <a:cs typeface="Helvetica Light" charset="0"/>
              </a:rPr>
              <a:t>224</a:t>
            </a:r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  <a:r>
              <a:rPr lang="mr-IN" sz="1200" dirty="0" smtClean="0">
                <a:latin typeface="Helvetica Light" charset="0"/>
                <a:ea typeface="Helvetica Light" charset="0"/>
                <a:cs typeface="Helvetica Light" charset="0"/>
              </a:rPr>
              <a:t>0</a:t>
            </a:r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/1</a:t>
            </a:r>
            <a:r>
              <a:rPr lang="mr-IN" sz="1200" dirty="0" smtClean="0">
                <a:latin typeface="Helvetica Light" charset="0"/>
                <a:ea typeface="Helvetica Light" charset="0"/>
                <a:cs typeface="Helvetica Light" charset="0"/>
              </a:rPr>
              <a:t>9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93377" y="5167781"/>
            <a:ext cx="2528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rgbClr val="0070C0"/>
                </a:solidFill>
                <a:latin typeface="Helvetica Light" charset="0"/>
                <a:ea typeface="Helvetica Light" charset="0"/>
                <a:cs typeface="Helvetica Light" charset="0"/>
              </a:rPr>
              <a:t>No data plane outage seen</a:t>
            </a:r>
            <a:endParaRPr lang="en-US" sz="1500" dirty="0">
              <a:solidFill>
                <a:srgbClr val="0070C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58976" y="4531667"/>
            <a:ext cx="1321384" cy="7111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6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Objectives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Create an infrastructure to mine control plane (BGP) and data plane (Ping) data for outages</a:t>
            </a:r>
          </a:p>
          <a:p>
            <a:endParaRPr lang="en-US" sz="2600" dirty="0" smtClean="0"/>
          </a:p>
          <a:p>
            <a:r>
              <a:rPr lang="en-US" sz="2600" dirty="0" smtClean="0"/>
              <a:t>Exploit </a:t>
            </a:r>
            <a:r>
              <a:rPr lang="en-US" sz="2600" dirty="0" smtClean="0">
                <a:solidFill>
                  <a:srgbClr val="0070C0"/>
                </a:solidFill>
              </a:rPr>
              <a:t>correlations</a:t>
            </a:r>
            <a:r>
              <a:rPr lang="en-US" sz="2600" dirty="0" smtClean="0"/>
              <a:t> between BGP updates and outages</a:t>
            </a:r>
          </a:p>
          <a:p>
            <a:endParaRPr lang="en-US" sz="2600" dirty="0" smtClean="0"/>
          </a:p>
          <a:p>
            <a:r>
              <a:rPr lang="en-US" sz="2600" dirty="0" smtClean="0"/>
              <a:t>Develop </a:t>
            </a:r>
            <a:r>
              <a:rPr lang="en-US" sz="2600" dirty="0" smtClean="0">
                <a:solidFill>
                  <a:srgbClr val="0070C0"/>
                </a:solidFill>
              </a:rPr>
              <a:t>predictive methodology</a:t>
            </a:r>
            <a:r>
              <a:rPr lang="en-US" sz="2600" dirty="0" smtClean="0"/>
              <a:t> to raise flag before an internet outage occurs</a:t>
            </a:r>
            <a:endParaRPr lang="en-US" sz="2200" dirty="0" smtClean="0"/>
          </a:p>
          <a:p>
            <a:pPr marL="0" indent="0">
              <a:buNone/>
            </a:pPr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Internet Outage DB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Currently contains BGP data during period 2012-10-25 to 2012-10-31</a:t>
            </a:r>
          </a:p>
          <a:p>
            <a:pPr lvl="1"/>
            <a:r>
              <a:rPr lang="en-US" dirty="0" smtClean="0"/>
              <a:t>This time period was chosen to cover Sandy Outage in US</a:t>
            </a:r>
          </a:p>
          <a:p>
            <a:endParaRPr lang="en-US" dirty="0" smtClean="0"/>
          </a:p>
          <a:p>
            <a:r>
              <a:rPr lang="en-US" dirty="0" smtClean="0"/>
              <a:t>Data includes RIBs at the start of each day and Updates for all 7 days</a:t>
            </a:r>
          </a:p>
          <a:p>
            <a:pPr lvl="1"/>
            <a:r>
              <a:rPr lang="en-US" dirty="0" smtClean="0"/>
              <a:t>Data is still being pushed (as of 2014-09-09 14:07)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DB also contains </a:t>
            </a:r>
            <a:r>
              <a:rPr lang="en-US" dirty="0" err="1" smtClean="0"/>
              <a:t>Trinocular</a:t>
            </a:r>
            <a:r>
              <a:rPr lang="en-US" dirty="0" smtClean="0"/>
              <a:t> data from USC/ISI ANT</a:t>
            </a:r>
          </a:p>
          <a:p>
            <a:pPr lvl="1"/>
            <a:r>
              <a:rPr lang="en-US" dirty="0" smtClean="0"/>
              <a:t>This dataset provides the /24 prefixes that were detected unavailable during Sandy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Internet Outage DB Updates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9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DB now contains BGP data from 126 </a:t>
            </a:r>
            <a:r>
              <a:rPr lang="en-US" sz="2600" dirty="0" err="1" smtClean="0"/>
              <a:t>Routeviews</a:t>
            </a:r>
            <a:r>
              <a:rPr lang="en-US" sz="2600" dirty="0" smtClean="0"/>
              <a:t> peers</a:t>
            </a:r>
          </a:p>
          <a:p>
            <a:endParaRPr lang="en-US" sz="2600" dirty="0" smtClean="0"/>
          </a:p>
          <a:p>
            <a:r>
              <a:rPr lang="en-US" sz="2600" dirty="0" smtClean="0"/>
              <a:t>Geo info of peers using </a:t>
            </a:r>
            <a:r>
              <a:rPr lang="en-US" sz="2600" dirty="0" err="1" smtClean="0"/>
              <a:t>Maxmind</a:t>
            </a:r>
            <a:r>
              <a:rPr lang="en-US" sz="2600" dirty="0" smtClean="0"/>
              <a:t> is added </a:t>
            </a:r>
          </a:p>
          <a:p>
            <a:pPr lvl="1"/>
            <a:r>
              <a:rPr lang="en-US" sz="2200" dirty="0" smtClean="0"/>
              <a:t>User can now view updates for outage prefix from multiple geographic locations</a:t>
            </a:r>
          </a:p>
          <a:p>
            <a:pPr lvl="1"/>
            <a:endParaRPr lang="en-US" sz="2200" dirty="0" smtClean="0"/>
          </a:p>
          <a:p>
            <a:r>
              <a:rPr lang="en-US" sz="2600" dirty="0" smtClean="0"/>
              <a:t>Dataset information in DB updated </a:t>
            </a:r>
          </a:p>
          <a:p>
            <a:pPr lvl="1"/>
            <a:r>
              <a:rPr lang="en-US" sz="2200" dirty="0" smtClean="0"/>
              <a:t>Now also shows which collector the data came from </a:t>
            </a:r>
          </a:p>
          <a:p>
            <a:endParaRPr lang="en-US" sz="2600" dirty="0" smtClean="0"/>
          </a:p>
          <a:p>
            <a:r>
              <a:rPr lang="en-US" sz="2600" dirty="0" smtClean="0"/>
              <a:t>AS paths in Message table</a:t>
            </a:r>
          </a:p>
          <a:p>
            <a:pPr lvl="1"/>
            <a:r>
              <a:rPr lang="en-US" sz="2200" dirty="0" smtClean="0"/>
              <a:t>AS relationships can be easily studied</a:t>
            </a:r>
          </a:p>
          <a:p>
            <a:pPr lvl="1"/>
            <a:endParaRPr lang="en-US" sz="2200" dirty="0" smtClean="0"/>
          </a:p>
          <a:p>
            <a:r>
              <a:rPr lang="en-US" sz="2600" dirty="0" smtClean="0"/>
              <a:t>New </a:t>
            </a:r>
            <a:r>
              <a:rPr lang="en-US" sz="2600" dirty="0" err="1" smtClean="0"/>
              <a:t>OutageInfo</a:t>
            </a:r>
            <a:r>
              <a:rPr lang="en-US" sz="2600" dirty="0" smtClean="0"/>
              <a:t> table shows BGP prefix governing outage prefix for each peer at start of each outage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328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Current Database Schema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E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110315"/>
            <a:ext cx="6477000" cy="5448642"/>
          </a:xfrm>
        </p:spPr>
      </p:pic>
    </p:spTree>
    <p:extLst>
      <p:ext uri="{BB962C8B-B14F-4D97-AF65-F5344CB8AC3E}">
        <p14:creationId xmlns:p14="http://schemas.microsoft.com/office/powerpoint/2010/main" val="39328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Database Schema: Outage Info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74944"/>
              </p:ext>
            </p:extLst>
          </p:nvPr>
        </p:nvGraphicFramePr>
        <p:xfrm>
          <a:off x="876300" y="1859407"/>
          <a:ext cx="6591300" cy="88379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41617"/>
                <a:gridCol w="1394903"/>
                <a:gridCol w="1318260"/>
                <a:gridCol w="1318260"/>
                <a:gridCol w="1318260"/>
              </a:tblGrid>
              <a:tr h="300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OutageID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IPBlock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BlockAggr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OutageStart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OutageEnd</a:t>
                      </a:r>
                      <a:endParaRPr lang="en-US" sz="1400" dirty="0"/>
                    </a:p>
                  </a:txBody>
                  <a:tcPr/>
                </a:tc>
              </a:tr>
              <a:tr h="5789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68.181.211.0/24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68.181.0.0/16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2012-10-27 00:27:44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2012-11-09 01:43:47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1581" y="1478407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Outage Table: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429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/24 that was detected unavailable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rot="5400000" flipH="1" flipV="1">
            <a:off x="1924050" y="2533650"/>
            <a:ext cx="533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1200" y="4953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BGP Prefix covering given /24 for each peer  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5334000" y="5276165"/>
            <a:ext cx="457200" cy="210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19600" y="3505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Aggregation of all /24s that were unavailable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4267200" y="28194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74944"/>
              </p:ext>
            </p:extLst>
          </p:nvPr>
        </p:nvGraphicFramePr>
        <p:xfrm>
          <a:off x="533400" y="4876800"/>
          <a:ext cx="4724400" cy="146278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35485"/>
                <a:gridCol w="1294356"/>
                <a:gridCol w="2394559"/>
              </a:tblGrid>
              <a:tr h="300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OutageID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PeerIP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BGP_LPM</a:t>
                      </a:r>
                      <a:endParaRPr lang="en-US" sz="1400" dirty="0"/>
                    </a:p>
                  </a:txBody>
                  <a:tcPr/>
                </a:tc>
              </a:tr>
              <a:tr h="5789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196.223.21.65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68.181.211.0/24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89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196.223.21.66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68.181.211.0/24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507468"/>
            <a:ext cx="189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Outage Info Table: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" b="5055"/>
          <a:stretch/>
        </p:blipFill>
        <p:spPr>
          <a:xfrm>
            <a:off x="381000" y="1650461"/>
            <a:ext cx="8382000" cy="28137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Challenges in prediction of outage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34200" y="1367135"/>
            <a:ext cx="1229323" cy="461665"/>
            <a:chOff x="6934200" y="1214735"/>
            <a:chExt cx="1229323" cy="46166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934200" y="13716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34200" y="1524000"/>
              <a:ext cx="304800" cy="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62800" y="1214735"/>
              <a:ext cx="1000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Ping Outage</a:t>
              </a:r>
            </a:p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BGP Updates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-62248" y="2734155"/>
            <a:ext cx="1000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BGP Updates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52257" y="4464181"/>
            <a:ext cx="419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133600"/>
            <a:ext cx="328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Updates do not precede outages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81000" y="4800600"/>
            <a:ext cx="8153400" cy="13716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Updates seen but after outage</a:t>
            </a:r>
          </a:p>
          <a:p>
            <a:r>
              <a:rPr lang="en-US" sz="2600" dirty="0" smtClean="0"/>
              <a:t>No updates for a bigger BGP prefix</a:t>
            </a:r>
          </a:p>
          <a:p>
            <a:r>
              <a:rPr lang="en-US" sz="2600" dirty="0" smtClean="0"/>
              <a:t>New BGP prefixes appearing during/after outage</a:t>
            </a:r>
            <a:endParaRPr lang="en-US" sz="2200" dirty="0" smtClean="0"/>
          </a:p>
          <a:p>
            <a:pPr marL="0" indent="0">
              <a:buNone/>
            </a:pPr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474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63499</TotalTime>
  <Words>458</Words>
  <Application>Microsoft Macintosh PowerPoint</Application>
  <PresentationFormat>On-screen Show (4:3)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Batang</vt:lpstr>
      <vt:lpstr>Calibri</vt:lpstr>
      <vt:lpstr>Helvetica Light</vt:lpstr>
      <vt:lpstr>Arial</vt:lpstr>
      <vt:lpstr>Office Theme</vt:lpstr>
      <vt:lpstr>Mining Control and Data Plane Outages</vt:lpstr>
      <vt:lpstr>Overview</vt:lpstr>
      <vt:lpstr>Hurricane Sandy Outage Example</vt:lpstr>
      <vt:lpstr>Objectives</vt:lpstr>
      <vt:lpstr>Internet Outage DB</vt:lpstr>
      <vt:lpstr>Internet Outage DB Updates</vt:lpstr>
      <vt:lpstr>Current Database Schema</vt:lpstr>
      <vt:lpstr>Database Schema: Outage Info</vt:lpstr>
      <vt:lpstr>Challenges in prediction of outage</vt:lpstr>
      <vt:lpstr>Ongoing Work</vt:lpstr>
      <vt:lpstr>Community Impact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Anomalies in  Network traffic</dc:title>
  <dc:creator>Simba</dc:creator>
  <cp:lastModifiedBy>Shah,Anant</cp:lastModifiedBy>
  <cp:revision>2145</cp:revision>
  <dcterms:created xsi:type="dcterms:W3CDTF">2006-08-16T00:00:00Z</dcterms:created>
  <dcterms:modified xsi:type="dcterms:W3CDTF">2017-06-11T22:13:26Z</dcterms:modified>
</cp:coreProperties>
</file>