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9362E2-C2AE-4C89-BDB0-C595C2C33264}">
  <a:tblStyle styleId="{469362E2-C2AE-4C89-BDB0-C595C2C3326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6529f55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6529f55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Machine Translation For Low Resource Scenarios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2834125"/>
            <a:ext cx="85206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			  Akshai Ramesh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 Venkatesh B 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4394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Corpus Information</a:t>
            </a:r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59850" y="1262950"/>
            <a:ext cx="39519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English - Tamil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4832400" y="1262949"/>
            <a:ext cx="39999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Hindi -  Tamil</a:t>
            </a:r>
            <a:endParaRPr/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5035825" y="1644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{469362E2-C2AE-4C89-BDB0-C595C2C33264}</a:tableStyleId>
              </a:tblPr>
              <a:tblGrid>
                <a:gridCol w="1524000"/>
                <a:gridCol w="2152925"/>
              </a:tblGrid>
              <a:tr h="41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Dataset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 of Sentences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447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Training 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100047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Dev set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500 in Each of {Ubuntu, KDE, Tanzil,</a:t>
                      </a:r>
                      <a:r>
                        <a:rPr lang="en-US"/>
                        <a:t> GNOME}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 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500 in Each of {Ubuntu, KDE, Tanzil, </a:t>
                      </a:r>
                      <a:r>
                        <a:rPr lang="en-US"/>
                        <a:t>GNOME</a:t>
                      </a:r>
                      <a:r>
                        <a:rPr lang="en-US" sz="1400" u="none" cap="none" strike="noStrike"/>
                        <a:t>}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1" name="Google Shape;61;p13"/>
          <p:cNvGraphicFramePr/>
          <p:nvPr/>
        </p:nvGraphicFramePr>
        <p:xfrm>
          <a:off x="433330" y="1666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{469362E2-C2AE-4C89-BDB0-C595C2C33264}</a:tableStyleId>
              </a:tblPr>
              <a:tblGrid>
                <a:gridCol w="1827025"/>
                <a:gridCol w="1827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Dataset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 of Sentences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Training set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r>
                        <a:rPr lang="en-US" sz="1400" u="none" cap="none" strike="noStrike"/>
                        <a:t>,</a:t>
                      </a:r>
                      <a:r>
                        <a:rPr lang="en-US"/>
                        <a:t>22,367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Dev set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500 in Each of {Ubuntu, Tanzil, KDE4, PMIndia}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Test set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500 in Each of {Ubuntu, Tanzil, KDE4, PMIndia}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2" name="Google Shape;62;p13"/>
          <p:cNvSpPr txBox="1"/>
          <p:nvPr/>
        </p:nvSpPr>
        <p:spPr>
          <a:xfrm>
            <a:off x="438000" y="4169350"/>
            <a:ext cx="826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Followed by this, we also built a baseline NMT system with </a:t>
            </a:r>
            <a:r>
              <a:rPr b="1" lang="en-US"/>
              <a:t>customized Software data </a:t>
            </a:r>
            <a:r>
              <a:rPr lang="en-US"/>
              <a:t>for both </a:t>
            </a:r>
            <a:r>
              <a:rPr b="1" lang="en-US"/>
              <a:t>English-Tamil and Hindi-Tamil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Preprocessing:</a:t>
            </a:r>
            <a:br>
              <a:rPr lang="en-US"/>
            </a:b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312298" y="2133075"/>
            <a:ext cx="8519403" cy="1400916"/>
            <a:chOff x="598" y="980600"/>
            <a:chExt cx="8519403" cy="1400916"/>
          </a:xfrm>
        </p:grpSpPr>
        <p:sp>
          <p:nvSpPr>
            <p:cNvPr id="69" name="Google Shape;69;p14"/>
            <p:cNvSpPr/>
            <p:nvPr/>
          </p:nvSpPr>
          <p:spPr>
            <a:xfrm>
              <a:off x="7290225" y="1591343"/>
              <a:ext cx="673316" cy="2337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0" name="Google Shape;70;p14"/>
            <p:cNvSpPr/>
            <p:nvPr/>
          </p:nvSpPr>
          <p:spPr>
            <a:xfrm>
              <a:off x="6616908" y="1591343"/>
              <a:ext cx="673316" cy="23371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1" name="Google Shape;71;p14"/>
            <p:cNvSpPr/>
            <p:nvPr/>
          </p:nvSpPr>
          <p:spPr>
            <a:xfrm>
              <a:off x="598" y="1034883"/>
              <a:ext cx="1112920" cy="556460"/>
            </a:xfrm>
            <a:prstGeom prst="rect">
              <a:avLst/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598" y="1034883"/>
              <a:ext cx="1112920" cy="55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Handling punctuations and symbols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347231" y="1034883"/>
              <a:ext cx="1112920" cy="556460"/>
            </a:xfrm>
            <a:prstGeom prst="rect">
              <a:avLst/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1347225" y="980600"/>
              <a:ext cx="11130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Removing trailing white spaces and duplicate</a:t>
              </a:r>
              <a:r>
                <a:rPr lang="en-US" sz="1000">
                  <a:solidFill>
                    <a:schemeClr val="lt1"/>
                  </a:solidFill>
                </a:rPr>
                <a:t> sentence pairs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from corpus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693864" y="1034883"/>
              <a:ext cx="1112920" cy="556460"/>
            </a:xfrm>
            <a:prstGeom prst="rect">
              <a:avLst/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2693864" y="1034883"/>
              <a:ext cx="1112920" cy="55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tokenization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040498" y="1034883"/>
              <a:ext cx="1112920" cy="556460"/>
            </a:xfrm>
            <a:prstGeom prst="rect">
              <a:avLst/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4040498" y="1034883"/>
              <a:ext cx="1112920" cy="55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Normalization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387131" y="1034883"/>
              <a:ext cx="1112920" cy="556460"/>
            </a:xfrm>
            <a:prstGeom prst="rect">
              <a:avLst/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5387131" y="1034883"/>
              <a:ext cx="1112920" cy="55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Convert all letters to lower</a:t>
              </a:r>
              <a:r>
                <a:rPr lang="en-US" sz="1000">
                  <a:solidFill>
                    <a:schemeClr val="lt1"/>
                  </a:solidFill>
                </a:rPr>
                <a:t>-case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733765" y="1034883"/>
              <a:ext cx="1112920" cy="556460"/>
            </a:xfrm>
            <a:prstGeom prst="rect">
              <a:avLst/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6733765" y="1034883"/>
              <a:ext cx="1112920" cy="55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Processing for MT systems	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060448" y="1825056"/>
              <a:ext cx="1112920" cy="55646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6060448" y="1825056"/>
              <a:ext cx="1112920" cy="55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Moses Text Cleaning 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7407081" y="1825056"/>
              <a:ext cx="1112920" cy="55646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7407081" y="1825056"/>
              <a:ext cx="1112920" cy="55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Segmentation (Byte Pair Encoding of Words)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Baseline Results Comparison Using BLEU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170125"/>
            <a:ext cx="4114800" cy="2463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Error Analysis on Baseline Systems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Term Definition: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फ्रीसेल - இலவசகளம்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Freecell       Freebugs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Transliteration over Translation: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एलीवेटर - எலிவேட்டர்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1613085" y="2142026"/>
            <a:ext cx="93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2914470" y="2217626"/>
            <a:ext cx="93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Error Analysis on Baseline System - Continue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Out of Vocabulary </a:t>
            </a:r>
            <a:r>
              <a:rPr b="1" lang="en-US">
                <a:solidFill>
                  <a:srgbClr val="000000"/>
                </a:solidFill>
              </a:rPr>
              <a:t>Terms</a:t>
            </a:r>
            <a:r>
              <a:rPr lang="en-US"/>
              <a:t>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सोलिटेयर, पत्ते - சண்டய ும் விதமாக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These words are not available in the training set and thus resulting in irrelevant translation on the target side.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Incorrect Lexical Selection: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हाल</a:t>
            </a:r>
            <a:r>
              <a:rPr lang="en-US"/>
              <a:t> में खेले गए खेल के नाम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Condition    Hall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Due to the misinterpretation of the contextual meaning, the translation on the target side becomes entirely different from the source side.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 flipH="1">
            <a:off x="1265895" y="3140003"/>
            <a:ext cx="3015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1567395" y="3140003"/>
            <a:ext cx="4332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88"/>
            <a:ext cx="9144000" cy="492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