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19"/>
  </p:notesMasterIdLst>
  <p:handoutMasterIdLst>
    <p:handoutMasterId r:id="rId20"/>
  </p:handoutMasterIdLst>
  <p:sldIdLst>
    <p:sldId id="256" r:id="rId6"/>
    <p:sldId id="257" r:id="rId7"/>
    <p:sldId id="258" r:id="rId8"/>
    <p:sldId id="264" r:id="rId9"/>
    <p:sldId id="259" r:id="rId10"/>
    <p:sldId id="269" r:id="rId11"/>
    <p:sldId id="260" r:id="rId12"/>
    <p:sldId id="261" r:id="rId13"/>
    <p:sldId id="263" r:id="rId14"/>
    <p:sldId id="262" r:id="rId15"/>
    <p:sldId id="267" r:id="rId16"/>
    <p:sldId id="268"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napToGrid="0">
      <p:cViewPr varScale="1">
        <p:scale>
          <a:sx n="72" d="100"/>
          <a:sy n="72" d="100"/>
        </p:scale>
        <p:origin x="618" y="66"/>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(2)]Sheet1'!$B$2:$B$6</c:f>
              <c:numCache>
                <c:formatCode>m/d/yyyy</c:formatCode>
                <c:ptCount val="5"/>
                <c:pt idx="0">
                  <c:v>44746</c:v>
                </c:pt>
                <c:pt idx="1">
                  <c:v>44810</c:v>
                </c:pt>
                <c:pt idx="2">
                  <c:v>44830</c:v>
                </c:pt>
                <c:pt idx="3">
                  <c:v>44872</c:v>
                </c:pt>
                <c:pt idx="4">
                  <c:v>44886</c:v>
                </c:pt>
              </c:numCache>
            </c:numRef>
          </c:val>
          <c:extLst>
            <c:ext xmlns:c16="http://schemas.microsoft.com/office/drawing/2014/chart" uri="{C3380CC4-5D6E-409C-BE32-E72D297353CC}">
              <c16:uniqueId val="{00000000-4D98-4C0D-AF85-F6D71EF0548E}"/>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(2)]Sheet1'!$D$2:$D$6</c:f>
              <c:numCache>
                <c:formatCode>General</c:formatCode>
                <c:ptCount val="5"/>
                <c:pt idx="0">
                  <c:v>39</c:v>
                </c:pt>
                <c:pt idx="1">
                  <c:v>17</c:v>
                </c:pt>
                <c:pt idx="2">
                  <c:v>38</c:v>
                </c:pt>
                <c:pt idx="3">
                  <c:v>11</c:v>
                </c:pt>
                <c:pt idx="4">
                  <c:v>25</c:v>
                </c:pt>
              </c:numCache>
            </c:numRef>
          </c:val>
          <c:extLst>
            <c:ext xmlns:c16="http://schemas.microsoft.com/office/drawing/2014/chart" uri="{C3380CC4-5D6E-409C-BE32-E72D297353CC}">
              <c16:uniqueId val="{00000001-4D98-4C0D-AF85-F6D71EF0548E}"/>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5"/>
                      <c:pt idx="0">
                        <c:v>Requirements</c:v>
                      </c:pt>
                      <c:pt idx="1">
                        <c:v>Design</c:v>
                      </c:pt>
                      <c:pt idx="2">
                        <c:v>Development</c:v>
                      </c:pt>
                      <c:pt idx="3">
                        <c:v>Testing</c:v>
                      </c:pt>
                      <c:pt idx="4">
                        <c:v>Release</c:v>
                      </c:pt>
                    </c:strCache>
                  </c:strRef>
                </c:cat>
                <c:val>
                  <c:numRef>
                    <c:extLst>
                      <c:ext uri="{02D57815-91ED-43cb-92C2-25804820EDAC}">
                        <c15:formulaRef>
                          <c15:sqref>'[Worksheet in New Microsoft Excel Worksheet (2)]Sheet1'!$C$2:$C$6</c15:sqref>
                        </c15:formulaRef>
                      </c:ext>
                    </c:extLst>
                    <c:numCache>
                      <c:formatCode>m/d/yyyy</c:formatCode>
                      <c:ptCount val="5"/>
                      <c:pt idx="0">
                        <c:v>44785</c:v>
                      </c:pt>
                      <c:pt idx="1">
                        <c:v>44827</c:v>
                      </c:pt>
                      <c:pt idx="2">
                        <c:v>44868</c:v>
                      </c:pt>
                      <c:pt idx="3">
                        <c:v>44883</c:v>
                      </c:pt>
                      <c:pt idx="4">
                        <c:v>44911</c:v>
                      </c:pt>
                    </c:numCache>
                  </c:numRef>
                </c:val>
                <c:extLst>
                  <c:ext xmlns:c16="http://schemas.microsoft.com/office/drawing/2014/chart" uri="{C3380CC4-5D6E-409C-BE32-E72D297353CC}">
                    <c16:uniqueId val="{00000002-4D98-4C0D-AF85-F6D71EF0548E}"/>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(2)]Sheet1'!$B$2:$B$6</c:f>
              <c:numCache>
                <c:formatCode>m/d/yyyy</c:formatCode>
                <c:ptCount val="5"/>
                <c:pt idx="0">
                  <c:v>44746</c:v>
                </c:pt>
                <c:pt idx="1">
                  <c:v>44810</c:v>
                </c:pt>
                <c:pt idx="2">
                  <c:v>44830</c:v>
                </c:pt>
                <c:pt idx="3">
                  <c:v>44872</c:v>
                </c:pt>
                <c:pt idx="4">
                  <c:v>44886</c:v>
                </c:pt>
              </c:numCache>
            </c:numRef>
          </c:val>
          <c:extLst>
            <c:ext xmlns:c16="http://schemas.microsoft.com/office/drawing/2014/chart" uri="{C3380CC4-5D6E-409C-BE32-E72D297353CC}">
              <c16:uniqueId val="{00000000-FA45-4094-A1BB-F0AE34C43FD8}"/>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(2)]Sheet1'!$D$2:$D$6</c:f>
              <c:numCache>
                <c:formatCode>General</c:formatCode>
                <c:ptCount val="5"/>
                <c:pt idx="0">
                  <c:v>39</c:v>
                </c:pt>
                <c:pt idx="1">
                  <c:v>17</c:v>
                </c:pt>
                <c:pt idx="2">
                  <c:v>38</c:v>
                </c:pt>
                <c:pt idx="3">
                  <c:v>11</c:v>
                </c:pt>
                <c:pt idx="4">
                  <c:v>25</c:v>
                </c:pt>
              </c:numCache>
            </c:numRef>
          </c:val>
          <c:extLst>
            <c:ext xmlns:c16="http://schemas.microsoft.com/office/drawing/2014/chart" uri="{C3380CC4-5D6E-409C-BE32-E72D297353CC}">
              <c16:uniqueId val="{00000001-FA45-4094-A1BB-F0AE34C43FD8}"/>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5"/>
                      <c:pt idx="0">
                        <c:v>Requirements</c:v>
                      </c:pt>
                      <c:pt idx="1">
                        <c:v>Design</c:v>
                      </c:pt>
                      <c:pt idx="2">
                        <c:v>Development</c:v>
                      </c:pt>
                      <c:pt idx="3">
                        <c:v>Testing</c:v>
                      </c:pt>
                      <c:pt idx="4">
                        <c:v>Release</c:v>
                      </c:pt>
                    </c:strCache>
                  </c:strRef>
                </c:cat>
                <c:val>
                  <c:numRef>
                    <c:extLst>
                      <c:ext uri="{02D57815-91ED-43cb-92C2-25804820EDAC}">
                        <c15:formulaRef>
                          <c15:sqref>'[Worksheet in New Microsoft Excel Worksheet (2)]Sheet1'!$C$2:$C$6</c15:sqref>
                        </c15:formulaRef>
                      </c:ext>
                    </c:extLst>
                    <c:numCache>
                      <c:formatCode>m/d/yyyy</c:formatCode>
                      <c:ptCount val="5"/>
                      <c:pt idx="0">
                        <c:v>44785</c:v>
                      </c:pt>
                      <c:pt idx="1">
                        <c:v>44827</c:v>
                      </c:pt>
                      <c:pt idx="2">
                        <c:v>44868</c:v>
                      </c:pt>
                      <c:pt idx="3">
                        <c:v>44883</c:v>
                      </c:pt>
                      <c:pt idx="4">
                        <c:v>44911</c:v>
                      </c:pt>
                    </c:numCache>
                  </c:numRef>
                </c:val>
                <c:extLst>
                  <c:ext xmlns:c16="http://schemas.microsoft.com/office/drawing/2014/chart" uri="{C3380CC4-5D6E-409C-BE32-E72D297353CC}">
                    <c16:uniqueId val="{00000002-FA45-4094-A1BB-F0AE34C43FD8}"/>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600</c:v>
                </c:pt>
                <c:pt idx="1">
                  <c:v>700</c:v>
                </c:pt>
                <c:pt idx="2">
                  <c:v>600</c:v>
                </c:pt>
                <c:pt idx="3">
                  <c:v>400</c:v>
                </c:pt>
                <c:pt idx="4">
                  <c:v>550</c:v>
                </c:pt>
                <c:pt idx="5">
                  <c:v>800</c:v>
                </c:pt>
                <c:pt idx="6">
                  <c:v>350</c:v>
                </c:pt>
                <c:pt idx="7">
                  <c:v>500</c:v>
                </c:pt>
                <c:pt idx="8">
                  <c:v>700</c:v>
                </c:pt>
                <c:pt idx="9">
                  <c:v>650</c:v>
                </c:pt>
                <c:pt idx="10">
                  <c:v>570</c:v>
                </c:pt>
                <c:pt idx="11">
                  <c:v>900</c:v>
                </c:pt>
                <c:pt idx="12">
                  <c:v>1000</c:v>
                </c:pt>
                <c:pt idx="13">
                  <c:v>1100</c:v>
                </c:pt>
              </c:numCache>
            </c:numRef>
          </c:val>
          <c:extLst>
            <c:ext xmlns:c16="http://schemas.microsoft.com/office/drawing/2014/chart" uri="{C3380CC4-5D6E-409C-BE32-E72D297353CC}">
              <c16:uniqueId val="{00000000-176F-42F9-9BAF-8E5F13A20E3E}"/>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numCache>
            </c:numRef>
          </c:val>
          <c:smooth val="0"/>
          <c:extLst>
            <c:ext xmlns:c16="http://schemas.microsoft.com/office/drawing/2014/chart" uri="{C3380CC4-5D6E-409C-BE32-E72D297353CC}">
              <c16:uniqueId val="{00000001-176F-42F9-9BAF-8E5F13A20E3E}"/>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4"/>
                <c:pt idx="0">
                  <c:v>Research on useful datas to be collected</c:v>
                </c:pt>
                <c:pt idx="1">
                  <c:v>Conducting Client Meeting</c:v>
                </c:pt>
                <c:pt idx="2">
                  <c:v>Team meeting to discuss on next phase</c:v>
                </c:pt>
                <c:pt idx="3">
                  <c:v>Finding Different data sources for project</c:v>
                </c:pt>
              </c:strCache>
            </c:strRef>
          </c:cat>
          <c:val>
            <c:numRef>
              <c:f>'[Worksheet in New Microsoft Excel Worksheet (2)]Sheet1'!$B$2:$B$6</c:f>
              <c:numCache>
                <c:formatCode>m/d/yyyy</c:formatCode>
                <c:ptCount val="5"/>
                <c:pt idx="0">
                  <c:v>44774</c:v>
                </c:pt>
                <c:pt idx="1">
                  <c:v>44775</c:v>
                </c:pt>
                <c:pt idx="2">
                  <c:v>44776</c:v>
                </c:pt>
                <c:pt idx="3">
                  <c:v>44777</c:v>
                </c:pt>
              </c:numCache>
            </c:numRef>
          </c:val>
          <c:extLst>
            <c:ext xmlns:c16="http://schemas.microsoft.com/office/drawing/2014/chart" uri="{C3380CC4-5D6E-409C-BE32-E72D297353CC}">
              <c16:uniqueId val="{00000000-6AAE-41CE-B861-6CA8DE43A399}"/>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4"/>
                <c:pt idx="0">
                  <c:v>Research on useful datas to be collected</c:v>
                </c:pt>
                <c:pt idx="1">
                  <c:v>Conducting Client Meeting</c:v>
                </c:pt>
                <c:pt idx="2">
                  <c:v>Team meeting to discuss on next phase</c:v>
                </c:pt>
                <c:pt idx="3">
                  <c:v>Finding Different data sources for project</c:v>
                </c:pt>
              </c:strCache>
            </c:strRef>
          </c:cat>
          <c:val>
            <c:numRef>
              <c:f>'[Worksheet in New Microsoft Excel Worksheet (2)]Sheet1'!$D$2:$D$6</c:f>
              <c:numCache>
                <c:formatCode>General</c:formatCode>
                <c:ptCount val="5"/>
                <c:pt idx="0">
                  <c:v>6</c:v>
                </c:pt>
                <c:pt idx="1">
                  <c:v>0</c:v>
                </c:pt>
                <c:pt idx="2">
                  <c:v>0</c:v>
                </c:pt>
                <c:pt idx="3">
                  <c:v>3</c:v>
                </c:pt>
              </c:numCache>
            </c:numRef>
          </c:val>
          <c:extLst>
            <c:ext xmlns:c16="http://schemas.microsoft.com/office/drawing/2014/chart" uri="{C3380CC4-5D6E-409C-BE32-E72D297353CC}">
              <c16:uniqueId val="{00000001-6AAE-41CE-B861-6CA8DE43A399}"/>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4"/>
                      <c:pt idx="0">
                        <c:v>Research on useful datas to be collected</c:v>
                      </c:pt>
                      <c:pt idx="1">
                        <c:v>Conducting Client Meeting</c:v>
                      </c:pt>
                      <c:pt idx="2">
                        <c:v>Team meeting to discuss on next phase</c:v>
                      </c:pt>
                      <c:pt idx="3">
                        <c:v>Finding Different data sources for project</c:v>
                      </c:pt>
                    </c:strCache>
                  </c:strRef>
                </c:cat>
                <c:val>
                  <c:numRef>
                    <c:extLst>
                      <c:ext uri="{02D57815-91ED-43cb-92C2-25804820EDAC}">
                        <c15:formulaRef>
                          <c15:sqref>'[Worksheet in New Microsoft Excel Worksheet (2)]Sheet1'!$C$2:$C$6</c15:sqref>
                        </c15:formulaRef>
                      </c:ext>
                    </c:extLst>
                    <c:numCache>
                      <c:formatCode>m/d/yyyy</c:formatCode>
                      <c:ptCount val="5"/>
                      <c:pt idx="0">
                        <c:v>44780</c:v>
                      </c:pt>
                      <c:pt idx="1">
                        <c:v>44775</c:v>
                      </c:pt>
                      <c:pt idx="2">
                        <c:v>44776</c:v>
                      </c:pt>
                      <c:pt idx="3">
                        <c:v>44780</c:v>
                      </c:pt>
                    </c:numCache>
                  </c:numRef>
                </c:val>
                <c:extLst>
                  <c:ext xmlns:c16="http://schemas.microsoft.com/office/drawing/2014/chart" uri="{C3380CC4-5D6E-409C-BE32-E72D297353CC}">
                    <c16:uniqueId val="{00000002-6AAE-41CE-B861-6CA8DE43A399}"/>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1</c:v>
                </c:pt>
                <c:pt idx="1">
                  <c:v>2</c:v>
                </c:pt>
                <c:pt idx="2">
                  <c:v>4</c:v>
                </c:pt>
                <c:pt idx="3">
                  <c:v>6</c:v>
                </c:pt>
                <c:pt idx="4">
                  <c:v>8</c:v>
                </c:pt>
              </c:numCache>
            </c:numRef>
          </c:val>
          <c:extLst>
            <c:ext xmlns:c16="http://schemas.microsoft.com/office/drawing/2014/chart" uri="{C3380CC4-5D6E-409C-BE32-E72D297353CC}">
              <c16:uniqueId val="{00000000-939E-4A8B-85BD-935D54E3F5B1}"/>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8</c:v>
                </c:pt>
                <c:pt idx="1">
                  <c:v>8</c:v>
                </c:pt>
                <c:pt idx="2">
                  <c:v>8</c:v>
                </c:pt>
                <c:pt idx="3">
                  <c:v>8</c:v>
                </c:pt>
                <c:pt idx="4">
                  <c:v>8</c:v>
                </c:pt>
              </c:numCache>
            </c:numRef>
          </c:val>
          <c:smooth val="0"/>
          <c:extLst>
            <c:ext xmlns:c16="http://schemas.microsoft.com/office/drawing/2014/chart" uri="{C3380CC4-5D6E-409C-BE32-E72D297353CC}">
              <c16:uniqueId val="{00000001-939E-4A8B-85BD-935D54E3F5B1}"/>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1</c:v>
                </c:pt>
                <c:pt idx="1">
                  <c:v>2</c:v>
                </c:pt>
                <c:pt idx="2">
                  <c:v>4</c:v>
                </c:pt>
                <c:pt idx="3">
                  <c:v>6</c:v>
                </c:pt>
                <c:pt idx="4">
                  <c:v>8</c:v>
                </c:pt>
              </c:numCache>
            </c:numRef>
          </c:val>
          <c:extLst>
            <c:ext xmlns:c16="http://schemas.microsoft.com/office/drawing/2014/chart" uri="{C3380CC4-5D6E-409C-BE32-E72D297353CC}">
              <c16:uniqueId val="{00000000-12E4-41B0-B056-877961992763}"/>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8</c:v>
                </c:pt>
                <c:pt idx="1">
                  <c:v>8</c:v>
                </c:pt>
                <c:pt idx="2">
                  <c:v>8</c:v>
                </c:pt>
                <c:pt idx="3">
                  <c:v>8</c:v>
                </c:pt>
                <c:pt idx="4">
                  <c:v>8</c:v>
                </c:pt>
              </c:numCache>
            </c:numRef>
          </c:val>
          <c:smooth val="0"/>
          <c:extLst>
            <c:ext xmlns:c16="http://schemas.microsoft.com/office/drawing/2014/chart" uri="{C3380CC4-5D6E-409C-BE32-E72D297353CC}">
              <c16:uniqueId val="{00000001-12E4-41B0-B056-877961992763}"/>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1</c:v>
                </c:pt>
                <c:pt idx="1">
                  <c:v>2</c:v>
                </c:pt>
                <c:pt idx="2">
                  <c:v>4</c:v>
                </c:pt>
                <c:pt idx="3">
                  <c:v>6</c:v>
                </c:pt>
                <c:pt idx="4">
                  <c:v>8</c:v>
                </c:pt>
              </c:numCache>
            </c:numRef>
          </c:val>
          <c:extLst>
            <c:ext xmlns:c16="http://schemas.microsoft.com/office/drawing/2014/chart" uri="{C3380CC4-5D6E-409C-BE32-E72D297353CC}">
              <c16:uniqueId val="{00000000-B452-48EA-AB8F-C3CC14068000}"/>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8</c:v>
                </c:pt>
                <c:pt idx="1">
                  <c:v>8</c:v>
                </c:pt>
                <c:pt idx="2">
                  <c:v>8</c:v>
                </c:pt>
                <c:pt idx="3">
                  <c:v>8</c:v>
                </c:pt>
                <c:pt idx="4">
                  <c:v>8</c:v>
                </c:pt>
              </c:numCache>
            </c:numRef>
          </c:val>
          <c:smooth val="0"/>
          <c:extLst>
            <c:ext xmlns:c16="http://schemas.microsoft.com/office/drawing/2014/chart" uri="{C3380CC4-5D6E-409C-BE32-E72D297353CC}">
              <c16:uniqueId val="{00000001-B452-48EA-AB8F-C3CC14068000}"/>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pt>
    <dgm:pt modelId="{8E7BA74B-3839-4A10-9C6F-6F6BECE0E955}">
      <dgm:prSet phldrT="[Text]" custT="1"/>
      <dgm:spPr/>
      <dgm:t>
        <a:bodyPr/>
        <a:lstStyle/>
        <a:p>
          <a:r>
            <a:rPr lang="en-US" sz="2000" dirty="0"/>
            <a:t>Team Lead</a:t>
          </a:r>
        </a:p>
        <a:p>
          <a:r>
            <a:rPr lang="en-US" sz="1700" dirty="0" err="1"/>
            <a:t>Akshay</a:t>
          </a:r>
          <a:r>
            <a:rPr lang="en-US" sz="1700" dirty="0"/>
            <a:t> Vijayan</a:t>
          </a:r>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dgm:spPr/>
      <dgm:t>
        <a:bodyPr/>
        <a:lstStyle/>
        <a:p>
          <a:r>
            <a:rPr lang="en-US" sz="1700" dirty="0"/>
            <a:t>Team Member</a:t>
          </a:r>
        </a:p>
        <a:p>
          <a:r>
            <a:rPr lang="en-US" sz="1700" dirty="0"/>
            <a:t>Arshad </a:t>
          </a:r>
          <a:r>
            <a:rPr lang="en-US" sz="1700" dirty="0" err="1"/>
            <a:t>Rafeek</a:t>
          </a:r>
          <a:r>
            <a:rPr lang="en-US" sz="1700" dirty="0"/>
            <a:t> </a:t>
          </a:r>
          <a:r>
            <a:rPr lang="en-US" sz="1700" dirty="0" err="1"/>
            <a:t>Shemi</a:t>
          </a:r>
          <a:endParaRPr lang="en-US" sz="1700" dirty="0"/>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dgm:spPr/>
      <dgm:t>
        <a:bodyPr/>
        <a:lstStyle/>
        <a:p>
          <a:r>
            <a:rPr lang="en-US" dirty="0"/>
            <a:t>Team Member</a:t>
          </a:r>
        </a:p>
        <a:p>
          <a:r>
            <a:rPr lang="en-US" dirty="0"/>
            <a:t>Mary Lijo Cletus</a:t>
          </a: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031FF44E-0288-4A02-A870-56DE34F56CA7}">
      <dgm:prSet phldrT="[Text]" custT="1"/>
      <dgm:spPr/>
      <dgm:t>
        <a:bodyPr/>
        <a:lstStyle/>
        <a:p>
          <a:r>
            <a:rPr lang="en-US" sz="1600" dirty="0"/>
            <a:t>Developer</a:t>
          </a:r>
        </a:p>
      </dgm:t>
    </dgm:pt>
    <dgm:pt modelId="{E5041F00-D886-46FE-81F8-2395EEA35AD8}" type="parTrans" cxnId="{5B9257D9-E0D5-4E8A-8355-3130245E4A34}">
      <dgm:prSet/>
      <dgm:spPr/>
      <dgm:t>
        <a:bodyPr/>
        <a:lstStyle/>
        <a:p>
          <a:endParaRPr lang="en-US"/>
        </a:p>
      </dgm:t>
    </dgm:pt>
    <dgm:pt modelId="{4DD96D19-78B9-4D06-8725-6262CAC70D66}" type="sibTrans" cxnId="{5B9257D9-E0D5-4E8A-8355-3130245E4A34}">
      <dgm:prSet/>
      <dgm:spPr/>
      <dgm:t>
        <a:bodyPr/>
        <a:lstStyle/>
        <a:p>
          <a:endParaRPr lang="en-US"/>
        </a:p>
      </dgm:t>
    </dgm:pt>
    <dgm:pt modelId="{638C1433-2000-4BE0-BE50-2E6DA2D0485E}">
      <dgm:prSet phldrT="[Text]" custT="1"/>
      <dgm:spPr/>
      <dgm:t>
        <a:bodyPr/>
        <a:lstStyle/>
        <a:p>
          <a:r>
            <a:rPr lang="en-US" sz="1600" dirty="0"/>
            <a:t>Business Analyst </a:t>
          </a:r>
        </a:p>
      </dgm:t>
    </dgm:pt>
    <dgm:pt modelId="{CC763CA5-F7C6-4774-8C1D-5BFAB6BBD2EB}" type="parTrans" cxnId="{BE1C91B6-2DAC-4F85-97B3-6C0E8BC32E02}">
      <dgm:prSet/>
      <dgm:spPr/>
      <dgm:t>
        <a:bodyPr/>
        <a:lstStyle/>
        <a:p>
          <a:endParaRPr lang="en-US"/>
        </a:p>
      </dgm:t>
    </dgm:pt>
    <dgm:pt modelId="{206C3091-D7AD-4372-9E66-3964F94A4B8E}" type="sibTrans" cxnId="{BE1C91B6-2DAC-4F85-97B3-6C0E8BC32E02}">
      <dgm:prSet/>
      <dgm:spPr/>
      <dgm:t>
        <a:bodyPr/>
        <a:lstStyle/>
        <a:p>
          <a:endParaRPr lang="en-US"/>
        </a:p>
      </dgm:t>
    </dgm:pt>
    <dgm:pt modelId="{5ED7AB99-41C2-4A4E-9B1D-B01A023A9375}">
      <dgm:prSet phldrT="[Text]"/>
      <dgm:spPr/>
      <dgm:t>
        <a:bodyPr/>
        <a:lstStyle/>
        <a:p>
          <a:r>
            <a:rPr lang="en-US" dirty="0"/>
            <a:t>Data Analyst</a:t>
          </a:r>
        </a:p>
      </dgm:t>
    </dgm:pt>
    <dgm:pt modelId="{4E45EB56-4DD8-43B0-B0CB-75C1FD465D86}" type="parTrans" cxnId="{C00FE550-F076-424C-A8EA-A9E3E3F46C6C}">
      <dgm:prSet/>
      <dgm:spPr/>
      <dgm:t>
        <a:bodyPr/>
        <a:lstStyle/>
        <a:p>
          <a:endParaRPr lang="en-US"/>
        </a:p>
      </dgm:t>
    </dgm:pt>
    <dgm:pt modelId="{7C9BAB95-5D97-4AC7-940B-EA853D3FCC18}" type="sibTrans" cxnId="{C00FE550-F076-424C-A8EA-A9E3E3F46C6C}">
      <dgm:prSet/>
      <dgm:spPr/>
      <dgm:t>
        <a:bodyPr/>
        <a:lstStyle/>
        <a:p>
          <a:endParaRPr lang="en-US"/>
        </a:p>
      </dgm:t>
    </dgm:pt>
    <dgm:pt modelId="{015C2800-9CB4-432D-AE7A-45435DEA5B8B}">
      <dgm:prSet phldrT="[Text]"/>
      <dgm:spPr/>
      <dgm:t>
        <a:bodyPr/>
        <a:lstStyle/>
        <a:p>
          <a:endParaRPr lang="en-US" sz="1300" dirty="0"/>
        </a:p>
      </dgm:t>
    </dgm:pt>
    <dgm:pt modelId="{0A08E735-E1FF-4C14-AD3E-6909DFC23B96}" type="parTrans" cxnId="{5400C22D-468F-4A11-A4B5-B523B512F86B}">
      <dgm:prSet/>
      <dgm:spPr/>
    </dgm:pt>
    <dgm:pt modelId="{21B508CA-8AAF-4DA1-8083-AD55094CCB46}" type="sibTrans" cxnId="{5400C22D-468F-4A11-A4B5-B523B512F86B}">
      <dgm:prSet/>
      <dgm:spPr/>
    </dgm:pt>
    <dgm:pt modelId="{EA2CE191-3E7E-4E15-B97F-33C0A056C25B}">
      <dgm:prSet phldrT="[Text]"/>
      <dgm:spPr/>
      <dgm:t>
        <a:bodyPr/>
        <a:lstStyle/>
        <a:p>
          <a:r>
            <a:rPr lang="en-US" dirty="0"/>
            <a:t>Data analysis and data visualization</a:t>
          </a:r>
        </a:p>
      </dgm:t>
    </dgm:pt>
    <dgm:pt modelId="{1FDF196B-3F23-4992-A4A1-C55D80B0260C}" type="parTrans" cxnId="{B1236283-999E-4B73-9746-C1C81098F92E}">
      <dgm:prSet/>
      <dgm:spPr/>
    </dgm:pt>
    <dgm:pt modelId="{7AEC0687-F661-433C-ABF4-B2A0655DABD6}" type="sibTrans" cxnId="{B1236283-999E-4B73-9746-C1C81098F92E}">
      <dgm:prSet/>
      <dgm:spPr/>
    </dgm:pt>
    <dgm:pt modelId="{6CCFA444-2127-40E5-91B3-BFF1CB3388DF}">
      <dgm:prSet phldrT="[Text]" custT="1"/>
      <dgm:spPr/>
      <dgm:t>
        <a:bodyPr/>
        <a:lstStyle/>
        <a:p>
          <a:r>
            <a:rPr lang="en-US" sz="1600" dirty="0"/>
            <a:t>Managing proper communication between client and the team,</a:t>
          </a:r>
        </a:p>
      </dgm:t>
    </dgm:pt>
    <dgm:pt modelId="{23E5B3BE-885C-4D93-BC21-2816DD70DA2C}" type="parTrans" cxnId="{8DC3C4CA-CB96-43FD-A414-F9AF108BC6F4}">
      <dgm:prSet/>
      <dgm:spPr/>
    </dgm:pt>
    <dgm:pt modelId="{05B91855-8DF2-4EA2-89FE-D1CE8C7EAA7F}" type="sibTrans" cxnId="{8DC3C4CA-CB96-43FD-A414-F9AF108BC6F4}">
      <dgm:prSet/>
      <dgm:spPr/>
    </dgm:pt>
    <dgm:pt modelId="{8F9BA375-C0A9-45F2-A881-988D28ABBE6D}">
      <dgm:prSet phldrT="[Text]" custT="1"/>
      <dgm:spPr/>
      <dgm:t>
        <a:bodyPr/>
        <a:lstStyle/>
        <a:p>
          <a:r>
            <a:rPr lang="en-US" sz="1600" dirty="0"/>
            <a:t>Data analysis</a:t>
          </a:r>
        </a:p>
      </dgm:t>
    </dgm:pt>
    <dgm:pt modelId="{F65234EE-2F3C-482E-84C5-BD8FCB969567}" type="parTrans" cxnId="{471D555F-A5FA-43F0-B315-66DA3F5E25EE}">
      <dgm:prSet/>
      <dgm:spPr/>
    </dgm:pt>
    <dgm:pt modelId="{FA2020A6-227D-46D4-8B70-CBDB39059BE3}" type="sibTrans" cxnId="{471D555F-A5FA-43F0-B315-66DA3F5E25EE}">
      <dgm:prSet/>
      <dgm:spPr/>
    </dgm:pt>
    <dgm:pt modelId="{30514B90-70FD-4833-A5FD-75DF0368A092}">
      <dgm:prSet phldrT="[Text]" custT="1"/>
      <dgm:spPr/>
      <dgm:t>
        <a:bodyPr/>
        <a:lstStyle/>
        <a:p>
          <a:r>
            <a:rPr lang="en-US" sz="1600" dirty="0"/>
            <a:t>Lead the group </a:t>
          </a:r>
        </a:p>
      </dgm:t>
    </dgm:pt>
    <dgm:pt modelId="{50A82E07-BD68-4D76-BD64-3B588951EECE}" type="parTrans" cxnId="{0AE11740-798D-41BC-BB21-0D84DE293DD1}">
      <dgm:prSet/>
      <dgm:spPr/>
    </dgm:pt>
    <dgm:pt modelId="{22201819-EF63-43FE-8B86-EC2AB630EFBD}" type="sibTrans" cxnId="{0AE11740-798D-41BC-BB21-0D84DE293DD1}">
      <dgm:prSet/>
      <dgm:spPr/>
    </dgm:pt>
    <dgm:pt modelId="{B2D6DF3C-78A0-42F8-9ECE-285C02B255A9}">
      <dgm:prSet phldrT="[Text]" custT="1"/>
      <dgm:spPr/>
      <dgm:t>
        <a:bodyPr/>
        <a:lstStyle/>
        <a:p>
          <a:r>
            <a:rPr lang="en-US" sz="1600" dirty="0"/>
            <a:t>Development and testing </a:t>
          </a:r>
        </a:p>
      </dgm:t>
    </dgm:pt>
    <dgm:pt modelId="{57550D8F-F108-4527-8E15-766B5CAAABA7}" type="parTrans" cxnId="{F53FCE0B-6B6D-4C46-9F74-65FB8A953225}">
      <dgm:prSet/>
      <dgm:spPr/>
    </dgm:pt>
    <dgm:pt modelId="{5CA4B5FB-1334-4CD6-B469-5556969B4B7F}" type="sibTrans" cxnId="{F53FCE0B-6B6D-4C46-9F74-65FB8A953225}">
      <dgm:prSet/>
      <dgm:spPr/>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dgm:spPr>
        <a:blipFill>
          <a:blip xmlns:r="http://schemas.openxmlformats.org/officeDocument/2006/relationships" r:embed="rId2"/>
          <a:srcRect/>
          <a:stretch>
            <a:fillRect t="-15000" b="-15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F53FCE0B-6B6D-4C46-9F74-65FB8A953225}" srcId="{8E7BA74B-3839-4A10-9C6F-6F6BECE0E955}" destId="{B2D6DF3C-78A0-42F8-9ECE-285C02B255A9}" srcOrd="2" destOrd="0" parTransId="{57550D8F-F108-4527-8E15-766B5CAAABA7}" sibTransId="{5CA4B5FB-1334-4CD6-B469-5556969B4B7F}"/>
    <dgm:cxn modelId="{96E71E0C-DAA3-4C90-BDD6-997D766CE72C}" type="presOf" srcId="{031FF44E-0288-4A02-A870-56DE34F56CA7}" destId="{33A7EC95-D28E-43F5-8BC4-8E2002AB79A3}" srcOrd="0" destOrd="1" presId="urn:microsoft.com/office/officeart/2005/8/layout/hList7"/>
    <dgm:cxn modelId="{1C11F015-9FCA-4B48-8111-1974ADD85B32}" type="presOf" srcId="{D476EB08-0888-43F8-B1C3-4E1EDC161CD9}" destId="{581A2089-2947-4140-AD5E-5E0E9AA4E506}" srcOrd="1" destOrd="0" presId="urn:microsoft.com/office/officeart/2005/8/layout/hList7"/>
    <dgm:cxn modelId="{E84E4C26-433C-40C5-9F54-5DD1F57FE048}" type="presOf" srcId="{031FF44E-0288-4A02-A870-56DE34F56CA7}" destId="{A2E3C03C-FE23-4C6B-BDDB-9E1B3E74036A}" srcOrd="1" destOrd="1" presId="urn:microsoft.com/office/officeart/2005/8/layout/hList7"/>
    <dgm:cxn modelId="{17314B2D-9496-4808-AC76-99377993D3A9}" type="presOf" srcId="{6CCFA444-2127-40E5-91B3-BFF1CB3388DF}" destId="{0C5A753C-E1CF-456D-B718-AFD370BC70C0}" srcOrd="1" destOrd="2" presId="urn:microsoft.com/office/officeart/2005/8/layout/hList7"/>
    <dgm:cxn modelId="{5400C22D-468F-4A11-A4B5-B523B512F86B}" srcId="{8E7BA74B-3839-4A10-9C6F-6F6BECE0E955}" destId="{015C2800-9CB4-432D-AE7A-45435DEA5B8B}" srcOrd="3" destOrd="0" parTransId="{0A08E735-E1FF-4C14-AD3E-6909DFC23B96}" sibTransId="{21B508CA-8AAF-4DA1-8083-AD55094CCB46}"/>
    <dgm:cxn modelId="{9B0A382E-DE22-4643-AC98-93A23A54CE73}" srcId="{2620B98D-1A6E-4C3D-9AD4-7240AE39D81E}" destId="{8E7BA74B-3839-4A10-9C6F-6F6BECE0E955}" srcOrd="0" destOrd="0" parTransId="{ED16D751-F6EB-4C09-A8A5-F29A070AEF4C}" sibTransId="{4757EA1C-07E0-4BBF-A70C-D7949CCCCE96}"/>
    <dgm:cxn modelId="{2DCC6533-9854-43C0-87B3-D839FF7EEE03}" type="presOf" srcId="{EA2CE191-3E7E-4E15-B97F-33C0A056C25B}" destId="{756CEBF6-B6F3-453D-A8BF-BCA4D66B751E}" srcOrd="0" destOrd="2" presId="urn:microsoft.com/office/officeart/2005/8/layout/hList7"/>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0AE11740-798D-41BC-BB21-0D84DE293DD1}" srcId="{8E7BA74B-3839-4A10-9C6F-6F6BECE0E955}" destId="{30514B90-70FD-4833-A5FD-75DF0368A092}" srcOrd="1" destOrd="0" parTransId="{50A82E07-BD68-4D76-BD64-3B588951EECE}" sibTransId="{22201819-EF63-43FE-8B86-EC2AB630EFBD}"/>
    <dgm:cxn modelId="{471D555F-A5FA-43F0-B315-66DA3F5E25EE}" srcId="{42273BE2-AC41-4CDD-9E51-D317558294E3}" destId="{8F9BA375-C0A9-45F2-A881-988D28ABBE6D}" srcOrd="2" destOrd="0" parTransId="{F65234EE-2F3C-482E-84C5-BD8FCB969567}" sibTransId="{FA2020A6-227D-46D4-8B70-CBDB39059BE3}"/>
    <dgm:cxn modelId="{5B09FE49-50E1-4A1D-AC02-DB90237628C9}" type="presOf" srcId="{B2D6DF3C-78A0-42F8-9ECE-285C02B255A9}" destId="{A2E3C03C-FE23-4C6B-BDDB-9E1B3E74036A}" srcOrd="1" destOrd="3" presId="urn:microsoft.com/office/officeart/2005/8/layout/hList7"/>
    <dgm:cxn modelId="{E7C1124B-9971-461A-90A1-D9B0313E640F}" type="presOf" srcId="{30514B90-70FD-4833-A5FD-75DF0368A092}" destId="{A2E3C03C-FE23-4C6B-BDDB-9E1B3E74036A}" srcOrd="1" destOrd="2" presId="urn:microsoft.com/office/officeart/2005/8/layout/hList7"/>
    <dgm:cxn modelId="{C00FE550-F076-424C-A8EA-A9E3E3F46C6C}" srcId="{D476EB08-0888-43F8-B1C3-4E1EDC161CD9}" destId="{5ED7AB99-41C2-4A4E-9B1D-B01A023A9375}" srcOrd="0" destOrd="0" parTransId="{4E45EB56-4DD8-43B0-B0CB-75C1FD465D86}" sibTransId="{7C9BAB95-5D97-4AC7-940B-EA853D3FCC18}"/>
    <dgm:cxn modelId="{79D40B79-940C-4AC1-ADC5-1A2858A526D7}" type="presOf" srcId="{30514B90-70FD-4833-A5FD-75DF0368A092}" destId="{33A7EC95-D28E-43F5-8BC4-8E2002AB79A3}" srcOrd="0" destOrd="2" presId="urn:microsoft.com/office/officeart/2005/8/layout/hList7"/>
    <dgm:cxn modelId="{BDA13E7F-C0A9-44F0-A20D-9B6A70FC226E}" type="presOf" srcId="{638C1433-2000-4BE0-BE50-2E6DA2D0485E}" destId="{0C5A753C-E1CF-456D-B718-AFD370BC70C0}" srcOrd="1" destOrd="1" presId="urn:microsoft.com/office/officeart/2005/8/layout/hList7"/>
    <dgm:cxn modelId="{B1236283-999E-4B73-9746-C1C81098F92E}" srcId="{D476EB08-0888-43F8-B1C3-4E1EDC161CD9}" destId="{EA2CE191-3E7E-4E15-B97F-33C0A056C25B}" srcOrd="1" destOrd="0" parTransId="{1FDF196B-3F23-4992-A4A1-C55D80B0260C}" sibTransId="{7AEC0687-F661-433C-ABF4-B2A0655DABD6}"/>
    <dgm:cxn modelId="{BC118B92-0209-452C-8D1C-2B536863B7BC}" type="presOf" srcId="{8E7BA74B-3839-4A10-9C6F-6F6BECE0E955}" destId="{33A7EC95-D28E-43F5-8BC4-8E2002AB79A3}" srcOrd="0" destOrd="0" presId="urn:microsoft.com/office/officeart/2005/8/layout/hList7"/>
    <dgm:cxn modelId="{C53AF59E-A940-49A5-A196-B17125839133}" type="presOf" srcId="{EA2CE191-3E7E-4E15-B97F-33C0A056C25B}" destId="{581A2089-2947-4140-AD5E-5E0E9AA4E506}" srcOrd="1" destOrd="2" presId="urn:microsoft.com/office/officeart/2005/8/layout/hList7"/>
    <dgm:cxn modelId="{84A34BA5-ECF1-4C5E-B361-671E15616EB9}" type="presOf" srcId="{8F9BA375-C0A9-45F2-A881-988D28ABBE6D}" destId="{15407843-411E-4BA0-8CA4-B5FAB05C0D67}" srcOrd="0" destOrd="3"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EB67ADAD-F1DB-4521-A2A8-64399477867F}" type="presOf" srcId="{015C2800-9CB4-432D-AE7A-45435DEA5B8B}" destId="{A2E3C03C-FE23-4C6B-BDDB-9E1B3E74036A}" srcOrd="1" destOrd="4" presId="urn:microsoft.com/office/officeart/2005/8/layout/hList7"/>
    <dgm:cxn modelId="{470172B4-0A94-45ED-9353-4816E341F7E2}" type="presOf" srcId="{015C2800-9CB4-432D-AE7A-45435DEA5B8B}" destId="{33A7EC95-D28E-43F5-8BC4-8E2002AB79A3}" srcOrd="0" destOrd="4" presId="urn:microsoft.com/office/officeart/2005/8/layout/hList7"/>
    <dgm:cxn modelId="{BE1C91B6-2DAC-4F85-97B3-6C0E8BC32E02}" srcId="{42273BE2-AC41-4CDD-9E51-D317558294E3}" destId="{638C1433-2000-4BE0-BE50-2E6DA2D0485E}" srcOrd="0" destOrd="0" parTransId="{CC763CA5-F7C6-4774-8C1D-5BFAB6BBD2EB}" sibTransId="{206C3091-D7AD-4372-9E66-3964F94A4B8E}"/>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8DC3C4CA-CB96-43FD-A414-F9AF108BC6F4}" srcId="{42273BE2-AC41-4CDD-9E51-D317558294E3}" destId="{6CCFA444-2127-40E5-91B3-BFF1CB3388DF}" srcOrd="1" destOrd="0" parTransId="{23E5B3BE-885C-4D93-BC21-2816DD70DA2C}" sibTransId="{05B91855-8DF2-4EA2-89FE-D1CE8C7EAA7F}"/>
    <dgm:cxn modelId="{CB7B1ED5-CB6B-43DD-B23D-FDE09CD9DC67}" type="presOf" srcId="{6CCFA444-2127-40E5-91B3-BFF1CB3388DF}" destId="{15407843-411E-4BA0-8CA4-B5FAB05C0D67}" srcOrd="0" destOrd="2" presId="urn:microsoft.com/office/officeart/2005/8/layout/hList7"/>
    <dgm:cxn modelId="{5B9257D9-E0D5-4E8A-8355-3130245E4A34}" srcId="{8E7BA74B-3839-4A10-9C6F-6F6BECE0E955}" destId="{031FF44E-0288-4A02-A870-56DE34F56CA7}" srcOrd="0" destOrd="0" parTransId="{E5041F00-D886-46FE-81F8-2395EEA35AD8}" sibTransId="{4DD96D19-78B9-4D06-8725-6262CAC70D66}"/>
    <dgm:cxn modelId="{52CA97E2-B9C0-49D8-B045-B23E7E891341}" type="presOf" srcId="{D5A4FCD4-67A7-4528-8E53-BBD18BD151C5}" destId="{7094A8D0-2FE4-4B49-A01F-BF9797EB7B1F}" srcOrd="0" destOrd="0" presId="urn:microsoft.com/office/officeart/2005/8/layout/hList7"/>
    <dgm:cxn modelId="{896794E5-7BD3-45C2-A8D6-FA5636C56006}" type="presOf" srcId="{B2D6DF3C-78A0-42F8-9ECE-285C02B255A9}" destId="{33A7EC95-D28E-43F5-8BC4-8E2002AB79A3}" srcOrd="0" destOrd="3" presId="urn:microsoft.com/office/officeart/2005/8/layout/hList7"/>
    <dgm:cxn modelId="{9554BDE7-D3E3-4906-9712-FB34CCD7A7CB}" type="presOf" srcId="{5ED7AB99-41C2-4A4E-9B1D-B01A023A9375}" destId="{581A2089-2947-4140-AD5E-5E0E9AA4E506}" srcOrd="1" destOrd="1" presId="urn:microsoft.com/office/officeart/2005/8/layout/hList7"/>
    <dgm:cxn modelId="{2CC9B5E8-63BB-4548-96A9-E8B5390BD591}" type="presOf" srcId="{D476EB08-0888-43F8-B1C3-4E1EDC161CD9}" destId="{756CEBF6-B6F3-453D-A8BF-BCA4D66B751E}" srcOrd="0" destOrd="0" presId="urn:microsoft.com/office/officeart/2005/8/layout/hList7"/>
    <dgm:cxn modelId="{A372BCF9-54D6-4245-8055-16565501F3FF}" type="presOf" srcId="{638C1433-2000-4BE0-BE50-2E6DA2D0485E}" destId="{15407843-411E-4BA0-8CA4-B5FAB05C0D67}" srcOrd="0" destOrd="1" presId="urn:microsoft.com/office/officeart/2005/8/layout/hList7"/>
    <dgm:cxn modelId="{23CFB3FB-3CBC-43E1-A9BC-72F9AB42E7ED}" type="presOf" srcId="{5ED7AB99-41C2-4A4E-9B1D-B01A023A9375}" destId="{756CEBF6-B6F3-453D-A8BF-BCA4D66B751E}" srcOrd="0" destOrd="1" presId="urn:microsoft.com/office/officeart/2005/8/layout/hList7"/>
    <dgm:cxn modelId="{3869B1FC-5C08-474A-942B-B68026EBC429}" type="presOf" srcId="{8F9BA375-C0A9-45F2-A881-988D28ABBE6D}" destId="{0C5A753C-E1CF-456D-B718-AFD370BC70C0}" srcOrd="1" destOrd="3"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2204"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kern="1200" dirty="0"/>
            <a:t>Team Lead</a:t>
          </a:r>
        </a:p>
        <a:p>
          <a:pPr marL="0" lvl="0" indent="0" algn="l" defTabSz="889000">
            <a:lnSpc>
              <a:spcPct val="90000"/>
            </a:lnSpc>
            <a:spcBef>
              <a:spcPct val="0"/>
            </a:spcBef>
            <a:spcAft>
              <a:spcPct val="35000"/>
            </a:spcAft>
            <a:buNone/>
          </a:pPr>
          <a:r>
            <a:rPr lang="en-US" sz="1700" kern="1200" dirty="0" err="1"/>
            <a:t>Akshay</a:t>
          </a:r>
          <a:r>
            <a:rPr lang="en-US" sz="1700" kern="1200" dirty="0"/>
            <a:t> Vijayan</a:t>
          </a:r>
        </a:p>
        <a:p>
          <a:pPr marL="171450" lvl="1" indent="-171450" algn="l" defTabSz="711200">
            <a:lnSpc>
              <a:spcPct val="90000"/>
            </a:lnSpc>
            <a:spcBef>
              <a:spcPct val="0"/>
            </a:spcBef>
            <a:spcAft>
              <a:spcPct val="15000"/>
            </a:spcAft>
            <a:buChar char="•"/>
          </a:pPr>
          <a:r>
            <a:rPr lang="en-US" sz="1600" kern="1200" dirty="0"/>
            <a:t>Developer</a:t>
          </a:r>
        </a:p>
        <a:p>
          <a:pPr marL="171450" lvl="1" indent="-171450" algn="l" defTabSz="711200">
            <a:lnSpc>
              <a:spcPct val="90000"/>
            </a:lnSpc>
            <a:spcBef>
              <a:spcPct val="0"/>
            </a:spcBef>
            <a:spcAft>
              <a:spcPct val="15000"/>
            </a:spcAft>
            <a:buChar char="•"/>
          </a:pPr>
          <a:r>
            <a:rPr lang="en-US" sz="1600" kern="1200" dirty="0"/>
            <a:t>Lead the group </a:t>
          </a:r>
        </a:p>
        <a:p>
          <a:pPr marL="171450" lvl="1" indent="-171450" algn="l" defTabSz="711200">
            <a:lnSpc>
              <a:spcPct val="90000"/>
            </a:lnSpc>
            <a:spcBef>
              <a:spcPct val="0"/>
            </a:spcBef>
            <a:spcAft>
              <a:spcPct val="15000"/>
            </a:spcAft>
            <a:buChar char="•"/>
          </a:pPr>
          <a:r>
            <a:rPr lang="en-US" sz="1600" kern="1200" dirty="0"/>
            <a:t>Development and testing </a:t>
          </a:r>
        </a:p>
        <a:p>
          <a:pPr marL="114300" lvl="1" indent="-114300" algn="l" defTabSz="577850">
            <a:lnSpc>
              <a:spcPct val="90000"/>
            </a:lnSpc>
            <a:spcBef>
              <a:spcPct val="0"/>
            </a:spcBef>
            <a:spcAft>
              <a:spcPct val="15000"/>
            </a:spcAft>
            <a:buChar char="•"/>
          </a:pPr>
          <a:endParaRPr lang="en-US" sz="1300" kern="1200" dirty="0"/>
        </a:p>
      </dsp:txBody>
      <dsp:txXfrm>
        <a:off x="2204" y="1747480"/>
        <a:ext cx="3429323" cy="1747480"/>
      </dsp:txXfrm>
    </dsp:sp>
    <dsp:sp modelId="{7E7F0F69-78A4-4F88-BDD8-51283677AA49}">
      <dsp:nvSpPr>
        <dsp:cNvPr id="0" name=""/>
        <dsp:cNvSpPr/>
      </dsp:nvSpPr>
      <dsp:spPr>
        <a:xfrm>
          <a:off x="989476" y="262122"/>
          <a:ext cx="1454777" cy="1454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34406"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l" defTabSz="755650">
            <a:lnSpc>
              <a:spcPct val="90000"/>
            </a:lnSpc>
            <a:spcBef>
              <a:spcPct val="0"/>
            </a:spcBef>
            <a:spcAft>
              <a:spcPct val="35000"/>
            </a:spcAft>
            <a:buNone/>
          </a:pPr>
          <a:r>
            <a:rPr lang="en-US" sz="1700" kern="1200" dirty="0"/>
            <a:t>Team Member</a:t>
          </a:r>
        </a:p>
        <a:p>
          <a:pPr marL="0" lvl="0" indent="0" algn="l" defTabSz="755650">
            <a:lnSpc>
              <a:spcPct val="90000"/>
            </a:lnSpc>
            <a:spcBef>
              <a:spcPct val="0"/>
            </a:spcBef>
            <a:spcAft>
              <a:spcPct val="35000"/>
            </a:spcAft>
            <a:buNone/>
          </a:pPr>
          <a:r>
            <a:rPr lang="en-US" sz="1700" kern="1200" dirty="0"/>
            <a:t>Arshad </a:t>
          </a:r>
          <a:r>
            <a:rPr lang="en-US" sz="1700" kern="1200" dirty="0" err="1"/>
            <a:t>Rafeek</a:t>
          </a:r>
          <a:r>
            <a:rPr lang="en-US" sz="1700" kern="1200" dirty="0"/>
            <a:t> </a:t>
          </a:r>
          <a:r>
            <a:rPr lang="en-US" sz="1700" kern="1200" dirty="0" err="1"/>
            <a:t>Shemi</a:t>
          </a:r>
          <a:endParaRPr lang="en-US" sz="1700" kern="1200" dirty="0"/>
        </a:p>
        <a:p>
          <a:pPr marL="171450" lvl="1" indent="-171450" algn="l" defTabSz="711200">
            <a:lnSpc>
              <a:spcPct val="90000"/>
            </a:lnSpc>
            <a:spcBef>
              <a:spcPct val="0"/>
            </a:spcBef>
            <a:spcAft>
              <a:spcPct val="15000"/>
            </a:spcAft>
            <a:buChar char="•"/>
          </a:pPr>
          <a:r>
            <a:rPr lang="en-US" sz="1600" kern="1200" dirty="0"/>
            <a:t>Business Analyst </a:t>
          </a:r>
        </a:p>
        <a:p>
          <a:pPr marL="171450" lvl="1" indent="-171450" algn="l" defTabSz="711200">
            <a:lnSpc>
              <a:spcPct val="90000"/>
            </a:lnSpc>
            <a:spcBef>
              <a:spcPct val="0"/>
            </a:spcBef>
            <a:spcAft>
              <a:spcPct val="15000"/>
            </a:spcAft>
            <a:buChar char="•"/>
          </a:pPr>
          <a:r>
            <a:rPr lang="en-US" sz="1600" kern="1200" dirty="0"/>
            <a:t>Managing proper communication between client and the team,</a:t>
          </a:r>
        </a:p>
        <a:p>
          <a:pPr marL="171450" lvl="1" indent="-171450" algn="l" defTabSz="711200">
            <a:lnSpc>
              <a:spcPct val="90000"/>
            </a:lnSpc>
            <a:spcBef>
              <a:spcPct val="0"/>
            </a:spcBef>
            <a:spcAft>
              <a:spcPct val="15000"/>
            </a:spcAft>
            <a:buChar char="•"/>
          </a:pPr>
          <a:r>
            <a:rPr lang="en-US" sz="1600" kern="1200" dirty="0"/>
            <a:t>Data analysis</a:t>
          </a:r>
        </a:p>
      </dsp:txBody>
      <dsp:txXfrm>
        <a:off x="3534406" y="1747480"/>
        <a:ext cx="3429323" cy="1747480"/>
      </dsp:txXfrm>
    </dsp:sp>
    <dsp:sp modelId="{E3EB05F0-DD98-467E-8D8C-2828C80EDA47}">
      <dsp:nvSpPr>
        <dsp:cNvPr id="0" name=""/>
        <dsp:cNvSpPr/>
      </dsp:nvSpPr>
      <dsp:spPr>
        <a:xfrm>
          <a:off x="4521679" y="262122"/>
          <a:ext cx="1454777" cy="1454777"/>
        </a:xfrm>
        <a:prstGeom prst="ellipse">
          <a:avLst/>
        </a:prstGeom>
        <a:blipFill>
          <a:blip xmlns:r="http://schemas.openxmlformats.org/officeDocument/2006/relationships" r:embed="rId2"/>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7066609"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t" anchorCtr="1">
          <a:noAutofit/>
        </a:bodyPr>
        <a:lstStyle/>
        <a:p>
          <a:pPr marL="0" lvl="0" indent="0" algn="l" defTabSz="933450">
            <a:lnSpc>
              <a:spcPct val="90000"/>
            </a:lnSpc>
            <a:spcBef>
              <a:spcPct val="0"/>
            </a:spcBef>
            <a:spcAft>
              <a:spcPct val="35000"/>
            </a:spcAft>
            <a:buNone/>
          </a:pPr>
          <a:r>
            <a:rPr lang="en-US" sz="2100" kern="1200" dirty="0"/>
            <a:t>Team Member</a:t>
          </a:r>
        </a:p>
        <a:p>
          <a:pPr marL="0" lvl="0" indent="0" algn="l" defTabSz="933450">
            <a:lnSpc>
              <a:spcPct val="90000"/>
            </a:lnSpc>
            <a:spcBef>
              <a:spcPct val="0"/>
            </a:spcBef>
            <a:spcAft>
              <a:spcPct val="35000"/>
            </a:spcAft>
            <a:buNone/>
          </a:pPr>
          <a:r>
            <a:rPr lang="en-US" sz="2100" kern="1200" dirty="0"/>
            <a:t>Mary Lijo Cletus</a:t>
          </a:r>
        </a:p>
        <a:p>
          <a:pPr marL="171450" lvl="1" indent="-171450" algn="l" defTabSz="711200">
            <a:lnSpc>
              <a:spcPct val="90000"/>
            </a:lnSpc>
            <a:spcBef>
              <a:spcPct val="0"/>
            </a:spcBef>
            <a:spcAft>
              <a:spcPct val="15000"/>
            </a:spcAft>
            <a:buChar char="•"/>
          </a:pPr>
          <a:r>
            <a:rPr lang="en-US" sz="1600" kern="1200" dirty="0"/>
            <a:t>Data Analyst</a:t>
          </a:r>
        </a:p>
        <a:p>
          <a:pPr marL="171450" lvl="1" indent="-171450" algn="l" defTabSz="711200">
            <a:lnSpc>
              <a:spcPct val="90000"/>
            </a:lnSpc>
            <a:spcBef>
              <a:spcPct val="0"/>
            </a:spcBef>
            <a:spcAft>
              <a:spcPct val="15000"/>
            </a:spcAft>
            <a:buChar char="•"/>
          </a:pPr>
          <a:r>
            <a:rPr lang="en-US" sz="1600" kern="1200" dirty="0"/>
            <a:t>Data analysis and data visualization</a:t>
          </a:r>
        </a:p>
      </dsp:txBody>
      <dsp:txXfrm>
        <a:off x="7066609" y="1747480"/>
        <a:ext cx="3429323" cy="1747480"/>
      </dsp:txXfrm>
    </dsp:sp>
    <dsp:sp modelId="{0A0FC9D8-3478-4A3E-A077-44746FF0D2A7}">
      <dsp:nvSpPr>
        <dsp:cNvPr id="0" name=""/>
        <dsp:cNvSpPr/>
      </dsp:nvSpPr>
      <dsp:spPr>
        <a:xfrm>
          <a:off x="8053882" y="262122"/>
          <a:ext cx="1454777" cy="1454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419925" y="3494961"/>
          <a:ext cx="9658286" cy="65530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8/4/2022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8/4/2022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1.xlsx"/><Relationship Id="rId1" Type="http://schemas.openxmlformats.org/officeDocument/2006/relationships/slideLayout" Target="../slideLayouts/slideLayout13.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chart" Target="../charts/chart6.xml"/><Relationship Id="rId1" Type="http://schemas.openxmlformats.org/officeDocument/2006/relationships/slideLayout" Target="../slideLayouts/slideLayout13.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chart" Target="../charts/chart7.xml"/><Relationship Id="rId1" Type="http://schemas.openxmlformats.org/officeDocument/2006/relationships/slideLayout" Target="../slideLayouts/slideLayout13.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Big Data Analytics – BDAT1003</a:t>
            </a:r>
          </a:p>
        </p:txBody>
      </p:sp>
      <p:sp>
        <p:nvSpPr>
          <p:cNvPr id="9" name="Text Placeholder 8"/>
          <p:cNvSpPr>
            <a:spLocks noGrp="1"/>
          </p:cNvSpPr>
          <p:nvPr>
            <p:ph type="body" sz="quarter" idx="13"/>
          </p:nvPr>
        </p:nvSpPr>
        <p:spPr/>
        <p:txBody>
          <a:bodyPr/>
          <a:lstStyle/>
          <a:p>
            <a:r>
              <a:rPr lang="en-US" dirty="0"/>
              <a:t>Mary Lijo Cletus</a:t>
            </a:r>
          </a:p>
          <a:p>
            <a:r>
              <a:rPr lang="en-US" dirty="0" err="1"/>
              <a:t>Akshay</a:t>
            </a:r>
            <a:r>
              <a:rPr lang="en-US" dirty="0"/>
              <a:t> Vijayan</a:t>
            </a:r>
          </a:p>
          <a:p>
            <a:r>
              <a:rPr lang="en-US" dirty="0"/>
              <a:t>Arshad </a:t>
            </a:r>
            <a:r>
              <a:rPr lang="en-US" dirty="0" err="1"/>
              <a:t>Rafeek</a:t>
            </a:r>
            <a:r>
              <a:rPr lang="en-US" dirty="0"/>
              <a:t> </a:t>
            </a:r>
            <a:r>
              <a:rPr lang="en-US" dirty="0" err="1"/>
              <a:t>Shemi</a:t>
            </a:r>
            <a:endParaRPr lang="en-US" dirty="0"/>
          </a:p>
        </p:txBody>
      </p:sp>
      <p:sp>
        <p:nvSpPr>
          <p:cNvPr id="8" name="Text Placeholder 7"/>
          <p:cNvSpPr>
            <a:spLocks noGrp="1"/>
          </p:cNvSpPr>
          <p:nvPr>
            <p:ph type="body" sz="quarter" idx="12"/>
          </p:nvPr>
        </p:nvSpPr>
        <p:spPr/>
        <p:txBody>
          <a:bodyPr/>
          <a:lstStyle/>
          <a:p>
            <a:r>
              <a:rPr lang="en-US" dirty="0"/>
              <a:t>Analytics Analyst</a:t>
            </a:r>
          </a:p>
          <a:p>
            <a:r>
              <a:rPr lang="en-US" sz="2000" dirty="0"/>
              <a:t>Project Code:</a:t>
            </a:r>
            <a:r>
              <a:rPr lang="en-IN" sz="2200" dirty="0"/>
              <a:t>GEO 1327</a:t>
            </a:r>
            <a:endParaRPr lang="en-US" sz="2200" dirty="0"/>
          </a:p>
        </p:txBody>
      </p:sp>
      <p:sp>
        <p:nvSpPr>
          <p:cNvPr id="2" name="TextBox 1">
            <a:extLst>
              <a:ext uri="{FF2B5EF4-FFF2-40B4-BE49-F238E27FC236}">
                <a16:creationId xmlns:a16="http://schemas.microsoft.com/office/drawing/2014/main" id="{F4E67F9E-2D38-446D-8E3F-6F5D3979EDA7}"/>
              </a:ext>
            </a:extLst>
          </p:cNvPr>
          <p:cNvSpPr txBox="1"/>
          <p:nvPr/>
        </p:nvSpPr>
        <p:spPr>
          <a:xfrm>
            <a:off x="267854" y="3429000"/>
            <a:ext cx="2752437" cy="369332"/>
          </a:xfrm>
          <a:prstGeom prst="rect">
            <a:avLst/>
          </a:prstGeom>
          <a:noFill/>
        </p:spPr>
        <p:txBody>
          <a:bodyPr wrap="square" rtlCol="0">
            <a:spAutoFit/>
          </a:bodyPr>
          <a:lstStyle/>
          <a:p>
            <a:r>
              <a:rPr lang="en-US" dirty="0"/>
              <a:t>Replace with Client logo</a:t>
            </a:r>
          </a:p>
        </p:txBody>
      </p:sp>
      <p:pic>
        <p:nvPicPr>
          <p:cNvPr id="10" name="Picture Placeholder 9">
            <a:extLst>
              <a:ext uri="{FF2B5EF4-FFF2-40B4-BE49-F238E27FC236}">
                <a16:creationId xmlns:a16="http://schemas.microsoft.com/office/drawing/2014/main" id="{3901F98A-B107-BBE3-DF8D-86E89F995D86}"/>
              </a:ext>
            </a:extLst>
          </p:cNvPr>
          <p:cNvPicPr>
            <a:picLocks noGrp="1" noChangeAspect="1"/>
          </p:cNvPicPr>
          <p:nvPr>
            <p:ph type="pic" sz="quarter" idx="10"/>
          </p:nvPr>
        </p:nvPicPr>
        <p:blipFill rotWithShape="1">
          <a:blip r:embed="rId2"/>
          <a:srcRect t="12576" r="77424" b="73351"/>
          <a:stretch/>
        </p:blipFill>
        <p:spPr>
          <a:xfrm>
            <a:off x="0" y="0"/>
            <a:ext cx="12192000" cy="4114799"/>
          </a:xfrm>
        </p:spPr>
      </p:pic>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t>
            </a:r>
            <a:r>
              <a:rPr lang="en-US" dirty="0" err="1"/>
              <a:t>Akshay</a:t>
            </a:r>
            <a:r>
              <a:rPr lang="en-US" dirty="0"/>
              <a:t> Vijayan</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5784574" cy="4615499"/>
          </a:xfrm>
        </p:spPr>
        <p:txBody>
          <a:bodyPr>
            <a:normAutofit/>
          </a:bodyPr>
          <a:lstStyle/>
          <a:p>
            <a:r>
              <a:rPr lang="en-US" dirty="0"/>
              <a:t>Research on coding and development required for project</a:t>
            </a:r>
          </a:p>
          <a:p>
            <a:pPr marL="0" indent="0">
              <a:buNone/>
            </a:pPr>
            <a:r>
              <a:rPr lang="en-US" dirty="0"/>
              <a:t>         </a:t>
            </a:r>
            <a:r>
              <a:rPr lang="en-US" dirty="0">
                <a:solidFill>
                  <a:schemeClr val="accent1">
                    <a:lumMod val="50000"/>
                  </a:schemeClr>
                </a:solidFill>
              </a:rPr>
              <a:t>Upcoming Plans</a:t>
            </a:r>
          </a:p>
          <a:p>
            <a:r>
              <a:rPr lang="en-US" dirty="0"/>
              <a:t>Finding meaningful data for analysis</a:t>
            </a:r>
          </a:p>
          <a:p>
            <a:r>
              <a:rPr lang="en-US" dirty="0"/>
              <a:t>Leading the team in proper path</a:t>
            </a:r>
          </a:p>
          <a:p>
            <a:pPr marL="0" indent="0">
              <a:buNone/>
            </a:pPr>
            <a:endParaRPr lang="en-US" dirty="0"/>
          </a:p>
        </p:txBody>
      </p:sp>
      <p:graphicFrame>
        <p:nvGraphicFramePr>
          <p:cNvPr id="4" name="Content Placeholder 8">
            <a:extLst>
              <a:ext uri="{FF2B5EF4-FFF2-40B4-BE49-F238E27FC236}">
                <a16:creationId xmlns:a16="http://schemas.microsoft.com/office/drawing/2014/main" id="{48C4E7CB-03BC-497B-BE32-9FDC37D21A5C}"/>
              </a:ext>
            </a:extLst>
          </p:cNvPr>
          <p:cNvGraphicFramePr>
            <a:graphicFrameLocks noChangeAspect="1"/>
          </p:cNvGraphicFramePr>
          <p:nvPr>
            <p:extLst>
              <p:ext uri="{D42A27DB-BD31-4B8C-83A1-F6EECF244321}">
                <p14:modId xmlns:p14="http://schemas.microsoft.com/office/powerpoint/2010/main" val="2632329235"/>
              </p:ext>
            </p:extLst>
          </p:nvPr>
        </p:nvGraphicFramePr>
        <p:xfrm>
          <a:off x="595313" y="4021138"/>
          <a:ext cx="11096625" cy="1797050"/>
        </p:xfrm>
        <a:graphic>
          <a:graphicData uri="http://schemas.openxmlformats.org/presentationml/2006/ole">
            <mc:AlternateContent xmlns:mc="http://schemas.openxmlformats.org/markup-compatibility/2006">
              <mc:Choice xmlns:v="urn:schemas-microsoft-com:vml" Requires="v">
                <p:oleObj name="Worksheet" r:id="rId2" imgW="8972398" imgH="1876311" progId="Excel.Sheet.12">
                  <p:embed/>
                </p:oleObj>
              </mc:Choice>
              <mc:Fallback>
                <p:oleObj name="Worksheet" r:id="rId2" imgW="8972398" imgH="1876311" progId="Excel.Sheet.12">
                  <p:embed/>
                  <p:pic>
                    <p:nvPicPr>
                      <p:cNvPr id="4" name="Content Placeholder 8">
                        <a:extLst>
                          <a:ext uri="{FF2B5EF4-FFF2-40B4-BE49-F238E27FC236}">
                            <a16:creationId xmlns:a16="http://schemas.microsoft.com/office/drawing/2014/main" id="{48C4E7CB-03BC-497B-BE32-9FDC37D21A5C}"/>
                          </a:ext>
                        </a:extLst>
                      </p:cNvPr>
                      <p:cNvPicPr/>
                      <p:nvPr/>
                    </p:nvPicPr>
                    <p:blipFill>
                      <a:blip r:embed="rId3"/>
                      <a:stretch>
                        <a:fillRect/>
                      </a:stretch>
                    </p:blipFill>
                    <p:spPr>
                      <a:xfrm>
                        <a:off x="595313" y="4021138"/>
                        <a:ext cx="11096625" cy="1797050"/>
                      </a:xfrm>
                      <a:prstGeom prst="rect">
                        <a:avLst/>
                      </a:prstGeom>
                    </p:spPr>
                  </p:pic>
                </p:oleObj>
              </mc:Fallback>
            </mc:AlternateContent>
          </a:graphicData>
        </a:graphic>
      </p:graphicFrame>
      <p:graphicFrame>
        <p:nvGraphicFramePr>
          <p:cNvPr id="6" name="Chart 5">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2131388262"/>
              </p:ext>
            </p:extLst>
          </p:nvPr>
        </p:nvGraphicFramePr>
        <p:xfrm>
          <a:off x="6568597" y="1040373"/>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7320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Mary Lijo Cletus</a:t>
            </a:r>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4"/>
            <a:ext cx="5407346" cy="1973829"/>
          </a:xfrm>
        </p:spPr>
        <p:txBody>
          <a:bodyPr>
            <a:normAutofit fontScale="77500" lnSpcReduction="20000"/>
          </a:bodyPr>
          <a:lstStyle/>
          <a:p>
            <a:r>
              <a:rPr lang="en-US" dirty="0"/>
              <a:t>Research on data collection from client website </a:t>
            </a:r>
          </a:p>
          <a:p>
            <a:r>
              <a:rPr lang="en-US" dirty="0"/>
              <a:t>Upcoming Plans</a:t>
            </a:r>
          </a:p>
          <a:p>
            <a:pPr marL="0" indent="0">
              <a:buNone/>
            </a:pPr>
            <a:r>
              <a:rPr lang="en-US" dirty="0"/>
              <a:t>       1. Doing research on types of data for analysis</a:t>
            </a:r>
          </a:p>
          <a:p>
            <a:pPr marL="0" indent="0">
              <a:buNone/>
            </a:pPr>
            <a:r>
              <a:rPr lang="en-US" dirty="0"/>
              <a:t>       2. Preparation of minutes of meeting</a:t>
            </a:r>
          </a:p>
          <a:p>
            <a:pPr marL="0" indent="0">
              <a:buNone/>
            </a:pPr>
            <a:endParaRPr lang="en-US" dirty="0"/>
          </a:p>
        </p:txBody>
      </p:sp>
      <p:graphicFrame>
        <p:nvGraphicFramePr>
          <p:cNvPr id="6" name="Chart 5">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2173941506"/>
              </p:ext>
            </p:extLst>
          </p:nvPr>
        </p:nvGraphicFramePr>
        <p:xfrm>
          <a:off x="6971886" y="122935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8">
            <a:extLst>
              <a:ext uri="{FF2B5EF4-FFF2-40B4-BE49-F238E27FC236}">
                <a16:creationId xmlns:a16="http://schemas.microsoft.com/office/drawing/2014/main" id="{699B63DA-BBF2-49A1-2E68-DFF81BF52105}"/>
              </a:ext>
            </a:extLst>
          </p:cNvPr>
          <p:cNvGraphicFramePr>
            <a:graphicFrameLocks noChangeAspect="1"/>
          </p:cNvGraphicFramePr>
          <p:nvPr>
            <p:extLst>
              <p:ext uri="{D42A27DB-BD31-4B8C-83A1-F6EECF244321}">
                <p14:modId xmlns:p14="http://schemas.microsoft.com/office/powerpoint/2010/main" val="3130235692"/>
              </p:ext>
            </p:extLst>
          </p:nvPr>
        </p:nvGraphicFramePr>
        <p:xfrm>
          <a:off x="70643" y="3831595"/>
          <a:ext cx="12050713" cy="1797050"/>
        </p:xfrm>
        <a:graphic>
          <a:graphicData uri="http://schemas.openxmlformats.org/presentationml/2006/ole">
            <mc:AlternateContent xmlns:mc="http://schemas.openxmlformats.org/markup-compatibility/2006">
              <mc:Choice xmlns:v="urn:schemas-microsoft-com:vml" Requires="v">
                <p:oleObj name="Worksheet" r:id="rId3" imgW="9743990" imgH="1876311" progId="Excel.Sheet.12">
                  <p:embed/>
                </p:oleObj>
              </mc:Choice>
              <mc:Fallback>
                <p:oleObj name="Worksheet" r:id="rId3" imgW="9743990" imgH="1876311" progId="Excel.Sheet.12">
                  <p:embed/>
                  <p:pic>
                    <p:nvPicPr>
                      <p:cNvPr id="4" name="Content Placeholder 8">
                        <a:extLst>
                          <a:ext uri="{FF2B5EF4-FFF2-40B4-BE49-F238E27FC236}">
                            <a16:creationId xmlns:a16="http://schemas.microsoft.com/office/drawing/2014/main" id="{48C4E7CB-03BC-497B-BE32-9FDC37D21A5C}"/>
                          </a:ext>
                        </a:extLst>
                      </p:cNvPr>
                      <p:cNvPicPr/>
                      <p:nvPr/>
                    </p:nvPicPr>
                    <p:blipFill>
                      <a:blip r:embed="rId4"/>
                      <a:stretch>
                        <a:fillRect/>
                      </a:stretch>
                    </p:blipFill>
                    <p:spPr>
                      <a:xfrm>
                        <a:off x="70643" y="3831595"/>
                        <a:ext cx="12050713" cy="1797050"/>
                      </a:xfrm>
                      <a:prstGeom prst="rect">
                        <a:avLst/>
                      </a:prstGeom>
                    </p:spPr>
                  </p:pic>
                </p:oleObj>
              </mc:Fallback>
            </mc:AlternateContent>
          </a:graphicData>
        </a:graphic>
      </p:graphicFrame>
    </p:spTree>
    <p:extLst>
      <p:ext uri="{BB962C8B-B14F-4D97-AF65-F5344CB8AC3E}">
        <p14:creationId xmlns:p14="http://schemas.microsoft.com/office/powerpoint/2010/main" val="249595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B53F-5FD2-45AF-A7AB-F5CEAEC741EA}"/>
              </a:ext>
            </a:extLst>
          </p:cNvPr>
          <p:cNvSpPr>
            <a:spLocks noGrp="1"/>
          </p:cNvSpPr>
          <p:nvPr>
            <p:ph type="title"/>
          </p:nvPr>
        </p:nvSpPr>
        <p:spPr/>
        <p:txBody>
          <a:bodyPr/>
          <a:lstStyle/>
          <a:p>
            <a:r>
              <a:rPr lang="en-US" dirty="0"/>
              <a:t>Individual Status Report – Arshad </a:t>
            </a:r>
            <a:r>
              <a:rPr lang="en-US" dirty="0" err="1"/>
              <a:t>Rafeek</a:t>
            </a:r>
            <a:r>
              <a:rPr lang="en-US" dirty="0"/>
              <a:t> </a:t>
            </a:r>
            <a:r>
              <a:rPr lang="en-US" dirty="0" err="1"/>
              <a:t>Shemi</a:t>
            </a:r>
            <a:endParaRPr lang="en-US" dirty="0"/>
          </a:p>
        </p:txBody>
      </p:sp>
      <p:sp>
        <p:nvSpPr>
          <p:cNvPr id="3" name="Text Placeholder 2">
            <a:extLst>
              <a:ext uri="{FF2B5EF4-FFF2-40B4-BE49-F238E27FC236}">
                <a16:creationId xmlns:a16="http://schemas.microsoft.com/office/drawing/2014/main" id="{EA9B1C34-7CB4-430D-AB29-AA4C9353BB32}"/>
              </a:ext>
            </a:extLst>
          </p:cNvPr>
          <p:cNvSpPr>
            <a:spLocks noGrp="1"/>
          </p:cNvSpPr>
          <p:nvPr>
            <p:ph type="body" sz="quarter" idx="10"/>
          </p:nvPr>
        </p:nvSpPr>
        <p:spPr>
          <a:xfrm>
            <a:off x="874185" y="1339215"/>
            <a:ext cx="5394094" cy="2318386"/>
          </a:xfrm>
        </p:spPr>
        <p:txBody>
          <a:bodyPr>
            <a:normAutofit fontScale="77500" lnSpcReduction="20000"/>
          </a:bodyPr>
          <a:lstStyle/>
          <a:p>
            <a:r>
              <a:rPr lang="en-US" dirty="0"/>
              <a:t>Maintaining proper communication between client and team</a:t>
            </a:r>
          </a:p>
          <a:p>
            <a:r>
              <a:rPr lang="en-US" dirty="0"/>
              <a:t>Research on finding data for analysis</a:t>
            </a:r>
          </a:p>
          <a:p>
            <a:r>
              <a:rPr lang="en-US" dirty="0"/>
              <a:t>Upcoming Plans</a:t>
            </a:r>
          </a:p>
          <a:p>
            <a:pPr marL="0" indent="0">
              <a:buNone/>
            </a:pPr>
            <a:r>
              <a:rPr lang="en-US" dirty="0"/>
              <a:t>       1. Doing research on types of data for analysis</a:t>
            </a:r>
          </a:p>
          <a:p>
            <a:pPr marL="0" indent="0">
              <a:buNone/>
            </a:pPr>
            <a:r>
              <a:rPr lang="en-US" dirty="0"/>
              <a:t>       2. Preparing for next meeting</a:t>
            </a:r>
          </a:p>
          <a:p>
            <a:pPr marL="0" indent="0">
              <a:buNone/>
            </a:pPr>
            <a:endParaRPr lang="en-US" dirty="0"/>
          </a:p>
        </p:txBody>
      </p:sp>
      <p:graphicFrame>
        <p:nvGraphicFramePr>
          <p:cNvPr id="6" name="Chart 5">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815045352"/>
              </p:ext>
            </p:extLst>
          </p:nvPr>
        </p:nvGraphicFramePr>
        <p:xfrm>
          <a:off x="6814102" y="119600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8">
            <a:extLst>
              <a:ext uri="{FF2B5EF4-FFF2-40B4-BE49-F238E27FC236}">
                <a16:creationId xmlns:a16="http://schemas.microsoft.com/office/drawing/2014/main" id="{66A91470-8286-E7BF-4561-862766E5D320}"/>
              </a:ext>
            </a:extLst>
          </p:cNvPr>
          <p:cNvGraphicFramePr>
            <a:graphicFrameLocks noChangeAspect="1"/>
          </p:cNvGraphicFramePr>
          <p:nvPr>
            <p:extLst>
              <p:ext uri="{D42A27DB-BD31-4B8C-83A1-F6EECF244321}">
                <p14:modId xmlns:p14="http://schemas.microsoft.com/office/powerpoint/2010/main" val="3508872040"/>
              </p:ext>
            </p:extLst>
          </p:nvPr>
        </p:nvGraphicFramePr>
        <p:xfrm>
          <a:off x="341312" y="3864941"/>
          <a:ext cx="11096625" cy="1797050"/>
        </p:xfrm>
        <a:graphic>
          <a:graphicData uri="http://schemas.openxmlformats.org/presentationml/2006/ole">
            <mc:AlternateContent xmlns:mc="http://schemas.openxmlformats.org/markup-compatibility/2006">
              <mc:Choice xmlns:v="urn:schemas-microsoft-com:vml" Requires="v">
                <p:oleObj name="Worksheet" r:id="rId3" imgW="8972398" imgH="1876311" progId="Excel.Sheet.12">
                  <p:embed/>
                </p:oleObj>
              </mc:Choice>
              <mc:Fallback>
                <p:oleObj name="Worksheet" r:id="rId3" imgW="8972398" imgH="1876311" progId="Excel.Sheet.12">
                  <p:embed/>
                  <p:pic>
                    <p:nvPicPr>
                      <p:cNvPr id="4" name="Content Placeholder 8">
                        <a:extLst>
                          <a:ext uri="{FF2B5EF4-FFF2-40B4-BE49-F238E27FC236}">
                            <a16:creationId xmlns:a16="http://schemas.microsoft.com/office/drawing/2014/main" id="{48C4E7CB-03BC-497B-BE32-9FDC37D21A5C}"/>
                          </a:ext>
                        </a:extLst>
                      </p:cNvPr>
                      <p:cNvPicPr/>
                      <p:nvPr/>
                    </p:nvPicPr>
                    <p:blipFill>
                      <a:blip r:embed="rId4"/>
                      <a:stretch>
                        <a:fillRect/>
                      </a:stretch>
                    </p:blipFill>
                    <p:spPr>
                      <a:xfrm>
                        <a:off x="341312" y="3864941"/>
                        <a:ext cx="11096625" cy="1797050"/>
                      </a:xfrm>
                      <a:prstGeom prst="rect">
                        <a:avLst/>
                      </a:prstGeom>
                    </p:spPr>
                  </p:pic>
                </p:oleObj>
              </mc:Fallback>
            </mc:AlternateContent>
          </a:graphicData>
        </a:graphic>
      </p:graphicFrame>
    </p:spTree>
    <p:extLst>
      <p:ext uri="{BB962C8B-B14F-4D97-AF65-F5344CB8AC3E}">
        <p14:creationId xmlns:p14="http://schemas.microsoft.com/office/powerpoint/2010/main" val="120494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2A7-7D29-4397-BA8E-2F5EB440B31B}"/>
              </a:ext>
            </a:extLst>
          </p:cNvPr>
          <p:cNvSpPr>
            <a:spLocks noGrp="1"/>
          </p:cNvSpPr>
          <p:nvPr>
            <p:ph type="title"/>
          </p:nvPr>
        </p:nvSpPr>
        <p:spPr/>
        <p:txBody>
          <a:bodyPr/>
          <a:lstStyle/>
          <a:p>
            <a:r>
              <a:rPr lang="en-US" dirty="0"/>
              <a:t>Questions and Answers</a:t>
            </a:r>
          </a:p>
        </p:txBody>
      </p:sp>
      <p:sp>
        <p:nvSpPr>
          <p:cNvPr id="3" name="Text Placeholder 2">
            <a:extLst>
              <a:ext uri="{FF2B5EF4-FFF2-40B4-BE49-F238E27FC236}">
                <a16:creationId xmlns:a16="http://schemas.microsoft.com/office/drawing/2014/main" id="{76F5B343-02EE-41B0-AA7E-DA4A2F42076B}"/>
              </a:ext>
            </a:extLst>
          </p:cNvPr>
          <p:cNvSpPr>
            <a:spLocks noGrp="1"/>
          </p:cNvSpPr>
          <p:nvPr>
            <p:ph type="body" sz="quarter" idx="10"/>
          </p:nvPr>
        </p:nvSpPr>
        <p:spPr/>
        <p:txBody>
          <a:bodyPr/>
          <a:lstStyle/>
          <a:p>
            <a:r>
              <a:rPr lang="en-US" dirty="0"/>
              <a:t>What in case client deny to give data that is needed for project or if they don’t have adequate data to provide the team?</a:t>
            </a:r>
          </a:p>
        </p:txBody>
      </p:sp>
    </p:spTree>
    <p:extLst>
      <p:ext uri="{BB962C8B-B14F-4D97-AF65-F5344CB8AC3E}">
        <p14:creationId xmlns:p14="http://schemas.microsoft.com/office/powerpoint/2010/main" val="7016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39A3-0A10-456F-A8D6-45CF88F51A5B}"/>
              </a:ext>
            </a:extLst>
          </p:cNvPr>
          <p:cNvSpPr>
            <a:spLocks noGrp="1"/>
          </p:cNvSpPr>
          <p:nvPr>
            <p:ph type="title"/>
          </p:nvPr>
        </p:nvSpPr>
        <p:spPr/>
        <p:txBody>
          <a:bodyPr/>
          <a:lstStyle/>
          <a:p>
            <a:r>
              <a:rPr lang="en-US" dirty="0"/>
              <a:t>Project Summary</a:t>
            </a:r>
          </a:p>
        </p:txBody>
      </p:sp>
      <p:sp>
        <p:nvSpPr>
          <p:cNvPr id="3" name="Text Placeholder 2">
            <a:extLst>
              <a:ext uri="{FF2B5EF4-FFF2-40B4-BE49-F238E27FC236}">
                <a16:creationId xmlns:a16="http://schemas.microsoft.com/office/drawing/2014/main" id="{BCDCDC76-8D06-4863-9903-3BFDAA9FDA46}"/>
              </a:ext>
            </a:extLst>
          </p:cNvPr>
          <p:cNvSpPr>
            <a:spLocks noGrp="1"/>
          </p:cNvSpPr>
          <p:nvPr>
            <p:ph type="body" sz="quarter" idx="10"/>
          </p:nvPr>
        </p:nvSpPr>
        <p:spPr/>
        <p:txBody>
          <a:bodyPr/>
          <a:lstStyle/>
          <a:p>
            <a:r>
              <a:rPr lang="en-CA" sz="1800" dirty="0">
                <a:effectLst/>
                <a:latin typeface="Times New Roman" panose="02020603050405020304" pitchFamily="18" charset="0"/>
                <a:ea typeface="Times New Roman" panose="02020603050405020304" pitchFamily="18" charset="0"/>
              </a:rPr>
              <a:t>The project will be focused on Digital Marketing Analysts and will be responsible for analyzing data from insights and reports from Sharon Bonner Consulting social media platforms. We will review and analyze the current and projected marketing initiatives and provide suggestions. Analyze keywords to determine relevant search terms to the organization and ensure the Search Engine Optimization. And finally, to analyze the overall business and provide recommendations on the current strategies. The project objectives are:</a:t>
            </a:r>
          </a:p>
          <a:p>
            <a:r>
              <a:rPr lang="en-US" sz="1800" dirty="0">
                <a:effectLst/>
                <a:latin typeface="Times New Roman" panose="02020603050405020304" pitchFamily="18" charset="0"/>
                <a:ea typeface="Times New Roman" panose="02020603050405020304" pitchFamily="18" charset="0"/>
              </a:rPr>
              <a:t>1. Conduct analysis that results in actionable insights and data-driven recommendations.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2. Identify, communicate, and act on opportunities and risks proactively.</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3. Report and present performance and recommendations.</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7120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30E4-3045-4DF0-9C40-E86BEF432CFE}"/>
              </a:ext>
            </a:extLst>
          </p:cNvPr>
          <p:cNvSpPr>
            <a:spLocks noGrp="1"/>
          </p:cNvSpPr>
          <p:nvPr>
            <p:ph type="title"/>
          </p:nvPr>
        </p:nvSpPr>
        <p:spPr/>
        <p:txBody>
          <a:bodyPr/>
          <a:lstStyle/>
          <a:p>
            <a:r>
              <a:rPr lang="en-US" dirty="0"/>
              <a:t>Team Profile</a:t>
            </a:r>
          </a:p>
        </p:txBody>
      </p:sp>
      <p:graphicFrame>
        <p:nvGraphicFramePr>
          <p:cNvPr id="6" name="Content Placeholder 5">
            <a:extLst>
              <a:ext uri="{FF2B5EF4-FFF2-40B4-BE49-F238E27FC236}">
                <a16:creationId xmlns:a16="http://schemas.microsoft.com/office/drawing/2014/main" id="{4D24F8A1-DA5E-4544-9F60-FA09ADABC942}"/>
              </a:ext>
            </a:extLst>
          </p:cNvPr>
          <p:cNvGraphicFramePr>
            <a:graphicFrameLocks noGrp="1"/>
          </p:cNvGraphicFramePr>
          <p:nvPr>
            <p:ph sz="quarter" idx="12"/>
            <p:extLst>
              <p:ext uri="{D42A27DB-BD31-4B8C-83A1-F6EECF244321}">
                <p14:modId xmlns:p14="http://schemas.microsoft.com/office/powerpoint/2010/main" val="3513816585"/>
              </p:ext>
            </p:extLst>
          </p:nvPr>
        </p:nvGraphicFramePr>
        <p:xfrm>
          <a:off x="874713" y="1350963"/>
          <a:ext cx="10498137" cy="436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6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285F-2AF0-41EF-BF78-F9C62903D630}"/>
              </a:ext>
            </a:extLst>
          </p:cNvPr>
          <p:cNvSpPr>
            <a:spLocks noGrp="1"/>
          </p:cNvSpPr>
          <p:nvPr>
            <p:ph type="title"/>
          </p:nvPr>
        </p:nvSpPr>
        <p:spPr/>
        <p:txBody>
          <a:bodyPr/>
          <a:lstStyle/>
          <a:p>
            <a:r>
              <a:rPr lang="en-US" dirty="0"/>
              <a:t>Communication Plan</a:t>
            </a:r>
          </a:p>
        </p:txBody>
      </p:sp>
      <p:sp>
        <p:nvSpPr>
          <p:cNvPr id="6" name="Text Placeholder 5">
            <a:extLst>
              <a:ext uri="{FF2B5EF4-FFF2-40B4-BE49-F238E27FC236}">
                <a16:creationId xmlns:a16="http://schemas.microsoft.com/office/drawing/2014/main" id="{8D82D72D-C6F0-4AFF-B212-F4C2E162BF40}"/>
              </a:ext>
            </a:extLst>
          </p:cNvPr>
          <p:cNvSpPr>
            <a:spLocks noGrp="1"/>
          </p:cNvSpPr>
          <p:nvPr>
            <p:ph type="body" sz="quarter" idx="11"/>
          </p:nvPr>
        </p:nvSpPr>
        <p:spPr>
          <a:xfrm>
            <a:off x="458149" y="5118652"/>
            <a:ext cx="11330737" cy="817540"/>
          </a:xfrm>
        </p:spPr>
        <p:txBody>
          <a:bodyPr/>
          <a:lstStyle/>
          <a:p>
            <a:endParaRPr lang="en-US" dirty="0"/>
          </a:p>
        </p:txBody>
      </p:sp>
      <p:graphicFrame>
        <p:nvGraphicFramePr>
          <p:cNvPr id="8" name="Content Placeholder 7">
            <a:extLst>
              <a:ext uri="{FF2B5EF4-FFF2-40B4-BE49-F238E27FC236}">
                <a16:creationId xmlns:a16="http://schemas.microsoft.com/office/drawing/2014/main" id="{281272FF-9A19-4D51-96CE-4C572519FE5C}"/>
              </a:ext>
            </a:extLst>
          </p:cNvPr>
          <p:cNvGraphicFramePr>
            <a:graphicFrameLocks noGrp="1"/>
          </p:cNvGraphicFramePr>
          <p:nvPr>
            <p:ph sz="quarter" idx="12"/>
            <p:extLst>
              <p:ext uri="{D42A27DB-BD31-4B8C-83A1-F6EECF244321}">
                <p14:modId xmlns:p14="http://schemas.microsoft.com/office/powerpoint/2010/main" val="1503174060"/>
              </p:ext>
            </p:extLst>
          </p:nvPr>
        </p:nvGraphicFramePr>
        <p:xfrm>
          <a:off x="458149" y="1397616"/>
          <a:ext cx="11330736" cy="4335333"/>
        </p:xfrm>
        <a:graphic>
          <a:graphicData uri="http://schemas.openxmlformats.org/drawingml/2006/table">
            <a:tbl>
              <a:tblPr firstRow="1" bandRow="1">
                <a:tableStyleId>{5C22544A-7EE6-4342-B048-85BDC9FD1C3A}</a:tableStyleId>
              </a:tblPr>
              <a:tblGrid>
                <a:gridCol w="1749689">
                  <a:extLst>
                    <a:ext uri="{9D8B030D-6E8A-4147-A177-3AD203B41FA5}">
                      <a16:colId xmlns:a16="http://schemas.microsoft.com/office/drawing/2014/main" val="1415471350"/>
                    </a:ext>
                  </a:extLst>
                </a:gridCol>
                <a:gridCol w="1749689">
                  <a:extLst>
                    <a:ext uri="{9D8B030D-6E8A-4147-A177-3AD203B41FA5}">
                      <a16:colId xmlns:a16="http://schemas.microsoft.com/office/drawing/2014/main" val="3350110880"/>
                    </a:ext>
                  </a:extLst>
                </a:gridCol>
                <a:gridCol w="1161125">
                  <a:extLst>
                    <a:ext uri="{9D8B030D-6E8A-4147-A177-3AD203B41FA5}">
                      <a16:colId xmlns:a16="http://schemas.microsoft.com/office/drawing/2014/main" val="4179071165"/>
                    </a:ext>
                  </a:extLst>
                </a:gridCol>
                <a:gridCol w="2338253">
                  <a:extLst>
                    <a:ext uri="{9D8B030D-6E8A-4147-A177-3AD203B41FA5}">
                      <a16:colId xmlns:a16="http://schemas.microsoft.com/office/drawing/2014/main" val="1939102040"/>
                    </a:ext>
                  </a:extLst>
                </a:gridCol>
                <a:gridCol w="2582291">
                  <a:extLst>
                    <a:ext uri="{9D8B030D-6E8A-4147-A177-3AD203B41FA5}">
                      <a16:colId xmlns:a16="http://schemas.microsoft.com/office/drawing/2014/main" val="1634222947"/>
                    </a:ext>
                  </a:extLst>
                </a:gridCol>
                <a:gridCol w="1749689">
                  <a:extLst>
                    <a:ext uri="{9D8B030D-6E8A-4147-A177-3AD203B41FA5}">
                      <a16:colId xmlns:a16="http://schemas.microsoft.com/office/drawing/2014/main" val="1967555977"/>
                    </a:ext>
                  </a:extLst>
                </a:gridCol>
              </a:tblGrid>
              <a:tr h="517901">
                <a:tc>
                  <a:txBody>
                    <a:bodyPr/>
                    <a:lstStyle/>
                    <a:p>
                      <a:r>
                        <a:rPr lang="en-US" sz="1400" dirty="0"/>
                        <a:t>Name</a:t>
                      </a:r>
                    </a:p>
                  </a:txBody>
                  <a:tcPr/>
                </a:tc>
                <a:tc>
                  <a:txBody>
                    <a:bodyPr/>
                    <a:lstStyle/>
                    <a:p>
                      <a:r>
                        <a:rPr lang="en-US" sz="1400" dirty="0"/>
                        <a:t>Role</a:t>
                      </a:r>
                    </a:p>
                  </a:txBody>
                  <a:tcPr/>
                </a:tc>
                <a:tc>
                  <a:txBody>
                    <a:bodyPr/>
                    <a:lstStyle/>
                    <a:p>
                      <a:pPr algn="ctr"/>
                      <a:r>
                        <a:rPr lang="en-US" sz="1400" dirty="0"/>
                        <a:t>Send/Receive Email</a:t>
                      </a:r>
                    </a:p>
                  </a:txBody>
                  <a:tcPr/>
                </a:tc>
                <a:tc>
                  <a:txBody>
                    <a:bodyPr/>
                    <a:lstStyle/>
                    <a:p>
                      <a:pPr algn="ctr"/>
                      <a:r>
                        <a:rPr lang="en-US" sz="1400" dirty="0"/>
                        <a:t>Weekly Meetings</a:t>
                      </a:r>
                    </a:p>
                  </a:txBody>
                  <a:tcPr/>
                </a:tc>
                <a:tc>
                  <a:txBody>
                    <a:bodyPr/>
                    <a:lstStyle/>
                    <a:p>
                      <a:pPr algn="ctr"/>
                      <a:r>
                        <a:rPr lang="en-US" sz="1400" dirty="0"/>
                        <a:t>Decisions</a:t>
                      </a:r>
                    </a:p>
                  </a:txBody>
                  <a:tcPr/>
                </a:tc>
                <a:tc>
                  <a:txBody>
                    <a:bodyPr/>
                    <a:lstStyle/>
                    <a:p>
                      <a:pPr algn="ctr"/>
                      <a:r>
                        <a:rPr lang="en-US" sz="1400" dirty="0"/>
                        <a:t>Documentation</a:t>
                      </a:r>
                    </a:p>
                  </a:txBody>
                  <a:tcPr/>
                </a:tc>
                <a:extLst>
                  <a:ext uri="{0D108BD9-81ED-4DB2-BD59-A6C34878D82A}">
                    <a16:rowId xmlns:a16="http://schemas.microsoft.com/office/drawing/2014/main" val="2198918923"/>
                  </a:ext>
                </a:extLst>
              </a:tr>
              <a:tr h="517901">
                <a:tc>
                  <a:txBody>
                    <a:bodyPr/>
                    <a:lstStyle/>
                    <a:p>
                      <a:r>
                        <a:rPr lang="en-US" sz="1400" dirty="0"/>
                        <a:t>Sharon Bonner</a:t>
                      </a:r>
                    </a:p>
                  </a:txBody>
                  <a:tcPr/>
                </a:tc>
                <a:tc>
                  <a:txBody>
                    <a:bodyPr/>
                    <a:lstStyle/>
                    <a:p>
                      <a:r>
                        <a:rPr lang="en-US" sz="1400" dirty="0"/>
                        <a:t>Stakeholder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a:t>
                      </a:r>
                      <a:endParaRPr lang="en-US" sz="1400" dirty="0"/>
                    </a:p>
                  </a:txBody>
                  <a:tcPr/>
                </a:tc>
                <a:tc>
                  <a:txBody>
                    <a:bodyPr/>
                    <a:lstStyle/>
                    <a:p>
                      <a:pPr algn="ctr"/>
                      <a:r>
                        <a:rPr lang="en-US" sz="1400" dirty="0"/>
                        <a:t>Project Scope</a:t>
                      </a:r>
                    </a:p>
                  </a:txBody>
                  <a:tcPr/>
                </a:tc>
                <a:tc>
                  <a:txBody>
                    <a:bodyPr/>
                    <a:lstStyle/>
                    <a:p>
                      <a:pPr algn="ctr"/>
                      <a:r>
                        <a:rPr lang="en-US" sz="1400" dirty="0"/>
                        <a:t>Project documentation</a:t>
                      </a:r>
                    </a:p>
                  </a:txBody>
                  <a:tcPr/>
                </a:tc>
                <a:extLst>
                  <a:ext uri="{0D108BD9-81ED-4DB2-BD59-A6C34878D82A}">
                    <a16:rowId xmlns:a16="http://schemas.microsoft.com/office/drawing/2014/main" val="2084153125"/>
                  </a:ext>
                </a:extLst>
              </a:tr>
              <a:tr h="304648">
                <a:tc>
                  <a:txBody>
                    <a:bodyPr/>
                    <a:lstStyle/>
                    <a:p>
                      <a:r>
                        <a:rPr lang="en-US" sz="1400" dirty="0"/>
                        <a:t>Brunilda </a:t>
                      </a:r>
                      <a:r>
                        <a:rPr lang="en-US" sz="1400" dirty="0" err="1"/>
                        <a:t>Xhafellari</a:t>
                      </a:r>
                      <a:endParaRPr lang="en-US" sz="1400" dirty="0"/>
                    </a:p>
                  </a:txBody>
                  <a:tcPr/>
                </a:tc>
                <a:tc>
                  <a:txBody>
                    <a:bodyPr/>
                    <a:lstStyle/>
                    <a:p>
                      <a:r>
                        <a:rPr lang="en-US" sz="1400" dirty="0"/>
                        <a:t>Instructor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Optional Attendee</a:t>
                      </a:r>
                      <a:endParaRPr lang="en-US" sz="1400" dirty="0"/>
                    </a:p>
                  </a:txBody>
                  <a:tcPr/>
                </a:tc>
                <a:tc>
                  <a:txBody>
                    <a:bodyPr/>
                    <a:lstStyle/>
                    <a:p>
                      <a:pPr algn="ctr"/>
                      <a:r>
                        <a:rPr lang="en-US" sz="1400" dirty="0"/>
                        <a:t>Progression of Project</a:t>
                      </a:r>
                    </a:p>
                  </a:txBody>
                  <a:tcPr/>
                </a:tc>
                <a:tc>
                  <a:txBody>
                    <a:bodyPr/>
                    <a:lstStyle/>
                    <a:p>
                      <a:pPr algn="ctr"/>
                      <a:r>
                        <a:rPr lang="en-US" sz="1400" dirty="0"/>
                        <a:t>Grading</a:t>
                      </a:r>
                    </a:p>
                  </a:txBody>
                  <a:tcPr/>
                </a:tc>
                <a:extLst>
                  <a:ext uri="{0D108BD9-81ED-4DB2-BD59-A6C34878D82A}">
                    <a16:rowId xmlns:a16="http://schemas.microsoft.com/office/drawing/2014/main" val="1920703877"/>
                  </a:ext>
                </a:extLst>
              </a:tr>
              <a:tr h="799653">
                <a:tc>
                  <a:txBody>
                    <a:bodyPr/>
                    <a:lstStyle/>
                    <a:p>
                      <a:r>
                        <a:rPr lang="en-US" sz="1400" dirty="0"/>
                        <a:t>Brunilda </a:t>
                      </a:r>
                      <a:r>
                        <a:rPr lang="en-US" sz="1400" dirty="0" err="1"/>
                        <a:t>Xhafellari</a:t>
                      </a:r>
                      <a:endParaRPr lang="en-US" sz="1400" dirty="0"/>
                    </a:p>
                  </a:txBody>
                  <a:tcPr/>
                </a:tc>
                <a:tc>
                  <a:txBody>
                    <a:bodyPr/>
                    <a:lstStyle/>
                    <a:p>
                      <a:r>
                        <a:rPr lang="en-US" sz="1400" dirty="0"/>
                        <a:t>Project Manager</a:t>
                      </a:r>
                    </a:p>
                  </a:txBody>
                  <a:tcPr/>
                </a:tc>
                <a:tc>
                  <a:txBody>
                    <a:bodyPr/>
                    <a:lstStyle/>
                    <a:p>
                      <a:pPr algn="ctr"/>
                      <a:r>
                        <a:rPr lang="en-US" sz="1400" dirty="0"/>
                        <a:t>Yes</a:t>
                      </a:r>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Suggested Attendee</a:t>
                      </a:r>
                      <a:endParaRPr lang="en-US" sz="1400" dirty="0"/>
                    </a:p>
                  </a:txBody>
                  <a:tcPr/>
                </a:tc>
                <a:tc>
                  <a:txBody>
                    <a:bodyPr/>
                    <a:lstStyle/>
                    <a:p>
                      <a:pPr algn="ctr"/>
                      <a:r>
                        <a:rPr lang="en-US" sz="1400" dirty="0"/>
                        <a:t>Project and Task Management related items</a:t>
                      </a:r>
                    </a:p>
                  </a:txBody>
                  <a:tcPr/>
                </a:tc>
                <a:tc>
                  <a:txBody>
                    <a:bodyPr/>
                    <a:lstStyle/>
                    <a:p>
                      <a:pPr algn="ctr"/>
                      <a:r>
                        <a:rPr lang="en-US" sz="1400" dirty="0"/>
                        <a:t>Project Management Presentation components</a:t>
                      </a:r>
                    </a:p>
                  </a:txBody>
                  <a:tcPr/>
                </a:tc>
                <a:extLst>
                  <a:ext uri="{0D108BD9-81ED-4DB2-BD59-A6C34878D82A}">
                    <a16:rowId xmlns:a16="http://schemas.microsoft.com/office/drawing/2014/main" val="1383601896"/>
                  </a:ext>
                </a:extLst>
              </a:tr>
              <a:tr h="517901">
                <a:tc>
                  <a:txBody>
                    <a:bodyPr/>
                    <a:lstStyle/>
                    <a:p>
                      <a:r>
                        <a:rPr lang="en-US" sz="1400" dirty="0" err="1"/>
                        <a:t>Akshay</a:t>
                      </a:r>
                      <a:r>
                        <a:rPr lang="en-US" sz="1400" dirty="0"/>
                        <a:t> Vijayan</a:t>
                      </a:r>
                    </a:p>
                  </a:txBody>
                  <a:tcPr/>
                </a:tc>
                <a:tc>
                  <a:txBody>
                    <a:bodyPr/>
                    <a:lstStyle/>
                    <a:p>
                      <a:r>
                        <a:rPr lang="en-US" sz="1400" dirty="0"/>
                        <a:t>Team Lead</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 Book, Minutes, Agenda</a:t>
                      </a:r>
                      <a:endParaRPr lang="en-US" sz="1400" dirty="0"/>
                    </a:p>
                  </a:txBody>
                  <a:tcPr/>
                </a:tc>
                <a:tc>
                  <a:txBody>
                    <a:bodyPr/>
                    <a:lstStyle/>
                    <a:p>
                      <a:pPr algn="ctr"/>
                      <a:r>
                        <a:rPr lang="en-US" sz="1400" dirty="0"/>
                        <a:t>Team, Project and Own Tasks</a:t>
                      </a:r>
                    </a:p>
                  </a:txBody>
                  <a:tcPr/>
                </a:tc>
                <a:tc>
                  <a:txBody>
                    <a:bodyPr/>
                    <a:lstStyle/>
                    <a:p>
                      <a:pPr algn="ctr"/>
                      <a:r>
                        <a:rPr lang="en-US" sz="1400" dirty="0"/>
                        <a:t>Communication</a:t>
                      </a:r>
                    </a:p>
                  </a:txBody>
                  <a:tcPr/>
                </a:tc>
                <a:extLst>
                  <a:ext uri="{0D108BD9-81ED-4DB2-BD59-A6C34878D82A}">
                    <a16:rowId xmlns:a16="http://schemas.microsoft.com/office/drawing/2014/main" val="3295633628"/>
                  </a:ext>
                </a:extLst>
              </a:tr>
              <a:tr h="304648">
                <a:tc>
                  <a:txBody>
                    <a:bodyPr/>
                    <a:lstStyle/>
                    <a:p>
                      <a:r>
                        <a:rPr lang="en-US" sz="1400" dirty="0"/>
                        <a:t>Arshad </a:t>
                      </a:r>
                      <a:r>
                        <a:rPr lang="en-US" sz="1400" dirty="0" err="1"/>
                        <a:t>Rafeek</a:t>
                      </a:r>
                      <a:r>
                        <a:rPr lang="en-US" sz="1400" dirty="0"/>
                        <a:t> </a:t>
                      </a:r>
                      <a:r>
                        <a:rPr lang="en-US" sz="1400" dirty="0" err="1"/>
                        <a:t>Shemi</a:t>
                      </a:r>
                      <a:endParaRPr lang="en-US" sz="1400" dirty="0"/>
                    </a:p>
                  </a:txBody>
                  <a:tcPr/>
                </a:tc>
                <a:tc>
                  <a:txBody>
                    <a:bodyPr/>
                    <a:lstStyle/>
                    <a:p>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a:t>
                      </a:r>
                      <a:endParaRPr lang="en-US" sz="1400" dirty="0"/>
                    </a:p>
                  </a:txBody>
                  <a:tcPr/>
                </a:tc>
                <a:tc>
                  <a:txBody>
                    <a:bodyPr/>
                    <a:lstStyle/>
                    <a:p>
                      <a:pPr algn="ctr"/>
                      <a:r>
                        <a:rPr lang="en-US" sz="1400" dirty="0"/>
                        <a:t>Own Tasks</a:t>
                      </a:r>
                    </a:p>
                  </a:txBody>
                  <a:tcPr/>
                </a:tc>
                <a:tc>
                  <a:txBody>
                    <a:bodyPr/>
                    <a:lstStyle/>
                    <a:p>
                      <a:pPr algn="ctr"/>
                      <a:r>
                        <a:rPr lang="en-US" sz="1400" dirty="0"/>
                        <a:t>Documentation of different project phase</a:t>
                      </a:r>
                    </a:p>
                  </a:txBody>
                  <a:tcPr/>
                </a:tc>
                <a:extLst>
                  <a:ext uri="{0D108BD9-81ED-4DB2-BD59-A6C34878D82A}">
                    <a16:rowId xmlns:a16="http://schemas.microsoft.com/office/drawing/2014/main" val="3121033510"/>
                  </a:ext>
                </a:extLst>
              </a:tr>
              <a:tr h="304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Mary Lijo Cletus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a:t>
                      </a:r>
                      <a:endParaRPr lang="en-US" sz="1400" dirty="0"/>
                    </a:p>
                  </a:txBody>
                  <a:tcPr/>
                </a:tc>
                <a:tc>
                  <a:txBody>
                    <a:bodyPr/>
                    <a:lstStyle/>
                    <a:p>
                      <a:pPr algn="ctr"/>
                      <a:r>
                        <a:rPr lang="en-US" sz="1400" dirty="0"/>
                        <a:t>Own Tasks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Documentation of different project phase</a:t>
                      </a:r>
                    </a:p>
                    <a:p>
                      <a:pPr algn="ctr"/>
                      <a:endParaRPr lang="en-US" sz="1400" dirty="0"/>
                    </a:p>
                  </a:txBody>
                  <a:tcPr/>
                </a:tc>
                <a:extLst>
                  <a:ext uri="{0D108BD9-81ED-4DB2-BD59-A6C34878D82A}">
                    <a16:rowId xmlns:a16="http://schemas.microsoft.com/office/drawing/2014/main" val="3388970129"/>
                  </a:ext>
                </a:extLst>
              </a:tr>
            </a:tbl>
          </a:graphicData>
        </a:graphic>
      </p:graphicFrame>
    </p:spTree>
    <p:extLst>
      <p:ext uri="{BB962C8B-B14F-4D97-AF65-F5344CB8AC3E}">
        <p14:creationId xmlns:p14="http://schemas.microsoft.com/office/powerpoint/2010/main" val="216773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225F-77FC-4139-9D36-389A2F4D3BCF}"/>
              </a:ext>
            </a:extLst>
          </p:cNvPr>
          <p:cNvSpPr>
            <a:spLocks noGrp="1"/>
          </p:cNvSpPr>
          <p:nvPr>
            <p:ph type="title"/>
          </p:nvPr>
        </p:nvSpPr>
        <p:spPr/>
        <p:txBody>
          <a:bodyPr/>
          <a:lstStyle/>
          <a:p>
            <a:r>
              <a:rPr lang="en-US" b="0" dirty="0"/>
              <a:t>High-Level Timeline Chart (GANTT)</a:t>
            </a:r>
          </a:p>
        </p:txBody>
      </p:sp>
      <p:sp>
        <p:nvSpPr>
          <p:cNvPr id="4" name="Text Placeholder 3">
            <a:extLst>
              <a:ext uri="{FF2B5EF4-FFF2-40B4-BE49-F238E27FC236}">
                <a16:creationId xmlns:a16="http://schemas.microsoft.com/office/drawing/2014/main" id="{C09850D8-E4C7-40CB-A093-4B76AAD201E1}"/>
              </a:ext>
            </a:extLst>
          </p:cNvPr>
          <p:cNvSpPr>
            <a:spLocks noGrp="1"/>
          </p:cNvSpPr>
          <p:nvPr>
            <p:ph type="body" sz="quarter" idx="11"/>
          </p:nvPr>
        </p:nvSpPr>
        <p:spPr/>
        <p:txBody>
          <a:bodyPr/>
          <a:lstStyle/>
          <a:p>
            <a:r>
              <a:rPr lang="en-US" dirty="0"/>
              <a:t>The GANTT chart above shows the high-level tasks and expected dates for this project</a:t>
            </a:r>
          </a:p>
        </p:txBody>
      </p:sp>
      <p:graphicFrame>
        <p:nvGraphicFramePr>
          <p:cNvPr id="13" name="Content Placeholder 7">
            <a:extLst>
              <a:ext uri="{FF2B5EF4-FFF2-40B4-BE49-F238E27FC236}">
                <a16:creationId xmlns:a16="http://schemas.microsoft.com/office/drawing/2014/main" id="{9ECD5031-4000-4092-916B-68D69BD1C865}"/>
              </a:ext>
            </a:extLst>
          </p:cNvPr>
          <p:cNvGraphicFramePr>
            <a:graphicFrameLocks noGrp="1"/>
          </p:cNvGraphicFramePr>
          <p:nvPr>
            <p:ph sz="quarter" idx="12"/>
            <p:extLst>
              <p:ext uri="{D42A27DB-BD31-4B8C-83A1-F6EECF244321}">
                <p14:modId xmlns:p14="http://schemas.microsoft.com/office/powerpoint/2010/main" val="1941453482"/>
              </p:ext>
            </p:extLst>
          </p:nvPr>
        </p:nvGraphicFramePr>
        <p:xfrm>
          <a:off x="1285878" y="2300287"/>
          <a:ext cx="10086972" cy="2606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424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F7C-497D-FEE5-6827-0F25F0D20985}"/>
              </a:ext>
            </a:extLst>
          </p:cNvPr>
          <p:cNvSpPr>
            <a:spLocks noGrp="1"/>
          </p:cNvSpPr>
          <p:nvPr>
            <p:ph type="title"/>
          </p:nvPr>
        </p:nvSpPr>
        <p:spPr/>
        <p:txBody>
          <a:bodyPr/>
          <a:lstStyle/>
          <a:p>
            <a:r>
              <a:rPr lang="en-US" b="0" dirty="0"/>
              <a:t>High-Level Timeline Chart (GANTT)</a:t>
            </a:r>
            <a:endParaRPr lang="en-IN" dirty="0"/>
          </a:p>
        </p:txBody>
      </p:sp>
      <p:graphicFrame>
        <p:nvGraphicFramePr>
          <p:cNvPr id="8" name="Content Placeholder 7">
            <a:extLst>
              <a:ext uri="{FF2B5EF4-FFF2-40B4-BE49-F238E27FC236}">
                <a16:creationId xmlns:a16="http://schemas.microsoft.com/office/drawing/2014/main" id="{9ECD5031-4000-4092-916B-68D69BD1C865}"/>
              </a:ext>
            </a:extLst>
          </p:cNvPr>
          <p:cNvGraphicFramePr>
            <a:graphicFrameLocks noGrp="1"/>
          </p:cNvGraphicFramePr>
          <p:nvPr>
            <p:ph sz="quarter" idx="12"/>
          </p:nvPr>
        </p:nvGraphicFramePr>
        <p:xfrm>
          <a:off x="874713" y="1350963"/>
          <a:ext cx="10498137" cy="3556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053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277-AEF8-4566-9EC0-791513F32419}"/>
              </a:ext>
            </a:extLst>
          </p:cNvPr>
          <p:cNvSpPr>
            <a:spLocks noGrp="1"/>
          </p:cNvSpPr>
          <p:nvPr>
            <p:ph type="title"/>
          </p:nvPr>
        </p:nvSpPr>
        <p:spPr/>
        <p:txBody>
          <a:bodyPr/>
          <a:lstStyle/>
          <a:p>
            <a:r>
              <a:rPr lang="en-US" dirty="0"/>
              <a:t>Budget</a:t>
            </a:r>
          </a:p>
        </p:txBody>
      </p:sp>
      <p:sp>
        <p:nvSpPr>
          <p:cNvPr id="3" name="TextBox 2">
            <a:extLst>
              <a:ext uri="{FF2B5EF4-FFF2-40B4-BE49-F238E27FC236}">
                <a16:creationId xmlns:a16="http://schemas.microsoft.com/office/drawing/2014/main" id="{1820B175-65A4-499D-B8F0-6EB10C81CD29}"/>
              </a:ext>
            </a:extLst>
          </p:cNvPr>
          <p:cNvSpPr txBox="1"/>
          <p:nvPr/>
        </p:nvSpPr>
        <p:spPr>
          <a:xfrm>
            <a:off x="6749577" y="1736704"/>
            <a:ext cx="4022035" cy="369332"/>
          </a:xfrm>
          <a:prstGeom prst="rect">
            <a:avLst/>
          </a:prstGeom>
          <a:noFill/>
        </p:spPr>
        <p:txBody>
          <a:bodyPr wrap="square" rtlCol="0">
            <a:spAutoFit/>
          </a:bodyPr>
          <a:lstStyle/>
          <a:p>
            <a:r>
              <a:rPr lang="en-US" dirty="0"/>
              <a:t>Current Cost of Project</a:t>
            </a:r>
          </a:p>
        </p:txBody>
      </p:sp>
      <p:graphicFrame>
        <p:nvGraphicFramePr>
          <p:cNvPr id="13" name="Content Placeholder 12">
            <a:extLst>
              <a:ext uri="{FF2B5EF4-FFF2-40B4-BE49-F238E27FC236}">
                <a16:creationId xmlns:a16="http://schemas.microsoft.com/office/drawing/2014/main" id="{60A71981-2BB2-9A47-5467-74140E1633EF}"/>
              </a:ext>
            </a:extLst>
          </p:cNvPr>
          <p:cNvGraphicFramePr>
            <a:graphicFrameLocks noGrp="1"/>
          </p:cNvGraphicFramePr>
          <p:nvPr>
            <p:ph sz="quarter" idx="12"/>
            <p:extLst>
              <p:ext uri="{D42A27DB-BD31-4B8C-83A1-F6EECF244321}">
                <p14:modId xmlns:p14="http://schemas.microsoft.com/office/powerpoint/2010/main" val="3337811896"/>
              </p:ext>
            </p:extLst>
          </p:nvPr>
        </p:nvGraphicFramePr>
        <p:xfrm>
          <a:off x="6442843" y="2496611"/>
          <a:ext cx="4635501" cy="2035630"/>
        </p:xfrm>
        <a:graphic>
          <a:graphicData uri="http://schemas.openxmlformats.org/drawingml/2006/table">
            <a:tbl>
              <a:tblPr>
                <a:tableStyleId>{5C22544A-7EE6-4342-B048-85BDC9FD1C3A}</a:tableStyleId>
              </a:tblPr>
              <a:tblGrid>
                <a:gridCol w="2041903">
                  <a:extLst>
                    <a:ext uri="{9D8B030D-6E8A-4147-A177-3AD203B41FA5}">
                      <a16:colId xmlns:a16="http://schemas.microsoft.com/office/drawing/2014/main" val="2206317406"/>
                    </a:ext>
                  </a:extLst>
                </a:gridCol>
                <a:gridCol w="713398">
                  <a:extLst>
                    <a:ext uri="{9D8B030D-6E8A-4147-A177-3AD203B41FA5}">
                      <a16:colId xmlns:a16="http://schemas.microsoft.com/office/drawing/2014/main" val="235497014"/>
                    </a:ext>
                  </a:extLst>
                </a:gridCol>
                <a:gridCol w="786323">
                  <a:extLst>
                    <a:ext uri="{9D8B030D-6E8A-4147-A177-3AD203B41FA5}">
                      <a16:colId xmlns:a16="http://schemas.microsoft.com/office/drawing/2014/main" val="3115208622"/>
                    </a:ext>
                  </a:extLst>
                </a:gridCol>
                <a:gridCol w="1093877">
                  <a:extLst>
                    <a:ext uri="{9D8B030D-6E8A-4147-A177-3AD203B41FA5}">
                      <a16:colId xmlns:a16="http://schemas.microsoft.com/office/drawing/2014/main" val="2765399829"/>
                    </a:ext>
                  </a:extLst>
                </a:gridCol>
              </a:tblGrid>
              <a:tr h="407126">
                <a:tc>
                  <a:txBody>
                    <a:bodyPr/>
                    <a:lstStyle/>
                    <a:p>
                      <a:pPr algn="l" fontAlgn="b"/>
                      <a:r>
                        <a:rPr lang="en-IN" sz="1600" u="none" strike="noStrike">
                          <a:effectLst/>
                        </a:rPr>
                        <a:t>Task</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Hours</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Rate </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Total </a:t>
                      </a:r>
                      <a:endParaRPr lang="en-IN" sz="16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305782237"/>
                  </a:ext>
                </a:extLst>
              </a:tr>
              <a:tr h="407126">
                <a:tc>
                  <a:txBody>
                    <a:bodyPr/>
                    <a:lstStyle/>
                    <a:p>
                      <a:pPr algn="l" fontAlgn="b"/>
                      <a:r>
                        <a:rPr lang="en-IN" sz="1600" u="none" strike="noStrike" dirty="0" err="1">
                          <a:effectLst/>
                        </a:rPr>
                        <a:t>Akshay</a:t>
                      </a:r>
                      <a:r>
                        <a:rPr lang="en-IN" sz="1600" u="none" strike="noStrike" dirty="0">
                          <a:effectLst/>
                        </a:rPr>
                        <a:t> Vijayan</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200.00 </a:t>
                      </a:r>
                      <a:endParaRPr lang="en-IN"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1865193"/>
                  </a:ext>
                </a:extLst>
              </a:tr>
              <a:tr h="407126">
                <a:tc>
                  <a:txBody>
                    <a:bodyPr/>
                    <a:lstStyle/>
                    <a:p>
                      <a:pPr algn="l" fontAlgn="b"/>
                      <a:r>
                        <a:rPr lang="en-IN" sz="1600" u="none" strike="noStrike">
                          <a:effectLst/>
                        </a:rPr>
                        <a:t>Arshad Rafeek Shemi</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200.00 </a:t>
                      </a:r>
                      <a:endParaRPr lang="en-IN"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2986000"/>
                  </a:ext>
                </a:extLst>
              </a:tr>
              <a:tr h="407126">
                <a:tc>
                  <a:txBody>
                    <a:bodyPr/>
                    <a:lstStyle/>
                    <a:p>
                      <a:pPr algn="l" fontAlgn="b"/>
                      <a:r>
                        <a:rPr lang="en-IN" sz="1600" u="none" strike="noStrike" dirty="0">
                          <a:effectLst/>
                        </a:rPr>
                        <a:t>Mary Lijo Cletus</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200.00 </a:t>
                      </a:r>
                      <a:endParaRPr lang="en-IN" sz="1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60774642"/>
                  </a:ext>
                </a:extLst>
              </a:tr>
              <a:tr h="407126">
                <a:tc>
                  <a:txBody>
                    <a:bodyPr/>
                    <a:lstStyle/>
                    <a:p>
                      <a:pPr algn="l" fontAlgn="b"/>
                      <a:r>
                        <a:rPr lang="en-IN" sz="1600" u="none" strike="noStrike">
                          <a:effectLst/>
                        </a:rPr>
                        <a:t>Total</a:t>
                      </a:r>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600.00 </a:t>
                      </a:r>
                      <a:endParaRPr lang="en-IN" sz="16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9191619"/>
                  </a:ext>
                </a:extLst>
              </a:tr>
            </a:tbl>
          </a:graphicData>
        </a:graphic>
      </p:graphicFrame>
      <p:graphicFrame>
        <p:nvGraphicFramePr>
          <p:cNvPr id="14" name="Chart 13">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3519735034"/>
              </p:ext>
            </p:extLst>
          </p:nvPr>
        </p:nvGraphicFramePr>
        <p:xfrm>
          <a:off x="874184" y="1553817"/>
          <a:ext cx="4635501" cy="33759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941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4614-B863-4ADF-AC63-75989E46E0A5}"/>
              </a:ext>
            </a:extLst>
          </p:cNvPr>
          <p:cNvSpPr>
            <a:spLocks noGrp="1"/>
          </p:cNvSpPr>
          <p:nvPr>
            <p:ph type="title"/>
          </p:nvPr>
        </p:nvSpPr>
        <p:spPr/>
        <p:txBody>
          <a:bodyPr/>
          <a:lstStyle/>
          <a:p>
            <a:r>
              <a:rPr lang="en-US" dirty="0"/>
              <a:t>Project Progress Update</a:t>
            </a:r>
          </a:p>
        </p:txBody>
      </p:sp>
      <p:sp>
        <p:nvSpPr>
          <p:cNvPr id="3" name="Text Placeholder 2">
            <a:extLst>
              <a:ext uri="{FF2B5EF4-FFF2-40B4-BE49-F238E27FC236}">
                <a16:creationId xmlns:a16="http://schemas.microsoft.com/office/drawing/2014/main" id="{B176BBD5-83E8-48B3-ACCA-23DCE88BCB60}"/>
              </a:ext>
            </a:extLst>
          </p:cNvPr>
          <p:cNvSpPr>
            <a:spLocks noGrp="1"/>
          </p:cNvSpPr>
          <p:nvPr>
            <p:ph type="body" sz="quarter" idx="10"/>
          </p:nvPr>
        </p:nvSpPr>
        <p:spPr/>
        <p:txBody>
          <a:bodyPr>
            <a:normAutofit/>
          </a:bodyPr>
          <a:lstStyle/>
          <a:p>
            <a:pPr marL="0" indent="0">
              <a:buNone/>
            </a:pPr>
            <a:r>
              <a:rPr lang="en-US" dirty="0"/>
              <a:t>Summary of Current State</a:t>
            </a:r>
          </a:p>
          <a:p>
            <a:pPr lvl="1"/>
            <a:r>
              <a:rPr lang="en-US" dirty="0"/>
              <a:t>Proper understanding about the deliverables and the project requirements</a:t>
            </a:r>
          </a:p>
          <a:p>
            <a:pPr lvl="1"/>
            <a:r>
              <a:rPr lang="en-US" dirty="0"/>
              <a:t>Good communication between client and project members</a:t>
            </a:r>
          </a:p>
          <a:p>
            <a:pPr marL="0" indent="0">
              <a:buNone/>
            </a:pPr>
            <a:r>
              <a:rPr lang="en-US" dirty="0"/>
              <a:t>Current tasks</a:t>
            </a:r>
          </a:p>
          <a:p>
            <a:pPr lvl="1"/>
            <a:r>
              <a:rPr lang="en-US" dirty="0"/>
              <a:t>Research on collection of data</a:t>
            </a:r>
          </a:p>
          <a:p>
            <a:pPr marL="0" indent="0">
              <a:buNone/>
            </a:pPr>
            <a:r>
              <a:rPr lang="en-US" dirty="0"/>
              <a:t>Upcoming Plans</a:t>
            </a:r>
          </a:p>
          <a:p>
            <a:pPr lvl="1"/>
            <a:r>
              <a:rPr lang="en-US" dirty="0"/>
              <a:t>Collection of required data from client </a:t>
            </a:r>
          </a:p>
          <a:p>
            <a:pPr marL="0" indent="0">
              <a:buNone/>
            </a:pPr>
            <a:endParaRPr lang="en-US" dirty="0"/>
          </a:p>
        </p:txBody>
      </p:sp>
    </p:spTree>
    <p:extLst>
      <p:ext uri="{BB962C8B-B14F-4D97-AF65-F5344CB8AC3E}">
        <p14:creationId xmlns:p14="http://schemas.microsoft.com/office/powerpoint/2010/main" val="249809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CE8F-ADAF-4A4A-8F6E-7B43EF18CF8A}"/>
              </a:ext>
            </a:extLst>
          </p:cNvPr>
          <p:cNvSpPr>
            <a:spLocks noGrp="1"/>
          </p:cNvSpPr>
          <p:nvPr>
            <p:ph type="title"/>
          </p:nvPr>
        </p:nvSpPr>
        <p:spPr/>
        <p:txBody>
          <a:bodyPr/>
          <a:lstStyle/>
          <a:p>
            <a:r>
              <a:rPr lang="en-US" dirty="0"/>
              <a:t>Plans for the next Weekly Status Report</a:t>
            </a:r>
          </a:p>
        </p:txBody>
      </p:sp>
      <p:sp>
        <p:nvSpPr>
          <p:cNvPr id="5" name="Text Placeholder 4">
            <a:extLst>
              <a:ext uri="{FF2B5EF4-FFF2-40B4-BE49-F238E27FC236}">
                <a16:creationId xmlns:a16="http://schemas.microsoft.com/office/drawing/2014/main" id="{919249FF-2A7C-4035-84E5-8B5AE54DB9C8}"/>
              </a:ext>
            </a:extLst>
          </p:cNvPr>
          <p:cNvSpPr>
            <a:spLocks noGrp="1"/>
          </p:cNvSpPr>
          <p:nvPr>
            <p:ph type="body" sz="quarter" idx="10"/>
          </p:nvPr>
        </p:nvSpPr>
        <p:spPr>
          <a:xfrm>
            <a:off x="874184" y="4906963"/>
            <a:ext cx="10498667" cy="1047750"/>
          </a:xfrm>
        </p:spPr>
        <p:txBody>
          <a:bodyPr/>
          <a:lstStyle/>
          <a:p>
            <a:r>
              <a:rPr lang="en-US" dirty="0"/>
              <a:t>This week we will mainly cover the issues related to data availability</a:t>
            </a:r>
          </a:p>
          <a:p>
            <a:endParaRPr lang="en-US" dirty="0"/>
          </a:p>
        </p:txBody>
      </p:sp>
      <p:graphicFrame>
        <p:nvGraphicFramePr>
          <p:cNvPr id="6" name="Content Placeholder 7">
            <a:extLst>
              <a:ext uri="{FF2B5EF4-FFF2-40B4-BE49-F238E27FC236}">
                <a16:creationId xmlns:a16="http://schemas.microsoft.com/office/drawing/2014/main" id="{9ECD5031-4000-4092-916B-68D69BD1C865}"/>
              </a:ext>
            </a:extLst>
          </p:cNvPr>
          <p:cNvGraphicFramePr>
            <a:graphicFrameLocks noGrp="1"/>
          </p:cNvGraphicFramePr>
          <p:nvPr>
            <p:extLst>
              <p:ext uri="{D42A27DB-BD31-4B8C-83A1-F6EECF244321}">
                <p14:modId xmlns:p14="http://schemas.microsoft.com/office/powerpoint/2010/main" val="541181321"/>
              </p:ext>
            </p:extLst>
          </p:nvPr>
        </p:nvGraphicFramePr>
        <p:xfrm>
          <a:off x="406400" y="1157162"/>
          <a:ext cx="10498137" cy="37498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6481993"/>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914F947FC2EB4D8C6B11DC54796031" ma:contentTypeVersion="4" ma:contentTypeDescription="Create a new document." ma:contentTypeScope="" ma:versionID="664f2e13f4ac0a51f98d70cc9eb4d470">
  <xsd:schema xmlns:xsd="http://www.w3.org/2001/XMLSchema" xmlns:xs="http://www.w3.org/2001/XMLSchema" xmlns:p="http://schemas.microsoft.com/office/2006/metadata/properties" xmlns:ns2="23453c11-5cd4-47aa-9597-c37e2dbeb6f1" targetNamespace="http://schemas.microsoft.com/office/2006/metadata/properties" ma:root="true" ma:fieldsID="638bc08fece6235aae7fbe66ed7f8e94" ns2:_="">
    <xsd:import namespace="23453c11-5cd4-47aa-9597-c37e2dbeb6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53c11-5cd4-47aa-9597-c37e2dbeb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2.xml><?xml version="1.0" encoding="utf-8"?>
<ds:datastoreItem xmlns:ds="http://schemas.openxmlformats.org/officeDocument/2006/customXml" ds:itemID="{31D7D0C9-4DB4-496F-B742-1A5AEA0A7883}">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598a0774-9d59-4c19-9116-2ccca5cd92a2"/>
    <ds:schemaRef ds:uri="http://purl.org/dc/terms/"/>
    <ds:schemaRef ds:uri="http://purl.org/dc/dcmitype/"/>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DCEE5492-315A-4D57-9826-F59AEEC54BFF}"/>
</file>

<file path=docProps/app.xml><?xml version="1.0" encoding="utf-8"?>
<Properties xmlns="http://schemas.openxmlformats.org/officeDocument/2006/extended-properties" xmlns:vt="http://schemas.openxmlformats.org/officeDocument/2006/docPropsVTypes">
  <Template>georgian_college_PPT_template_2017_widescreen</Template>
  <TotalTime>411</TotalTime>
  <Words>551</Words>
  <Application>Microsoft Office PowerPoint</Application>
  <PresentationFormat>Widescreen</PresentationFormat>
  <Paragraphs>127</Paragraphs>
  <Slides>13</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1" baseType="lpstr">
      <vt:lpstr>Arial</vt:lpstr>
      <vt:lpstr>Avenir LT Std 65 Medium</vt:lpstr>
      <vt:lpstr>Calibri</vt:lpstr>
      <vt:lpstr>Calibri Light</vt:lpstr>
      <vt:lpstr>Times New Roman</vt:lpstr>
      <vt:lpstr>Georgian 16x9 Template A - 2017</vt:lpstr>
      <vt:lpstr>Georgian 16x9 Template B - 2017</vt:lpstr>
      <vt:lpstr>Worksheet</vt:lpstr>
      <vt:lpstr>PowerPoint Presentation</vt:lpstr>
      <vt:lpstr>Project Summary</vt:lpstr>
      <vt:lpstr>Team Profile</vt:lpstr>
      <vt:lpstr>Communication Plan</vt:lpstr>
      <vt:lpstr>High-Level Timeline Chart (GANTT)</vt:lpstr>
      <vt:lpstr>High-Level Timeline Chart (GANTT)</vt:lpstr>
      <vt:lpstr>Budget</vt:lpstr>
      <vt:lpstr>Project Progress Update</vt:lpstr>
      <vt:lpstr>Plans for the next Weekly Status Report</vt:lpstr>
      <vt:lpstr>Individual Status Report – Akshay Vijayan</vt:lpstr>
      <vt:lpstr>Individual Status Report – Mary Lijo Cletus</vt:lpstr>
      <vt:lpstr>Individual Status Report – Arshad Rafeek Shemi</vt:lpstr>
      <vt:lpstr>Questions and Answers</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Mary Lijo Cletus</cp:lastModifiedBy>
  <cp:revision>19</cp:revision>
  <dcterms:created xsi:type="dcterms:W3CDTF">2020-01-03T19:45:57Z</dcterms:created>
  <dcterms:modified xsi:type="dcterms:W3CDTF">2022-08-04T04:18:01Z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0x01010066914F947FC2EB4D8C6B11DC54796031</vt:lpwstr>
  </property>
</Properties>
</file>