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34"/>
  </p:notesMasterIdLst>
  <p:handoutMasterIdLst>
    <p:handoutMasterId r:id="rId35"/>
  </p:handoutMasterIdLst>
  <p:sldIdLst>
    <p:sldId id="256" r:id="rId6"/>
    <p:sldId id="257" r:id="rId7"/>
    <p:sldId id="258" r:id="rId8"/>
    <p:sldId id="270" r:id="rId9"/>
    <p:sldId id="271" r:id="rId10"/>
    <p:sldId id="272" r:id="rId11"/>
    <p:sldId id="264" r:id="rId12"/>
    <p:sldId id="269" r:id="rId13"/>
    <p:sldId id="260" r:id="rId14"/>
    <p:sldId id="261" r:id="rId15"/>
    <p:sldId id="279" r:id="rId16"/>
    <p:sldId id="280" r:id="rId17"/>
    <p:sldId id="281" r:id="rId18"/>
    <p:sldId id="282" r:id="rId19"/>
    <p:sldId id="283" r:id="rId20"/>
    <p:sldId id="284" r:id="rId21"/>
    <p:sldId id="285" r:id="rId22"/>
    <p:sldId id="286" r:id="rId23"/>
    <p:sldId id="287" r:id="rId24"/>
    <p:sldId id="277" r:id="rId25"/>
    <p:sldId id="278" r:id="rId26"/>
    <p:sldId id="275" r:id="rId27"/>
    <p:sldId id="276" r:id="rId28"/>
    <p:sldId id="262" r:id="rId29"/>
    <p:sldId id="267" r:id="rId30"/>
    <p:sldId id="268" r:id="rId31"/>
    <p:sldId id="288"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F9C46-86AD-4644-84A3-728DDE6A445E}" v="317" dt="2022-09-20T15:19:57.860"/>
    <p1510:client id="{E8629A14-CAC0-4CB0-AF26-25962AEAFECE}" v="230" dt="2022-09-28T05:20:4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629" autoAdjust="0"/>
  </p:normalViewPr>
  <p:slideViewPr>
    <p:cSldViewPr snapToGrid="0">
      <p:cViewPr varScale="1">
        <p:scale>
          <a:sx n="72" d="100"/>
          <a:sy n="72" d="100"/>
        </p:scale>
        <p:origin x="564"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10/26/2022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10/26/2022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a:bodyPr>
          <a:lstStyle/>
          <a:p>
            <a:pPr marL="514350" indent="-514350">
              <a:buAutoNum type="arabicPeriod"/>
            </a:pPr>
            <a:r>
              <a:rPr lang="en-US" dirty="0"/>
              <a:t>Analysis of Client Website </a:t>
            </a:r>
          </a:p>
          <a:p>
            <a:pPr>
              <a:lnSpc>
                <a:spcPct val="200000"/>
              </a:lnSpc>
            </a:pPr>
            <a:r>
              <a:rPr lang="en-US" sz="2000" dirty="0"/>
              <a:t>Analyzed the client website </a:t>
            </a:r>
            <a:r>
              <a:rPr lang="en-US" sz="2000" dirty="0" err="1"/>
              <a:t>ie</a:t>
            </a:r>
            <a:r>
              <a:rPr lang="en-US" sz="2000" dirty="0"/>
              <a:t> the Sharon Bonner Consultancy Website</a:t>
            </a:r>
          </a:p>
          <a:p>
            <a:pPr>
              <a:lnSpc>
                <a:spcPct val="200000"/>
              </a:lnSpc>
            </a:pPr>
            <a:r>
              <a:rPr lang="en-US" sz="2000" dirty="0"/>
              <a:t>Provided suggestions to the clients based on the analysis for their recent website modification. Suggestions and analysis results were shared to client by a power point presentation during the client meeting</a:t>
            </a:r>
          </a:p>
          <a:p>
            <a:pPr>
              <a:lnSpc>
                <a:spcPct val="200000"/>
              </a:lnSpc>
            </a:pPr>
            <a:r>
              <a:rPr lang="en-US" sz="2000" dirty="0"/>
              <a:t>We used </a:t>
            </a:r>
            <a:r>
              <a:rPr lang="en-US" sz="2000" dirty="0" err="1"/>
              <a:t>Gtmatrix</a:t>
            </a:r>
            <a:r>
              <a:rPr lang="en-US" sz="2000" dirty="0"/>
              <a:t> for the analysis as our tool</a:t>
            </a:r>
          </a:p>
          <a:p>
            <a:pPr marL="0" indent="0">
              <a:lnSpc>
                <a:spcPct val="200000"/>
              </a:lnSpc>
              <a:buNone/>
            </a:pPr>
            <a:endParaRPr lang="en-US" sz="20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F738B1-BED3-17EA-1A7F-1B35A4CF097C}"/>
              </a:ext>
            </a:extLst>
          </p:cNvPr>
          <p:cNvPicPr>
            <a:picLocks noChangeAspect="1"/>
          </p:cNvPicPr>
          <p:nvPr/>
        </p:nvPicPr>
        <p:blipFill rotWithShape="1">
          <a:blip r:embed="rId2"/>
          <a:srcRect l="2174" t="13315" r="36848" b="5293"/>
          <a:stretch/>
        </p:blipFill>
        <p:spPr>
          <a:xfrm>
            <a:off x="1033670" y="1027486"/>
            <a:ext cx="8998226" cy="4833287"/>
          </a:xfrm>
          <a:prstGeom prst="rect">
            <a:avLst/>
          </a:prstGeom>
        </p:spPr>
      </p:pic>
      <p:sp>
        <p:nvSpPr>
          <p:cNvPr id="2" name="TextBox 1">
            <a:extLst>
              <a:ext uri="{FF2B5EF4-FFF2-40B4-BE49-F238E27FC236}">
                <a16:creationId xmlns:a16="http://schemas.microsoft.com/office/drawing/2014/main" id="{12B6B024-6176-170C-8993-7B811A9EA52E}"/>
              </a:ext>
            </a:extLst>
          </p:cNvPr>
          <p:cNvSpPr txBox="1"/>
          <p:nvPr/>
        </p:nvSpPr>
        <p:spPr>
          <a:xfrm>
            <a:off x="1711252" y="402608"/>
            <a:ext cx="9338390" cy="461665"/>
          </a:xfrm>
          <a:prstGeom prst="rect">
            <a:avLst/>
          </a:prstGeom>
          <a:noFill/>
        </p:spPr>
        <p:txBody>
          <a:bodyPr wrap="none" rtlCol="0">
            <a:spAutoFit/>
          </a:bodyPr>
          <a:lstStyle/>
          <a:p>
            <a:r>
              <a:rPr lang="en-US" sz="2400" b="1" dirty="0">
                <a:solidFill>
                  <a:schemeClr val="accent6">
                    <a:lumMod val="75000"/>
                  </a:schemeClr>
                </a:solidFill>
              </a:rPr>
              <a:t>Screenshots of the visualizations that we have created for website Analysis</a:t>
            </a:r>
            <a:endParaRPr lang="en-IN" sz="2400" b="1" dirty="0">
              <a:solidFill>
                <a:schemeClr val="accent6">
                  <a:lumMod val="75000"/>
                </a:schemeClr>
              </a:solidFill>
            </a:endParaRPr>
          </a:p>
        </p:txBody>
      </p:sp>
    </p:spTree>
    <p:extLst>
      <p:ext uri="{BB962C8B-B14F-4D97-AF65-F5344CB8AC3E}">
        <p14:creationId xmlns:p14="http://schemas.microsoft.com/office/powerpoint/2010/main" val="168203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EC73E0-D64A-88B1-FBDD-7F8D7050EEAF}"/>
              </a:ext>
            </a:extLst>
          </p:cNvPr>
          <p:cNvPicPr>
            <a:picLocks noChangeAspect="1"/>
          </p:cNvPicPr>
          <p:nvPr/>
        </p:nvPicPr>
        <p:blipFill rotWithShape="1">
          <a:blip r:embed="rId2"/>
          <a:srcRect l="2936" t="14862" r="16087" b="21339"/>
          <a:stretch/>
        </p:blipFill>
        <p:spPr>
          <a:xfrm>
            <a:off x="715618" y="821636"/>
            <a:ext cx="9872870" cy="4373218"/>
          </a:xfrm>
          <a:prstGeom prst="rect">
            <a:avLst/>
          </a:prstGeom>
        </p:spPr>
      </p:pic>
    </p:spTree>
    <p:extLst>
      <p:ext uri="{BB962C8B-B14F-4D97-AF65-F5344CB8AC3E}">
        <p14:creationId xmlns:p14="http://schemas.microsoft.com/office/powerpoint/2010/main" val="161058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F15A6-ECEA-1D47-276D-639DFFC4F08D}"/>
              </a:ext>
            </a:extLst>
          </p:cNvPr>
          <p:cNvSpPr>
            <a:spLocks noGrp="1"/>
          </p:cNvSpPr>
          <p:nvPr>
            <p:ph type="body" sz="quarter" idx="10"/>
          </p:nvPr>
        </p:nvSpPr>
        <p:spPr>
          <a:xfrm>
            <a:off x="846666" y="1033670"/>
            <a:ext cx="10498667" cy="4383027"/>
          </a:xfrm>
        </p:spPr>
        <p:txBody>
          <a:bodyPr/>
          <a:lstStyle/>
          <a:p>
            <a:pPr marL="342900" indent="-342900">
              <a:lnSpc>
                <a:spcPct val="150000"/>
              </a:lnSpc>
              <a:buFont typeface="Arial" panose="020B0604020202020204" pitchFamily="34" charset="0"/>
              <a:buChar char="•"/>
            </a:pPr>
            <a:r>
              <a:rPr lang="en-US" sz="2000" dirty="0"/>
              <a:t>Great Website Content</a:t>
            </a:r>
          </a:p>
          <a:p>
            <a:pPr marL="342900" indent="-342900">
              <a:lnSpc>
                <a:spcPct val="150000"/>
              </a:lnSpc>
              <a:buFont typeface="Arial" panose="020B0604020202020204" pitchFamily="34" charset="0"/>
              <a:buChar char="•"/>
            </a:pPr>
            <a:r>
              <a:rPr lang="en-US" sz="2000" dirty="0"/>
              <a:t>Vlogs in the website is also meaningful and good</a:t>
            </a:r>
          </a:p>
          <a:p>
            <a:pPr marL="342900" indent="-342900">
              <a:lnSpc>
                <a:spcPct val="150000"/>
              </a:lnSpc>
              <a:buFont typeface="Arial" panose="020B0604020202020204" pitchFamily="34" charset="0"/>
              <a:buChar char="•"/>
            </a:pPr>
            <a:r>
              <a:rPr lang="en-US" sz="2000" dirty="0"/>
              <a:t>Portfolio Section in the website is also good</a:t>
            </a:r>
          </a:p>
          <a:p>
            <a:pPr marL="285750" indent="-285750">
              <a:lnSpc>
                <a:spcPct val="150000"/>
              </a:lnSpc>
              <a:buFont typeface="Arial" panose="020B0604020202020204" pitchFamily="34" charset="0"/>
              <a:buChar char="•"/>
            </a:pPr>
            <a:r>
              <a:rPr lang="en-US" sz="2000" dirty="0"/>
              <a:t>Images provided in the website are oversized as a result the clarity of the images are affected</a:t>
            </a:r>
          </a:p>
          <a:p>
            <a:pPr marL="285750" indent="-285750">
              <a:lnSpc>
                <a:spcPct val="150000"/>
              </a:lnSpc>
              <a:buFont typeface="Arial" panose="020B0604020202020204" pitchFamily="34" charset="0"/>
              <a:buChar char="•"/>
            </a:pPr>
            <a:r>
              <a:rPr lang="en-US" sz="2000" dirty="0"/>
              <a:t>Loading time of the website is more.</a:t>
            </a:r>
          </a:p>
          <a:p>
            <a:pPr marL="285750" indent="-285750">
              <a:lnSpc>
                <a:spcPct val="150000"/>
              </a:lnSpc>
              <a:buFont typeface="Arial" panose="020B0604020202020204" pitchFamily="34" charset="0"/>
              <a:buChar char="•"/>
            </a:pPr>
            <a:r>
              <a:rPr lang="en-US" sz="2000" dirty="0"/>
              <a:t>The overall view of the website is a combination of blue and lavender same as in the logo which can be made more attractive </a:t>
            </a:r>
            <a:endParaRPr lang="en-IN" sz="2000" dirty="0"/>
          </a:p>
        </p:txBody>
      </p:sp>
      <p:sp>
        <p:nvSpPr>
          <p:cNvPr id="4" name="TextBox 3">
            <a:extLst>
              <a:ext uri="{FF2B5EF4-FFF2-40B4-BE49-F238E27FC236}">
                <a16:creationId xmlns:a16="http://schemas.microsoft.com/office/drawing/2014/main" id="{ECBBB765-F36E-6EEE-89F1-65646C996624}"/>
              </a:ext>
            </a:extLst>
          </p:cNvPr>
          <p:cNvSpPr txBox="1"/>
          <p:nvPr/>
        </p:nvSpPr>
        <p:spPr>
          <a:xfrm>
            <a:off x="1166192" y="530087"/>
            <a:ext cx="6096000" cy="646331"/>
          </a:xfrm>
          <a:prstGeom prst="rect">
            <a:avLst/>
          </a:prstGeom>
          <a:noFill/>
        </p:spPr>
        <p:txBody>
          <a:bodyPr wrap="square">
            <a:spAutoFit/>
          </a:bodyPr>
          <a:lstStyle/>
          <a:p>
            <a:r>
              <a:rPr lang="en-US" sz="3600" b="1" dirty="0">
                <a:solidFill>
                  <a:srgbClr val="FF0000"/>
                </a:solidFill>
              </a:rPr>
              <a:t>Major Observations</a:t>
            </a:r>
            <a:endParaRPr lang="en-IN" sz="3600" b="1" dirty="0">
              <a:solidFill>
                <a:srgbClr val="FF0000"/>
              </a:solidFill>
            </a:endParaRPr>
          </a:p>
        </p:txBody>
      </p:sp>
    </p:spTree>
    <p:extLst>
      <p:ext uri="{BB962C8B-B14F-4D97-AF65-F5344CB8AC3E}">
        <p14:creationId xmlns:p14="http://schemas.microsoft.com/office/powerpoint/2010/main" val="211184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06B1D0-2EAC-828D-8271-A63281F6988A}"/>
              </a:ext>
            </a:extLst>
          </p:cNvPr>
          <p:cNvSpPr>
            <a:spLocks noGrp="1"/>
          </p:cNvSpPr>
          <p:nvPr>
            <p:ph type="body" sz="quarter" idx="10"/>
          </p:nvPr>
        </p:nvSpPr>
        <p:spPr/>
        <p:txBody>
          <a:bodyPr/>
          <a:lstStyle/>
          <a:p>
            <a:pPr>
              <a:lnSpc>
                <a:spcPct val="150000"/>
              </a:lnSpc>
            </a:pPr>
            <a:r>
              <a:rPr lang="en-US" sz="2000" dirty="0"/>
              <a:t>If the size of the images are compressed properly and then uploaded into the website, then the image quality will increase at the same time the speed of the website will also improve as it reduces the loading time</a:t>
            </a:r>
            <a:endParaRPr lang="en-IN" sz="2000" dirty="0"/>
          </a:p>
          <a:p>
            <a:endParaRPr lang="en-IN" dirty="0"/>
          </a:p>
        </p:txBody>
      </p:sp>
      <p:sp>
        <p:nvSpPr>
          <p:cNvPr id="4" name="TextBox 3">
            <a:extLst>
              <a:ext uri="{FF2B5EF4-FFF2-40B4-BE49-F238E27FC236}">
                <a16:creationId xmlns:a16="http://schemas.microsoft.com/office/drawing/2014/main" id="{EA14F159-4B57-F9CC-6ABC-F7E30556F53A}"/>
              </a:ext>
            </a:extLst>
          </p:cNvPr>
          <p:cNvSpPr txBox="1"/>
          <p:nvPr/>
        </p:nvSpPr>
        <p:spPr>
          <a:xfrm>
            <a:off x="874184" y="762000"/>
            <a:ext cx="6096000" cy="646331"/>
          </a:xfrm>
          <a:prstGeom prst="rect">
            <a:avLst/>
          </a:prstGeom>
          <a:noFill/>
        </p:spPr>
        <p:txBody>
          <a:bodyPr wrap="square">
            <a:spAutoFit/>
          </a:bodyPr>
          <a:lstStyle/>
          <a:p>
            <a:r>
              <a:rPr lang="en-US" sz="3600" b="1" dirty="0">
                <a:solidFill>
                  <a:schemeClr val="accent2">
                    <a:lumMod val="75000"/>
                  </a:schemeClr>
                </a:solidFill>
              </a:rPr>
              <a:t>Suggestions Given to client</a:t>
            </a:r>
            <a:endParaRPr lang="en-IN" sz="3600" b="1" dirty="0">
              <a:solidFill>
                <a:schemeClr val="accent2">
                  <a:lumMod val="75000"/>
                </a:schemeClr>
              </a:solidFill>
            </a:endParaRPr>
          </a:p>
        </p:txBody>
      </p:sp>
    </p:spTree>
    <p:extLst>
      <p:ext uri="{BB962C8B-B14F-4D97-AF65-F5344CB8AC3E}">
        <p14:creationId xmlns:p14="http://schemas.microsoft.com/office/powerpoint/2010/main" val="53619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78282A-D0EA-8289-F25F-1A011BE0A2F3}"/>
              </a:ext>
            </a:extLst>
          </p:cNvPr>
          <p:cNvSpPr txBox="1"/>
          <p:nvPr/>
        </p:nvSpPr>
        <p:spPr>
          <a:xfrm>
            <a:off x="1431235" y="544203"/>
            <a:ext cx="6096000" cy="584775"/>
          </a:xfrm>
          <a:prstGeom prst="rect">
            <a:avLst/>
          </a:prstGeom>
          <a:noFill/>
        </p:spPr>
        <p:txBody>
          <a:bodyPr wrap="square">
            <a:spAutoFit/>
          </a:bodyPr>
          <a:lstStyle/>
          <a:p>
            <a:r>
              <a:rPr lang="en-US" sz="3200" b="1" dirty="0">
                <a:solidFill>
                  <a:schemeClr val="accent6">
                    <a:lumMod val="50000"/>
                  </a:schemeClr>
                </a:solidFill>
              </a:rPr>
              <a:t>Analysis of Google Analytics Data</a:t>
            </a:r>
            <a:endParaRPr lang="en-IN" sz="3200" b="1" dirty="0">
              <a:solidFill>
                <a:schemeClr val="accent6">
                  <a:lumMod val="50000"/>
                </a:schemeClr>
              </a:solidFill>
            </a:endParaRPr>
          </a:p>
        </p:txBody>
      </p:sp>
      <p:sp>
        <p:nvSpPr>
          <p:cNvPr id="5" name="TextBox 4">
            <a:extLst>
              <a:ext uri="{FF2B5EF4-FFF2-40B4-BE49-F238E27FC236}">
                <a16:creationId xmlns:a16="http://schemas.microsoft.com/office/drawing/2014/main" id="{682E698E-5E4E-B797-7A15-948D3D7E37ED}"/>
              </a:ext>
            </a:extLst>
          </p:cNvPr>
          <p:cNvSpPr txBox="1"/>
          <p:nvPr/>
        </p:nvSpPr>
        <p:spPr>
          <a:xfrm>
            <a:off x="1166191" y="1663148"/>
            <a:ext cx="9886122" cy="28146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The analysis of Sharon Bonner consultancy’s Goggle analytics data is  done and assumptions were calculated based on the customer flow and the trend that is observed in the customer flow.</a:t>
            </a:r>
          </a:p>
          <a:p>
            <a:pPr marL="342900" indent="-342900">
              <a:lnSpc>
                <a:spcPct val="150000"/>
              </a:lnSpc>
              <a:buFont typeface="Arial" panose="020B0604020202020204" pitchFamily="34" charset="0"/>
              <a:buChar char="•"/>
            </a:pPr>
            <a:r>
              <a:rPr lang="en-US" sz="2000" dirty="0"/>
              <a:t>A dashboard was created based on the analysis of the google analytics data.</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302566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05D6BD-FCED-8825-05B1-CFD96FD5FE92}"/>
              </a:ext>
            </a:extLst>
          </p:cNvPr>
          <p:cNvPicPr>
            <a:picLocks noChangeAspect="1"/>
          </p:cNvPicPr>
          <p:nvPr/>
        </p:nvPicPr>
        <p:blipFill rotWithShape="1">
          <a:blip r:embed="rId2"/>
          <a:srcRect l="14456" t="15056" r="15652" b="24626"/>
          <a:stretch/>
        </p:blipFill>
        <p:spPr>
          <a:xfrm>
            <a:off x="914399" y="609600"/>
            <a:ext cx="8521148" cy="4134678"/>
          </a:xfrm>
          <a:prstGeom prst="rect">
            <a:avLst/>
          </a:prstGeom>
        </p:spPr>
      </p:pic>
    </p:spTree>
    <p:extLst>
      <p:ext uri="{BB962C8B-B14F-4D97-AF65-F5344CB8AC3E}">
        <p14:creationId xmlns:p14="http://schemas.microsoft.com/office/powerpoint/2010/main" val="421748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20B23-BADB-6F66-488C-8A1B5F4B28BA}"/>
              </a:ext>
            </a:extLst>
          </p:cNvPr>
          <p:cNvPicPr>
            <a:picLocks noChangeAspect="1"/>
          </p:cNvPicPr>
          <p:nvPr/>
        </p:nvPicPr>
        <p:blipFill rotWithShape="1">
          <a:blip r:embed="rId2"/>
          <a:srcRect l="61412" t="41734" r="15110" b="5293"/>
          <a:stretch/>
        </p:blipFill>
        <p:spPr>
          <a:xfrm>
            <a:off x="1762540" y="1285462"/>
            <a:ext cx="2852022" cy="3617843"/>
          </a:xfrm>
          <a:prstGeom prst="rect">
            <a:avLst/>
          </a:prstGeom>
        </p:spPr>
      </p:pic>
      <p:pic>
        <p:nvPicPr>
          <p:cNvPr id="5" name="Picture 4">
            <a:extLst>
              <a:ext uri="{FF2B5EF4-FFF2-40B4-BE49-F238E27FC236}">
                <a16:creationId xmlns:a16="http://schemas.microsoft.com/office/drawing/2014/main" id="{C91B53BD-D4F3-56F3-9822-8302B52F5D65}"/>
              </a:ext>
            </a:extLst>
          </p:cNvPr>
          <p:cNvPicPr>
            <a:picLocks noChangeAspect="1"/>
          </p:cNvPicPr>
          <p:nvPr/>
        </p:nvPicPr>
        <p:blipFill rotWithShape="1">
          <a:blip r:embed="rId3"/>
          <a:srcRect l="16321" t="32843" r="16631" b="37385"/>
          <a:stretch/>
        </p:blipFill>
        <p:spPr>
          <a:xfrm>
            <a:off x="4823791" y="1510748"/>
            <a:ext cx="6533321" cy="2040834"/>
          </a:xfrm>
          <a:prstGeom prst="rect">
            <a:avLst/>
          </a:prstGeom>
        </p:spPr>
      </p:pic>
    </p:spTree>
    <p:extLst>
      <p:ext uri="{BB962C8B-B14F-4D97-AF65-F5344CB8AC3E}">
        <p14:creationId xmlns:p14="http://schemas.microsoft.com/office/powerpoint/2010/main" val="201015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5D4188-D6E4-7D58-06C1-3647A9A6632F}"/>
              </a:ext>
            </a:extLst>
          </p:cNvPr>
          <p:cNvSpPr txBox="1"/>
          <p:nvPr/>
        </p:nvSpPr>
        <p:spPr>
          <a:xfrm>
            <a:off x="901148" y="782743"/>
            <a:ext cx="7792278" cy="646331"/>
          </a:xfrm>
          <a:prstGeom prst="rect">
            <a:avLst/>
          </a:prstGeom>
          <a:noFill/>
        </p:spPr>
        <p:txBody>
          <a:bodyPr wrap="square">
            <a:spAutoFit/>
          </a:bodyPr>
          <a:lstStyle/>
          <a:p>
            <a:r>
              <a:rPr lang="en-US" sz="3600" b="1" dirty="0">
                <a:solidFill>
                  <a:schemeClr val="accent6">
                    <a:lumMod val="50000"/>
                  </a:schemeClr>
                </a:solidFill>
              </a:rPr>
              <a:t>Findings From Google analytics data</a:t>
            </a:r>
            <a:endParaRPr lang="en-IN" sz="3600" b="1" dirty="0">
              <a:solidFill>
                <a:schemeClr val="accent6">
                  <a:lumMod val="50000"/>
                </a:schemeClr>
              </a:solidFill>
            </a:endParaRPr>
          </a:p>
        </p:txBody>
      </p:sp>
      <p:sp>
        <p:nvSpPr>
          <p:cNvPr id="7" name="TextBox 6">
            <a:extLst>
              <a:ext uri="{FF2B5EF4-FFF2-40B4-BE49-F238E27FC236}">
                <a16:creationId xmlns:a16="http://schemas.microsoft.com/office/drawing/2014/main" id="{D39B66F2-436F-144C-6269-8E95A376F226}"/>
              </a:ext>
            </a:extLst>
          </p:cNvPr>
          <p:cNvSpPr txBox="1"/>
          <p:nvPr/>
        </p:nvSpPr>
        <p:spPr>
          <a:xfrm>
            <a:off x="1033669" y="1815549"/>
            <a:ext cx="6626087"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tx1">
                    <a:lumMod val="50000"/>
                  </a:schemeClr>
                </a:solidFill>
              </a:rPr>
              <a:t>Maximum customers are through Google search</a:t>
            </a:r>
          </a:p>
          <a:p>
            <a:pPr marL="342900" indent="-342900">
              <a:lnSpc>
                <a:spcPct val="150000"/>
              </a:lnSpc>
              <a:buFont typeface="Arial" panose="020B0604020202020204" pitchFamily="34" charset="0"/>
              <a:buChar char="•"/>
            </a:pPr>
            <a:r>
              <a:rPr lang="en-US" sz="2000" dirty="0">
                <a:solidFill>
                  <a:schemeClr val="tx1">
                    <a:lumMod val="50000"/>
                  </a:schemeClr>
                </a:solidFill>
              </a:rPr>
              <a:t>Maximum viewed page is About page of the client</a:t>
            </a:r>
          </a:p>
          <a:p>
            <a:pPr marL="342900" indent="-342900">
              <a:lnSpc>
                <a:spcPct val="150000"/>
              </a:lnSpc>
              <a:buFont typeface="Arial" panose="020B0604020202020204" pitchFamily="34" charset="0"/>
              <a:buChar char="•"/>
            </a:pPr>
            <a:r>
              <a:rPr lang="en-US" sz="2000" dirty="0">
                <a:solidFill>
                  <a:schemeClr val="tx1">
                    <a:lumMod val="50000"/>
                  </a:schemeClr>
                </a:solidFill>
              </a:rPr>
              <a:t>There is an improved user count seen in the middle of the month of October</a:t>
            </a:r>
          </a:p>
          <a:p>
            <a:pPr marL="342900" indent="-342900">
              <a:lnSpc>
                <a:spcPct val="150000"/>
              </a:lnSpc>
              <a:buFont typeface="Arial" panose="020B0604020202020204" pitchFamily="34" charset="0"/>
              <a:buChar char="•"/>
            </a:pPr>
            <a:r>
              <a:rPr lang="en-US" sz="2000" dirty="0">
                <a:solidFill>
                  <a:schemeClr val="tx1">
                    <a:lumMod val="50000"/>
                  </a:schemeClr>
                </a:solidFill>
              </a:rPr>
              <a:t>Can concentrate more on social media platforms to increase the clients</a:t>
            </a:r>
          </a:p>
          <a:p>
            <a:pPr marL="342900" indent="-342900">
              <a:lnSpc>
                <a:spcPct val="150000"/>
              </a:lnSpc>
              <a:buFont typeface="Arial" panose="020B0604020202020204" pitchFamily="34" charset="0"/>
              <a:buChar char="•"/>
            </a:pPr>
            <a:r>
              <a:rPr lang="en-US" sz="2000" dirty="0">
                <a:solidFill>
                  <a:schemeClr val="tx1">
                    <a:lumMod val="50000"/>
                  </a:schemeClr>
                </a:solidFill>
              </a:rPr>
              <a:t>Can concentrate more on google paid adds to maintain the high flow of customers through the google search</a:t>
            </a:r>
          </a:p>
          <a:p>
            <a:pPr marL="342900" indent="-342900">
              <a:lnSpc>
                <a:spcPct val="150000"/>
              </a:lnSpc>
              <a:buFont typeface="Arial" panose="020B0604020202020204" pitchFamily="34" charset="0"/>
              <a:buChar char="•"/>
            </a:pPr>
            <a:endParaRPr lang="en-US" sz="2000" dirty="0">
              <a:solidFill>
                <a:schemeClr val="tx1">
                  <a:lumMod val="50000"/>
                </a:schemeClr>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6757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94CDE-D7C5-5683-4485-364371895D56}"/>
              </a:ext>
            </a:extLst>
          </p:cNvPr>
          <p:cNvSpPr txBox="1"/>
          <p:nvPr/>
        </p:nvSpPr>
        <p:spPr>
          <a:xfrm>
            <a:off x="1311965" y="636104"/>
            <a:ext cx="4115999" cy="646331"/>
          </a:xfrm>
          <a:prstGeom prst="rect">
            <a:avLst/>
          </a:prstGeom>
          <a:noFill/>
        </p:spPr>
        <p:txBody>
          <a:bodyPr wrap="none" rtlCol="0">
            <a:spAutoFit/>
          </a:bodyPr>
          <a:lstStyle/>
          <a:p>
            <a:r>
              <a:rPr lang="en-US" sz="3600" b="1" dirty="0">
                <a:solidFill>
                  <a:schemeClr val="bg1">
                    <a:lumMod val="50000"/>
                  </a:schemeClr>
                </a:solidFill>
              </a:rPr>
              <a:t>Social Media Analysis</a:t>
            </a:r>
            <a:endParaRPr lang="en-IN" sz="3600" b="1" dirty="0">
              <a:solidFill>
                <a:schemeClr val="bg1">
                  <a:lumMod val="50000"/>
                </a:schemeClr>
              </a:solidFill>
            </a:endParaRPr>
          </a:p>
        </p:txBody>
      </p:sp>
      <p:sp>
        <p:nvSpPr>
          <p:cNvPr id="5" name="TextBox 4">
            <a:extLst>
              <a:ext uri="{FF2B5EF4-FFF2-40B4-BE49-F238E27FC236}">
                <a16:creationId xmlns:a16="http://schemas.microsoft.com/office/drawing/2014/main" id="{BEB047F0-64DA-2306-4964-22F501630D80}"/>
              </a:ext>
            </a:extLst>
          </p:cNvPr>
          <p:cNvSpPr txBox="1"/>
          <p:nvPr/>
        </p:nvSpPr>
        <p:spPr>
          <a:xfrm>
            <a:off x="1020418" y="1431235"/>
            <a:ext cx="9896492" cy="2585323"/>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400" dirty="0">
                <a:solidFill>
                  <a:schemeClr val="tx1">
                    <a:lumMod val="50000"/>
                  </a:schemeClr>
                </a:solidFill>
              </a:rPr>
              <a:t>Social media analysis of our client is done .</a:t>
            </a:r>
          </a:p>
          <a:p>
            <a:pPr marL="342900" indent="-342900">
              <a:lnSpc>
                <a:spcPct val="150000"/>
              </a:lnSpc>
              <a:buFont typeface="Arial" panose="020B0604020202020204" pitchFamily="34" charset="0"/>
              <a:buChar char="•"/>
            </a:pPr>
            <a:r>
              <a:rPr lang="en-US" sz="2400" dirty="0">
                <a:solidFill>
                  <a:schemeClr val="tx1">
                    <a:lumMod val="50000"/>
                  </a:schemeClr>
                </a:solidFill>
              </a:rPr>
              <a:t>Social media accounts like Instagram , Facebook and LinkedIn is analyzed</a:t>
            </a:r>
          </a:p>
          <a:p>
            <a:pPr marL="342900" indent="-342900">
              <a:lnSpc>
                <a:spcPct val="150000"/>
              </a:lnSpc>
              <a:buFont typeface="Arial" panose="020B0604020202020204" pitchFamily="34" charset="0"/>
              <a:buChar char="•"/>
            </a:pPr>
            <a:r>
              <a:rPr lang="en-US" sz="2400" dirty="0">
                <a:solidFill>
                  <a:schemeClr val="tx1">
                    <a:lumMod val="50000"/>
                  </a:schemeClr>
                </a:solidFill>
              </a:rPr>
              <a:t>Found that the social media accounts are well maintained but there is scope</a:t>
            </a:r>
          </a:p>
          <a:p>
            <a:pPr>
              <a:lnSpc>
                <a:spcPct val="150000"/>
              </a:lnSpc>
            </a:pPr>
            <a:r>
              <a:rPr lang="en-US" sz="2400" dirty="0">
                <a:solidFill>
                  <a:schemeClr val="tx1">
                    <a:lumMod val="50000"/>
                  </a:schemeClr>
                </a:solidFill>
              </a:rPr>
              <a:t>     for improvement to attract more users</a:t>
            </a:r>
          </a:p>
          <a:p>
            <a:endParaRPr lang="en-IN" dirty="0"/>
          </a:p>
        </p:txBody>
      </p:sp>
    </p:spTree>
    <p:extLst>
      <p:ext uri="{BB962C8B-B14F-4D97-AF65-F5344CB8AC3E}">
        <p14:creationId xmlns:p14="http://schemas.microsoft.com/office/powerpoint/2010/main" val="174191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a:xfrm>
            <a:off x="819149" y="1286952"/>
            <a:ext cx="10498667" cy="4514810"/>
          </a:xfrm>
        </p:spPr>
        <p:txBody>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dirty="0"/>
              <a:t>Preparing for the dashboard creation based on the Social Media Analysis done for the client website</a:t>
            </a:r>
          </a:p>
          <a:p>
            <a:pPr marL="457200" indent="-457200">
              <a:buFont typeface="Arial" panose="020B0604020202020204" pitchFamily="34" charset="0"/>
              <a:buChar char="•"/>
            </a:pPr>
            <a:r>
              <a:rPr lang="en-US" sz="2800" dirty="0"/>
              <a:t>Preparing for the Next client meeting </a:t>
            </a:r>
          </a:p>
          <a:p>
            <a:pPr marL="457200" indent="-457200">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323401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 so far</a:t>
            </a:r>
          </a:p>
          <a:p>
            <a:pPr marL="285750" indent="-285750">
              <a:buFont typeface="Arial" panose="020B0604020202020204" pitchFamily="34" charset="0"/>
              <a:buChar char="•"/>
            </a:pPr>
            <a:r>
              <a:rPr lang="en-US" dirty="0"/>
              <a:t>Next client meeting will be according to the client's availability</a:t>
            </a:r>
            <a:endParaRPr lang="en-US" sz="2800" dirty="0"/>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3964162"/>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800" dirty="0"/>
              <a:t>First Client meeting was done on 21/09/2022</a:t>
            </a:r>
          </a:p>
          <a:p>
            <a:pPr marL="457200" indent="-457200"/>
            <a:r>
              <a:rPr lang="en-US" sz="2800" dirty="0"/>
              <a:t>Second Client meeting was done on 29/09/2022</a:t>
            </a:r>
          </a:p>
          <a:p>
            <a:pPr marL="457200" indent="-457200"/>
            <a:r>
              <a:rPr lang="en-US" sz="2800" dirty="0"/>
              <a:t>Third Client meeting was done on 13/10/2022</a:t>
            </a:r>
          </a:p>
          <a:p>
            <a:pPr marL="457200" indent="-457200">
              <a:buFont typeface="Arial" panose="020B0604020202020204" pitchFamily="34" charset="0"/>
              <a:buChar char="•"/>
            </a:pPr>
            <a:r>
              <a:rPr lang="en-US" dirty="0"/>
              <a:t>Immediate recommendations on website provided for the client's website </a:t>
            </a:r>
            <a:r>
              <a:rPr lang="en-US" dirty="0" err="1"/>
              <a:t>updation</a:t>
            </a:r>
            <a:endParaRPr lang="en-US" dirty="0"/>
          </a:p>
          <a:p>
            <a:pPr marL="457200" indent="-457200">
              <a:buFont typeface="Arial" panose="020B0604020202020204" pitchFamily="34" charset="0"/>
              <a:buChar char="•"/>
            </a:pPr>
            <a:r>
              <a:rPr lang="en-US" sz="2800" dirty="0"/>
              <a:t>Detailed analysis of the client soc</a:t>
            </a:r>
            <a:r>
              <a:rPr lang="en-US" dirty="0"/>
              <a:t>ial media  </a:t>
            </a:r>
          </a:p>
          <a:p>
            <a:pPr marL="457200" indent="-457200">
              <a:buFont typeface="Arial" panose="020B0604020202020204" pitchFamily="34" charset="0"/>
              <a:buChar char="•"/>
            </a:pPr>
            <a:r>
              <a:rPr lang="en-US" sz="2800" dirty="0"/>
              <a:t>Analysis of google analytics of client website</a:t>
            </a:r>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32572" y="1563165"/>
            <a:ext cx="103631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 Dashboard presentation based on the analysis on social media Analysis</a:t>
            </a:r>
          </a:p>
          <a:p>
            <a:pPr>
              <a:buChar char="•"/>
            </a:pPr>
            <a:r>
              <a:rPr lang="en-US" sz="2400" dirty="0">
                <a:latin typeface="Calibri"/>
                <a:cs typeface="Arial"/>
              </a:rPr>
              <a:t>Preparation for next client meeting</a:t>
            </a:r>
          </a:p>
          <a:p>
            <a:pPr>
              <a:buChar char="•"/>
            </a:pPr>
            <a:r>
              <a:rPr lang="en-US" sz="2400" dirty="0">
                <a:latin typeface="Calibri"/>
                <a:cs typeface="Arial"/>
              </a:rPr>
              <a:t>Data Collection for making 3-to-5-year plan</a:t>
            </a: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7130128" cy="4615499"/>
          </a:xfrm>
        </p:spPr>
        <p:txBody>
          <a:bodyPr lIns="0" tIns="0" rIns="0" bIns="0" anchor="t">
            <a:normAutofit/>
          </a:bodyPr>
          <a:lstStyle/>
          <a:p>
            <a:pPr marL="0" indent="0">
              <a:buNone/>
            </a:pPr>
            <a:endParaRPr lang="en-US" dirty="0"/>
          </a:p>
          <a:p>
            <a:r>
              <a:rPr lang="en-US" dirty="0">
                <a:cs typeface="Calibri"/>
              </a:rPr>
              <a:t>Research on Data Scrapping for the 3-to-5-year analysis</a:t>
            </a:r>
          </a:p>
          <a:p>
            <a:pPr marL="0" indent="0">
              <a:buNone/>
            </a:pPr>
            <a:endParaRPr lang="en-US" dirty="0"/>
          </a:p>
        </p:txBody>
      </p:sp>
    </p:spTree>
    <p:extLst>
      <p:ext uri="{BB962C8B-B14F-4D97-AF65-F5344CB8AC3E}">
        <p14:creationId xmlns:p14="http://schemas.microsoft.com/office/powerpoint/2010/main" val="3873200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407345" cy="2954490"/>
          </a:xfrm>
        </p:spPr>
        <p:txBody>
          <a:bodyPr lIns="0" tIns="0" rIns="0" bIns="0" anchor="t">
            <a:normAutofit/>
          </a:bodyPr>
          <a:lstStyle/>
          <a:p>
            <a:pPr marL="0" indent="0">
              <a:buNone/>
            </a:pPr>
            <a:endParaRPr lang="en-US" dirty="0"/>
          </a:p>
          <a:p>
            <a:r>
              <a:rPr lang="en-US" dirty="0"/>
              <a:t>Dashboard creation for social media analysis </a:t>
            </a:r>
          </a:p>
          <a:p>
            <a:endParaRPr lang="en-US" dirty="0"/>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9595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5926666" cy="3126768"/>
          </a:xfrm>
        </p:spPr>
        <p:txBody>
          <a:bodyPr lIns="0" tIns="0" rIns="0" bIns="0" anchor="t">
            <a:normAutofit/>
          </a:bodyPr>
          <a:lstStyle/>
          <a:p>
            <a:r>
              <a:rPr lang="en-US" dirty="0"/>
              <a:t>Maintaining proper communication between client and team</a:t>
            </a:r>
          </a:p>
          <a:p>
            <a:r>
              <a:rPr lang="en-US" dirty="0"/>
              <a:t>Research on Data collection for 5 year plan</a:t>
            </a:r>
          </a:p>
          <a:p>
            <a:pPr marL="0" indent="0">
              <a:buNone/>
            </a:pPr>
            <a:endParaRPr lang="en-US" b="1" dirty="0">
              <a:cs typeface="Calibri"/>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494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E72D-6063-469F-49B2-77E84A297E01}"/>
              </a:ext>
            </a:extLst>
          </p:cNvPr>
          <p:cNvSpPr>
            <a:spLocks noGrp="1"/>
          </p:cNvSpPr>
          <p:nvPr>
            <p:ph type="title"/>
          </p:nvPr>
        </p:nvSpPr>
        <p:spPr/>
        <p:txBody>
          <a:bodyPr/>
          <a:lstStyle/>
          <a:p>
            <a:r>
              <a:rPr lang="en-US" dirty="0"/>
              <a:t>Questions and Answers</a:t>
            </a:r>
            <a:endParaRPr lang="en-IN" dirty="0"/>
          </a:p>
        </p:txBody>
      </p:sp>
      <p:sp>
        <p:nvSpPr>
          <p:cNvPr id="3" name="Text Placeholder 2">
            <a:extLst>
              <a:ext uri="{FF2B5EF4-FFF2-40B4-BE49-F238E27FC236}">
                <a16:creationId xmlns:a16="http://schemas.microsoft.com/office/drawing/2014/main" id="{A6C4BB9D-C42D-10CB-2F2B-EED8E5BD0C99}"/>
              </a:ext>
            </a:extLst>
          </p:cNvPr>
          <p:cNvSpPr>
            <a:spLocks noGrp="1"/>
          </p:cNvSpPr>
          <p:nvPr>
            <p:ph type="body" sz="quarter" idx="10"/>
          </p:nvPr>
        </p:nvSpPr>
        <p:spPr/>
        <p:txBody>
          <a:bodyPr/>
          <a:lstStyle/>
          <a:p>
            <a:r>
              <a:rPr lang="en-US" dirty="0"/>
              <a:t>What in case client don’t have adequate data to provide the team?</a:t>
            </a:r>
          </a:p>
          <a:p>
            <a:endParaRPr lang="en-IN" dirty="0"/>
          </a:p>
        </p:txBody>
      </p:sp>
    </p:spTree>
    <p:extLst>
      <p:ext uri="{BB962C8B-B14F-4D97-AF65-F5344CB8AC3E}">
        <p14:creationId xmlns:p14="http://schemas.microsoft.com/office/powerpoint/2010/main" val="231563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950529449"/>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059809-CCE7-4274-9A17-2528E88EDCC7}"/>
</file>

<file path=customXml/itemProps2.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3.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12282</TotalTime>
  <Words>1170</Words>
  <Application>Microsoft Office PowerPoint</Application>
  <PresentationFormat>Widescreen</PresentationFormat>
  <Paragraphs>183</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Activities in Progress</vt:lpstr>
      <vt:lpstr>Backlogs and Schedules</vt:lpstr>
      <vt:lpstr>Activities and Works so far </vt:lpstr>
      <vt:lpstr>Plan for Next week</vt:lpstr>
      <vt:lpstr>Individual Status Report – Akshay Vijayan</vt:lpstr>
      <vt:lpstr>Individual Status Report – Mary Lijo Cletus</vt:lpstr>
      <vt:lpstr>Individual Status Report – Arshad Rafeek Shemi</vt:lpstr>
      <vt:lpstr>Questions and Answers</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97</cp:revision>
  <dcterms:created xsi:type="dcterms:W3CDTF">2020-01-03T19:45:57Z</dcterms:created>
  <dcterms:modified xsi:type="dcterms:W3CDTF">2022-10-26T22:36:11Z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