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710" r:id="rId5"/>
  </p:sldMasterIdLst>
  <p:notesMasterIdLst>
    <p:notesMasterId r:id="rId24"/>
  </p:notesMasterIdLst>
  <p:handoutMasterIdLst>
    <p:handoutMasterId r:id="rId25"/>
  </p:handoutMasterIdLst>
  <p:sldIdLst>
    <p:sldId id="256" r:id="rId6"/>
    <p:sldId id="257" r:id="rId7"/>
    <p:sldId id="258" r:id="rId8"/>
    <p:sldId id="270" r:id="rId9"/>
    <p:sldId id="271" r:id="rId10"/>
    <p:sldId id="272" r:id="rId11"/>
    <p:sldId id="264" r:id="rId12"/>
    <p:sldId id="269" r:id="rId13"/>
    <p:sldId id="260" r:id="rId14"/>
    <p:sldId id="261" r:id="rId15"/>
    <p:sldId id="277" r:id="rId16"/>
    <p:sldId id="278" r:id="rId17"/>
    <p:sldId id="275" r:id="rId18"/>
    <p:sldId id="276" r:id="rId19"/>
    <p:sldId id="262" r:id="rId20"/>
    <p:sldId id="267" r:id="rId21"/>
    <p:sldId id="268"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100" userDrawn="1">
          <p15:clr>
            <a:srgbClr val="A4A3A4"/>
          </p15:clr>
        </p15:guide>
        <p15:guide id="3" orient="horz" pos="432" userDrawn="1">
          <p15:clr>
            <a:srgbClr val="A4A3A4"/>
          </p15:clr>
        </p15:guide>
        <p15:guide id="4" orient="horz" pos="3751" userDrawn="1">
          <p15:clr>
            <a:srgbClr val="A4A3A4"/>
          </p15:clr>
        </p15:guide>
        <p15:guide id="5" orient="horz" pos="1246" userDrawn="1">
          <p15:clr>
            <a:srgbClr val="A4A3A4"/>
          </p15:clr>
        </p15:guide>
        <p15:guide id="6" orient="horz" pos="1848" userDrawn="1">
          <p15:clr>
            <a:srgbClr val="A4A3A4"/>
          </p15:clr>
        </p15:guide>
        <p15:guide id="7" pos="3840" userDrawn="1">
          <p15:clr>
            <a:srgbClr val="A4A3A4"/>
          </p15:clr>
        </p15:guide>
        <p15:guide id="8" pos="256" userDrawn="1">
          <p15:clr>
            <a:srgbClr val="A4A3A4"/>
          </p15:clr>
        </p15:guide>
        <p15:guide id="9" pos="512" userDrawn="1">
          <p15:clr>
            <a:srgbClr val="A4A3A4"/>
          </p15:clr>
        </p15:guide>
        <p15:guide id="10" pos="551" userDrawn="1">
          <p15:clr>
            <a:srgbClr val="A4A3A4"/>
          </p15:clr>
        </p15:guide>
        <p15:guide id="11" pos="7428" userDrawn="1">
          <p15:clr>
            <a:srgbClr val="A4A3A4"/>
          </p15:clr>
        </p15:guide>
        <p15:guide id="12" pos="7164" userDrawn="1">
          <p15:clr>
            <a:srgbClr val="A4A3A4"/>
          </p15:clr>
        </p15:guide>
        <p15:guide id="13" pos="2899" userDrawn="1">
          <p15:clr>
            <a:srgbClr val="A4A3A4"/>
          </p15:clr>
        </p15:guide>
        <p15:guide id="14" pos="3083" userDrawn="1">
          <p15:clr>
            <a:srgbClr val="A4A3A4"/>
          </p15:clr>
        </p15:guide>
        <p15:guide id="15" pos="4785" userDrawn="1">
          <p15:clr>
            <a:srgbClr val="A4A3A4"/>
          </p15:clr>
        </p15:guide>
        <p15:guide id="16" pos="459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F9C46-86AD-4644-84A3-728DDE6A445E}" v="317" dt="2022-09-20T15:19:57.860"/>
    <p1510:client id="{E8629A14-CAC0-4CB0-AF26-25962AEAFECE}" v="230" dt="2022-09-28T05:20:48.4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9" autoAdjust="0"/>
  </p:normalViewPr>
  <p:slideViewPr>
    <p:cSldViewPr snapToGrid="0">
      <p:cViewPr varScale="1">
        <p:scale>
          <a:sx n="72" d="100"/>
          <a:sy n="72" d="100"/>
        </p:scale>
        <p:origin x="618" y="66"/>
      </p:cViewPr>
      <p:guideLst>
        <p:guide orient="horz" pos="2160"/>
        <p:guide orient="horz" pos="4100"/>
        <p:guide orient="horz" pos="432"/>
        <p:guide orient="horz" pos="3751"/>
        <p:guide orient="horz" pos="1246"/>
        <p:guide orient="horz" pos="1848"/>
        <p:guide pos="3840"/>
        <p:guide pos="256"/>
        <p:guide pos="512"/>
        <p:guide pos="551"/>
        <p:guide pos="7428"/>
        <p:guide pos="7164"/>
        <p:guide pos="2899"/>
        <p:guide pos="3083"/>
        <p:guide pos="4785"/>
        <p:guide pos="459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49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'[Worksheet in New Microsoft Excel Worksheet (2)]Sheet1'!$B$1</c:f>
              <c:strCache>
                <c:ptCount val="1"/>
                <c:pt idx="0">
                  <c:v>Start Date</c:v>
                </c:pt>
              </c:strCache>
            </c:strRef>
          </c:tx>
          <c:spPr>
            <a:noFill/>
            <a:ln>
              <a:noFill/>
            </a:ln>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(2)]Sheet1'!$B$2:$B$6</c:f>
              <c:numCache>
                <c:formatCode>m/d/yyyy</c:formatCode>
                <c:ptCount val="5"/>
                <c:pt idx="0">
                  <c:v>44746</c:v>
                </c:pt>
                <c:pt idx="1">
                  <c:v>44810</c:v>
                </c:pt>
                <c:pt idx="2">
                  <c:v>44830</c:v>
                </c:pt>
                <c:pt idx="3">
                  <c:v>44872</c:v>
                </c:pt>
                <c:pt idx="4">
                  <c:v>44886</c:v>
                </c:pt>
              </c:numCache>
            </c:numRef>
          </c:val>
          <c:extLst>
            <c:ext xmlns:c16="http://schemas.microsoft.com/office/drawing/2014/chart" uri="{C3380CC4-5D6E-409C-BE32-E72D297353CC}">
              <c16:uniqueId val="{00000000-FA45-4094-A1BB-F0AE34C43FD8}"/>
            </c:ext>
          </c:extLst>
        </c:ser>
        <c:ser>
          <c:idx val="2"/>
          <c:order val="2"/>
          <c:tx>
            <c:strRef>
              <c:f>'[Worksheet in New Microsoft Excel Worksheet (2)]Sheet1'!$D$1</c:f>
              <c:strCache>
                <c:ptCount val="1"/>
                <c:pt idx="0">
                  <c:v> Duration of Dates </c:v>
                </c:pt>
              </c:strCache>
            </c:strRef>
          </c:tx>
          <c:spPr>
            <a:solidFill>
              <a:schemeClr val="accent2">
                <a:lumMod val="75000"/>
              </a:schemeClr>
            </a:solidFill>
            <a:ln>
              <a:noFill/>
            </a:ln>
            <a:effectLst>
              <a:glow>
                <a:schemeClr val="tx1">
                  <a:alpha val="40000"/>
                </a:schemeClr>
              </a:glow>
              <a:outerShdw dist="50800" sx="1000" sy="1000" algn="ctr" rotWithShape="0">
                <a:schemeClr val="tx1"/>
              </a:outerShdw>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(2)]Sheet1'!$D$2:$D$6</c:f>
              <c:numCache>
                <c:formatCode>General</c:formatCode>
                <c:ptCount val="5"/>
                <c:pt idx="0">
                  <c:v>39</c:v>
                </c:pt>
                <c:pt idx="1">
                  <c:v>17</c:v>
                </c:pt>
                <c:pt idx="2">
                  <c:v>38</c:v>
                </c:pt>
                <c:pt idx="3">
                  <c:v>11</c:v>
                </c:pt>
                <c:pt idx="4">
                  <c:v>25</c:v>
                </c:pt>
              </c:numCache>
            </c:numRef>
          </c:val>
          <c:extLst>
            <c:ext xmlns:c16="http://schemas.microsoft.com/office/drawing/2014/chart" uri="{C3380CC4-5D6E-409C-BE32-E72D297353CC}">
              <c16:uniqueId val="{00000001-FA45-4094-A1BB-F0AE34C43FD8}"/>
            </c:ext>
          </c:extLst>
        </c:ser>
        <c:dLbls>
          <c:showLegendKey val="0"/>
          <c:showVal val="0"/>
          <c:showCatName val="0"/>
          <c:showSerName val="0"/>
          <c:showPercent val="0"/>
          <c:showBubbleSize val="0"/>
        </c:dLbls>
        <c:gapWidth val="182"/>
        <c:overlap val="100"/>
        <c:axId val="2102996207"/>
        <c:axId val="2045434959"/>
        <c:extLst>
          <c:ext xmlns:c15="http://schemas.microsoft.com/office/drawing/2012/chart" uri="{02D57815-91ED-43cb-92C2-25804820EDAC}">
            <c15:filteredBarSeries>
              <c15:ser>
                <c:idx val="1"/>
                <c:order val="1"/>
                <c:tx>
                  <c:strRef>
                    <c:extLst>
                      <c:ext uri="{02D57815-91ED-43cb-92C2-25804820EDAC}">
                        <c15:formulaRef>
                          <c15:sqref>'[Worksheet in New Microsoft Excel Worksheet (2)]Sheet1'!$C$1</c15:sqref>
                        </c15:formulaRef>
                      </c:ext>
                    </c:extLst>
                    <c:strCache>
                      <c:ptCount val="1"/>
                      <c:pt idx="0">
                        <c:v> End Date </c:v>
                      </c:pt>
                    </c:strCache>
                  </c:strRef>
                </c:tx>
                <c:spPr>
                  <a:solidFill>
                    <a:schemeClr val="accent2"/>
                  </a:solidFill>
                  <a:ln>
                    <a:noFill/>
                  </a:ln>
                  <a:effectLst/>
                </c:spPr>
                <c:invertIfNegative val="0"/>
                <c:cat>
                  <c:strRef>
                    <c:extLst>
                      <c:ext uri="{02D57815-91ED-43cb-92C2-25804820EDAC}">
                        <c15:formulaRef>
                          <c15:sqref>'[Worksheet in New Microsoft Excel Worksheet (2)]Sheet1'!$A$2:$A$6</c15:sqref>
                        </c15:formulaRef>
                      </c:ext>
                    </c:extLst>
                    <c:strCache>
                      <c:ptCount val="5"/>
                      <c:pt idx="0">
                        <c:v>Requirements</c:v>
                      </c:pt>
                      <c:pt idx="1">
                        <c:v>Design</c:v>
                      </c:pt>
                      <c:pt idx="2">
                        <c:v>Development</c:v>
                      </c:pt>
                      <c:pt idx="3">
                        <c:v>Testing</c:v>
                      </c:pt>
                      <c:pt idx="4">
                        <c:v>Release</c:v>
                      </c:pt>
                    </c:strCache>
                  </c:strRef>
                </c:cat>
                <c:val>
                  <c:numRef>
                    <c:extLst>
                      <c:ext uri="{02D57815-91ED-43cb-92C2-25804820EDAC}">
                        <c15:formulaRef>
                          <c15:sqref>'[Worksheet in New Microsoft Excel Worksheet (2)]Sheet1'!$C$2:$C$6</c15:sqref>
                        </c15:formulaRef>
                      </c:ext>
                    </c:extLst>
                    <c:numCache>
                      <c:formatCode>m/d/yyyy</c:formatCode>
                      <c:ptCount val="5"/>
                      <c:pt idx="0">
                        <c:v>44785</c:v>
                      </c:pt>
                      <c:pt idx="1">
                        <c:v>44827</c:v>
                      </c:pt>
                      <c:pt idx="2">
                        <c:v>44868</c:v>
                      </c:pt>
                      <c:pt idx="3">
                        <c:v>44883</c:v>
                      </c:pt>
                      <c:pt idx="4">
                        <c:v>44911</c:v>
                      </c:pt>
                    </c:numCache>
                  </c:numRef>
                </c:val>
                <c:extLst>
                  <c:ext xmlns:c16="http://schemas.microsoft.com/office/drawing/2014/chart" uri="{C3380CC4-5D6E-409C-BE32-E72D297353CC}">
                    <c16:uniqueId val="{00000002-FA45-4094-A1BB-F0AE34C43FD8}"/>
                  </c:ext>
                </c:extLst>
              </c15:ser>
            </c15:filteredBarSeries>
          </c:ext>
        </c:extLst>
      </c:barChart>
      <c:catAx>
        <c:axId val="210299620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5434959"/>
        <c:crosses val="autoZero"/>
        <c:auto val="1"/>
        <c:lblAlgn val="ctr"/>
        <c:lblOffset val="100"/>
        <c:noMultiLvlLbl val="0"/>
      </c:catAx>
      <c:valAx>
        <c:axId val="2045434959"/>
        <c:scaling>
          <c:orientation val="minMax"/>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2996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64A70B">
        <a:lumMod val="20000"/>
        <a:lumOff val="80000"/>
      </a:srgbClr>
    </a:soli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600</c:v>
                </c:pt>
                <c:pt idx="1">
                  <c:v>700</c:v>
                </c:pt>
                <c:pt idx="2">
                  <c:v>600</c:v>
                </c:pt>
                <c:pt idx="3">
                  <c:v>400</c:v>
                </c:pt>
                <c:pt idx="4">
                  <c:v>550</c:v>
                </c:pt>
                <c:pt idx="5">
                  <c:v>800</c:v>
                </c:pt>
                <c:pt idx="6">
                  <c:v>350</c:v>
                </c:pt>
                <c:pt idx="7">
                  <c:v>500</c:v>
                </c:pt>
                <c:pt idx="8">
                  <c:v>700</c:v>
                </c:pt>
                <c:pt idx="9">
                  <c:v>650</c:v>
                </c:pt>
                <c:pt idx="10">
                  <c:v>570</c:v>
                </c:pt>
                <c:pt idx="11">
                  <c:v>900</c:v>
                </c:pt>
                <c:pt idx="12">
                  <c:v>1000</c:v>
                </c:pt>
                <c:pt idx="13">
                  <c:v>1100</c:v>
                </c:pt>
              </c:numCache>
            </c:numRef>
          </c:val>
          <c:extLst>
            <c:ext xmlns:c16="http://schemas.microsoft.com/office/drawing/2014/chart" uri="{C3380CC4-5D6E-409C-BE32-E72D297353CC}">
              <c16:uniqueId val="{00000000-176F-42F9-9BAF-8E5F13A20E3E}"/>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1000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numCache>
            </c:numRef>
          </c:val>
          <c:smooth val="0"/>
          <c:extLst>
            <c:ext xmlns:c16="http://schemas.microsoft.com/office/drawing/2014/chart" uri="{C3380CC4-5D6E-409C-BE32-E72D297353CC}">
              <c16:uniqueId val="{00000001-176F-42F9-9BAF-8E5F13A20E3E}"/>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solidFill>
          <a:schemeClr val="bg2">
            <a:lumMod val="85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0B98D-1A6E-4C3D-9AD4-7240AE39D81E}" type="doc">
      <dgm:prSet loTypeId="urn:microsoft.com/office/officeart/2005/8/layout/hList7" loCatId="picture" qsTypeId="urn:microsoft.com/office/officeart/2005/8/quickstyle/simple1" qsCatId="simple" csTypeId="urn:microsoft.com/office/officeart/2005/8/colors/accent1_2" csCatId="accent1" phldr="1"/>
      <dgm:spPr/>
    </dgm:pt>
    <dgm:pt modelId="{8E7BA74B-3839-4A10-9C6F-6F6BECE0E955}">
      <dgm:prSet phldrT="[Text]" custT="1"/>
      <dgm:spPr/>
      <dgm:t>
        <a:bodyPr/>
        <a:lstStyle/>
        <a:p>
          <a:r>
            <a:rPr lang="en-US" sz="1800" b="1" dirty="0"/>
            <a:t>Akshay Vijayan</a:t>
          </a:r>
        </a:p>
      </dgm:t>
    </dgm:pt>
    <dgm:pt modelId="{ED16D751-F6EB-4C09-A8A5-F29A070AEF4C}" type="parTrans" cxnId="{9B0A382E-DE22-4643-AC98-93A23A54CE73}">
      <dgm:prSet/>
      <dgm:spPr/>
      <dgm:t>
        <a:bodyPr/>
        <a:lstStyle/>
        <a:p>
          <a:endParaRPr lang="en-US"/>
        </a:p>
      </dgm:t>
    </dgm:pt>
    <dgm:pt modelId="{4757EA1C-07E0-4BBF-A70C-D7949CCCCE96}" type="sibTrans" cxnId="{9B0A382E-DE22-4643-AC98-93A23A54CE73}">
      <dgm:prSet/>
      <dgm:spPr/>
      <dgm:t>
        <a:bodyPr/>
        <a:lstStyle/>
        <a:p>
          <a:endParaRPr lang="en-US"/>
        </a:p>
      </dgm:t>
    </dgm:pt>
    <dgm:pt modelId="{42273BE2-AC41-4CDD-9E51-D317558294E3}">
      <dgm:prSet phldrT="[Text]" custT="1"/>
      <dgm:spPr/>
      <dgm:t>
        <a:bodyPr/>
        <a:lstStyle/>
        <a:p>
          <a:r>
            <a:rPr lang="en-US" sz="1800" b="1" dirty="0"/>
            <a:t>Arshad Rafeek Shemi</a:t>
          </a:r>
        </a:p>
      </dgm:t>
    </dgm:pt>
    <dgm:pt modelId="{92F50CB4-859F-497C-A589-5673119FB933}" type="parTrans" cxnId="{D92D513D-E307-40BE-AFC1-AFDFB7E03023}">
      <dgm:prSet/>
      <dgm:spPr/>
      <dgm:t>
        <a:bodyPr/>
        <a:lstStyle/>
        <a:p>
          <a:endParaRPr lang="en-US"/>
        </a:p>
      </dgm:t>
    </dgm:pt>
    <dgm:pt modelId="{D5A4FCD4-67A7-4528-8E53-BBD18BD151C5}" type="sibTrans" cxnId="{D92D513D-E307-40BE-AFC1-AFDFB7E03023}">
      <dgm:prSet/>
      <dgm:spPr/>
      <dgm:t>
        <a:bodyPr/>
        <a:lstStyle/>
        <a:p>
          <a:endParaRPr lang="en-US"/>
        </a:p>
      </dgm:t>
    </dgm:pt>
    <dgm:pt modelId="{D476EB08-0888-43F8-B1C3-4E1EDC161CD9}">
      <dgm:prSet phldrT="[Text]" custT="1"/>
      <dgm:spPr/>
      <dgm:t>
        <a:bodyPr/>
        <a:lstStyle/>
        <a:p>
          <a:r>
            <a:rPr lang="en-US" sz="1800" b="1" dirty="0"/>
            <a:t>Mary Lijo Cletus</a:t>
          </a:r>
        </a:p>
      </dgm:t>
    </dgm:pt>
    <dgm:pt modelId="{ED631303-8E18-48CE-8735-4AE6985C04E7}" type="parTrans" cxnId="{0F726E06-3FEA-41F5-BA25-0EE0E774F1AC}">
      <dgm:prSet/>
      <dgm:spPr/>
      <dgm:t>
        <a:bodyPr/>
        <a:lstStyle/>
        <a:p>
          <a:endParaRPr lang="en-US"/>
        </a:p>
      </dgm:t>
    </dgm:pt>
    <dgm:pt modelId="{1ADE3323-36FA-4CC7-B44F-3F3AC4E86720}" type="sibTrans" cxnId="{0F726E06-3FEA-41F5-BA25-0EE0E774F1AC}">
      <dgm:prSet/>
      <dgm:spPr/>
      <dgm:t>
        <a:bodyPr/>
        <a:lstStyle/>
        <a:p>
          <a:endParaRPr lang="en-US"/>
        </a:p>
      </dgm:t>
    </dgm:pt>
    <dgm:pt modelId="{031FF44E-0288-4A02-A870-56DE34F56CA7}">
      <dgm:prSet phldrT="[Text]" custT="1"/>
      <dgm:spPr/>
      <dgm:t>
        <a:bodyPr/>
        <a:lstStyle/>
        <a:p>
          <a:r>
            <a:rPr lang="en-US" sz="1600" dirty="0"/>
            <a:t>Developer</a:t>
          </a:r>
        </a:p>
      </dgm:t>
    </dgm:pt>
    <dgm:pt modelId="{E5041F00-D886-46FE-81F8-2395EEA35AD8}" type="parTrans" cxnId="{5B9257D9-E0D5-4E8A-8355-3130245E4A34}">
      <dgm:prSet/>
      <dgm:spPr/>
      <dgm:t>
        <a:bodyPr/>
        <a:lstStyle/>
        <a:p>
          <a:endParaRPr lang="en-US"/>
        </a:p>
      </dgm:t>
    </dgm:pt>
    <dgm:pt modelId="{4DD96D19-78B9-4D06-8725-6262CAC70D66}" type="sibTrans" cxnId="{5B9257D9-E0D5-4E8A-8355-3130245E4A34}">
      <dgm:prSet/>
      <dgm:spPr/>
      <dgm:t>
        <a:bodyPr/>
        <a:lstStyle/>
        <a:p>
          <a:endParaRPr lang="en-US"/>
        </a:p>
      </dgm:t>
    </dgm:pt>
    <dgm:pt modelId="{638C1433-2000-4BE0-BE50-2E6DA2D0485E}">
      <dgm:prSet phldrT="[Text]" custT="1"/>
      <dgm:spPr/>
      <dgm:t>
        <a:bodyPr/>
        <a:lstStyle/>
        <a:p>
          <a:r>
            <a:rPr lang="en-US" sz="1600" dirty="0"/>
            <a:t>Business Analyst </a:t>
          </a:r>
        </a:p>
      </dgm:t>
    </dgm:pt>
    <dgm:pt modelId="{CC763CA5-F7C6-4774-8C1D-5BFAB6BBD2EB}" type="parTrans" cxnId="{BE1C91B6-2DAC-4F85-97B3-6C0E8BC32E02}">
      <dgm:prSet/>
      <dgm:spPr/>
      <dgm:t>
        <a:bodyPr/>
        <a:lstStyle/>
        <a:p>
          <a:endParaRPr lang="en-US"/>
        </a:p>
      </dgm:t>
    </dgm:pt>
    <dgm:pt modelId="{206C3091-D7AD-4372-9E66-3964F94A4B8E}" type="sibTrans" cxnId="{BE1C91B6-2DAC-4F85-97B3-6C0E8BC32E02}">
      <dgm:prSet/>
      <dgm:spPr/>
      <dgm:t>
        <a:bodyPr/>
        <a:lstStyle/>
        <a:p>
          <a:endParaRPr lang="en-US"/>
        </a:p>
      </dgm:t>
    </dgm:pt>
    <dgm:pt modelId="{5ED7AB99-41C2-4A4E-9B1D-B01A023A9375}">
      <dgm:prSet phldrT="[Text]"/>
      <dgm:spPr/>
      <dgm:t>
        <a:bodyPr/>
        <a:lstStyle/>
        <a:p>
          <a:r>
            <a:rPr lang="en-US" sz="2000" dirty="0"/>
            <a:t>Data Analyst</a:t>
          </a:r>
        </a:p>
      </dgm:t>
    </dgm:pt>
    <dgm:pt modelId="{4E45EB56-4DD8-43B0-B0CB-75C1FD465D86}" type="parTrans" cxnId="{C00FE550-F076-424C-A8EA-A9E3E3F46C6C}">
      <dgm:prSet/>
      <dgm:spPr/>
      <dgm:t>
        <a:bodyPr/>
        <a:lstStyle/>
        <a:p>
          <a:endParaRPr lang="en-US"/>
        </a:p>
      </dgm:t>
    </dgm:pt>
    <dgm:pt modelId="{7C9BAB95-5D97-4AC7-940B-EA853D3FCC18}" type="sibTrans" cxnId="{C00FE550-F076-424C-A8EA-A9E3E3F46C6C}">
      <dgm:prSet/>
      <dgm:spPr/>
      <dgm:t>
        <a:bodyPr/>
        <a:lstStyle/>
        <a:p>
          <a:endParaRPr lang="en-US"/>
        </a:p>
      </dgm:t>
    </dgm:pt>
    <dgm:pt modelId="{EA2CE191-3E7E-4E15-B97F-33C0A056C25B}">
      <dgm:prSet phldrT="[Text]"/>
      <dgm:spPr/>
      <dgm:t>
        <a:bodyPr/>
        <a:lstStyle/>
        <a:p>
          <a:r>
            <a:rPr lang="en-US" sz="2000" dirty="0"/>
            <a:t>Data analysis and data visualization</a:t>
          </a:r>
        </a:p>
      </dgm:t>
    </dgm:pt>
    <dgm:pt modelId="{1FDF196B-3F23-4992-A4A1-C55D80B0260C}" type="parTrans" cxnId="{B1236283-999E-4B73-9746-C1C81098F92E}">
      <dgm:prSet/>
      <dgm:spPr/>
      <dgm:t>
        <a:bodyPr/>
        <a:lstStyle/>
        <a:p>
          <a:endParaRPr lang="en-CA"/>
        </a:p>
      </dgm:t>
    </dgm:pt>
    <dgm:pt modelId="{7AEC0687-F661-433C-ABF4-B2A0655DABD6}" type="sibTrans" cxnId="{B1236283-999E-4B73-9746-C1C81098F92E}">
      <dgm:prSet/>
      <dgm:spPr/>
      <dgm:t>
        <a:bodyPr/>
        <a:lstStyle/>
        <a:p>
          <a:endParaRPr lang="en-CA"/>
        </a:p>
      </dgm:t>
    </dgm:pt>
    <dgm:pt modelId="{6CCFA444-2127-40E5-91B3-BFF1CB3388DF}">
      <dgm:prSet phldrT="[Text]" custT="1"/>
      <dgm:spPr/>
      <dgm:t>
        <a:bodyPr/>
        <a:lstStyle/>
        <a:p>
          <a:r>
            <a:rPr lang="en-US" sz="1600" dirty="0"/>
            <a:t>Managing proper communication between client and the team,</a:t>
          </a:r>
        </a:p>
      </dgm:t>
    </dgm:pt>
    <dgm:pt modelId="{23E5B3BE-885C-4D93-BC21-2816DD70DA2C}" type="parTrans" cxnId="{8DC3C4CA-CB96-43FD-A414-F9AF108BC6F4}">
      <dgm:prSet/>
      <dgm:spPr/>
      <dgm:t>
        <a:bodyPr/>
        <a:lstStyle/>
        <a:p>
          <a:endParaRPr lang="en-CA"/>
        </a:p>
      </dgm:t>
    </dgm:pt>
    <dgm:pt modelId="{05B91855-8DF2-4EA2-89FE-D1CE8C7EAA7F}" type="sibTrans" cxnId="{8DC3C4CA-CB96-43FD-A414-F9AF108BC6F4}">
      <dgm:prSet/>
      <dgm:spPr/>
      <dgm:t>
        <a:bodyPr/>
        <a:lstStyle/>
        <a:p>
          <a:endParaRPr lang="en-CA"/>
        </a:p>
      </dgm:t>
    </dgm:pt>
    <dgm:pt modelId="{8F9BA375-C0A9-45F2-A881-988D28ABBE6D}">
      <dgm:prSet phldrT="[Text]" custT="1"/>
      <dgm:spPr/>
      <dgm:t>
        <a:bodyPr/>
        <a:lstStyle/>
        <a:p>
          <a:r>
            <a:rPr lang="en-US" sz="1600" dirty="0"/>
            <a:t>Data analysis</a:t>
          </a:r>
        </a:p>
      </dgm:t>
    </dgm:pt>
    <dgm:pt modelId="{F65234EE-2F3C-482E-84C5-BD8FCB969567}" type="parTrans" cxnId="{471D555F-A5FA-43F0-B315-66DA3F5E25EE}">
      <dgm:prSet/>
      <dgm:spPr/>
      <dgm:t>
        <a:bodyPr/>
        <a:lstStyle/>
        <a:p>
          <a:endParaRPr lang="en-CA"/>
        </a:p>
      </dgm:t>
    </dgm:pt>
    <dgm:pt modelId="{FA2020A6-227D-46D4-8B70-CBDB39059BE3}" type="sibTrans" cxnId="{471D555F-A5FA-43F0-B315-66DA3F5E25EE}">
      <dgm:prSet/>
      <dgm:spPr/>
      <dgm:t>
        <a:bodyPr/>
        <a:lstStyle/>
        <a:p>
          <a:endParaRPr lang="en-CA"/>
        </a:p>
      </dgm:t>
    </dgm:pt>
    <dgm:pt modelId="{30514B90-70FD-4833-A5FD-75DF0368A092}">
      <dgm:prSet phldrT="[Text]" custT="1"/>
      <dgm:spPr/>
      <dgm:t>
        <a:bodyPr/>
        <a:lstStyle/>
        <a:p>
          <a:r>
            <a:rPr lang="en-US" sz="1600" dirty="0"/>
            <a:t>Managing cleaning and developing </a:t>
          </a:r>
          <a:br>
            <a:rPr lang="en-US" sz="1600" dirty="0"/>
          </a:br>
          <a:r>
            <a:rPr lang="en-US" sz="1600" dirty="0"/>
            <a:t>solutions from data</a:t>
          </a:r>
        </a:p>
      </dgm:t>
    </dgm:pt>
    <dgm:pt modelId="{50A82E07-BD68-4D76-BD64-3B588951EECE}" type="parTrans" cxnId="{0AE11740-798D-41BC-BB21-0D84DE293DD1}">
      <dgm:prSet/>
      <dgm:spPr/>
      <dgm:t>
        <a:bodyPr/>
        <a:lstStyle/>
        <a:p>
          <a:endParaRPr lang="en-CA"/>
        </a:p>
      </dgm:t>
    </dgm:pt>
    <dgm:pt modelId="{22201819-EF63-43FE-8B86-EC2AB630EFBD}" type="sibTrans" cxnId="{0AE11740-798D-41BC-BB21-0D84DE293DD1}">
      <dgm:prSet/>
      <dgm:spPr/>
      <dgm:t>
        <a:bodyPr/>
        <a:lstStyle/>
        <a:p>
          <a:endParaRPr lang="en-CA"/>
        </a:p>
      </dgm:t>
    </dgm:pt>
    <dgm:pt modelId="{B2D6DF3C-78A0-42F8-9ECE-285C02B255A9}">
      <dgm:prSet phldrT="[Text]" custT="1"/>
      <dgm:spPr/>
      <dgm:t>
        <a:bodyPr/>
        <a:lstStyle/>
        <a:p>
          <a:r>
            <a:rPr lang="en-US" sz="1600" dirty="0"/>
            <a:t>Development and testing </a:t>
          </a:r>
        </a:p>
      </dgm:t>
    </dgm:pt>
    <dgm:pt modelId="{57550D8F-F108-4527-8E15-766B5CAAABA7}" type="parTrans" cxnId="{F53FCE0B-6B6D-4C46-9F74-65FB8A953225}">
      <dgm:prSet/>
      <dgm:spPr/>
      <dgm:t>
        <a:bodyPr/>
        <a:lstStyle/>
        <a:p>
          <a:endParaRPr lang="en-CA"/>
        </a:p>
      </dgm:t>
    </dgm:pt>
    <dgm:pt modelId="{5CA4B5FB-1334-4CD6-B469-5556969B4B7F}" type="sibTrans" cxnId="{F53FCE0B-6B6D-4C46-9F74-65FB8A953225}">
      <dgm:prSet/>
      <dgm:spPr/>
      <dgm:t>
        <a:bodyPr/>
        <a:lstStyle/>
        <a:p>
          <a:endParaRPr lang="en-CA"/>
        </a:p>
      </dgm:t>
    </dgm:pt>
    <dgm:pt modelId="{D7747EE9-7FF9-40EE-9FE4-B41D40393C0E}" type="pres">
      <dgm:prSet presAssocID="{2620B98D-1A6E-4C3D-9AD4-7240AE39D81E}" presName="Name0" presStyleCnt="0">
        <dgm:presLayoutVars>
          <dgm:dir/>
          <dgm:resizeHandles val="exact"/>
        </dgm:presLayoutVars>
      </dgm:prSet>
      <dgm:spPr/>
    </dgm:pt>
    <dgm:pt modelId="{B962A4B0-0043-48DE-90BC-AE3380BAA059}" type="pres">
      <dgm:prSet presAssocID="{2620B98D-1A6E-4C3D-9AD4-7240AE39D81E}" presName="fgShape" presStyleLbl="fgShp" presStyleIdx="0" presStyleCnt="1"/>
      <dgm:spPr/>
    </dgm:pt>
    <dgm:pt modelId="{FC09008E-6FD8-4D18-B55B-F9D9EF53C838}" type="pres">
      <dgm:prSet presAssocID="{2620B98D-1A6E-4C3D-9AD4-7240AE39D81E}" presName="linComp" presStyleCnt="0"/>
      <dgm:spPr/>
    </dgm:pt>
    <dgm:pt modelId="{0769C173-4E00-477D-9B96-CF323DCC535C}" type="pres">
      <dgm:prSet presAssocID="{8E7BA74B-3839-4A10-9C6F-6F6BECE0E955}" presName="compNode" presStyleCnt="0"/>
      <dgm:spPr/>
    </dgm:pt>
    <dgm:pt modelId="{33A7EC95-D28E-43F5-8BC4-8E2002AB79A3}" type="pres">
      <dgm:prSet presAssocID="{8E7BA74B-3839-4A10-9C6F-6F6BECE0E955}" presName="bkgdShape" presStyleLbl="node1" presStyleIdx="0" presStyleCnt="3"/>
      <dgm:spPr/>
    </dgm:pt>
    <dgm:pt modelId="{A2E3C03C-FE23-4C6B-BDDB-9E1B3E74036A}" type="pres">
      <dgm:prSet presAssocID="{8E7BA74B-3839-4A10-9C6F-6F6BECE0E955}" presName="nodeTx" presStyleLbl="node1" presStyleIdx="0" presStyleCnt="3">
        <dgm:presLayoutVars>
          <dgm:bulletEnabled val="1"/>
        </dgm:presLayoutVars>
      </dgm:prSet>
      <dgm:spPr/>
    </dgm:pt>
    <dgm:pt modelId="{A58A3AB0-BA5B-436F-84BA-6BFB0B9CB46D}" type="pres">
      <dgm:prSet presAssocID="{8E7BA74B-3839-4A10-9C6F-6F6BECE0E955}" presName="invisiNode" presStyleLbl="node1" presStyleIdx="0" presStyleCnt="3"/>
      <dgm:spPr/>
    </dgm:pt>
    <dgm:pt modelId="{7E7F0F69-78A4-4F88-BDD8-51283677AA49}" type="pres">
      <dgm:prSet presAssocID="{8E7BA74B-3839-4A10-9C6F-6F6BECE0E955}"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EFF9B572-F45C-455A-90EB-5D267DA97121}" type="pres">
      <dgm:prSet presAssocID="{4757EA1C-07E0-4BBF-A70C-D7949CCCCE96}" presName="sibTrans" presStyleLbl="sibTrans2D1" presStyleIdx="0" presStyleCnt="0"/>
      <dgm:spPr/>
    </dgm:pt>
    <dgm:pt modelId="{4BD6A0F1-17B9-4377-A88C-71D08A39BE21}" type="pres">
      <dgm:prSet presAssocID="{42273BE2-AC41-4CDD-9E51-D317558294E3}" presName="compNode" presStyleCnt="0"/>
      <dgm:spPr/>
    </dgm:pt>
    <dgm:pt modelId="{15407843-411E-4BA0-8CA4-B5FAB05C0D67}" type="pres">
      <dgm:prSet presAssocID="{42273BE2-AC41-4CDD-9E51-D317558294E3}" presName="bkgdShape" presStyleLbl="node1" presStyleIdx="1" presStyleCnt="3"/>
      <dgm:spPr/>
    </dgm:pt>
    <dgm:pt modelId="{0C5A753C-E1CF-456D-B718-AFD370BC70C0}" type="pres">
      <dgm:prSet presAssocID="{42273BE2-AC41-4CDD-9E51-D317558294E3}" presName="nodeTx" presStyleLbl="node1" presStyleIdx="1" presStyleCnt="3">
        <dgm:presLayoutVars>
          <dgm:bulletEnabled val="1"/>
        </dgm:presLayoutVars>
      </dgm:prSet>
      <dgm:spPr/>
    </dgm:pt>
    <dgm:pt modelId="{1E1049D8-6F43-4576-B5BC-9389C7E9FAAC}" type="pres">
      <dgm:prSet presAssocID="{42273BE2-AC41-4CDD-9E51-D317558294E3}" presName="invisiNode" presStyleLbl="node1" presStyleIdx="1" presStyleCnt="3"/>
      <dgm:spPr/>
    </dgm:pt>
    <dgm:pt modelId="{E3EB05F0-DD98-467E-8D8C-2828C80EDA47}" type="pres">
      <dgm:prSet presAssocID="{42273BE2-AC41-4CDD-9E51-D317558294E3}" presName="imagNode" presStyleLbl="fgImgPlace1" presStyleIdx="1" presStyleCnt="3"/>
      <dgm:spPr>
        <a:blipFill>
          <a:blip xmlns:r="http://schemas.openxmlformats.org/officeDocument/2006/relationships" r:embed="rId2"/>
          <a:srcRect/>
          <a:stretch>
            <a:fillRect t="-15000" b="-15000"/>
          </a:stretch>
        </a:blipFill>
      </dgm:spPr>
    </dgm:pt>
    <dgm:pt modelId="{7094A8D0-2FE4-4B49-A01F-BF9797EB7B1F}" type="pres">
      <dgm:prSet presAssocID="{D5A4FCD4-67A7-4528-8E53-BBD18BD151C5}" presName="sibTrans" presStyleLbl="sibTrans2D1" presStyleIdx="0" presStyleCnt="0"/>
      <dgm:spPr/>
    </dgm:pt>
    <dgm:pt modelId="{D04A4281-2726-42D4-8FA6-0F6A5DB7615A}" type="pres">
      <dgm:prSet presAssocID="{D476EB08-0888-43F8-B1C3-4E1EDC161CD9}" presName="compNode" presStyleCnt="0"/>
      <dgm:spPr/>
    </dgm:pt>
    <dgm:pt modelId="{756CEBF6-B6F3-453D-A8BF-BCA4D66B751E}" type="pres">
      <dgm:prSet presAssocID="{D476EB08-0888-43F8-B1C3-4E1EDC161CD9}" presName="bkgdShape" presStyleLbl="node1" presStyleIdx="2" presStyleCnt="3"/>
      <dgm:spPr/>
    </dgm:pt>
    <dgm:pt modelId="{581A2089-2947-4140-AD5E-5E0E9AA4E506}" type="pres">
      <dgm:prSet presAssocID="{D476EB08-0888-43F8-B1C3-4E1EDC161CD9}" presName="nodeTx" presStyleLbl="node1" presStyleIdx="2" presStyleCnt="3">
        <dgm:presLayoutVars>
          <dgm:bulletEnabled val="1"/>
        </dgm:presLayoutVars>
      </dgm:prSet>
      <dgm:spPr/>
    </dgm:pt>
    <dgm:pt modelId="{652E658D-F89F-4B93-A765-601E8A38AB1C}" type="pres">
      <dgm:prSet presAssocID="{D476EB08-0888-43F8-B1C3-4E1EDC161CD9}" presName="invisiNode" presStyleLbl="node1" presStyleIdx="2" presStyleCnt="3"/>
      <dgm:spPr/>
    </dgm:pt>
    <dgm:pt modelId="{0A0FC9D8-3478-4A3E-A077-44746FF0D2A7}" type="pres">
      <dgm:prSet presAssocID="{D476EB08-0888-43F8-B1C3-4E1EDC161CD9}"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dgm:spPr>
    </dgm:pt>
  </dgm:ptLst>
  <dgm:cxnLst>
    <dgm:cxn modelId="{0F726E06-3FEA-41F5-BA25-0EE0E774F1AC}" srcId="{2620B98D-1A6E-4C3D-9AD4-7240AE39D81E}" destId="{D476EB08-0888-43F8-B1C3-4E1EDC161CD9}" srcOrd="2" destOrd="0" parTransId="{ED631303-8E18-48CE-8735-4AE6985C04E7}" sibTransId="{1ADE3323-36FA-4CC7-B44F-3F3AC4E86720}"/>
    <dgm:cxn modelId="{F53FCE0B-6B6D-4C46-9F74-65FB8A953225}" srcId="{8E7BA74B-3839-4A10-9C6F-6F6BECE0E955}" destId="{B2D6DF3C-78A0-42F8-9ECE-285C02B255A9}" srcOrd="2" destOrd="0" parTransId="{57550D8F-F108-4527-8E15-766B5CAAABA7}" sibTransId="{5CA4B5FB-1334-4CD6-B469-5556969B4B7F}"/>
    <dgm:cxn modelId="{96E71E0C-DAA3-4C90-BDD6-997D766CE72C}" type="presOf" srcId="{031FF44E-0288-4A02-A870-56DE34F56CA7}" destId="{33A7EC95-D28E-43F5-8BC4-8E2002AB79A3}" srcOrd="0" destOrd="1" presId="urn:microsoft.com/office/officeart/2005/8/layout/hList7"/>
    <dgm:cxn modelId="{1C11F015-9FCA-4B48-8111-1974ADD85B32}" type="presOf" srcId="{D476EB08-0888-43F8-B1C3-4E1EDC161CD9}" destId="{581A2089-2947-4140-AD5E-5E0E9AA4E506}" srcOrd="1" destOrd="0" presId="urn:microsoft.com/office/officeart/2005/8/layout/hList7"/>
    <dgm:cxn modelId="{E84E4C26-433C-40C5-9F54-5DD1F57FE048}" type="presOf" srcId="{031FF44E-0288-4A02-A870-56DE34F56CA7}" destId="{A2E3C03C-FE23-4C6B-BDDB-9E1B3E74036A}" srcOrd="1" destOrd="1" presId="urn:microsoft.com/office/officeart/2005/8/layout/hList7"/>
    <dgm:cxn modelId="{17314B2D-9496-4808-AC76-99377993D3A9}" type="presOf" srcId="{6CCFA444-2127-40E5-91B3-BFF1CB3388DF}" destId="{0C5A753C-E1CF-456D-B718-AFD370BC70C0}" srcOrd="1" destOrd="2" presId="urn:microsoft.com/office/officeart/2005/8/layout/hList7"/>
    <dgm:cxn modelId="{9B0A382E-DE22-4643-AC98-93A23A54CE73}" srcId="{2620B98D-1A6E-4C3D-9AD4-7240AE39D81E}" destId="{8E7BA74B-3839-4A10-9C6F-6F6BECE0E955}" srcOrd="0" destOrd="0" parTransId="{ED16D751-F6EB-4C09-A8A5-F29A070AEF4C}" sibTransId="{4757EA1C-07E0-4BBF-A70C-D7949CCCCE96}"/>
    <dgm:cxn modelId="{2DCC6533-9854-43C0-87B3-D839FF7EEE03}" type="presOf" srcId="{EA2CE191-3E7E-4E15-B97F-33C0A056C25B}" destId="{756CEBF6-B6F3-453D-A8BF-BCA4D66B751E}" srcOrd="0" destOrd="2" presId="urn:microsoft.com/office/officeart/2005/8/layout/hList7"/>
    <dgm:cxn modelId="{D92D513D-E307-40BE-AFC1-AFDFB7E03023}" srcId="{2620B98D-1A6E-4C3D-9AD4-7240AE39D81E}" destId="{42273BE2-AC41-4CDD-9E51-D317558294E3}" srcOrd="1" destOrd="0" parTransId="{92F50CB4-859F-497C-A589-5673119FB933}" sibTransId="{D5A4FCD4-67A7-4528-8E53-BBD18BD151C5}"/>
    <dgm:cxn modelId="{4E868E3F-F3E0-475B-AF10-95C34A18C955}" type="presOf" srcId="{42273BE2-AC41-4CDD-9E51-D317558294E3}" destId="{15407843-411E-4BA0-8CA4-B5FAB05C0D67}" srcOrd="0" destOrd="0" presId="urn:microsoft.com/office/officeart/2005/8/layout/hList7"/>
    <dgm:cxn modelId="{0AE11740-798D-41BC-BB21-0D84DE293DD1}" srcId="{8E7BA74B-3839-4A10-9C6F-6F6BECE0E955}" destId="{30514B90-70FD-4833-A5FD-75DF0368A092}" srcOrd="1" destOrd="0" parTransId="{50A82E07-BD68-4D76-BD64-3B588951EECE}" sibTransId="{22201819-EF63-43FE-8B86-EC2AB630EFBD}"/>
    <dgm:cxn modelId="{471D555F-A5FA-43F0-B315-66DA3F5E25EE}" srcId="{42273BE2-AC41-4CDD-9E51-D317558294E3}" destId="{8F9BA375-C0A9-45F2-A881-988D28ABBE6D}" srcOrd="2" destOrd="0" parTransId="{F65234EE-2F3C-482E-84C5-BD8FCB969567}" sibTransId="{FA2020A6-227D-46D4-8B70-CBDB39059BE3}"/>
    <dgm:cxn modelId="{5B09FE49-50E1-4A1D-AC02-DB90237628C9}" type="presOf" srcId="{B2D6DF3C-78A0-42F8-9ECE-285C02B255A9}" destId="{A2E3C03C-FE23-4C6B-BDDB-9E1B3E74036A}" srcOrd="1" destOrd="3" presId="urn:microsoft.com/office/officeart/2005/8/layout/hList7"/>
    <dgm:cxn modelId="{E7C1124B-9971-461A-90A1-D9B0313E640F}" type="presOf" srcId="{30514B90-70FD-4833-A5FD-75DF0368A092}" destId="{A2E3C03C-FE23-4C6B-BDDB-9E1B3E74036A}" srcOrd="1" destOrd="2" presId="urn:microsoft.com/office/officeart/2005/8/layout/hList7"/>
    <dgm:cxn modelId="{C00FE550-F076-424C-A8EA-A9E3E3F46C6C}" srcId="{D476EB08-0888-43F8-B1C3-4E1EDC161CD9}" destId="{5ED7AB99-41C2-4A4E-9B1D-B01A023A9375}" srcOrd="0" destOrd="0" parTransId="{4E45EB56-4DD8-43B0-B0CB-75C1FD465D86}" sibTransId="{7C9BAB95-5D97-4AC7-940B-EA853D3FCC18}"/>
    <dgm:cxn modelId="{79D40B79-940C-4AC1-ADC5-1A2858A526D7}" type="presOf" srcId="{30514B90-70FD-4833-A5FD-75DF0368A092}" destId="{33A7EC95-D28E-43F5-8BC4-8E2002AB79A3}" srcOrd="0" destOrd="2" presId="urn:microsoft.com/office/officeart/2005/8/layout/hList7"/>
    <dgm:cxn modelId="{BDA13E7F-C0A9-44F0-A20D-9B6A70FC226E}" type="presOf" srcId="{638C1433-2000-4BE0-BE50-2E6DA2D0485E}" destId="{0C5A753C-E1CF-456D-B718-AFD370BC70C0}" srcOrd="1" destOrd="1" presId="urn:microsoft.com/office/officeart/2005/8/layout/hList7"/>
    <dgm:cxn modelId="{B1236283-999E-4B73-9746-C1C81098F92E}" srcId="{D476EB08-0888-43F8-B1C3-4E1EDC161CD9}" destId="{EA2CE191-3E7E-4E15-B97F-33C0A056C25B}" srcOrd="1" destOrd="0" parTransId="{1FDF196B-3F23-4992-A4A1-C55D80B0260C}" sibTransId="{7AEC0687-F661-433C-ABF4-B2A0655DABD6}"/>
    <dgm:cxn modelId="{BC118B92-0209-452C-8D1C-2B536863B7BC}" type="presOf" srcId="{8E7BA74B-3839-4A10-9C6F-6F6BECE0E955}" destId="{33A7EC95-D28E-43F5-8BC4-8E2002AB79A3}" srcOrd="0" destOrd="0" presId="urn:microsoft.com/office/officeart/2005/8/layout/hList7"/>
    <dgm:cxn modelId="{C53AF59E-A940-49A5-A196-B17125839133}" type="presOf" srcId="{EA2CE191-3E7E-4E15-B97F-33C0A056C25B}" destId="{581A2089-2947-4140-AD5E-5E0E9AA4E506}" srcOrd="1" destOrd="2" presId="urn:microsoft.com/office/officeart/2005/8/layout/hList7"/>
    <dgm:cxn modelId="{84A34BA5-ECF1-4C5E-B361-671E15616EB9}" type="presOf" srcId="{8F9BA375-C0A9-45F2-A881-988D28ABBE6D}" destId="{15407843-411E-4BA0-8CA4-B5FAB05C0D67}" srcOrd="0" destOrd="3" presId="urn:microsoft.com/office/officeart/2005/8/layout/hList7"/>
    <dgm:cxn modelId="{AAA299A8-8D6B-458D-85BE-277D464FF9ED}" type="presOf" srcId="{4757EA1C-07E0-4BBF-A70C-D7949CCCCE96}" destId="{EFF9B572-F45C-455A-90EB-5D267DA97121}" srcOrd="0" destOrd="0" presId="urn:microsoft.com/office/officeart/2005/8/layout/hList7"/>
    <dgm:cxn modelId="{AFF1CFAA-2A40-4D26-9819-B71DAF22BE7F}" type="presOf" srcId="{2620B98D-1A6E-4C3D-9AD4-7240AE39D81E}" destId="{D7747EE9-7FF9-40EE-9FE4-B41D40393C0E}" srcOrd="0" destOrd="0" presId="urn:microsoft.com/office/officeart/2005/8/layout/hList7"/>
    <dgm:cxn modelId="{BE1C91B6-2DAC-4F85-97B3-6C0E8BC32E02}" srcId="{42273BE2-AC41-4CDD-9E51-D317558294E3}" destId="{638C1433-2000-4BE0-BE50-2E6DA2D0485E}" srcOrd="0" destOrd="0" parTransId="{CC763CA5-F7C6-4774-8C1D-5BFAB6BBD2EB}" sibTransId="{206C3091-D7AD-4372-9E66-3964F94A4B8E}"/>
    <dgm:cxn modelId="{C27853B9-5A94-41DA-9E32-93CE2A333F32}" type="presOf" srcId="{8E7BA74B-3839-4A10-9C6F-6F6BECE0E955}" destId="{A2E3C03C-FE23-4C6B-BDDB-9E1B3E74036A}" srcOrd="1" destOrd="0" presId="urn:microsoft.com/office/officeart/2005/8/layout/hList7"/>
    <dgm:cxn modelId="{0C4425BC-A4E5-470B-8697-3B6CA0CC8EBD}" type="presOf" srcId="{42273BE2-AC41-4CDD-9E51-D317558294E3}" destId="{0C5A753C-E1CF-456D-B718-AFD370BC70C0}" srcOrd="1" destOrd="0" presId="urn:microsoft.com/office/officeart/2005/8/layout/hList7"/>
    <dgm:cxn modelId="{8DC3C4CA-CB96-43FD-A414-F9AF108BC6F4}" srcId="{42273BE2-AC41-4CDD-9E51-D317558294E3}" destId="{6CCFA444-2127-40E5-91B3-BFF1CB3388DF}" srcOrd="1" destOrd="0" parTransId="{23E5B3BE-885C-4D93-BC21-2816DD70DA2C}" sibTransId="{05B91855-8DF2-4EA2-89FE-D1CE8C7EAA7F}"/>
    <dgm:cxn modelId="{CB7B1ED5-CB6B-43DD-B23D-FDE09CD9DC67}" type="presOf" srcId="{6CCFA444-2127-40E5-91B3-BFF1CB3388DF}" destId="{15407843-411E-4BA0-8CA4-B5FAB05C0D67}" srcOrd="0" destOrd="2" presId="urn:microsoft.com/office/officeart/2005/8/layout/hList7"/>
    <dgm:cxn modelId="{5B9257D9-E0D5-4E8A-8355-3130245E4A34}" srcId="{8E7BA74B-3839-4A10-9C6F-6F6BECE0E955}" destId="{031FF44E-0288-4A02-A870-56DE34F56CA7}" srcOrd="0" destOrd="0" parTransId="{E5041F00-D886-46FE-81F8-2395EEA35AD8}" sibTransId="{4DD96D19-78B9-4D06-8725-6262CAC70D66}"/>
    <dgm:cxn modelId="{52CA97E2-B9C0-49D8-B045-B23E7E891341}" type="presOf" srcId="{D5A4FCD4-67A7-4528-8E53-BBD18BD151C5}" destId="{7094A8D0-2FE4-4B49-A01F-BF9797EB7B1F}" srcOrd="0" destOrd="0" presId="urn:microsoft.com/office/officeart/2005/8/layout/hList7"/>
    <dgm:cxn modelId="{896794E5-7BD3-45C2-A8D6-FA5636C56006}" type="presOf" srcId="{B2D6DF3C-78A0-42F8-9ECE-285C02B255A9}" destId="{33A7EC95-D28E-43F5-8BC4-8E2002AB79A3}" srcOrd="0" destOrd="3" presId="urn:microsoft.com/office/officeart/2005/8/layout/hList7"/>
    <dgm:cxn modelId="{9554BDE7-D3E3-4906-9712-FB34CCD7A7CB}" type="presOf" srcId="{5ED7AB99-41C2-4A4E-9B1D-B01A023A9375}" destId="{581A2089-2947-4140-AD5E-5E0E9AA4E506}" srcOrd="1" destOrd="1" presId="urn:microsoft.com/office/officeart/2005/8/layout/hList7"/>
    <dgm:cxn modelId="{2CC9B5E8-63BB-4548-96A9-E8B5390BD591}" type="presOf" srcId="{D476EB08-0888-43F8-B1C3-4E1EDC161CD9}" destId="{756CEBF6-B6F3-453D-A8BF-BCA4D66B751E}" srcOrd="0" destOrd="0" presId="urn:microsoft.com/office/officeart/2005/8/layout/hList7"/>
    <dgm:cxn modelId="{A372BCF9-54D6-4245-8055-16565501F3FF}" type="presOf" srcId="{638C1433-2000-4BE0-BE50-2E6DA2D0485E}" destId="{15407843-411E-4BA0-8CA4-B5FAB05C0D67}" srcOrd="0" destOrd="1" presId="urn:microsoft.com/office/officeart/2005/8/layout/hList7"/>
    <dgm:cxn modelId="{23CFB3FB-3CBC-43E1-A9BC-72F9AB42E7ED}" type="presOf" srcId="{5ED7AB99-41C2-4A4E-9B1D-B01A023A9375}" destId="{756CEBF6-B6F3-453D-A8BF-BCA4D66B751E}" srcOrd="0" destOrd="1" presId="urn:microsoft.com/office/officeart/2005/8/layout/hList7"/>
    <dgm:cxn modelId="{3869B1FC-5C08-474A-942B-B68026EBC429}" type="presOf" srcId="{8F9BA375-C0A9-45F2-A881-988D28ABBE6D}" destId="{0C5A753C-E1CF-456D-B718-AFD370BC70C0}" srcOrd="1" destOrd="3" presId="urn:microsoft.com/office/officeart/2005/8/layout/hList7"/>
    <dgm:cxn modelId="{B4A9D686-92A7-49F9-BC6A-EECB3411421B}" type="presParOf" srcId="{D7747EE9-7FF9-40EE-9FE4-B41D40393C0E}" destId="{B962A4B0-0043-48DE-90BC-AE3380BAA059}" srcOrd="0" destOrd="0" presId="urn:microsoft.com/office/officeart/2005/8/layout/hList7"/>
    <dgm:cxn modelId="{B815D9DA-DD63-42D2-950E-D1DEE38136A6}" type="presParOf" srcId="{D7747EE9-7FF9-40EE-9FE4-B41D40393C0E}" destId="{FC09008E-6FD8-4D18-B55B-F9D9EF53C838}" srcOrd="1" destOrd="0" presId="urn:microsoft.com/office/officeart/2005/8/layout/hList7"/>
    <dgm:cxn modelId="{2BC7798D-946C-4B4D-B5ED-0CA1140D3DA4}" type="presParOf" srcId="{FC09008E-6FD8-4D18-B55B-F9D9EF53C838}" destId="{0769C173-4E00-477D-9B96-CF323DCC535C}" srcOrd="0" destOrd="0" presId="urn:microsoft.com/office/officeart/2005/8/layout/hList7"/>
    <dgm:cxn modelId="{64D0B4FB-57DA-4221-A5AA-8DE1FFAC0455}" type="presParOf" srcId="{0769C173-4E00-477D-9B96-CF323DCC535C}" destId="{33A7EC95-D28E-43F5-8BC4-8E2002AB79A3}" srcOrd="0" destOrd="0" presId="urn:microsoft.com/office/officeart/2005/8/layout/hList7"/>
    <dgm:cxn modelId="{73F9B33B-FE5F-4797-8931-718816A563E3}" type="presParOf" srcId="{0769C173-4E00-477D-9B96-CF323DCC535C}" destId="{A2E3C03C-FE23-4C6B-BDDB-9E1B3E74036A}" srcOrd="1" destOrd="0" presId="urn:microsoft.com/office/officeart/2005/8/layout/hList7"/>
    <dgm:cxn modelId="{5994DEA1-21AC-4436-8ECB-C1DDCA6FE9EE}" type="presParOf" srcId="{0769C173-4E00-477D-9B96-CF323DCC535C}" destId="{A58A3AB0-BA5B-436F-84BA-6BFB0B9CB46D}" srcOrd="2" destOrd="0" presId="urn:microsoft.com/office/officeart/2005/8/layout/hList7"/>
    <dgm:cxn modelId="{E10AE2C4-4105-49B0-ABE1-213A71EB030A}" type="presParOf" srcId="{0769C173-4E00-477D-9B96-CF323DCC535C}" destId="{7E7F0F69-78A4-4F88-BDD8-51283677AA49}" srcOrd="3" destOrd="0" presId="urn:microsoft.com/office/officeart/2005/8/layout/hList7"/>
    <dgm:cxn modelId="{371AD208-A192-49F4-A5EA-2327412A4C57}" type="presParOf" srcId="{FC09008E-6FD8-4D18-B55B-F9D9EF53C838}" destId="{EFF9B572-F45C-455A-90EB-5D267DA97121}" srcOrd="1" destOrd="0" presId="urn:microsoft.com/office/officeart/2005/8/layout/hList7"/>
    <dgm:cxn modelId="{CCFE6ECA-87FE-4741-8361-AE5374FBA086}" type="presParOf" srcId="{FC09008E-6FD8-4D18-B55B-F9D9EF53C838}" destId="{4BD6A0F1-17B9-4377-A88C-71D08A39BE21}" srcOrd="2" destOrd="0" presId="urn:microsoft.com/office/officeart/2005/8/layout/hList7"/>
    <dgm:cxn modelId="{82AEFF8A-A3C0-4823-923B-23CE0E15A563}" type="presParOf" srcId="{4BD6A0F1-17B9-4377-A88C-71D08A39BE21}" destId="{15407843-411E-4BA0-8CA4-B5FAB05C0D67}" srcOrd="0" destOrd="0" presId="urn:microsoft.com/office/officeart/2005/8/layout/hList7"/>
    <dgm:cxn modelId="{92E3365F-6B7C-4023-9125-90CB34EC2EA2}" type="presParOf" srcId="{4BD6A0F1-17B9-4377-A88C-71D08A39BE21}" destId="{0C5A753C-E1CF-456D-B718-AFD370BC70C0}" srcOrd="1" destOrd="0" presId="urn:microsoft.com/office/officeart/2005/8/layout/hList7"/>
    <dgm:cxn modelId="{A19FD6EF-1BB6-4124-9BFD-3727A4F3D749}" type="presParOf" srcId="{4BD6A0F1-17B9-4377-A88C-71D08A39BE21}" destId="{1E1049D8-6F43-4576-B5BC-9389C7E9FAAC}" srcOrd="2" destOrd="0" presId="urn:microsoft.com/office/officeart/2005/8/layout/hList7"/>
    <dgm:cxn modelId="{71E6D7C3-D7CF-4858-B660-D4373C5487FD}" type="presParOf" srcId="{4BD6A0F1-17B9-4377-A88C-71D08A39BE21}" destId="{E3EB05F0-DD98-467E-8D8C-2828C80EDA47}" srcOrd="3" destOrd="0" presId="urn:microsoft.com/office/officeart/2005/8/layout/hList7"/>
    <dgm:cxn modelId="{A932D496-6931-4B36-B8E2-E45148BD94B3}" type="presParOf" srcId="{FC09008E-6FD8-4D18-B55B-F9D9EF53C838}" destId="{7094A8D0-2FE4-4B49-A01F-BF9797EB7B1F}" srcOrd="3" destOrd="0" presId="urn:microsoft.com/office/officeart/2005/8/layout/hList7"/>
    <dgm:cxn modelId="{4F81E685-3245-4E36-BEC0-CB3EF8C46F2E}" type="presParOf" srcId="{FC09008E-6FD8-4D18-B55B-F9D9EF53C838}" destId="{D04A4281-2726-42D4-8FA6-0F6A5DB7615A}" srcOrd="4" destOrd="0" presId="urn:microsoft.com/office/officeart/2005/8/layout/hList7"/>
    <dgm:cxn modelId="{90DE5511-ACF0-4D1E-996E-6A5690E74E6E}" type="presParOf" srcId="{D04A4281-2726-42D4-8FA6-0F6A5DB7615A}" destId="{756CEBF6-B6F3-453D-A8BF-BCA4D66B751E}" srcOrd="0" destOrd="0" presId="urn:microsoft.com/office/officeart/2005/8/layout/hList7"/>
    <dgm:cxn modelId="{378A7376-EF16-410A-B706-A6C267C18325}" type="presParOf" srcId="{D04A4281-2726-42D4-8FA6-0F6A5DB7615A}" destId="{581A2089-2947-4140-AD5E-5E0E9AA4E506}" srcOrd="1" destOrd="0" presId="urn:microsoft.com/office/officeart/2005/8/layout/hList7"/>
    <dgm:cxn modelId="{25BB2F70-3A3A-4FE5-961E-9396A93582A6}" type="presParOf" srcId="{D04A4281-2726-42D4-8FA6-0F6A5DB7615A}" destId="{652E658D-F89F-4B93-A765-601E8A38AB1C}" srcOrd="2" destOrd="0" presId="urn:microsoft.com/office/officeart/2005/8/layout/hList7"/>
    <dgm:cxn modelId="{2852F465-8157-4677-8B92-F6C24A7F4415}" type="presParOf" srcId="{D04A4281-2726-42D4-8FA6-0F6A5DB7615A}" destId="{0A0FC9D8-3478-4A3E-A077-44746FF0D2A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EC95-D28E-43F5-8BC4-8E2002AB79A3}">
      <dsp:nvSpPr>
        <dsp:cNvPr id="0" name=""/>
        <dsp:cNvSpPr/>
      </dsp:nvSpPr>
      <dsp:spPr>
        <a:xfrm>
          <a:off x="2204"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Akshay Vijayan</a:t>
          </a:r>
        </a:p>
        <a:p>
          <a:pPr marL="171450" lvl="1" indent="-171450" algn="l" defTabSz="711200">
            <a:lnSpc>
              <a:spcPct val="90000"/>
            </a:lnSpc>
            <a:spcBef>
              <a:spcPct val="0"/>
            </a:spcBef>
            <a:spcAft>
              <a:spcPct val="15000"/>
            </a:spcAft>
            <a:buChar char="•"/>
          </a:pPr>
          <a:r>
            <a:rPr lang="en-US" sz="1600" kern="1200" dirty="0"/>
            <a:t>Developer</a:t>
          </a:r>
        </a:p>
        <a:p>
          <a:pPr marL="171450" lvl="1" indent="-171450" algn="l" defTabSz="711200">
            <a:lnSpc>
              <a:spcPct val="90000"/>
            </a:lnSpc>
            <a:spcBef>
              <a:spcPct val="0"/>
            </a:spcBef>
            <a:spcAft>
              <a:spcPct val="15000"/>
            </a:spcAft>
            <a:buChar char="•"/>
          </a:pPr>
          <a:r>
            <a:rPr lang="en-US" sz="1600" kern="1200" dirty="0"/>
            <a:t>Managing cleaning and developing </a:t>
          </a:r>
          <a:br>
            <a:rPr lang="en-US" sz="1600" kern="1200" dirty="0"/>
          </a:br>
          <a:r>
            <a:rPr lang="en-US" sz="1600" kern="1200" dirty="0"/>
            <a:t>solutions from data</a:t>
          </a:r>
        </a:p>
        <a:p>
          <a:pPr marL="171450" lvl="1" indent="-171450" algn="l" defTabSz="711200">
            <a:lnSpc>
              <a:spcPct val="90000"/>
            </a:lnSpc>
            <a:spcBef>
              <a:spcPct val="0"/>
            </a:spcBef>
            <a:spcAft>
              <a:spcPct val="15000"/>
            </a:spcAft>
            <a:buChar char="•"/>
          </a:pPr>
          <a:r>
            <a:rPr lang="en-US" sz="1600" kern="1200" dirty="0"/>
            <a:t>Development and testing </a:t>
          </a:r>
        </a:p>
      </dsp:txBody>
      <dsp:txXfrm>
        <a:off x="2204" y="1747480"/>
        <a:ext cx="3429323" cy="1747480"/>
      </dsp:txXfrm>
    </dsp:sp>
    <dsp:sp modelId="{7E7F0F69-78A4-4F88-BDD8-51283677AA49}">
      <dsp:nvSpPr>
        <dsp:cNvPr id="0" name=""/>
        <dsp:cNvSpPr/>
      </dsp:nvSpPr>
      <dsp:spPr>
        <a:xfrm>
          <a:off x="989476" y="262122"/>
          <a:ext cx="1454777" cy="14547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07843-411E-4BA0-8CA4-B5FAB05C0D67}">
      <dsp:nvSpPr>
        <dsp:cNvPr id="0" name=""/>
        <dsp:cNvSpPr/>
      </dsp:nvSpPr>
      <dsp:spPr>
        <a:xfrm>
          <a:off x="3534406"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Arshad Rafeek Shemi</a:t>
          </a:r>
        </a:p>
        <a:p>
          <a:pPr marL="171450" lvl="1" indent="-171450" algn="l" defTabSz="711200">
            <a:lnSpc>
              <a:spcPct val="90000"/>
            </a:lnSpc>
            <a:spcBef>
              <a:spcPct val="0"/>
            </a:spcBef>
            <a:spcAft>
              <a:spcPct val="15000"/>
            </a:spcAft>
            <a:buChar char="•"/>
          </a:pPr>
          <a:r>
            <a:rPr lang="en-US" sz="1600" kern="1200" dirty="0"/>
            <a:t>Business Analyst </a:t>
          </a:r>
        </a:p>
        <a:p>
          <a:pPr marL="171450" lvl="1" indent="-171450" algn="l" defTabSz="711200">
            <a:lnSpc>
              <a:spcPct val="90000"/>
            </a:lnSpc>
            <a:spcBef>
              <a:spcPct val="0"/>
            </a:spcBef>
            <a:spcAft>
              <a:spcPct val="15000"/>
            </a:spcAft>
            <a:buChar char="•"/>
          </a:pPr>
          <a:r>
            <a:rPr lang="en-US" sz="1600" kern="1200" dirty="0"/>
            <a:t>Managing proper communication between client and the team,</a:t>
          </a:r>
        </a:p>
        <a:p>
          <a:pPr marL="171450" lvl="1" indent="-171450" algn="l" defTabSz="711200">
            <a:lnSpc>
              <a:spcPct val="90000"/>
            </a:lnSpc>
            <a:spcBef>
              <a:spcPct val="0"/>
            </a:spcBef>
            <a:spcAft>
              <a:spcPct val="15000"/>
            </a:spcAft>
            <a:buChar char="•"/>
          </a:pPr>
          <a:r>
            <a:rPr lang="en-US" sz="1600" kern="1200" dirty="0"/>
            <a:t>Data analysis</a:t>
          </a:r>
        </a:p>
      </dsp:txBody>
      <dsp:txXfrm>
        <a:off x="3534406" y="1747480"/>
        <a:ext cx="3429323" cy="1747480"/>
      </dsp:txXfrm>
    </dsp:sp>
    <dsp:sp modelId="{E3EB05F0-DD98-467E-8D8C-2828C80EDA47}">
      <dsp:nvSpPr>
        <dsp:cNvPr id="0" name=""/>
        <dsp:cNvSpPr/>
      </dsp:nvSpPr>
      <dsp:spPr>
        <a:xfrm>
          <a:off x="4521679" y="262122"/>
          <a:ext cx="1454777" cy="1454777"/>
        </a:xfrm>
        <a:prstGeom prst="ellipse">
          <a:avLst/>
        </a:prstGeom>
        <a:blipFill>
          <a:blip xmlns:r="http://schemas.openxmlformats.org/officeDocument/2006/relationships" r:embed="rId2"/>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6CEBF6-B6F3-453D-A8BF-BCA4D66B751E}">
      <dsp:nvSpPr>
        <dsp:cNvPr id="0" name=""/>
        <dsp:cNvSpPr/>
      </dsp:nvSpPr>
      <dsp:spPr>
        <a:xfrm>
          <a:off x="7066609"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Mary Lijo Cletus</a:t>
          </a:r>
        </a:p>
        <a:p>
          <a:pPr marL="228600" lvl="1" indent="-228600" algn="l" defTabSz="889000">
            <a:lnSpc>
              <a:spcPct val="90000"/>
            </a:lnSpc>
            <a:spcBef>
              <a:spcPct val="0"/>
            </a:spcBef>
            <a:spcAft>
              <a:spcPct val="15000"/>
            </a:spcAft>
            <a:buChar char="•"/>
          </a:pPr>
          <a:r>
            <a:rPr lang="en-US" sz="2000" kern="1200" dirty="0"/>
            <a:t>Data Analyst</a:t>
          </a:r>
        </a:p>
        <a:p>
          <a:pPr marL="228600" lvl="1" indent="-228600" algn="l" defTabSz="889000">
            <a:lnSpc>
              <a:spcPct val="90000"/>
            </a:lnSpc>
            <a:spcBef>
              <a:spcPct val="0"/>
            </a:spcBef>
            <a:spcAft>
              <a:spcPct val="15000"/>
            </a:spcAft>
            <a:buChar char="•"/>
          </a:pPr>
          <a:r>
            <a:rPr lang="en-US" sz="2000" kern="1200" dirty="0"/>
            <a:t>Data analysis and data visualization</a:t>
          </a:r>
        </a:p>
      </dsp:txBody>
      <dsp:txXfrm>
        <a:off x="7066609" y="1747480"/>
        <a:ext cx="3429323" cy="1747480"/>
      </dsp:txXfrm>
    </dsp:sp>
    <dsp:sp modelId="{0A0FC9D8-3478-4A3E-A077-44746FF0D2A7}">
      <dsp:nvSpPr>
        <dsp:cNvPr id="0" name=""/>
        <dsp:cNvSpPr/>
      </dsp:nvSpPr>
      <dsp:spPr>
        <a:xfrm>
          <a:off x="8053882" y="262122"/>
          <a:ext cx="1454777" cy="14547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62A4B0-0043-48DE-90BC-AE3380BAA059}">
      <dsp:nvSpPr>
        <dsp:cNvPr id="0" name=""/>
        <dsp:cNvSpPr/>
      </dsp:nvSpPr>
      <dsp:spPr>
        <a:xfrm>
          <a:off x="419925" y="3494961"/>
          <a:ext cx="9658286" cy="655305"/>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01FB35-722A-434C-998A-55361814406F}" type="datetimeFigureOut">
              <a:rPr lang="en-US" smtClean="0"/>
              <a:t>10/5/2022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E432C5-6B74-436C-BF48-7B17754AB941}" type="slidenum">
              <a:rPr lang="en-US" smtClean="0"/>
              <a:t>‹#›</a:t>
            </a:fld>
            <a:endParaRPr lang="en-US"/>
          </a:p>
        </p:txBody>
      </p:sp>
    </p:spTree>
    <p:extLst>
      <p:ext uri="{BB962C8B-B14F-4D97-AF65-F5344CB8AC3E}">
        <p14:creationId xmlns:p14="http://schemas.microsoft.com/office/powerpoint/2010/main" val="3541981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2F6A0-C5BF-4844-9288-8F7F8AE79D55}" type="datetimeFigureOut">
              <a:rPr lang="en-US" smtClean="0"/>
              <a:t>10/5/2022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65CA8-773C-4672-86C7-BF3D1D8903CC}" type="slidenum">
              <a:rPr lang="en-US" smtClean="0"/>
              <a:t>‹#›</a:t>
            </a:fld>
            <a:endParaRPr lang="en-US"/>
          </a:p>
        </p:txBody>
      </p:sp>
    </p:spTree>
    <p:extLst>
      <p:ext uri="{BB962C8B-B14F-4D97-AF65-F5344CB8AC3E}">
        <p14:creationId xmlns:p14="http://schemas.microsoft.com/office/powerpoint/2010/main" val="281182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sp>
        <p:nvSpPr>
          <p:cNvPr id="11"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24284561"/>
      </p:ext>
    </p:extLst>
  </p:cSld>
  <p:clrMapOvr>
    <a:masterClrMapping/>
  </p:clrMapOvr>
  <p:extLst>
    <p:ext uri="{DCECCB84-F9BA-43D5-87BE-67443E8EF086}">
      <p15:sldGuideLst xmlns:p15="http://schemas.microsoft.com/office/powerpoint/2012/main">
        <p15:guide id="1" pos="2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icture Background with content -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0848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4136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5156411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Points - A">
    <p:spTree>
      <p:nvGrpSpPr>
        <p:cNvPr id="1" name=""/>
        <p:cNvGrpSpPr/>
        <p:nvPr/>
      </p:nvGrpSpPr>
      <p:grpSpPr>
        <a:xfrm>
          <a:off x="0" y="0"/>
          <a:ext cx="0" cy="0"/>
          <a:chOff x="0" y="0"/>
          <a:chExt cx="0" cy="0"/>
        </a:xfrm>
      </p:grpSpPr>
      <p:sp>
        <p:nvSpPr>
          <p:cNvPr id="2" name="Rectangle 1"/>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6"/>
          <p:cNvSpPr>
            <a:spLocks noGrp="1"/>
          </p:cNvSpPr>
          <p:nvPr>
            <p:ph type="title" hasCustomPrompt="1"/>
          </p:nvPr>
        </p:nvSpPr>
        <p:spPr>
          <a:xfrm>
            <a:off x="406400" y="585132"/>
            <a:ext cx="10966451" cy="754083"/>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hasCustomPrompt="1"/>
          </p:nvPr>
        </p:nvSpPr>
        <p:spPr>
          <a:xfrm>
            <a:off x="874184" y="1439904"/>
            <a:ext cx="10498667" cy="4514810"/>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dirty="0"/>
              <a:t>Click and start typing</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3275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Points with graphic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38627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mart art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92572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phics Right Side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14987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ics 2 column - A">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54434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icture Background - A">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773654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4"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143016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6" userDrawn="1">
          <p15:clr>
            <a:srgbClr val="FBAE40"/>
          </p15:clr>
        </p15:guide>
        <p15:guide id="3" pos="39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65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08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784523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170988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54106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55298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25837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5" name="Rectangle 14"/>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72818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ull Picture Background with content -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101976"/>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466331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ull Picture Background with content -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28644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2" y="5124759"/>
            <a:ext cx="888324"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0422120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3084438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888323" cy="571527"/>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797894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10498667" cy="3976688"/>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133252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 Points with graphic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997284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smart art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85283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Right Side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42381728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2 column - B">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Tree>
    <p:extLst>
      <p:ext uri="{BB962C8B-B14F-4D97-AF65-F5344CB8AC3E}">
        <p14:creationId xmlns:p14="http://schemas.microsoft.com/office/powerpoint/2010/main" val="23298492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icture Background - B">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948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07180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96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022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7171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Point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83159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Picture Background with content -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3716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331314"/>
      </p:ext>
    </p:extLst>
  </p:cSld>
  <p:clrMap bg1="lt1" tx1="dk1" bg2="lt2" tx2="dk2" accent1="accent1" accent2="accent2" accent3="accent3" accent4="accent4" accent5="accent5" accent6="accent6" hlink="hlink" folHlink="folHlink"/>
  <p:sldLayoutIdLst>
    <p:sldLayoutId id="2147483660" r:id="rId1"/>
    <p:sldLayoutId id="2147483693" r:id="rId2"/>
    <p:sldLayoutId id="2147483680" r:id="rId3"/>
    <p:sldLayoutId id="2147483737" r:id="rId4"/>
    <p:sldLayoutId id="2147483738" r:id="rId5"/>
    <p:sldLayoutId id="2147483739" r:id="rId6"/>
    <p:sldLayoutId id="2147483682" r:id="rId7"/>
    <p:sldLayoutId id="2147483708" r:id="rId8"/>
    <p:sldLayoutId id="2147483700" r:id="rId9"/>
    <p:sldLayoutId id="2147483704" r:id="rId10"/>
    <p:sldLayoutId id="2147483689" r:id="rId11"/>
    <p:sldLayoutId id="2147483696" r:id="rId12"/>
    <p:sldLayoutId id="2147483690" r:id="rId13"/>
    <p:sldLayoutId id="2147483709" r:id="rId14"/>
    <p:sldLayoutId id="2147483691" r:id="rId15"/>
    <p:sldLayoutId id="2147483692" r:id="rId16"/>
    <p:sldLayoutId id="2147483706" r:id="rId17"/>
    <p:sldLayoutId id="214748369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8641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40" r:id="rId4"/>
    <p:sldLayoutId id="2147483741" r:id="rId5"/>
    <p:sldLayoutId id="2147483742" r:id="rId6"/>
    <p:sldLayoutId id="2147483714" r:id="rId7"/>
    <p:sldLayoutId id="2147483715" r:id="rId8"/>
    <p:sldLayoutId id="2147483717" r:id="rId9"/>
    <p:sldLayoutId id="2147483719" r:id="rId10"/>
    <p:sldLayoutId id="2147483721" r:id="rId11"/>
    <p:sldLayoutId id="2147483723" r:id="rId12"/>
    <p:sldLayoutId id="2147483725" r:id="rId13"/>
    <p:sldLayoutId id="2147483727" r:id="rId14"/>
    <p:sldLayoutId id="2147483729" r:id="rId15"/>
    <p:sldLayoutId id="2147483731" r:id="rId16"/>
    <p:sldLayoutId id="2147483733" r:id="rId17"/>
    <p:sldLayoutId id="214748373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90.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sz="2000" dirty="0"/>
              <a:t>Big Data Analytics – BDAT1011</a:t>
            </a:r>
          </a:p>
        </p:txBody>
      </p:sp>
      <p:sp>
        <p:nvSpPr>
          <p:cNvPr id="9" name="Text Placeholder 8"/>
          <p:cNvSpPr>
            <a:spLocks noGrp="1"/>
          </p:cNvSpPr>
          <p:nvPr>
            <p:ph type="body" sz="quarter" idx="13"/>
          </p:nvPr>
        </p:nvSpPr>
        <p:spPr/>
        <p:txBody>
          <a:bodyPr/>
          <a:lstStyle/>
          <a:p>
            <a:r>
              <a:rPr lang="en-US" sz="2000" dirty="0"/>
              <a:t>Mary Lijo Cletus</a:t>
            </a:r>
          </a:p>
          <a:p>
            <a:r>
              <a:rPr lang="en-US" sz="2000" dirty="0" err="1"/>
              <a:t>Akshay</a:t>
            </a:r>
            <a:r>
              <a:rPr lang="en-US" sz="2000" dirty="0"/>
              <a:t> Vijayan</a:t>
            </a:r>
          </a:p>
          <a:p>
            <a:r>
              <a:rPr lang="en-US" sz="2000" dirty="0"/>
              <a:t>Arshad </a:t>
            </a:r>
            <a:r>
              <a:rPr lang="en-US" sz="2000" dirty="0" err="1"/>
              <a:t>Rafeek</a:t>
            </a:r>
            <a:r>
              <a:rPr lang="en-US" sz="2000" dirty="0"/>
              <a:t> </a:t>
            </a:r>
            <a:r>
              <a:rPr lang="en-US" sz="2000" dirty="0" err="1"/>
              <a:t>Shemi</a:t>
            </a:r>
            <a:endParaRPr lang="en-US" sz="2000" dirty="0"/>
          </a:p>
        </p:txBody>
      </p:sp>
      <p:sp>
        <p:nvSpPr>
          <p:cNvPr id="8" name="Text Placeholder 7"/>
          <p:cNvSpPr>
            <a:spLocks noGrp="1"/>
          </p:cNvSpPr>
          <p:nvPr>
            <p:ph type="body" sz="quarter" idx="12"/>
          </p:nvPr>
        </p:nvSpPr>
        <p:spPr/>
        <p:txBody>
          <a:bodyPr/>
          <a:lstStyle/>
          <a:p>
            <a:r>
              <a:rPr lang="en-US" sz="4000" dirty="0"/>
              <a:t>Analytics Analyst</a:t>
            </a:r>
          </a:p>
          <a:p>
            <a:r>
              <a:rPr lang="en-US" sz="2400" dirty="0"/>
              <a:t>Project Code:</a:t>
            </a:r>
            <a:r>
              <a:rPr lang="en-IN" sz="2400" dirty="0"/>
              <a:t>GEO 1327</a:t>
            </a:r>
            <a:endParaRPr lang="en-US" sz="2400" dirty="0"/>
          </a:p>
        </p:txBody>
      </p:sp>
      <p:pic>
        <p:nvPicPr>
          <p:cNvPr id="10" name="Picture Placeholder 9">
            <a:extLst>
              <a:ext uri="{FF2B5EF4-FFF2-40B4-BE49-F238E27FC236}">
                <a16:creationId xmlns:a16="http://schemas.microsoft.com/office/drawing/2014/main" id="{3901F98A-B107-BBE3-DF8D-86E89F995D86}"/>
              </a:ext>
            </a:extLst>
          </p:cNvPr>
          <p:cNvPicPr>
            <a:picLocks noGrp="1" noChangeAspect="1"/>
          </p:cNvPicPr>
          <p:nvPr>
            <p:ph type="pic" sz="quarter" idx="10"/>
          </p:nvPr>
        </p:nvPicPr>
        <p:blipFill rotWithShape="1">
          <a:blip r:embed="rId2"/>
          <a:srcRect t="12576" r="77424" b="73351"/>
          <a:stretch/>
        </p:blipFill>
        <p:spPr>
          <a:xfrm>
            <a:off x="3612443" y="1066800"/>
            <a:ext cx="4967113" cy="1676400"/>
          </a:xfrm>
        </p:spPr>
      </p:pic>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9C5B957-1D31-E50E-3DF6-449D6B397098}"/>
                  </a:ext>
                </a:extLst>
              </p:cNvPr>
              <p:cNvGraphicFramePr>
                <a:graphicFrameLocks noChangeAspect="1"/>
              </p:cNvGraphicFramePr>
              <p:nvPr>
                <p:extLst>
                  <p:ext uri="{D42A27DB-BD31-4B8C-83A1-F6EECF244321}">
                    <p14:modId xmlns:p14="http://schemas.microsoft.com/office/powerpoint/2010/main" val="1081376595"/>
                  </p:ext>
                </p:extLst>
              </p:nvPr>
            </p:nvGraphicFramePr>
            <p:xfrm>
              <a:off x="-2811296" y="-241430"/>
              <a:ext cx="3048000" cy="1714500"/>
            </p:xfrm>
            <a:graphic>
              <a:graphicData uri="http://schemas.microsoft.com/office/powerpoint/2016/slidezoom">
                <pslz:sldZm>
                  <pslz:sldZmObj sldId="256" cId="411945370">
                    <pslz:zmPr id="{A18BB2BB-1027-46BA-B749-5C2AD0D72FA7}"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29C5B957-1D31-E50E-3DF6-449D6B397098}"/>
                  </a:ext>
                </a:extLst>
              </p:cNvPr>
              <p:cNvPicPr>
                <a:picLocks noGrp="1" noRot="1" noChangeAspect="1" noMove="1" noResize="1" noEditPoints="1" noAdjustHandles="1" noChangeArrowheads="1" noChangeShapeType="1"/>
              </p:cNvPicPr>
              <p:nvPr/>
            </p:nvPicPr>
            <p:blipFill>
              <a:blip r:embed="rId5"/>
              <a:stretch>
                <a:fillRect/>
              </a:stretch>
            </p:blipFill>
            <p:spPr>
              <a:xfrm>
                <a:off x="-2811296" y="-24143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194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4614-B863-4ADF-AC63-75989E46E0A5}"/>
              </a:ext>
            </a:extLst>
          </p:cNvPr>
          <p:cNvSpPr>
            <a:spLocks noGrp="1"/>
          </p:cNvSpPr>
          <p:nvPr>
            <p:ph type="title"/>
          </p:nvPr>
        </p:nvSpPr>
        <p:spPr/>
        <p:txBody>
          <a:bodyPr/>
          <a:lstStyle/>
          <a:p>
            <a:r>
              <a:rPr lang="en-US" dirty="0"/>
              <a:t>Project Progress Update</a:t>
            </a:r>
          </a:p>
        </p:txBody>
      </p:sp>
      <p:sp>
        <p:nvSpPr>
          <p:cNvPr id="3" name="Text Placeholder 2">
            <a:extLst>
              <a:ext uri="{FF2B5EF4-FFF2-40B4-BE49-F238E27FC236}">
                <a16:creationId xmlns:a16="http://schemas.microsoft.com/office/drawing/2014/main" id="{B176BBD5-83E8-48B3-ACCA-23DCE88BCB60}"/>
              </a:ext>
            </a:extLst>
          </p:cNvPr>
          <p:cNvSpPr>
            <a:spLocks noGrp="1"/>
          </p:cNvSpPr>
          <p:nvPr>
            <p:ph type="body" sz="quarter" idx="10"/>
          </p:nvPr>
        </p:nvSpPr>
        <p:spPr/>
        <p:txBody>
          <a:bodyPr>
            <a:normAutofit lnSpcReduction="10000"/>
          </a:bodyPr>
          <a:lstStyle/>
          <a:p>
            <a:pPr marL="0" indent="0">
              <a:buNone/>
            </a:pPr>
            <a:r>
              <a:rPr lang="en-US" dirty="0"/>
              <a:t>Summary of Current State</a:t>
            </a:r>
          </a:p>
          <a:p>
            <a:pPr lvl="1"/>
            <a:r>
              <a:rPr lang="en-US" dirty="0"/>
              <a:t>Completely </a:t>
            </a:r>
            <a:r>
              <a:rPr lang="en-US" dirty="0" err="1"/>
              <a:t>Analysed</a:t>
            </a:r>
            <a:r>
              <a:rPr lang="en-US" dirty="0"/>
              <a:t> the client website</a:t>
            </a:r>
          </a:p>
          <a:p>
            <a:pPr lvl="1"/>
            <a:r>
              <a:rPr lang="en-US" dirty="0"/>
              <a:t>Created a website Analysis Report</a:t>
            </a:r>
          </a:p>
          <a:p>
            <a:pPr lvl="1"/>
            <a:r>
              <a:rPr lang="en-US" dirty="0"/>
              <a:t>Provided Immediate Recommendations and updates to the client on website</a:t>
            </a:r>
          </a:p>
          <a:p>
            <a:pPr lvl="1"/>
            <a:r>
              <a:rPr lang="en-US" dirty="0"/>
              <a:t>Proper Communication with the client via weekly meeting</a:t>
            </a:r>
          </a:p>
          <a:p>
            <a:pPr marL="0" indent="0">
              <a:buNone/>
            </a:pPr>
            <a:r>
              <a:rPr lang="en-US" dirty="0"/>
              <a:t>Current tasks</a:t>
            </a:r>
          </a:p>
          <a:p>
            <a:pPr lvl="1"/>
            <a:r>
              <a:rPr lang="en-US" dirty="0"/>
              <a:t>Website Analysis</a:t>
            </a:r>
          </a:p>
          <a:p>
            <a:pPr lvl="1"/>
            <a:endParaRPr lang="en-US" dirty="0"/>
          </a:p>
          <a:p>
            <a:pPr marL="0" indent="0">
              <a:buNone/>
            </a:pPr>
            <a:r>
              <a:rPr lang="en-US" dirty="0"/>
              <a:t>Upcoming Plans</a:t>
            </a:r>
          </a:p>
          <a:p>
            <a:pPr lvl="1"/>
            <a:r>
              <a:rPr lang="en-US" dirty="0"/>
              <a:t>Social Media Analysis</a:t>
            </a:r>
          </a:p>
          <a:p>
            <a:pPr marL="0" indent="0">
              <a:buNone/>
            </a:pPr>
            <a:endParaRPr lang="en-US" dirty="0"/>
          </a:p>
        </p:txBody>
      </p:sp>
    </p:spTree>
    <p:extLst>
      <p:ext uri="{BB962C8B-B14F-4D97-AF65-F5344CB8AC3E}">
        <p14:creationId xmlns:p14="http://schemas.microsoft.com/office/powerpoint/2010/main" val="249809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F74C-D4E0-DC2E-ECA2-8FEC79773917}"/>
              </a:ext>
            </a:extLst>
          </p:cNvPr>
          <p:cNvSpPr>
            <a:spLocks noGrp="1"/>
          </p:cNvSpPr>
          <p:nvPr>
            <p:ph type="title"/>
          </p:nvPr>
        </p:nvSpPr>
        <p:spPr/>
        <p:txBody>
          <a:bodyPr/>
          <a:lstStyle/>
          <a:p>
            <a:r>
              <a:rPr lang="en-US" dirty="0"/>
              <a:t>Activities in Progress</a:t>
            </a:r>
            <a:endParaRPr lang="en-IN" dirty="0"/>
          </a:p>
        </p:txBody>
      </p:sp>
      <p:sp>
        <p:nvSpPr>
          <p:cNvPr id="3" name="Text Placeholder 2">
            <a:extLst>
              <a:ext uri="{FF2B5EF4-FFF2-40B4-BE49-F238E27FC236}">
                <a16:creationId xmlns:a16="http://schemas.microsoft.com/office/drawing/2014/main" id="{810AFB58-BB1C-84B3-4C3A-27B26CFA7BE2}"/>
              </a:ext>
            </a:extLst>
          </p:cNvPr>
          <p:cNvSpPr>
            <a:spLocks noGrp="1"/>
          </p:cNvSpPr>
          <p:nvPr>
            <p:ph type="body" sz="quarter" idx="10"/>
          </p:nvPr>
        </p:nvSpPr>
        <p:spPr/>
        <p:txBody>
          <a:bodyPr/>
          <a:lstStyle/>
          <a:p>
            <a:pPr marL="457200" indent="-457200">
              <a:buFont typeface="Arial" panose="020B0604020202020204" pitchFamily="34" charset="0"/>
              <a:buChar char="•"/>
            </a:pPr>
            <a:r>
              <a:rPr lang="en-US" dirty="0"/>
              <a:t>Analysing Client’s Instagram and LinkedIn profile</a:t>
            </a:r>
            <a:endParaRPr lang="en-US" sz="2800" dirty="0"/>
          </a:p>
          <a:p>
            <a:pPr marL="457200" indent="-457200">
              <a:buFont typeface="Arial" panose="020B0604020202020204" pitchFamily="34" charset="0"/>
              <a:buChar char="•"/>
            </a:pPr>
            <a:r>
              <a:rPr lang="en-US" sz="2800" dirty="0"/>
              <a:t>Preparing for the client meeting that is to be held on 13/10/2022</a:t>
            </a:r>
          </a:p>
          <a:p>
            <a:pPr marL="457200" indent="-457200">
              <a:buFont typeface="Arial" panose="020B0604020202020204" pitchFamily="34" charset="0"/>
              <a:buChar char="•"/>
            </a:pPr>
            <a:r>
              <a:rPr lang="en-US" sz="2800" dirty="0"/>
              <a:t>Learning new tools for the project</a:t>
            </a:r>
          </a:p>
          <a:p>
            <a:r>
              <a:rPr lang="en-IN" dirty="0"/>
              <a:t>   Preparations for social data mining and analysis</a:t>
            </a:r>
          </a:p>
        </p:txBody>
      </p:sp>
    </p:spTree>
    <p:extLst>
      <p:ext uri="{BB962C8B-B14F-4D97-AF65-F5344CB8AC3E}">
        <p14:creationId xmlns:p14="http://schemas.microsoft.com/office/powerpoint/2010/main" val="323401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20BC17-2F08-8880-6B61-E82901E4C8A1}"/>
              </a:ext>
            </a:extLst>
          </p:cNvPr>
          <p:cNvSpPr>
            <a:spLocks noGrp="1"/>
          </p:cNvSpPr>
          <p:nvPr>
            <p:ph type="body" sz="quarter" idx="10"/>
          </p:nvPr>
        </p:nvSpPr>
        <p:spPr/>
        <p:txBody>
          <a:bodyPr/>
          <a:lstStyle/>
          <a:p>
            <a:pPr marL="285750" indent="-285750">
              <a:buFont typeface="Arial" panose="020B0604020202020204" pitchFamily="34" charset="0"/>
              <a:buChar char="•"/>
            </a:pPr>
            <a:r>
              <a:rPr lang="en-US" sz="2800" dirty="0"/>
              <a:t>No backlogs</a:t>
            </a:r>
          </a:p>
          <a:p>
            <a:pPr marL="285750" indent="-285750">
              <a:buFont typeface="Arial" panose="020B0604020202020204" pitchFamily="34" charset="0"/>
              <a:buChar char="•"/>
            </a:pPr>
            <a:r>
              <a:rPr lang="en-US" sz="2800" dirty="0"/>
              <a:t>Third Client meeting: </a:t>
            </a:r>
          </a:p>
          <a:p>
            <a:r>
              <a:rPr lang="en-US" sz="2800" dirty="0"/>
              <a:t>                             13/10/2022</a:t>
            </a:r>
          </a:p>
          <a:p>
            <a:endParaRPr lang="en-IN" dirty="0"/>
          </a:p>
        </p:txBody>
      </p:sp>
      <p:sp>
        <p:nvSpPr>
          <p:cNvPr id="4" name="Title 3">
            <a:extLst>
              <a:ext uri="{FF2B5EF4-FFF2-40B4-BE49-F238E27FC236}">
                <a16:creationId xmlns:a16="http://schemas.microsoft.com/office/drawing/2014/main" id="{4D608CD6-F0C5-B61C-5FC3-29D633FD373F}"/>
              </a:ext>
            </a:extLst>
          </p:cNvPr>
          <p:cNvSpPr txBox="1">
            <a:spLocks noGrp="1"/>
          </p:cNvSpPr>
          <p:nvPr>
            <p:ph type="title"/>
          </p:nvPr>
        </p:nvSpPr>
        <p:spPr>
          <a:xfrm>
            <a:off x="406400" y="585788"/>
            <a:ext cx="10966450" cy="754062"/>
          </a:xfrm>
          <a:prstGeom prst="rect">
            <a:avLst/>
          </a:prstGeom>
          <a:noFill/>
        </p:spPr>
        <p:txBody>
          <a:bodyPr wrap="square" rtlCol="0">
            <a:spAutoFit/>
          </a:bodyPr>
          <a:lstStyle/>
          <a:p>
            <a:r>
              <a:rPr lang="en-US" sz="2800" dirty="0">
                <a:solidFill>
                  <a:schemeClr val="accent1">
                    <a:lumMod val="50000"/>
                  </a:schemeClr>
                </a:solidFill>
              </a:rPr>
              <a:t>Backlogs and Schedules</a:t>
            </a:r>
            <a:endParaRPr lang="en-IN" sz="2800" dirty="0">
              <a:solidFill>
                <a:schemeClr val="accent1">
                  <a:lumMod val="50000"/>
                </a:schemeClr>
              </a:solidFill>
            </a:endParaRPr>
          </a:p>
        </p:txBody>
      </p:sp>
    </p:spTree>
    <p:extLst>
      <p:ext uri="{BB962C8B-B14F-4D97-AF65-F5344CB8AC3E}">
        <p14:creationId xmlns:p14="http://schemas.microsoft.com/office/powerpoint/2010/main" val="2421926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5DE9-C8CF-3C32-BCBC-D0DAA54170AF}"/>
              </a:ext>
            </a:extLst>
          </p:cNvPr>
          <p:cNvSpPr>
            <a:spLocks noGrp="1"/>
          </p:cNvSpPr>
          <p:nvPr>
            <p:ph type="title"/>
          </p:nvPr>
        </p:nvSpPr>
        <p:spPr/>
        <p:txBody>
          <a:bodyPr/>
          <a:lstStyle/>
          <a:p>
            <a:r>
              <a:rPr lang="en-US" sz="3200" dirty="0">
                <a:solidFill>
                  <a:schemeClr val="accent5">
                    <a:lumMod val="75000"/>
                  </a:schemeClr>
                </a:solidFill>
              </a:rPr>
              <a:t>Activities and Works so far</a:t>
            </a:r>
            <a:br>
              <a:rPr lang="en-IN" sz="3200" dirty="0">
                <a:solidFill>
                  <a:schemeClr val="accent5">
                    <a:lumMod val="75000"/>
                  </a:schemeClr>
                </a:solidFill>
              </a:rPr>
            </a:br>
            <a:endParaRPr lang="en-IN" dirty="0"/>
          </a:p>
        </p:txBody>
      </p:sp>
      <p:sp>
        <p:nvSpPr>
          <p:cNvPr id="4" name="Text Placeholder 3">
            <a:extLst>
              <a:ext uri="{FF2B5EF4-FFF2-40B4-BE49-F238E27FC236}">
                <a16:creationId xmlns:a16="http://schemas.microsoft.com/office/drawing/2014/main" id="{BCC02404-7CA4-DDDD-73D2-5EF76AC01AD6}"/>
              </a:ext>
            </a:extLst>
          </p:cNvPr>
          <p:cNvSpPr txBox="1">
            <a:spLocks noGrp="1"/>
          </p:cNvSpPr>
          <p:nvPr>
            <p:ph type="body" sz="quarter" idx="10"/>
          </p:nvPr>
        </p:nvSpPr>
        <p:spPr>
          <a:xfrm>
            <a:off x="874713" y="1439863"/>
            <a:ext cx="10498137" cy="4481227"/>
          </a:xfrm>
          <a:prstGeom prst="rect">
            <a:avLst/>
          </a:prstGeom>
          <a:noFill/>
        </p:spPr>
        <p:txBody>
          <a:bodyPr wrap="square" lIns="0" tIns="0" rIns="0" bIns="0" rtlCol="0" anchor="t">
            <a:spAutoFit/>
          </a:bodyPr>
          <a:lstStyle/>
          <a:p>
            <a:pPr marL="457200" indent="-457200">
              <a:buFont typeface="Arial" panose="020B0604020202020204" pitchFamily="34" charset="0"/>
              <a:buChar char="•"/>
            </a:pPr>
            <a:r>
              <a:rPr lang="en-US" sz="2800" dirty="0"/>
              <a:t>First Client meeting was done on 21/09/2022</a:t>
            </a:r>
          </a:p>
          <a:p>
            <a:pPr marL="457200" indent="-457200"/>
            <a:r>
              <a:rPr lang="en-US" sz="2800" dirty="0"/>
              <a:t>Second Client meeting was done on 29/09/2022</a:t>
            </a:r>
          </a:p>
          <a:p>
            <a:pPr marL="457200" indent="-457200">
              <a:buFont typeface="Arial" panose="020B0604020202020204" pitchFamily="34" charset="0"/>
              <a:buChar char="•"/>
            </a:pPr>
            <a:r>
              <a:rPr lang="en-US" sz="2800" dirty="0"/>
              <a:t>Scheduled group meetings via teams </a:t>
            </a:r>
          </a:p>
          <a:p>
            <a:pPr marL="457200" indent="-457200">
              <a:buFont typeface="Arial" panose="020B0604020202020204" pitchFamily="34" charset="0"/>
              <a:buChar char="•"/>
            </a:pPr>
            <a:r>
              <a:rPr lang="en-US" sz="2800" dirty="0"/>
              <a:t>Detailed discussion about the project requirements and deliverables of the client company</a:t>
            </a:r>
          </a:p>
          <a:p>
            <a:pPr marL="457200" indent="-457200">
              <a:buFont typeface="Arial" panose="020B0604020202020204" pitchFamily="34" charset="0"/>
              <a:buChar char="•"/>
            </a:pPr>
            <a:r>
              <a:rPr lang="en-US" sz="2800" dirty="0"/>
              <a:t>Detailed research on the client website </a:t>
            </a:r>
          </a:p>
          <a:p>
            <a:pPr marL="457200" indent="-457200">
              <a:buFont typeface="Arial" panose="020B0604020202020204" pitchFamily="34" charset="0"/>
              <a:buChar char="•"/>
            </a:pPr>
            <a:r>
              <a:rPr lang="en-US" dirty="0"/>
              <a:t> Immediate recommendations on website provided</a:t>
            </a:r>
          </a:p>
          <a:p>
            <a:pPr marL="457200" indent="-457200">
              <a:buFont typeface="Arial" panose="020B0604020202020204" pitchFamily="34" charset="0"/>
              <a:buChar char="•"/>
            </a:pPr>
            <a:r>
              <a:rPr lang="en-US" dirty="0"/>
              <a:t> Detailed discussion about client social media</a:t>
            </a:r>
            <a:endParaRPr lang="en-US" sz="2800" dirty="0"/>
          </a:p>
          <a:p>
            <a:endParaRPr lang="en-IN" dirty="0"/>
          </a:p>
        </p:txBody>
      </p:sp>
    </p:spTree>
    <p:extLst>
      <p:ext uri="{BB962C8B-B14F-4D97-AF65-F5344CB8AC3E}">
        <p14:creationId xmlns:p14="http://schemas.microsoft.com/office/powerpoint/2010/main" val="105913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1BFF9-03F3-526D-C780-33076A6DA80D}"/>
              </a:ext>
            </a:extLst>
          </p:cNvPr>
          <p:cNvSpPr txBox="1"/>
          <p:nvPr/>
        </p:nvSpPr>
        <p:spPr>
          <a:xfrm>
            <a:off x="1009650" y="1907722"/>
            <a:ext cx="1036319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400" dirty="0">
                <a:latin typeface="Calibri"/>
                <a:cs typeface="Arial"/>
              </a:rPr>
              <a:t> Finding the performance parameters of the client social media</a:t>
            </a:r>
          </a:p>
          <a:p>
            <a:pPr>
              <a:buChar char="•"/>
            </a:pPr>
            <a:r>
              <a:rPr lang="en-US" sz="2400" dirty="0">
                <a:latin typeface="Calibri"/>
                <a:cs typeface="Arial"/>
              </a:rPr>
              <a:t> Preparation of detailed report on the analysis done on client social media</a:t>
            </a:r>
          </a:p>
          <a:p>
            <a:pPr>
              <a:buChar char="•"/>
            </a:pPr>
            <a:endParaRPr lang="en-US" sz="2400" dirty="0">
              <a:latin typeface="Calibri"/>
              <a:cs typeface="Arial"/>
            </a:endParaRPr>
          </a:p>
        </p:txBody>
      </p:sp>
      <p:sp>
        <p:nvSpPr>
          <p:cNvPr id="5" name="Title 3">
            <a:extLst>
              <a:ext uri="{FF2B5EF4-FFF2-40B4-BE49-F238E27FC236}">
                <a16:creationId xmlns:a16="http://schemas.microsoft.com/office/drawing/2014/main" id="{3D03AB11-A502-0F73-CCD0-84D9D3F2B79E}"/>
              </a:ext>
            </a:extLst>
          </p:cNvPr>
          <p:cNvSpPr txBox="1">
            <a:spLocks noGrp="1"/>
          </p:cNvSpPr>
          <p:nvPr>
            <p:ph type="title"/>
          </p:nvPr>
        </p:nvSpPr>
        <p:spPr>
          <a:xfrm>
            <a:off x="406400" y="585788"/>
            <a:ext cx="10966450" cy="430887"/>
          </a:xfrm>
          <a:prstGeom prst="rect">
            <a:avLst/>
          </a:prstGeom>
          <a:noFill/>
        </p:spPr>
        <p:txBody>
          <a:bodyPr wrap="square" lIns="0" tIns="0" rIns="0" bIns="0" rtlCol="0" anchor="t">
            <a:spAutoFit/>
          </a:bodyPr>
          <a:lstStyle/>
          <a:p>
            <a:r>
              <a:rPr lang="en-US" sz="2800" dirty="0">
                <a:solidFill>
                  <a:schemeClr val="accent1">
                    <a:lumMod val="50000"/>
                  </a:schemeClr>
                </a:solidFill>
              </a:rPr>
              <a:t>Plan for Next week</a:t>
            </a:r>
            <a:endParaRPr lang="en-IN" sz="2800" dirty="0">
              <a:solidFill>
                <a:schemeClr val="accent1">
                  <a:lumMod val="50000"/>
                </a:schemeClr>
              </a:solidFill>
            </a:endParaRPr>
          </a:p>
        </p:txBody>
      </p:sp>
    </p:spTree>
    <p:extLst>
      <p:ext uri="{BB962C8B-B14F-4D97-AF65-F5344CB8AC3E}">
        <p14:creationId xmlns:p14="http://schemas.microsoft.com/office/powerpoint/2010/main" val="320719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t>
            </a:r>
            <a:r>
              <a:rPr lang="en-US" dirty="0" err="1"/>
              <a:t>Akshay</a:t>
            </a:r>
            <a:r>
              <a:rPr lang="en-US" dirty="0"/>
              <a:t> Vijayan</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4"/>
            <a:ext cx="5784574" cy="4615499"/>
          </a:xfrm>
        </p:spPr>
        <p:txBody>
          <a:bodyPr lIns="0" tIns="0" rIns="0" bIns="0" anchor="t">
            <a:normAutofit/>
          </a:bodyPr>
          <a:lstStyle/>
          <a:p>
            <a:pPr marL="0" indent="0">
              <a:buNone/>
            </a:pPr>
            <a:endParaRPr lang="en-US" dirty="0"/>
          </a:p>
          <a:p>
            <a:r>
              <a:rPr lang="en-US" dirty="0">
                <a:cs typeface="Calibri"/>
              </a:rPr>
              <a:t> Provided initial recommendations for   client website</a:t>
            </a:r>
          </a:p>
          <a:p>
            <a:r>
              <a:rPr lang="en-US" dirty="0"/>
              <a:t> Learned new tools and skills required for Data scrapping from Social Media</a:t>
            </a:r>
            <a:endParaRPr lang="en-US" dirty="0">
              <a:cs typeface="Calibri"/>
            </a:endParaRPr>
          </a:p>
          <a:p>
            <a:pPr marL="0" indent="0">
              <a:buNone/>
            </a:pPr>
            <a:endParaRPr lang="en-US" dirty="0"/>
          </a:p>
        </p:txBody>
      </p:sp>
    </p:spTree>
    <p:extLst>
      <p:ext uri="{BB962C8B-B14F-4D97-AF65-F5344CB8AC3E}">
        <p14:creationId xmlns:p14="http://schemas.microsoft.com/office/powerpoint/2010/main" val="387320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Mary Lijo Cletus</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4"/>
            <a:ext cx="5407345" cy="2954490"/>
          </a:xfrm>
        </p:spPr>
        <p:txBody>
          <a:bodyPr lIns="0" tIns="0" rIns="0" bIns="0" anchor="t">
            <a:normAutofit/>
          </a:bodyPr>
          <a:lstStyle/>
          <a:p>
            <a:r>
              <a:rPr lang="en-US" dirty="0"/>
              <a:t> Created a website analysis report</a:t>
            </a:r>
          </a:p>
          <a:p>
            <a:r>
              <a:rPr lang="en-US" dirty="0"/>
              <a:t>Created a sample dashboard from the google analytics company website</a:t>
            </a:r>
          </a:p>
          <a:p>
            <a:pPr marL="0" indent="0">
              <a:buNone/>
            </a:pP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49595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Arshad </a:t>
            </a:r>
            <a:r>
              <a:rPr lang="en-US" dirty="0" err="1"/>
              <a:t>Rafeek</a:t>
            </a:r>
            <a:r>
              <a:rPr lang="en-US" dirty="0"/>
              <a:t> </a:t>
            </a:r>
            <a:r>
              <a:rPr lang="en-US" dirty="0" err="1"/>
              <a:t>Shemi</a:t>
            </a:r>
            <a:endParaRPr lang="en-US" dirty="0"/>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5"/>
            <a:ext cx="5926666" cy="3126768"/>
          </a:xfrm>
        </p:spPr>
        <p:txBody>
          <a:bodyPr lIns="0" tIns="0" rIns="0" bIns="0" anchor="t">
            <a:normAutofit/>
          </a:bodyPr>
          <a:lstStyle/>
          <a:p>
            <a:r>
              <a:rPr lang="en-US" dirty="0"/>
              <a:t>Maintaining proper communication between client and team</a:t>
            </a:r>
          </a:p>
          <a:p>
            <a:r>
              <a:rPr lang="en-US" dirty="0"/>
              <a:t>Research on different parameters that are going to affect client social media</a:t>
            </a:r>
            <a:endParaRPr lang="en-US" dirty="0">
              <a:cs typeface="Calibri"/>
            </a:endParaRPr>
          </a:p>
          <a:p>
            <a:endParaRPr lang="en-US" dirty="0"/>
          </a:p>
          <a:p>
            <a:pPr marL="0" indent="0">
              <a:buNone/>
            </a:pPr>
            <a:endParaRPr lang="en-US" b="1" dirty="0">
              <a:cs typeface="Calibri"/>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0494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D2A7-7D29-4397-BA8E-2F5EB440B31B}"/>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6F5B343-02EE-41B0-AA7E-DA4A2F42076B}"/>
              </a:ext>
            </a:extLst>
          </p:cNvPr>
          <p:cNvSpPr>
            <a:spLocks noGrp="1"/>
          </p:cNvSpPr>
          <p:nvPr>
            <p:ph type="body" sz="quarter" idx="10"/>
          </p:nvPr>
        </p:nvSpPr>
        <p:spPr/>
        <p:txBody>
          <a:bodyPr/>
          <a:lstStyle/>
          <a:p>
            <a:pPr marL="0" indent="0">
              <a:buNone/>
            </a:pPr>
            <a:r>
              <a:rPr lang="en-US" dirty="0"/>
              <a:t>In this project we conduct analysis that results in actionable insights and data-driven recommendations. This is a great project for us to prove our analyzing expertise for future employers, as the impact of our work on this project can be easily measured and communicated. We here by thank the entire Georgian College faculty from Big Data Analytics program.</a:t>
            </a:r>
          </a:p>
        </p:txBody>
      </p:sp>
    </p:spTree>
    <p:extLst>
      <p:ext uri="{BB962C8B-B14F-4D97-AF65-F5344CB8AC3E}">
        <p14:creationId xmlns:p14="http://schemas.microsoft.com/office/powerpoint/2010/main" val="70163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39A3-0A10-456F-A8D6-45CF88F51A5B}"/>
              </a:ext>
            </a:extLst>
          </p:cNvPr>
          <p:cNvSpPr>
            <a:spLocks noGrp="1"/>
          </p:cNvSpPr>
          <p:nvPr>
            <p:ph type="title"/>
          </p:nvPr>
        </p:nvSpPr>
        <p:spPr/>
        <p:txBody>
          <a:bodyPr/>
          <a:lstStyle/>
          <a:p>
            <a:r>
              <a:rPr lang="en-US" dirty="0"/>
              <a:t>Project Summary</a:t>
            </a:r>
          </a:p>
        </p:txBody>
      </p:sp>
      <p:sp>
        <p:nvSpPr>
          <p:cNvPr id="3" name="Text Placeholder 2">
            <a:extLst>
              <a:ext uri="{FF2B5EF4-FFF2-40B4-BE49-F238E27FC236}">
                <a16:creationId xmlns:a16="http://schemas.microsoft.com/office/drawing/2014/main" id="{BCDCDC76-8D06-4863-9903-3BFDAA9FDA46}"/>
              </a:ext>
            </a:extLst>
          </p:cNvPr>
          <p:cNvSpPr>
            <a:spLocks noGrp="1"/>
          </p:cNvSpPr>
          <p:nvPr>
            <p:ph type="body" sz="quarter" idx="10"/>
          </p:nvPr>
        </p:nvSpPr>
        <p:spPr/>
        <p:txBody>
          <a:bodyPr/>
          <a:lstStyle/>
          <a:p>
            <a:r>
              <a:rPr lang="en-CA" sz="1800" dirty="0">
                <a:effectLst/>
                <a:latin typeface="Times New Roman" panose="02020603050405020304" pitchFamily="18" charset="0"/>
                <a:ea typeface="Times New Roman" panose="02020603050405020304" pitchFamily="18" charset="0"/>
              </a:rPr>
              <a:t>The project will be focused on Digital Marketing Analysts and will be responsible for analyzing data from insights and reports from Sharon Bonner Consulting social media platforms. We will review and analyze the current and projected marketing initiatives and provide suggestions. Analyze keywords to determine relevant search terms to the organization and ensure the Search Engine Optimization. And finally, to analyze the overall business and provide recommendations on the current strategies. The project objectives are:</a:t>
            </a:r>
          </a:p>
          <a:p>
            <a:pPr marL="0" indent="0">
              <a:buNone/>
            </a:pPr>
            <a:endParaRPr lang="en-CA"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1. Conduct analysis that results in actionable insights and data-driven recommendations.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 Identify, communicate, and act on opportunities and risks proactively.</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Report and present performance and recommendations.</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7120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30E4-3045-4DF0-9C40-E86BEF432CFE}"/>
              </a:ext>
            </a:extLst>
          </p:cNvPr>
          <p:cNvSpPr>
            <a:spLocks noGrp="1"/>
          </p:cNvSpPr>
          <p:nvPr>
            <p:ph type="title"/>
          </p:nvPr>
        </p:nvSpPr>
        <p:spPr/>
        <p:txBody>
          <a:bodyPr/>
          <a:lstStyle/>
          <a:p>
            <a:r>
              <a:rPr lang="en-US" dirty="0"/>
              <a:t>Team Profile</a:t>
            </a:r>
          </a:p>
        </p:txBody>
      </p:sp>
      <p:graphicFrame>
        <p:nvGraphicFramePr>
          <p:cNvPr id="6" name="Content Placeholder 5">
            <a:extLst>
              <a:ext uri="{FF2B5EF4-FFF2-40B4-BE49-F238E27FC236}">
                <a16:creationId xmlns:a16="http://schemas.microsoft.com/office/drawing/2014/main" id="{4D24F8A1-DA5E-4544-9F60-FA09ADABC942}"/>
              </a:ext>
            </a:extLst>
          </p:cNvPr>
          <p:cNvGraphicFramePr>
            <a:graphicFrameLocks noGrp="1"/>
          </p:cNvGraphicFramePr>
          <p:nvPr>
            <p:ph sz="quarter" idx="12"/>
            <p:extLst>
              <p:ext uri="{D42A27DB-BD31-4B8C-83A1-F6EECF244321}">
                <p14:modId xmlns:p14="http://schemas.microsoft.com/office/powerpoint/2010/main" val="879025559"/>
              </p:ext>
            </p:extLst>
          </p:nvPr>
        </p:nvGraphicFramePr>
        <p:xfrm>
          <a:off x="874713" y="1350963"/>
          <a:ext cx="10498137" cy="436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60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559837" y="643812"/>
            <a:ext cx="11206065" cy="4342856"/>
          </a:xfrm>
          <a:prstGeom prst="rect">
            <a:avLst/>
          </a:prstGeom>
          <a:noFill/>
        </p:spPr>
        <p:txBody>
          <a:bodyPr wrap="square" rtlCol="0">
            <a:spAutoFit/>
          </a:bodyPr>
          <a:lstStyle/>
          <a:p>
            <a:r>
              <a:rPr lang="en-US" sz="3600" b="1" dirty="0"/>
              <a:t>Project Objectives</a:t>
            </a:r>
          </a:p>
          <a:p>
            <a:pPr>
              <a:lnSpc>
                <a:spcPct val="150000"/>
              </a:lnSpc>
            </a:pPr>
            <a:r>
              <a:rPr lang="en-US" dirty="0"/>
              <a:t>• Conduct analysis that results in actionable insights and data-driven recommendations.</a:t>
            </a:r>
          </a:p>
          <a:p>
            <a:pPr>
              <a:lnSpc>
                <a:spcPct val="150000"/>
              </a:lnSpc>
            </a:pPr>
            <a:r>
              <a:rPr lang="en-US" dirty="0"/>
              <a:t>• Identify, communicate, and act on opportunities and risks proactively.</a:t>
            </a:r>
          </a:p>
          <a:p>
            <a:pPr>
              <a:lnSpc>
                <a:spcPct val="150000"/>
              </a:lnSpc>
            </a:pPr>
            <a:r>
              <a:rPr lang="en-US" dirty="0"/>
              <a:t>• Report and present performance and recommendations.</a:t>
            </a:r>
          </a:p>
          <a:p>
            <a:pPr>
              <a:lnSpc>
                <a:spcPct val="150000"/>
              </a:lnSpc>
            </a:pPr>
            <a:r>
              <a:rPr lang="en-US" sz="3600" b="1" dirty="0"/>
              <a:t>Project Requirements</a:t>
            </a:r>
          </a:p>
          <a:p>
            <a:pPr>
              <a:lnSpc>
                <a:spcPct val="150000"/>
              </a:lnSpc>
            </a:pPr>
            <a:r>
              <a:rPr lang="en-US" dirty="0"/>
              <a:t>• A strategy to make everyone understand the different between event consulting and event producing.</a:t>
            </a:r>
          </a:p>
          <a:p>
            <a:pPr>
              <a:lnSpc>
                <a:spcPct val="150000"/>
              </a:lnSpc>
            </a:pPr>
            <a:r>
              <a:rPr lang="en-US" dirty="0"/>
              <a:t>• A strategy to get clients for Sharon Bonner Consulting from the historical data of Bright Ideas event agency.</a:t>
            </a:r>
          </a:p>
          <a:p>
            <a:pPr>
              <a:lnSpc>
                <a:spcPct val="150000"/>
              </a:lnSpc>
            </a:pPr>
            <a:r>
              <a:rPr lang="en-US" dirty="0"/>
              <a:t>• Immediate actionable insights that can be implemented for the initial push for the company.</a:t>
            </a:r>
          </a:p>
          <a:p>
            <a:pPr>
              <a:lnSpc>
                <a:spcPct val="150000"/>
              </a:lnSpc>
            </a:pPr>
            <a:r>
              <a:rPr lang="en-US" dirty="0"/>
              <a:t>• A 3–5-year analytical strategy for the company to move forward with event consulting.</a:t>
            </a:r>
            <a:endParaRPr lang="en-CA" dirty="0"/>
          </a:p>
        </p:txBody>
      </p:sp>
    </p:spTree>
    <p:extLst>
      <p:ext uri="{BB962C8B-B14F-4D97-AF65-F5344CB8AC3E}">
        <p14:creationId xmlns:p14="http://schemas.microsoft.com/office/powerpoint/2010/main" val="67682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3554819"/>
          </a:xfrm>
          <a:prstGeom prst="rect">
            <a:avLst/>
          </a:prstGeom>
          <a:noFill/>
        </p:spPr>
        <p:txBody>
          <a:bodyPr wrap="square" lIns="91440" tIns="45720" rIns="91440" bIns="45720" rtlCol="0" anchor="t">
            <a:spAutoFit/>
          </a:bodyPr>
          <a:lstStyle/>
          <a:p>
            <a:r>
              <a:rPr lang="en-US" sz="3600" b="1" dirty="0"/>
              <a:t>Scope of Project</a:t>
            </a:r>
          </a:p>
          <a:p>
            <a:endParaRPr lang="en-US" dirty="0"/>
          </a:p>
          <a:p>
            <a:pPr>
              <a:lnSpc>
                <a:spcPct val="150000"/>
              </a:lnSpc>
            </a:pPr>
            <a:r>
              <a:rPr lang="en-US" dirty="0"/>
              <a:t>1) Analysis of data obtained from client or from other external sources that results in actionable insights and data-driven recommendations.</a:t>
            </a:r>
          </a:p>
          <a:p>
            <a:pPr>
              <a:lnSpc>
                <a:spcPct val="150000"/>
              </a:lnSpc>
            </a:pPr>
            <a:r>
              <a:rPr lang="en-US" dirty="0"/>
              <a:t>2) Report and present performance and recommendations.</a:t>
            </a:r>
          </a:p>
          <a:p>
            <a:pPr>
              <a:lnSpc>
                <a:spcPct val="150000"/>
              </a:lnSpc>
            </a:pPr>
            <a:r>
              <a:rPr lang="en-US" dirty="0"/>
              <a:t>3) Analytical strategy for 3–5-years prepared for the company to focus on event consulting industry.</a:t>
            </a:r>
          </a:p>
          <a:p>
            <a:pPr>
              <a:lnSpc>
                <a:spcPct val="150000"/>
              </a:lnSpc>
            </a:pPr>
            <a:endParaRPr lang="en-US" dirty="0"/>
          </a:p>
          <a:p>
            <a:endParaRPr lang="en-US" sz="3600" b="1" dirty="0">
              <a:cs typeface="Calibri Light"/>
            </a:endParaRPr>
          </a:p>
        </p:txBody>
      </p:sp>
    </p:spTree>
    <p:extLst>
      <p:ext uri="{BB962C8B-B14F-4D97-AF65-F5344CB8AC3E}">
        <p14:creationId xmlns:p14="http://schemas.microsoft.com/office/powerpoint/2010/main" val="148432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5173852"/>
          </a:xfrm>
          <a:prstGeom prst="rect">
            <a:avLst/>
          </a:prstGeom>
          <a:noFill/>
        </p:spPr>
        <p:txBody>
          <a:bodyPr wrap="square" rtlCol="0">
            <a:spAutoFit/>
          </a:bodyPr>
          <a:lstStyle/>
          <a:p>
            <a:r>
              <a:rPr lang="en-US" sz="3600" b="1" dirty="0"/>
              <a:t>Project Outcomes</a:t>
            </a:r>
          </a:p>
          <a:p>
            <a:endParaRPr lang="en-US" dirty="0"/>
          </a:p>
          <a:p>
            <a:pPr>
              <a:lnSpc>
                <a:spcPct val="150000"/>
              </a:lnSpc>
            </a:pPr>
            <a:r>
              <a:rPr lang="en-US" dirty="0"/>
              <a:t>• Getting proper data driven recommendations in marketing of the company</a:t>
            </a:r>
          </a:p>
          <a:p>
            <a:pPr>
              <a:lnSpc>
                <a:spcPct val="150000"/>
              </a:lnSpc>
            </a:pPr>
            <a:r>
              <a:rPr lang="en-US" dirty="0"/>
              <a:t>• Getting to know about new opportunities and risks of event consulting industry</a:t>
            </a:r>
          </a:p>
          <a:p>
            <a:pPr>
              <a:lnSpc>
                <a:spcPct val="150000"/>
              </a:lnSpc>
            </a:pPr>
            <a:r>
              <a:rPr lang="en-US" dirty="0"/>
              <a:t>• Get a detailed analysis report of previous clients and data</a:t>
            </a:r>
          </a:p>
          <a:p>
            <a:pPr>
              <a:lnSpc>
                <a:spcPct val="150000"/>
              </a:lnSpc>
            </a:pPr>
            <a:r>
              <a:rPr lang="en-US" dirty="0"/>
              <a:t>• Get project deliverables which can be used for future research purposes.</a:t>
            </a:r>
          </a:p>
          <a:p>
            <a:pPr>
              <a:lnSpc>
                <a:spcPct val="150000"/>
              </a:lnSpc>
            </a:pPr>
            <a:endParaRPr lang="en-US" dirty="0"/>
          </a:p>
          <a:p>
            <a:r>
              <a:rPr lang="en-US" sz="3600" b="1" dirty="0"/>
              <a:t>Project Deliverables</a:t>
            </a:r>
          </a:p>
          <a:p>
            <a:pPr>
              <a:lnSpc>
                <a:spcPct val="150000"/>
              </a:lnSpc>
            </a:pPr>
            <a:endParaRPr lang="en-US" dirty="0"/>
          </a:p>
          <a:p>
            <a:pPr>
              <a:lnSpc>
                <a:spcPct val="150000"/>
              </a:lnSpc>
            </a:pPr>
            <a:r>
              <a:rPr lang="en-US" dirty="0"/>
              <a:t>1. A final report with data-driven suggestions and reflections on how to improve our business</a:t>
            </a:r>
          </a:p>
          <a:p>
            <a:pPr>
              <a:lnSpc>
                <a:spcPct val="150000"/>
              </a:lnSpc>
            </a:pPr>
            <a:r>
              <a:rPr lang="en-US" dirty="0"/>
              <a:t>2. A 3–5-year future analytical plan</a:t>
            </a:r>
          </a:p>
          <a:p>
            <a:pPr>
              <a:lnSpc>
                <a:spcPct val="150000"/>
              </a:lnSpc>
            </a:pPr>
            <a:r>
              <a:rPr lang="en-US" dirty="0"/>
              <a:t>3. Immediate actionable insights that we can implement</a:t>
            </a:r>
            <a:endParaRPr lang="en-CA" dirty="0"/>
          </a:p>
        </p:txBody>
      </p:sp>
    </p:spTree>
    <p:extLst>
      <p:ext uri="{BB962C8B-B14F-4D97-AF65-F5344CB8AC3E}">
        <p14:creationId xmlns:p14="http://schemas.microsoft.com/office/powerpoint/2010/main" val="271372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285F-2AF0-41EF-BF78-F9C62903D630}"/>
              </a:ext>
            </a:extLst>
          </p:cNvPr>
          <p:cNvSpPr>
            <a:spLocks noGrp="1"/>
          </p:cNvSpPr>
          <p:nvPr>
            <p:ph type="title"/>
          </p:nvPr>
        </p:nvSpPr>
        <p:spPr/>
        <p:txBody>
          <a:bodyPr/>
          <a:lstStyle/>
          <a:p>
            <a:r>
              <a:rPr lang="en-US" dirty="0"/>
              <a:t>Communication Plan</a:t>
            </a:r>
          </a:p>
        </p:txBody>
      </p:sp>
      <p:sp>
        <p:nvSpPr>
          <p:cNvPr id="6" name="Text Placeholder 5">
            <a:extLst>
              <a:ext uri="{FF2B5EF4-FFF2-40B4-BE49-F238E27FC236}">
                <a16:creationId xmlns:a16="http://schemas.microsoft.com/office/drawing/2014/main" id="{8D82D72D-C6F0-4AFF-B212-F4C2E162BF40}"/>
              </a:ext>
            </a:extLst>
          </p:cNvPr>
          <p:cNvSpPr>
            <a:spLocks noGrp="1"/>
          </p:cNvSpPr>
          <p:nvPr>
            <p:ph type="body" sz="quarter" idx="11"/>
          </p:nvPr>
        </p:nvSpPr>
        <p:spPr>
          <a:xfrm>
            <a:off x="458149" y="5118652"/>
            <a:ext cx="11330737" cy="817540"/>
          </a:xfrm>
        </p:spPr>
        <p:txBody>
          <a:bodyPr/>
          <a:lstStyle/>
          <a:p>
            <a:endParaRPr lang="en-US" dirty="0"/>
          </a:p>
        </p:txBody>
      </p:sp>
      <p:graphicFrame>
        <p:nvGraphicFramePr>
          <p:cNvPr id="8" name="Content Placeholder 7">
            <a:extLst>
              <a:ext uri="{FF2B5EF4-FFF2-40B4-BE49-F238E27FC236}">
                <a16:creationId xmlns:a16="http://schemas.microsoft.com/office/drawing/2014/main" id="{281272FF-9A19-4D51-96CE-4C572519FE5C}"/>
              </a:ext>
            </a:extLst>
          </p:cNvPr>
          <p:cNvGraphicFramePr>
            <a:graphicFrameLocks noGrp="1"/>
          </p:cNvGraphicFramePr>
          <p:nvPr>
            <p:ph sz="quarter" idx="12"/>
            <p:extLst>
              <p:ext uri="{D42A27DB-BD31-4B8C-83A1-F6EECF244321}">
                <p14:modId xmlns:p14="http://schemas.microsoft.com/office/powerpoint/2010/main" val="2065165631"/>
              </p:ext>
            </p:extLst>
          </p:nvPr>
        </p:nvGraphicFramePr>
        <p:xfrm>
          <a:off x="458149" y="1397616"/>
          <a:ext cx="11330736" cy="4335074"/>
        </p:xfrm>
        <a:graphic>
          <a:graphicData uri="http://schemas.openxmlformats.org/drawingml/2006/table">
            <a:tbl>
              <a:tblPr firstRow="1" bandRow="1">
                <a:tableStyleId>{5C22544A-7EE6-4342-B048-85BDC9FD1C3A}</a:tableStyleId>
              </a:tblPr>
              <a:tblGrid>
                <a:gridCol w="1749689">
                  <a:extLst>
                    <a:ext uri="{9D8B030D-6E8A-4147-A177-3AD203B41FA5}">
                      <a16:colId xmlns:a16="http://schemas.microsoft.com/office/drawing/2014/main" val="1415471350"/>
                    </a:ext>
                  </a:extLst>
                </a:gridCol>
                <a:gridCol w="1749689">
                  <a:extLst>
                    <a:ext uri="{9D8B030D-6E8A-4147-A177-3AD203B41FA5}">
                      <a16:colId xmlns:a16="http://schemas.microsoft.com/office/drawing/2014/main" val="3350110880"/>
                    </a:ext>
                  </a:extLst>
                </a:gridCol>
                <a:gridCol w="1161125">
                  <a:extLst>
                    <a:ext uri="{9D8B030D-6E8A-4147-A177-3AD203B41FA5}">
                      <a16:colId xmlns:a16="http://schemas.microsoft.com/office/drawing/2014/main" val="4179071165"/>
                    </a:ext>
                  </a:extLst>
                </a:gridCol>
                <a:gridCol w="2338253">
                  <a:extLst>
                    <a:ext uri="{9D8B030D-6E8A-4147-A177-3AD203B41FA5}">
                      <a16:colId xmlns:a16="http://schemas.microsoft.com/office/drawing/2014/main" val="1939102040"/>
                    </a:ext>
                  </a:extLst>
                </a:gridCol>
                <a:gridCol w="2582291">
                  <a:extLst>
                    <a:ext uri="{9D8B030D-6E8A-4147-A177-3AD203B41FA5}">
                      <a16:colId xmlns:a16="http://schemas.microsoft.com/office/drawing/2014/main" val="1634222947"/>
                    </a:ext>
                  </a:extLst>
                </a:gridCol>
                <a:gridCol w="1749689">
                  <a:extLst>
                    <a:ext uri="{9D8B030D-6E8A-4147-A177-3AD203B41FA5}">
                      <a16:colId xmlns:a16="http://schemas.microsoft.com/office/drawing/2014/main" val="1967555977"/>
                    </a:ext>
                  </a:extLst>
                </a:gridCol>
              </a:tblGrid>
              <a:tr h="517901">
                <a:tc>
                  <a:txBody>
                    <a:bodyPr/>
                    <a:lstStyle/>
                    <a:p>
                      <a:r>
                        <a:rPr lang="en-US" sz="1400" dirty="0"/>
                        <a:t>Name</a:t>
                      </a:r>
                    </a:p>
                  </a:txBody>
                  <a:tcPr/>
                </a:tc>
                <a:tc>
                  <a:txBody>
                    <a:bodyPr/>
                    <a:lstStyle/>
                    <a:p>
                      <a:r>
                        <a:rPr lang="en-US" sz="1400" dirty="0"/>
                        <a:t>Role</a:t>
                      </a:r>
                    </a:p>
                  </a:txBody>
                  <a:tcPr/>
                </a:tc>
                <a:tc>
                  <a:txBody>
                    <a:bodyPr/>
                    <a:lstStyle/>
                    <a:p>
                      <a:pPr algn="ctr"/>
                      <a:r>
                        <a:rPr lang="en-US" sz="1400" dirty="0"/>
                        <a:t>Send/Receive Email</a:t>
                      </a:r>
                    </a:p>
                  </a:txBody>
                  <a:tcPr/>
                </a:tc>
                <a:tc>
                  <a:txBody>
                    <a:bodyPr/>
                    <a:lstStyle/>
                    <a:p>
                      <a:pPr algn="ctr"/>
                      <a:r>
                        <a:rPr lang="en-US" sz="1400" dirty="0"/>
                        <a:t>Weekly Meetings</a:t>
                      </a:r>
                    </a:p>
                  </a:txBody>
                  <a:tcPr/>
                </a:tc>
                <a:tc>
                  <a:txBody>
                    <a:bodyPr/>
                    <a:lstStyle/>
                    <a:p>
                      <a:pPr algn="ctr"/>
                      <a:r>
                        <a:rPr lang="en-US" sz="1400" dirty="0"/>
                        <a:t>Decisions</a:t>
                      </a:r>
                    </a:p>
                  </a:txBody>
                  <a:tcPr/>
                </a:tc>
                <a:tc>
                  <a:txBody>
                    <a:bodyPr/>
                    <a:lstStyle/>
                    <a:p>
                      <a:pPr algn="ctr"/>
                      <a:r>
                        <a:rPr lang="en-US" sz="1400" dirty="0"/>
                        <a:t>Documentation</a:t>
                      </a:r>
                    </a:p>
                  </a:txBody>
                  <a:tcPr/>
                </a:tc>
                <a:extLst>
                  <a:ext uri="{0D108BD9-81ED-4DB2-BD59-A6C34878D82A}">
                    <a16:rowId xmlns:a16="http://schemas.microsoft.com/office/drawing/2014/main" val="2198918923"/>
                  </a:ext>
                </a:extLst>
              </a:tr>
              <a:tr h="517901">
                <a:tc>
                  <a:txBody>
                    <a:bodyPr/>
                    <a:lstStyle/>
                    <a:p>
                      <a:r>
                        <a:rPr lang="en-US" sz="1400" dirty="0"/>
                        <a:t>Sharon Bonner</a:t>
                      </a:r>
                    </a:p>
                  </a:txBody>
                  <a:tcPr/>
                </a:tc>
                <a:tc>
                  <a:txBody>
                    <a:bodyPr/>
                    <a:lstStyle/>
                    <a:p>
                      <a:r>
                        <a:rPr lang="en-US" sz="1400" dirty="0"/>
                        <a:t>Stakeholder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a:t>
                      </a:r>
                      <a:endParaRPr lang="en-US" sz="1400" dirty="0"/>
                    </a:p>
                  </a:txBody>
                  <a:tcPr/>
                </a:tc>
                <a:tc>
                  <a:txBody>
                    <a:bodyPr/>
                    <a:lstStyle/>
                    <a:p>
                      <a:pPr algn="ctr"/>
                      <a:r>
                        <a:rPr lang="en-US" sz="1400" dirty="0"/>
                        <a:t>Project Scope</a:t>
                      </a:r>
                    </a:p>
                  </a:txBody>
                  <a:tcPr/>
                </a:tc>
                <a:tc>
                  <a:txBody>
                    <a:bodyPr/>
                    <a:lstStyle/>
                    <a:p>
                      <a:pPr algn="ctr"/>
                      <a:r>
                        <a:rPr lang="en-US" sz="1400" dirty="0"/>
                        <a:t>Project documentation</a:t>
                      </a:r>
                    </a:p>
                  </a:txBody>
                  <a:tcPr/>
                </a:tc>
                <a:extLst>
                  <a:ext uri="{0D108BD9-81ED-4DB2-BD59-A6C34878D82A}">
                    <a16:rowId xmlns:a16="http://schemas.microsoft.com/office/drawing/2014/main" val="2084153125"/>
                  </a:ext>
                </a:extLst>
              </a:tr>
              <a:tr h="304648">
                <a:tc>
                  <a:txBody>
                    <a:bodyPr/>
                    <a:lstStyle/>
                    <a:p>
                      <a:r>
                        <a:rPr lang="en-US" sz="1400" dirty="0"/>
                        <a:t>Brunilda </a:t>
                      </a:r>
                      <a:r>
                        <a:rPr lang="en-US" sz="1400" dirty="0" err="1"/>
                        <a:t>Xhafellari</a:t>
                      </a:r>
                      <a:endParaRPr lang="en-US" sz="1400" dirty="0"/>
                    </a:p>
                  </a:txBody>
                  <a:tcPr/>
                </a:tc>
                <a:tc>
                  <a:txBody>
                    <a:bodyPr/>
                    <a:lstStyle/>
                    <a:p>
                      <a:r>
                        <a:rPr lang="en-US" sz="1400" dirty="0"/>
                        <a:t>Instructor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Optional Attendee</a:t>
                      </a:r>
                      <a:endParaRPr lang="en-US" sz="1400" dirty="0"/>
                    </a:p>
                  </a:txBody>
                  <a:tcPr/>
                </a:tc>
                <a:tc>
                  <a:txBody>
                    <a:bodyPr/>
                    <a:lstStyle/>
                    <a:p>
                      <a:pPr algn="ctr"/>
                      <a:r>
                        <a:rPr lang="en-US" sz="1400" dirty="0"/>
                        <a:t>Progression of Project</a:t>
                      </a:r>
                    </a:p>
                  </a:txBody>
                  <a:tcPr/>
                </a:tc>
                <a:tc>
                  <a:txBody>
                    <a:bodyPr/>
                    <a:lstStyle/>
                    <a:p>
                      <a:pPr algn="ctr"/>
                      <a:r>
                        <a:rPr lang="en-US" sz="1400" dirty="0"/>
                        <a:t>Grading</a:t>
                      </a:r>
                    </a:p>
                  </a:txBody>
                  <a:tcPr/>
                </a:tc>
                <a:extLst>
                  <a:ext uri="{0D108BD9-81ED-4DB2-BD59-A6C34878D82A}">
                    <a16:rowId xmlns:a16="http://schemas.microsoft.com/office/drawing/2014/main" val="1920703877"/>
                  </a:ext>
                </a:extLst>
              </a:tr>
              <a:tr h="799653">
                <a:tc>
                  <a:txBody>
                    <a:bodyPr/>
                    <a:lstStyle/>
                    <a:p>
                      <a:r>
                        <a:rPr lang="en-US" sz="1400" dirty="0"/>
                        <a:t>Brunilda </a:t>
                      </a:r>
                      <a:r>
                        <a:rPr lang="en-US" sz="1400" dirty="0" err="1"/>
                        <a:t>Xhafellari</a:t>
                      </a:r>
                      <a:endParaRPr lang="en-US" sz="1400" dirty="0"/>
                    </a:p>
                  </a:txBody>
                  <a:tcPr/>
                </a:tc>
                <a:tc>
                  <a:txBody>
                    <a:bodyPr/>
                    <a:lstStyle/>
                    <a:p>
                      <a:r>
                        <a:rPr lang="en-US" sz="1400" dirty="0"/>
                        <a:t>Project Manager</a:t>
                      </a:r>
                    </a:p>
                  </a:txBody>
                  <a:tcPr/>
                </a:tc>
                <a:tc>
                  <a:txBody>
                    <a:bodyPr/>
                    <a:lstStyle/>
                    <a:p>
                      <a:pPr algn="ctr"/>
                      <a:r>
                        <a:rPr lang="en-US" sz="1400" dirty="0"/>
                        <a:t>Yes</a:t>
                      </a:r>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Suggested Attendee</a:t>
                      </a:r>
                      <a:endParaRPr lang="en-US" sz="1400" dirty="0"/>
                    </a:p>
                  </a:txBody>
                  <a:tcPr/>
                </a:tc>
                <a:tc>
                  <a:txBody>
                    <a:bodyPr/>
                    <a:lstStyle/>
                    <a:p>
                      <a:pPr algn="ctr"/>
                      <a:r>
                        <a:rPr lang="en-US" sz="1400" dirty="0"/>
                        <a:t>Project and Task Management related items</a:t>
                      </a:r>
                    </a:p>
                  </a:txBody>
                  <a:tcPr/>
                </a:tc>
                <a:tc>
                  <a:txBody>
                    <a:bodyPr/>
                    <a:lstStyle/>
                    <a:p>
                      <a:pPr algn="ctr"/>
                      <a:r>
                        <a:rPr lang="en-US" sz="1400" dirty="0"/>
                        <a:t>Project Management Presentation components</a:t>
                      </a:r>
                    </a:p>
                  </a:txBody>
                  <a:tcPr/>
                </a:tc>
                <a:extLst>
                  <a:ext uri="{0D108BD9-81ED-4DB2-BD59-A6C34878D82A}">
                    <a16:rowId xmlns:a16="http://schemas.microsoft.com/office/drawing/2014/main" val="1383601896"/>
                  </a:ext>
                </a:extLst>
              </a:tr>
              <a:tr h="517901">
                <a:tc>
                  <a:txBody>
                    <a:bodyPr/>
                    <a:lstStyle/>
                    <a:p>
                      <a:r>
                        <a:rPr lang="en-US" sz="1400" dirty="0" err="1"/>
                        <a:t>Akshay</a:t>
                      </a:r>
                      <a:r>
                        <a:rPr lang="en-US" sz="1400" dirty="0"/>
                        <a:t> Vijayan</a:t>
                      </a:r>
                    </a:p>
                  </a:txBody>
                  <a:tcPr/>
                </a:tc>
                <a:tc>
                  <a:txBody>
                    <a:bodyPr/>
                    <a:lstStyle/>
                    <a:p>
                      <a:r>
                        <a:rPr lang="en-US" sz="1400" dirty="0"/>
                        <a:t>Team Lead</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 Book</a:t>
                      </a:r>
                      <a:endParaRPr lang="en-US" sz="1400" dirty="0"/>
                    </a:p>
                  </a:txBody>
                  <a:tcPr/>
                </a:tc>
                <a:tc>
                  <a:txBody>
                    <a:bodyPr/>
                    <a:lstStyle/>
                    <a:p>
                      <a:pPr algn="ctr"/>
                      <a:r>
                        <a:rPr lang="en-US" sz="1400" dirty="0"/>
                        <a:t>Team, Project and Own Tasks</a:t>
                      </a:r>
                    </a:p>
                  </a:txBody>
                  <a:tcPr/>
                </a:tc>
                <a:tc>
                  <a:txBody>
                    <a:bodyPr/>
                    <a:lstStyle/>
                    <a:p>
                      <a:pPr algn="ctr"/>
                      <a:r>
                        <a:rPr lang="en-US" sz="1400" dirty="0"/>
                        <a:t>Communication</a:t>
                      </a:r>
                    </a:p>
                  </a:txBody>
                  <a:tcPr/>
                </a:tc>
                <a:extLst>
                  <a:ext uri="{0D108BD9-81ED-4DB2-BD59-A6C34878D82A}">
                    <a16:rowId xmlns:a16="http://schemas.microsoft.com/office/drawing/2014/main" val="3295633628"/>
                  </a:ext>
                </a:extLst>
              </a:tr>
              <a:tr h="304648">
                <a:tc>
                  <a:txBody>
                    <a:bodyPr/>
                    <a:lstStyle/>
                    <a:p>
                      <a:r>
                        <a:rPr lang="en-US" sz="1400" dirty="0"/>
                        <a:t>Arshad </a:t>
                      </a:r>
                      <a:r>
                        <a:rPr lang="en-US" sz="1400" dirty="0" err="1"/>
                        <a:t>Rafeek</a:t>
                      </a:r>
                      <a:r>
                        <a:rPr lang="en-US" sz="1400" dirty="0"/>
                        <a:t> </a:t>
                      </a:r>
                      <a:r>
                        <a:rPr lang="en-US" sz="1400" dirty="0" err="1"/>
                        <a:t>Shemi</a:t>
                      </a:r>
                      <a:endParaRPr lang="en-US" sz="1400" dirty="0"/>
                    </a:p>
                  </a:txBody>
                  <a:tcPr/>
                </a:tc>
                <a:tc>
                  <a:txBody>
                    <a:bodyPr/>
                    <a:lstStyle/>
                    <a:p>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Agenda</a:t>
                      </a:r>
                      <a:endParaRPr lang="en-US" sz="1400" dirty="0"/>
                    </a:p>
                  </a:txBody>
                  <a:tcPr/>
                </a:tc>
                <a:tc>
                  <a:txBody>
                    <a:bodyPr/>
                    <a:lstStyle/>
                    <a:p>
                      <a:pPr algn="ctr"/>
                      <a:r>
                        <a:rPr lang="en-US" sz="1400" dirty="0"/>
                        <a:t>Own Tasks</a:t>
                      </a:r>
                    </a:p>
                  </a:txBody>
                  <a:tcPr/>
                </a:tc>
                <a:tc>
                  <a:txBody>
                    <a:bodyPr/>
                    <a:lstStyle/>
                    <a:p>
                      <a:pPr algn="ctr"/>
                      <a:r>
                        <a:rPr lang="en-US" sz="1400" dirty="0"/>
                        <a:t>Documentation of different project phase</a:t>
                      </a:r>
                    </a:p>
                  </a:txBody>
                  <a:tcPr/>
                </a:tc>
                <a:extLst>
                  <a:ext uri="{0D108BD9-81ED-4DB2-BD59-A6C34878D82A}">
                    <a16:rowId xmlns:a16="http://schemas.microsoft.com/office/drawing/2014/main" val="3121033510"/>
                  </a:ext>
                </a:extLst>
              </a:tr>
              <a:tr h="304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Mary Lijo Cletus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Minutes</a:t>
                      </a:r>
                      <a:endParaRPr lang="en-US" sz="1400" dirty="0"/>
                    </a:p>
                  </a:txBody>
                  <a:tcPr/>
                </a:tc>
                <a:tc>
                  <a:txBody>
                    <a:bodyPr/>
                    <a:lstStyle/>
                    <a:p>
                      <a:pPr algn="ctr"/>
                      <a:r>
                        <a:rPr lang="en-US" sz="1400" dirty="0"/>
                        <a:t>Own Tasks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Documentation of different project phase</a:t>
                      </a:r>
                    </a:p>
                    <a:p>
                      <a:pPr algn="ctr"/>
                      <a:endParaRPr lang="en-US" sz="1400" dirty="0"/>
                    </a:p>
                  </a:txBody>
                  <a:tcPr/>
                </a:tc>
                <a:extLst>
                  <a:ext uri="{0D108BD9-81ED-4DB2-BD59-A6C34878D82A}">
                    <a16:rowId xmlns:a16="http://schemas.microsoft.com/office/drawing/2014/main" val="3388970129"/>
                  </a:ext>
                </a:extLst>
              </a:tr>
            </a:tbl>
          </a:graphicData>
        </a:graphic>
      </p:graphicFrame>
    </p:spTree>
    <p:extLst>
      <p:ext uri="{BB962C8B-B14F-4D97-AF65-F5344CB8AC3E}">
        <p14:creationId xmlns:p14="http://schemas.microsoft.com/office/powerpoint/2010/main" val="216773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BF7C-497D-FEE5-6827-0F25F0D20985}"/>
              </a:ext>
            </a:extLst>
          </p:cNvPr>
          <p:cNvSpPr>
            <a:spLocks noGrp="1"/>
          </p:cNvSpPr>
          <p:nvPr>
            <p:ph type="title"/>
          </p:nvPr>
        </p:nvSpPr>
        <p:spPr/>
        <p:txBody>
          <a:bodyPr/>
          <a:lstStyle/>
          <a:p>
            <a:r>
              <a:rPr lang="en-US" b="0" dirty="0"/>
              <a:t>High-Level Timeline Chart (GANTT)</a:t>
            </a:r>
            <a:endParaRPr lang="en-IN" dirty="0"/>
          </a:p>
        </p:txBody>
      </p:sp>
      <p:graphicFrame>
        <p:nvGraphicFramePr>
          <p:cNvPr id="8" name="Content Placeholder 7">
            <a:extLst>
              <a:ext uri="{FF2B5EF4-FFF2-40B4-BE49-F238E27FC236}">
                <a16:creationId xmlns:a16="http://schemas.microsoft.com/office/drawing/2014/main" id="{9ECD5031-4000-4092-916B-68D69BD1C865}"/>
              </a:ext>
            </a:extLst>
          </p:cNvPr>
          <p:cNvGraphicFramePr>
            <a:graphicFrameLocks noGrp="1"/>
          </p:cNvGraphicFramePr>
          <p:nvPr>
            <p:ph sz="quarter" idx="12"/>
            <p:extLst>
              <p:ext uri="{D42A27DB-BD31-4B8C-83A1-F6EECF244321}">
                <p14:modId xmlns:p14="http://schemas.microsoft.com/office/powerpoint/2010/main" val="3564223357"/>
              </p:ext>
            </p:extLst>
          </p:nvPr>
        </p:nvGraphicFramePr>
        <p:xfrm>
          <a:off x="874713" y="1350963"/>
          <a:ext cx="10498137" cy="3556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053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1277-AEF8-4566-9EC0-791513F32419}"/>
              </a:ext>
            </a:extLst>
          </p:cNvPr>
          <p:cNvSpPr>
            <a:spLocks noGrp="1"/>
          </p:cNvSpPr>
          <p:nvPr>
            <p:ph type="title"/>
          </p:nvPr>
        </p:nvSpPr>
        <p:spPr/>
        <p:txBody>
          <a:bodyPr/>
          <a:lstStyle/>
          <a:p>
            <a:r>
              <a:rPr lang="en-US" dirty="0"/>
              <a:t>Budget</a:t>
            </a:r>
          </a:p>
        </p:txBody>
      </p:sp>
      <p:sp>
        <p:nvSpPr>
          <p:cNvPr id="3" name="TextBox 2">
            <a:extLst>
              <a:ext uri="{FF2B5EF4-FFF2-40B4-BE49-F238E27FC236}">
                <a16:creationId xmlns:a16="http://schemas.microsoft.com/office/drawing/2014/main" id="{1820B175-65A4-499D-B8F0-6EB10C81CD29}"/>
              </a:ext>
            </a:extLst>
          </p:cNvPr>
          <p:cNvSpPr txBox="1"/>
          <p:nvPr/>
        </p:nvSpPr>
        <p:spPr>
          <a:xfrm>
            <a:off x="6749577" y="1736704"/>
            <a:ext cx="4022035" cy="369332"/>
          </a:xfrm>
          <a:prstGeom prst="rect">
            <a:avLst/>
          </a:prstGeom>
          <a:noFill/>
        </p:spPr>
        <p:txBody>
          <a:bodyPr wrap="square" rtlCol="0">
            <a:spAutoFit/>
          </a:bodyPr>
          <a:lstStyle/>
          <a:p>
            <a:r>
              <a:rPr lang="en-US" dirty="0"/>
              <a:t>Current Cost of Project</a:t>
            </a:r>
          </a:p>
        </p:txBody>
      </p:sp>
      <p:graphicFrame>
        <p:nvGraphicFramePr>
          <p:cNvPr id="13" name="Content Placeholder 12">
            <a:extLst>
              <a:ext uri="{FF2B5EF4-FFF2-40B4-BE49-F238E27FC236}">
                <a16:creationId xmlns:a16="http://schemas.microsoft.com/office/drawing/2014/main" id="{60A71981-2BB2-9A47-5467-74140E1633EF}"/>
              </a:ext>
            </a:extLst>
          </p:cNvPr>
          <p:cNvGraphicFramePr>
            <a:graphicFrameLocks noGrp="1"/>
          </p:cNvGraphicFramePr>
          <p:nvPr>
            <p:ph sz="quarter" idx="12"/>
            <p:extLst>
              <p:ext uri="{D42A27DB-BD31-4B8C-83A1-F6EECF244321}">
                <p14:modId xmlns:p14="http://schemas.microsoft.com/office/powerpoint/2010/main" val="788180729"/>
              </p:ext>
            </p:extLst>
          </p:nvPr>
        </p:nvGraphicFramePr>
        <p:xfrm>
          <a:off x="6442843" y="2496611"/>
          <a:ext cx="4635501" cy="2035630"/>
        </p:xfrm>
        <a:graphic>
          <a:graphicData uri="http://schemas.openxmlformats.org/drawingml/2006/table">
            <a:tbl>
              <a:tblPr>
                <a:tableStyleId>{5C22544A-7EE6-4342-B048-85BDC9FD1C3A}</a:tableStyleId>
              </a:tblPr>
              <a:tblGrid>
                <a:gridCol w="2041903">
                  <a:extLst>
                    <a:ext uri="{9D8B030D-6E8A-4147-A177-3AD203B41FA5}">
                      <a16:colId xmlns:a16="http://schemas.microsoft.com/office/drawing/2014/main" val="2206317406"/>
                    </a:ext>
                  </a:extLst>
                </a:gridCol>
                <a:gridCol w="713398">
                  <a:extLst>
                    <a:ext uri="{9D8B030D-6E8A-4147-A177-3AD203B41FA5}">
                      <a16:colId xmlns:a16="http://schemas.microsoft.com/office/drawing/2014/main" val="235497014"/>
                    </a:ext>
                  </a:extLst>
                </a:gridCol>
                <a:gridCol w="786323">
                  <a:extLst>
                    <a:ext uri="{9D8B030D-6E8A-4147-A177-3AD203B41FA5}">
                      <a16:colId xmlns:a16="http://schemas.microsoft.com/office/drawing/2014/main" val="3115208622"/>
                    </a:ext>
                  </a:extLst>
                </a:gridCol>
                <a:gridCol w="1093877">
                  <a:extLst>
                    <a:ext uri="{9D8B030D-6E8A-4147-A177-3AD203B41FA5}">
                      <a16:colId xmlns:a16="http://schemas.microsoft.com/office/drawing/2014/main" val="2765399829"/>
                    </a:ext>
                  </a:extLst>
                </a:gridCol>
              </a:tblGrid>
              <a:tr h="407126">
                <a:tc>
                  <a:txBody>
                    <a:bodyPr/>
                    <a:lstStyle/>
                    <a:p>
                      <a:pPr algn="l" fontAlgn="b"/>
                      <a:r>
                        <a:rPr lang="en-IN" sz="1600" u="none" strike="noStrike">
                          <a:effectLst/>
                        </a:rPr>
                        <a:t>Task</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Hours</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Rate </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Total </a:t>
                      </a:r>
                      <a:endParaRPr lang="en-IN" sz="16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2305782237"/>
                  </a:ext>
                </a:extLst>
              </a:tr>
              <a:tr h="407126">
                <a:tc>
                  <a:txBody>
                    <a:bodyPr/>
                    <a:lstStyle/>
                    <a:p>
                      <a:pPr algn="l" fontAlgn="b"/>
                      <a:r>
                        <a:rPr lang="en-IN" sz="1600" u="none" strike="noStrike" dirty="0">
                          <a:effectLst/>
                        </a:rPr>
                        <a:t>Akshay Vijayan</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$ 50.00 </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41865193"/>
                  </a:ext>
                </a:extLst>
              </a:tr>
              <a:tr h="407126">
                <a:tc>
                  <a:txBody>
                    <a:bodyPr/>
                    <a:lstStyle/>
                    <a:p>
                      <a:pPr algn="l" fontAlgn="b"/>
                      <a:r>
                        <a:rPr lang="en-IN" sz="1600" u="none" strike="noStrike">
                          <a:effectLst/>
                        </a:rPr>
                        <a:t>Arshad Rafeek Shemi</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32986000"/>
                  </a:ext>
                </a:extLst>
              </a:tr>
              <a:tr h="407126">
                <a:tc>
                  <a:txBody>
                    <a:bodyPr/>
                    <a:lstStyle/>
                    <a:p>
                      <a:pPr algn="l" fontAlgn="b"/>
                      <a:r>
                        <a:rPr lang="en-IN" sz="1600" u="none" strike="noStrike" dirty="0">
                          <a:effectLst/>
                        </a:rPr>
                        <a:t>Mary Lijo Cletus</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60774642"/>
                  </a:ext>
                </a:extLst>
              </a:tr>
              <a:tr h="407126">
                <a:tc>
                  <a:txBody>
                    <a:bodyPr/>
                    <a:lstStyle/>
                    <a:p>
                      <a:pPr algn="l" fontAlgn="b"/>
                      <a:r>
                        <a:rPr lang="en-IN" sz="1600" u="none" strike="noStrike">
                          <a:effectLst/>
                        </a:rPr>
                        <a:t>Total</a:t>
                      </a:r>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1200.00 </a:t>
                      </a:r>
                      <a:endParaRPr lang="en-IN" sz="16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9191619"/>
                  </a:ext>
                </a:extLst>
              </a:tr>
            </a:tbl>
          </a:graphicData>
        </a:graphic>
      </p:graphicFrame>
      <p:graphicFrame>
        <p:nvGraphicFramePr>
          <p:cNvPr id="14" name="Chart 13">
            <a:extLst>
              <a:ext uri="{FF2B5EF4-FFF2-40B4-BE49-F238E27FC236}">
                <a16:creationId xmlns:a16="http://schemas.microsoft.com/office/drawing/2014/main" id="{3230DF60-2BEA-0683-6ED8-C347E3FD9330}"/>
              </a:ext>
            </a:extLst>
          </p:cNvPr>
          <p:cNvGraphicFramePr>
            <a:graphicFrameLocks/>
          </p:cNvGraphicFramePr>
          <p:nvPr>
            <p:extLst>
              <p:ext uri="{D42A27DB-BD31-4B8C-83A1-F6EECF244321}">
                <p14:modId xmlns:p14="http://schemas.microsoft.com/office/powerpoint/2010/main" val="2464511724"/>
              </p:ext>
            </p:extLst>
          </p:nvPr>
        </p:nvGraphicFramePr>
        <p:xfrm>
          <a:off x="874184" y="1553817"/>
          <a:ext cx="4635501" cy="337599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6AA6D2A-6D63-2F3C-80A1-9761A1BADA14}"/>
              </a:ext>
            </a:extLst>
          </p:cNvPr>
          <p:cNvSpPr txBox="1"/>
          <p:nvPr/>
        </p:nvSpPr>
        <p:spPr>
          <a:xfrm>
            <a:off x="1669774" y="5274365"/>
            <a:ext cx="5283819" cy="369332"/>
          </a:xfrm>
          <a:prstGeom prst="rect">
            <a:avLst/>
          </a:prstGeom>
          <a:noFill/>
        </p:spPr>
        <p:txBody>
          <a:bodyPr wrap="none" rtlCol="0">
            <a:spAutoFit/>
          </a:bodyPr>
          <a:lstStyle/>
          <a:p>
            <a:r>
              <a:rPr lang="en-US" dirty="0"/>
              <a:t>A total budget off $4800 per person ($400 x 12 weeks) </a:t>
            </a:r>
            <a:endParaRPr lang="en-IN" dirty="0"/>
          </a:p>
        </p:txBody>
      </p:sp>
    </p:spTree>
    <p:extLst>
      <p:ext uri="{BB962C8B-B14F-4D97-AF65-F5344CB8AC3E}">
        <p14:creationId xmlns:p14="http://schemas.microsoft.com/office/powerpoint/2010/main" val="1409410958"/>
      </p:ext>
    </p:extLst>
  </p:cSld>
  <p:clrMapOvr>
    <a:masterClrMapping/>
  </p:clrMapOvr>
</p:sld>
</file>

<file path=ppt/theme/theme1.xml><?xml version="1.0" encoding="utf-8"?>
<a:theme xmlns:a="http://schemas.openxmlformats.org/drawingml/2006/main" name="Georgian 16x9 Template A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85DC3A8-578C-4DF2-92ED-9458FCC180A8}"/>
    </a:ext>
  </a:extLst>
</a:theme>
</file>

<file path=ppt/theme/theme2.xml><?xml version="1.0" encoding="utf-8"?>
<a:theme xmlns:a="http://schemas.openxmlformats.org/drawingml/2006/main" name="Georgian 16x9 Template B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A623343-D84D-490A-95A5-04198587E1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6914F947FC2EB4D8C6B11DC54796031" ma:contentTypeVersion="5" ma:contentTypeDescription="Create a new document." ma:contentTypeScope="" ma:versionID="5a708b796985fdfe15deacfe02372fdc">
  <xsd:schema xmlns:xsd="http://www.w3.org/2001/XMLSchema" xmlns:xs="http://www.w3.org/2001/XMLSchema" xmlns:p="http://schemas.microsoft.com/office/2006/metadata/properties" xmlns:ns2="23453c11-5cd4-47aa-9597-c37e2dbeb6f1" targetNamespace="http://schemas.microsoft.com/office/2006/metadata/properties" ma:root="true" ma:fieldsID="6ab2ae8a5cbd48c3a2bea29224babfdf" ns2:_="">
    <xsd:import namespace="23453c11-5cd4-47aa-9597-c37e2dbeb6f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453c11-5cd4-47aa-9597-c37e2dbeb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4FB138-E190-43BE-B2CB-008C2129A45D}">
  <ds:schemaRefs>
    <ds:schemaRef ds:uri="http://schemas.microsoft.com/sharepoint/v3/contenttype/forms"/>
  </ds:schemaRefs>
</ds:datastoreItem>
</file>

<file path=customXml/itemProps2.xml><?xml version="1.0" encoding="utf-8"?>
<ds:datastoreItem xmlns:ds="http://schemas.openxmlformats.org/officeDocument/2006/customXml" ds:itemID="{CE74425B-F267-4FD9-A9D2-C52DC573D406}"/>
</file>

<file path=customXml/itemProps3.xml><?xml version="1.0" encoding="utf-8"?>
<ds:datastoreItem xmlns:ds="http://schemas.openxmlformats.org/officeDocument/2006/customXml" ds:itemID="{31D7D0C9-4DB4-496F-B742-1A5AEA0A7883}">
  <ds:schemaRef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598a0774-9d59-4c19-9116-2ccca5cd92a2"/>
    <ds:schemaRef ds:uri="http://purl.org/dc/terms/"/>
    <ds:schemaRef ds:uri="http://purl.org/dc/dcmitype/"/>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georgian_college_PPT_template_2017_widescreen</Template>
  <TotalTime>3257</TotalTime>
  <Words>893</Words>
  <Application>Microsoft Office PowerPoint</Application>
  <PresentationFormat>Widescreen</PresentationFormat>
  <Paragraphs>164</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Avenir LT Std 65 Medium</vt:lpstr>
      <vt:lpstr>Calibri</vt:lpstr>
      <vt:lpstr>Calibri Light</vt:lpstr>
      <vt:lpstr>Times New Roman</vt:lpstr>
      <vt:lpstr>Georgian 16x9 Template A - 2017</vt:lpstr>
      <vt:lpstr>Georgian 16x9 Template B - 2017</vt:lpstr>
      <vt:lpstr>PowerPoint Presentation</vt:lpstr>
      <vt:lpstr>Project Summary</vt:lpstr>
      <vt:lpstr>Team Profile</vt:lpstr>
      <vt:lpstr>PowerPoint Presentation</vt:lpstr>
      <vt:lpstr>PowerPoint Presentation</vt:lpstr>
      <vt:lpstr>PowerPoint Presentation</vt:lpstr>
      <vt:lpstr>Communication Plan</vt:lpstr>
      <vt:lpstr>High-Level Timeline Chart (GANTT)</vt:lpstr>
      <vt:lpstr>Budget</vt:lpstr>
      <vt:lpstr>Project Progress Update</vt:lpstr>
      <vt:lpstr>Activities in Progress</vt:lpstr>
      <vt:lpstr>Backlogs and Schedules</vt:lpstr>
      <vt:lpstr>Activities and Works so far </vt:lpstr>
      <vt:lpstr>Plan for Next week</vt:lpstr>
      <vt:lpstr>Individual Status Report – Akshay Vijayan</vt:lpstr>
      <vt:lpstr>Individual Status Report – Mary Lijo Cletus</vt:lpstr>
      <vt:lpstr>Individual Status Report – Arshad Rafeek Shemi</vt:lpstr>
      <vt:lpstr>Conclusion</vt:lpstr>
    </vt:vector>
  </TitlesOfParts>
  <Company>Georgian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Dyck</dc:creator>
  <cp:lastModifiedBy>Mary Lijo Cletus</cp:lastModifiedBy>
  <cp:revision>89</cp:revision>
  <dcterms:created xsi:type="dcterms:W3CDTF">2020-01-03T19:45:57Z</dcterms:created>
  <dcterms:modified xsi:type="dcterms:W3CDTF">2022-10-05T21:16:05Z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0x01010066914F947FC2EB4D8C6B11DC54796031</vt:lpwstr>
  </property>
</Properties>
</file>