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24"/>
  </p:notesMasterIdLst>
  <p:handoutMasterIdLst>
    <p:handoutMasterId r:id="rId25"/>
  </p:handoutMasterIdLst>
  <p:sldIdLst>
    <p:sldId id="256" r:id="rId6"/>
    <p:sldId id="257" r:id="rId7"/>
    <p:sldId id="258" r:id="rId8"/>
    <p:sldId id="270" r:id="rId9"/>
    <p:sldId id="271" r:id="rId10"/>
    <p:sldId id="272" r:id="rId11"/>
    <p:sldId id="264" r:id="rId12"/>
    <p:sldId id="269" r:id="rId13"/>
    <p:sldId id="260" r:id="rId14"/>
    <p:sldId id="261" r:id="rId15"/>
    <p:sldId id="277" r:id="rId16"/>
    <p:sldId id="278" r:id="rId17"/>
    <p:sldId id="275" r:id="rId18"/>
    <p:sldId id="276" r:id="rId19"/>
    <p:sldId id="262" r:id="rId20"/>
    <p:sldId id="267" r:id="rId21"/>
    <p:sldId id="268"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F9C46-86AD-4644-84A3-728DDE6A445E}" v="317" dt="2022-09-20T15:19:57.860"/>
    <p1510:client id="{E8629A14-CAC0-4CB0-AF26-25962AEAFECE}" v="230" dt="2022-09-28T05:20:48.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napToGrid="0">
      <p:cViewPr varScale="1">
        <p:scale>
          <a:sx n="72" d="100"/>
          <a:sy n="72" d="100"/>
        </p:scale>
        <p:origin x="618" y="66"/>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(2)]Sheet1'!$B$2:$B$6</c:f>
              <c:numCache>
                <c:formatCode>m/d/yyyy</c:formatCode>
                <c:ptCount val="5"/>
                <c:pt idx="0">
                  <c:v>44746</c:v>
                </c:pt>
                <c:pt idx="1">
                  <c:v>44810</c:v>
                </c:pt>
                <c:pt idx="2">
                  <c:v>44830</c:v>
                </c:pt>
                <c:pt idx="3">
                  <c:v>44872</c:v>
                </c:pt>
                <c:pt idx="4">
                  <c:v>44886</c:v>
                </c:pt>
              </c:numCache>
            </c:numRef>
          </c:val>
          <c:extLst>
            <c:ext xmlns:c16="http://schemas.microsoft.com/office/drawing/2014/chart" uri="{C3380CC4-5D6E-409C-BE32-E72D297353CC}">
              <c16:uniqueId val="{00000000-FA45-4094-A1BB-F0AE34C43FD8}"/>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(2)]Sheet1'!$D$2:$D$6</c:f>
              <c:numCache>
                <c:formatCode>General</c:formatCode>
                <c:ptCount val="5"/>
                <c:pt idx="0">
                  <c:v>39</c:v>
                </c:pt>
                <c:pt idx="1">
                  <c:v>17</c:v>
                </c:pt>
                <c:pt idx="2">
                  <c:v>38</c:v>
                </c:pt>
                <c:pt idx="3">
                  <c:v>11</c:v>
                </c:pt>
                <c:pt idx="4">
                  <c:v>25</c:v>
                </c:pt>
              </c:numCache>
            </c:numRef>
          </c:val>
          <c:extLst>
            <c:ext xmlns:c16="http://schemas.microsoft.com/office/drawing/2014/chart" uri="{C3380CC4-5D6E-409C-BE32-E72D297353CC}">
              <c16:uniqueId val="{00000001-FA45-4094-A1BB-F0AE34C43FD8}"/>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5"/>
                      <c:pt idx="0">
                        <c:v>Requirements</c:v>
                      </c:pt>
                      <c:pt idx="1">
                        <c:v>Design</c:v>
                      </c:pt>
                      <c:pt idx="2">
                        <c:v>Development</c:v>
                      </c:pt>
                      <c:pt idx="3">
                        <c:v>Testing</c:v>
                      </c:pt>
                      <c:pt idx="4">
                        <c:v>Release</c:v>
                      </c:pt>
                    </c:strCache>
                  </c:strRef>
                </c:cat>
                <c:val>
                  <c:numRef>
                    <c:extLst>
                      <c:ext uri="{02D57815-91ED-43cb-92C2-25804820EDAC}">
                        <c15:formulaRef>
                          <c15:sqref>'[Worksheet in New Microsoft Excel Worksheet (2)]Sheet1'!$C$2:$C$6</c15:sqref>
                        </c15:formulaRef>
                      </c:ext>
                    </c:extLst>
                    <c:numCache>
                      <c:formatCode>m/d/yyyy</c:formatCode>
                      <c:ptCount val="5"/>
                      <c:pt idx="0">
                        <c:v>44785</c:v>
                      </c:pt>
                      <c:pt idx="1">
                        <c:v>44827</c:v>
                      </c:pt>
                      <c:pt idx="2">
                        <c:v>44868</c:v>
                      </c:pt>
                      <c:pt idx="3">
                        <c:v>44883</c:v>
                      </c:pt>
                      <c:pt idx="4">
                        <c:v>44911</c:v>
                      </c:pt>
                    </c:numCache>
                  </c:numRef>
                </c:val>
                <c:extLst>
                  <c:ext xmlns:c16="http://schemas.microsoft.com/office/drawing/2014/chart" uri="{C3380CC4-5D6E-409C-BE32-E72D297353CC}">
                    <c16:uniqueId val="{00000002-FA45-4094-A1BB-F0AE34C43FD8}"/>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64A70B">
        <a:lumMod val="20000"/>
        <a:lumOff val="80000"/>
      </a:srgbClr>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600</c:v>
                </c:pt>
                <c:pt idx="1">
                  <c:v>700</c:v>
                </c:pt>
                <c:pt idx="2">
                  <c:v>600</c:v>
                </c:pt>
                <c:pt idx="3">
                  <c:v>400</c:v>
                </c:pt>
                <c:pt idx="4">
                  <c:v>550</c:v>
                </c:pt>
                <c:pt idx="5">
                  <c:v>800</c:v>
                </c:pt>
                <c:pt idx="6">
                  <c:v>350</c:v>
                </c:pt>
                <c:pt idx="7">
                  <c:v>500</c:v>
                </c:pt>
                <c:pt idx="8">
                  <c:v>700</c:v>
                </c:pt>
                <c:pt idx="9">
                  <c:v>650</c:v>
                </c:pt>
                <c:pt idx="10">
                  <c:v>570</c:v>
                </c:pt>
                <c:pt idx="11">
                  <c:v>900</c:v>
                </c:pt>
                <c:pt idx="12">
                  <c:v>1000</c:v>
                </c:pt>
                <c:pt idx="13">
                  <c:v>1100</c:v>
                </c:pt>
              </c:numCache>
            </c:numRef>
          </c:val>
          <c:extLst>
            <c:ext xmlns:c16="http://schemas.microsoft.com/office/drawing/2014/chart" uri="{C3380CC4-5D6E-409C-BE32-E72D297353CC}">
              <c16:uniqueId val="{00000000-176F-42F9-9BAF-8E5F13A20E3E}"/>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numCache>
            </c:numRef>
          </c:val>
          <c:smooth val="0"/>
          <c:extLst>
            <c:ext xmlns:c16="http://schemas.microsoft.com/office/drawing/2014/chart" uri="{C3380CC4-5D6E-409C-BE32-E72D297353CC}">
              <c16:uniqueId val="{00000001-176F-42F9-9BAF-8E5F13A20E3E}"/>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solidFill>
          <a:schemeClr val="bg2">
            <a:lumMod val="8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pt>
    <dgm:pt modelId="{8E7BA74B-3839-4A10-9C6F-6F6BECE0E955}">
      <dgm:prSet phldrT="[Text]" custT="1"/>
      <dgm:spPr/>
      <dgm:t>
        <a:bodyPr/>
        <a:lstStyle/>
        <a:p>
          <a:r>
            <a:rPr lang="en-US" sz="1800" b="1" dirty="0"/>
            <a:t>Akshay Vijayan</a:t>
          </a:r>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custT="1"/>
      <dgm:spPr/>
      <dgm:t>
        <a:bodyPr/>
        <a:lstStyle/>
        <a:p>
          <a:r>
            <a:rPr lang="en-US" sz="1800" b="1" dirty="0"/>
            <a:t>Arshad Rafeek Shemi</a:t>
          </a:r>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custT="1"/>
      <dgm:spPr/>
      <dgm:t>
        <a:bodyPr/>
        <a:lstStyle/>
        <a:p>
          <a:r>
            <a:rPr lang="en-US" sz="1800" b="1" dirty="0"/>
            <a:t>Mary Lijo Cletus</a:t>
          </a: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031FF44E-0288-4A02-A870-56DE34F56CA7}">
      <dgm:prSet phldrT="[Text]" custT="1"/>
      <dgm:spPr/>
      <dgm:t>
        <a:bodyPr/>
        <a:lstStyle/>
        <a:p>
          <a:r>
            <a:rPr lang="en-US" sz="1600" dirty="0"/>
            <a:t>Developer</a:t>
          </a:r>
        </a:p>
      </dgm:t>
    </dgm:pt>
    <dgm:pt modelId="{E5041F00-D886-46FE-81F8-2395EEA35AD8}" type="parTrans" cxnId="{5B9257D9-E0D5-4E8A-8355-3130245E4A34}">
      <dgm:prSet/>
      <dgm:spPr/>
      <dgm:t>
        <a:bodyPr/>
        <a:lstStyle/>
        <a:p>
          <a:endParaRPr lang="en-US"/>
        </a:p>
      </dgm:t>
    </dgm:pt>
    <dgm:pt modelId="{4DD96D19-78B9-4D06-8725-6262CAC70D66}" type="sibTrans" cxnId="{5B9257D9-E0D5-4E8A-8355-3130245E4A34}">
      <dgm:prSet/>
      <dgm:spPr/>
      <dgm:t>
        <a:bodyPr/>
        <a:lstStyle/>
        <a:p>
          <a:endParaRPr lang="en-US"/>
        </a:p>
      </dgm:t>
    </dgm:pt>
    <dgm:pt modelId="{638C1433-2000-4BE0-BE50-2E6DA2D0485E}">
      <dgm:prSet phldrT="[Text]" custT="1"/>
      <dgm:spPr/>
      <dgm:t>
        <a:bodyPr/>
        <a:lstStyle/>
        <a:p>
          <a:r>
            <a:rPr lang="en-US" sz="1600" dirty="0"/>
            <a:t>Business Analyst </a:t>
          </a:r>
        </a:p>
      </dgm:t>
    </dgm:pt>
    <dgm:pt modelId="{CC763CA5-F7C6-4774-8C1D-5BFAB6BBD2EB}" type="parTrans" cxnId="{BE1C91B6-2DAC-4F85-97B3-6C0E8BC32E02}">
      <dgm:prSet/>
      <dgm:spPr/>
      <dgm:t>
        <a:bodyPr/>
        <a:lstStyle/>
        <a:p>
          <a:endParaRPr lang="en-US"/>
        </a:p>
      </dgm:t>
    </dgm:pt>
    <dgm:pt modelId="{206C3091-D7AD-4372-9E66-3964F94A4B8E}" type="sibTrans" cxnId="{BE1C91B6-2DAC-4F85-97B3-6C0E8BC32E02}">
      <dgm:prSet/>
      <dgm:spPr/>
      <dgm:t>
        <a:bodyPr/>
        <a:lstStyle/>
        <a:p>
          <a:endParaRPr lang="en-US"/>
        </a:p>
      </dgm:t>
    </dgm:pt>
    <dgm:pt modelId="{5ED7AB99-41C2-4A4E-9B1D-B01A023A9375}">
      <dgm:prSet phldrT="[Text]"/>
      <dgm:spPr/>
      <dgm:t>
        <a:bodyPr/>
        <a:lstStyle/>
        <a:p>
          <a:r>
            <a:rPr lang="en-US" sz="2000" dirty="0"/>
            <a:t>Data Analyst</a:t>
          </a:r>
        </a:p>
      </dgm:t>
    </dgm:pt>
    <dgm:pt modelId="{4E45EB56-4DD8-43B0-B0CB-75C1FD465D86}" type="parTrans" cxnId="{C00FE550-F076-424C-A8EA-A9E3E3F46C6C}">
      <dgm:prSet/>
      <dgm:spPr/>
      <dgm:t>
        <a:bodyPr/>
        <a:lstStyle/>
        <a:p>
          <a:endParaRPr lang="en-US"/>
        </a:p>
      </dgm:t>
    </dgm:pt>
    <dgm:pt modelId="{7C9BAB95-5D97-4AC7-940B-EA853D3FCC18}" type="sibTrans" cxnId="{C00FE550-F076-424C-A8EA-A9E3E3F46C6C}">
      <dgm:prSet/>
      <dgm:spPr/>
      <dgm:t>
        <a:bodyPr/>
        <a:lstStyle/>
        <a:p>
          <a:endParaRPr lang="en-US"/>
        </a:p>
      </dgm:t>
    </dgm:pt>
    <dgm:pt modelId="{EA2CE191-3E7E-4E15-B97F-33C0A056C25B}">
      <dgm:prSet phldrT="[Text]"/>
      <dgm:spPr/>
      <dgm:t>
        <a:bodyPr/>
        <a:lstStyle/>
        <a:p>
          <a:r>
            <a:rPr lang="en-US" sz="2000" dirty="0"/>
            <a:t>Data analysis and data visualization</a:t>
          </a:r>
        </a:p>
      </dgm:t>
    </dgm:pt>
    <dgm:pt modelId="{1FDF196B-3F23-4992-A4A1-C55D80B0260C}" type="parTrans" cxnId="{B1236283-999E-4B73-9746-C1C81098F92E}">
      <dgm:prSet/>
      <dgm:spPr/>
      <dgm:t>
        <a:bodyPr/>
        <a:lstStyle/>
        <a:p>
          <a:endParaRPr lang="en-CA"/>
        </a:p>
      </dgm:t>
    </dgm:pt>
    <dgm:pt modelId="{7AEC0687-F661-433C-ABF4-B2A0655DABD6}" type="sibTrans" cxnId="{B1236283-999E-4B73-9746-C1C81098F92E}">
      <dgm:prSet/>
      <dgm:spPr/>
      <dgm:t>
        <a:bodyPr/>
        <a:lstStyle/>
        <a:p>
          <a:endParaRPr lang="en-CA"/>
        </a:p>
      </dgm:t>
    </dgm:pt>
    <dgm:pt modelId="{6CCFA444-2127-40E5-91B3-BFF1CB3388DF}">
      <dgm:prSet phldrT="[Text]" custT="1"/>
      <dgm:spPr/>
      <dgm:t>
        <a:bodyPr/>
        <a:lstStyle/>
        <a:p>
          <a:r>
            <a:rPr lang="en-US" sz="1600" dirty="0"/>
            <a:t>Managing proper communication between client and the team,</a:t>
          </a:r>
        </a:p>
      </dgm:t>
    </dgm:pt>
    <dgm:pt modelId="{23E5B3BE-885C-4D93-BC21-2816DD70DA2C}" type="parTrans" cxnId="{8DC3C4CA-CB96-43FD-A414-F9AF108BC6F4}">
      <dgm:prSet/>
      <dgm:spPr/>
      <dgm:t>
        <a:bodyPr/>
        <a:lstStyle/>
        <a:p>
          <a:endParaRPr lang="en-CA"/>
        </a:p>
      </dgm:t>
    </dgm:pt>
    <dgm:pt modelId="{05B91855-8DF2-4EA2-89FE-D1CE8C7EAA7F}" type="sibTrans" cxnId="{8DC3C4CA-CB96-43FD-A414-F9AF108BC6F4}">
      <dgm:prSet/>
      <dgm:spPr/>
      <dgm:t>
        <a:bodyPr/>
        <a:lstStyle/>
        <a:p>
          <a:endParaRPr lang="en-CA"/>
        </a:p>
      </dgm:t>
    </dgm:pt>
    <dgm:pt modelId="{8F9BA375-C0A9-45F2-A881-988D28ABBE6D}">
      <dgm:prSet phldrT="[Text]" custT="1"/>
      <dgm:spPr/>
      <dgm:t>
        <a:bodyPr/>
        <a:lstStyle/>
        <a:p>
          <a:r>
            <a:rPr lang="en-US" sz="1600" dirty="0"/>
            <a:t>Data analysis</a:t>
          </a:r>
        </a:p>
      </dgm:t>
    </dgm:pt>
    <dgm:pt modelId="{F65234EE-2F3C-482E-84C5-BD8FCB969567}" type="parTrans" cxnId="{471D555F-A5FA-43F0-B315-66DA3F5E25EE}">
      <dgm:prSet/>
      <dgm:spPr/>
      <dgm:t>
        <a:bodyPr/>
        <a:lstStyle/>
        <a:p>
          <a:endParaRPr lang="en-CA"/>
        </a:p>
      </dgm:t>
    </dgm:pt>
    <dgm:pt modelId="{FA2020A6-227D-46D4-8B70-CBDB39059BE3}" type="sibTrans" cxnId="{471D555F-A5FA-43F0-B315-66DA3F5E25EE}">
      <dgm:prSet/>
      <dgm:spPr/>
      <dgm:t>
        <a:bodyPr/>
        <a:lstStyle/>
        <a:p>
          <a:endParaRPr lang="en-CA"/>
        </a:p>
      </dgm:t>
    </dgm:pt>
    <dgm:pt modelId="{30514B90-70FD-4833-A5FD-75DF0368A092}">
      <dgm:prSet phldrT="[Text]" custT="1"/>
      <dgm:spPr/>
      <dgm:t>
        <a:bodyPr/>
        <a:lstStyle/>
        <a:p>
          <a:r>
            <a:rPr lang="en-US" sz="1600" dirty="0"/>
            <a:t>Managing cleaning and developing </a:t>
          </a:r>
          <a:br>
            <a:rPr lang="en-US" sz="1600" dirty="0"/>
          </a:br>
          <a:r>
            <a:rPr lang="en-US" sz="1600" dirty="0"/>
            <a:t>solutions from data</a:t>
          </a:r>
        </a:p>
      </dgm:t>
    </dgm:pt>
    <dgm:pt modelId="{50A82E07-BD68-4D76-BD64-3B588951EECE}" type="parTrans" cxnId="{0AE11740-798D-41BC-BB21-0D84DE293DD1}">
      <dgm:prSet/>
      <dgm:spPr/>
      <dgm:t>
        <a:bodyPr/>
        <a:lstStyle/>
        <a:p>
          <a:endParaRPr lang="en-CA"/>
        </a:p>
      </dgm:t>
    </dgm:pt>
    <dgm:pt modelId="{22201819-EF63-43FE-8B86-EC2AB630EFBD}" type="sibTrans" cxnId="{0AE11740-798D-41BC-BB21-0D84DE293DD1}">
      <dgm:prSet/>
      <dgm:spPr/>
      <dgm:t>
        <a:bodyPr/>
        <a:lstStyle/>
        <a:p>
          <a:endParaRPr lang="en-CA"/>
        </a:p>
      </dgm:t>
    </dgm:pt>
    <dgm:pt modelId="{B2D6DF3C-78A0-42F8-9ECE-285C02B255A9}">
      <dgm:prSet phldrT="[Text]" custT="1"/>
      <dgm:spPr/>
      <dgm:t>
        <a:bodyPr/>
        <a:lstStyle/>
        <a:p>
          <a:r>
            <a:rPr lang="en-US" sz="1600" dirty="0"/>
            <a:t>Development and testing </a:t>
          </a:r>
        </a:p>
      </dgm:t>
    </dgm:pt>
    <dgm:pt modelId="{57550D8F-F108-4527-8E15-766B5CAAABA7}" type="parTrans" cxnId="{F53FCE0B-6B6D-4C46-9F74-65FB8A953225}">
      <dgm:prSet/>
      <dgm:spPr/>
      <dgm:t>
        <a:bodyPr/>
        <a:lstStyle/>
        <a:p>
          <a:endParaRPr lang="en-CA"/>
        </a:p>
      </dgm:t>
    </dgm:pt>
    <dgm:pt modelId="{5CA4B5FB-1334-4CD6-B469-5556969B4B7F}" type="sibTrans" cxnId="{F53FCE0B-6B6D-4C46-9F74-65FB8A953225}">
      <dgm:prSet/>
      <dgm:spPr/>
      <dgm:t>
        <a:bodyPr/>
        <a:lstStyle/>
        <a:p>
          <a:endParaRPr lang="en-CA"/>
        </a:p>
      </dgm:t>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dgm:spPr>
        <a:blipFill>
          <a:blip xmlns:r="http://schemas.openxmlformats.org/officeDocument/2006/relationships" r:embed="rId2"/>
          <a:srcRect/>
          <a:stretch>
            <a:fillRect t="-15000" b="-15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F53FCE0B-6B6D-4C46-9F74-65FB8A953225}" srcId="{8E7BA74B-3839-4A10-9C6F-6F6BECE0E955}" destId="{B2D6DF3C-78A0-42F8-9ECE-285C02B255A9}" srcOrd="2" destOrd="0" parTransId="{57550D8F-F108-4527-8E15-766B5CAAABA7}" sibTransId="{5CA4B5FB-1334-4CD6-B469-5556969B4B7F}"/>
    <dgm:cxn modelId="{96E71E0C-DAA3-4C90-BDD6-997D766CE72C}" type="presOf" srcId="{031FF44E-0288-4A02-A870-56DE34F56CA7}" destId="{33A7EC95-D28E-43F5-8BC4-8E2002AB79A3}" srcOrd="0" destOrd="1" presId="urn:microsoft.com/office/officeart/2005/8/layout/hList7"/>
    <dgm:cxn modelId="{1C11F015-9FCA-4B48-8111-1974ADD85B32}" type="presOf" srcId="{D476EB08-0888-43F8-B1C3-4E1EDC161CD9}" destId="{581A2089-2947-4140-AD5E-5E0E9AA4E506}" srcOrd="1" destOrd="0" presId="urn:microsoft.com/office/officeart/2005/8/layout/hList7"/>
    <dgm:cxn modelId="{E84E4C26-433C-40C5-9F54-5DD1F57FE048}" type="presOf" srcId="{031FF44E-0288-4A02-A870-56DE34F56CA7}" destId="{A2E3C03C-FE23-4C6B-BDDB-9E1B3E74036A}" srcOrd="1" destOrd="1" presId="urn:microsoft.com/office/officeart/2005/8/layout/hList7"/>
    <dgm:cxn modelId="{17314B2D-9496-4808-AC76-99377993D3A9}" type="presOf" srcId="{6CCFA444-2127-40E5-91B3-BFF1CB3388DF}" destId="{0C5A753C-E1CF-456D-B718-AFD370BC70C0}" srcOrd="1" destOrd="2" presId="urn:microsoft.com/office/officeart/2005/8/layout/hList7"/>
    <dgm:cxn modelId="{9B0A382E-DE22-4643-AC98-93A23A54CE73}" srcId="{2620B98D-1A6E-4C3D-9AD4-7240AE39D81E}" destId="{8E7BA74B-3839-4A10-9C6F-6F6BECE0E955}" srcOrd="0" destOrd="0" parTransId="{ED16D751-F6EB-4C09-A8A5-F29A070AEF4C}" sibTransId="{4757EA1C-07E0-4BBF-A70C-D7949CCCCE96}"/>
    <dgm:cxn modelId="{2DCC6533-9854-43C0-87B3-D839FF7EEE03}" type="presOf" srcId="{EA2CE191-3E7E-4E15-B97F-33C0A056C25B}" destId="{756CEBF6-B6F3-453D-A8BF-BCA4D66B751E}" srcOrd="0" destOrd="2" presId="urn:microsoft.com/office/officeart/2005/8/layout/hList7"/>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0AE11740-798D-41BC-BB21-0D84DE293DD1}" srcId="{8E7BA74B-3839-4A10-9C6F-6F6BECE0E955}" destId="{30514B90-70FD-4833-A5FD-75DF0368A092}" srcOrd="1" destOrd="0" parTransId="{50A82E07-BD68-4D76-BD64-3B588951EECE}" sibTransId="{22201819-EF63-43FE-8B86-EC2AB630EFBD}"/>
    <dgm:cxn modelId="{471D555F-A5FA-43F0-B315-66DA3F5E25EE}" srcId="{42273BE2-AC41-4CDD-9E51-D317558294E3}" destId="{8F9BA375-C0A9-45F2-A881-988D28ABBE6D}" srcOrd="2" destOrd="0" parTransId="{F65234EE-2F3C-482E-84C5-BD8FCB969567}" sibTransId="{FA2020A6-227D-46D4-8B70-CBDB39059BE3}"/>
    <dgm:cxn modelId="{5B09FE49-50E1-4A1D-AC02-DB90237628C9}" type="presOf" srcId="{B2D6DF3C-78A0-42F8-9ECE-285C02B255A9}" destId="{A2E3C03C-FE23-4C6B-BDDB-9E1B3E74036A}" srcOrd="1" destOrd="3" presId="urn:microsoft.com/office/officeart/2005/8/layout/hList7"/>
    <dgm:cxn modelId="{E7C1124B-9971-461A-90A1-D9B0313E640F}" type="presOf" srcId="{30514B90-70FD-4833-A5FD-75DF0368A092}" destId="{A2E3C03C-FE23-4C6B-BDDB-9E1B3E74036A}" srcOrd="1" destOrd="2" presId="urn:microsoft.com/office/officeart/2005/8/layout/hList7"/>
    <dgm:cxn modelId="{C00FE550-F076-424C-A8EA-A9E3E3F46C6C}" srcId="{D476EB08-0888-43F8-B1C3-4E1EDC161CD9}" destId="{5ED7AB99-41C2-4A4E-9B1D-B01A023A9375}" srcOrd="0" destOrd="0" parTransId="{4E45EB56-4DD8-43B0-B0CB-75C1FD465D86}" sibTransId="{7C9BAB95-5D97-4AC7-940B-EA853D3FCC18}"/>
    <dgm:cxn modelId="{79D40B79-940C-4AC1-ADC5-1A2858A526D7}" type="presOf" srcId="{30514B90-70FD-4833-A5FD-75DF0368A092}" destId="{33A7EC95-D28E-43F5-8BC4-8E2002AB79A3}" srcOrd="0" destOrd="2" presId="urn:microsoft.com/office/officeart/2005/8/layout/hList7"/>
    <dgm:cxn modelId="{BDA13E7F-C0A9-44F0-A20D-9B6A70FC226E}" type="presOf" srcId="{638C1433-2000-4BE0-BE50-2E6DA2D0485E}" destId="{0C5A753C-E1CF-456D-B718-AFD370BC70C0}" srcOrd="1" destOrd="1" presId="urn:microsoft.com/office/officeart/2005/8/layout/hList7"/>
    <dgm:cxn modelId="{B1236283-999E-4B73-9746-C1C81098F92E}" srcId="{D476EB08-0888-43F8-B1C3-4E1EDC161CD9}" destId="{EA2CE191-3E7E-4E15-B97F-33C0A056C25B}" srcOrd="1" destOrd="0" parTransId="{1FDF196B-3F23-4992-A4A1-C55D80B0260C}" sibTransId="{7AEC0687-F661-433C-ABF4-B2A0655DABD6}"/>
    <dgm:cxn modelId="{BC118B92-0209-452C-8D1C-2B536863B7BC}" type="presOf" srcId="{8E7BA74B-3839-4A10-9C6F-6F6BECE0E955}" destId="{33A7EC95-D28E-43F5-8BC4-8E2002AB79A3}" srcOrd="0" destOrd="0" presId="urn:microsoft.com/office/officeart/2005/8/layout/hList7"/>
    <dgm:cxn modelId="{C53AF59E-A940-49A5-A196-B17125839133}" type="presOf" srcId="{EA2CE191-3E7E-4E15-B97F-33C0A056C25B}" destId="{581A2089-2947-4140-AD5E-5E0E9AA4E506}" srcOrd="1" destOrd="2" presId="urn:microsoft.com/office/officeart/2005/8/layout/hList7"/>
    <dgm:cxn modelId="{84A34BA5-ECF1-4C5E-B361-671E15616EB9}" type="presOf" srcId="{8F9BA375-C0A9-45F2-A881-988D28ABBE6D}" destId="{15407843-411E-4BA0-8CA4-B5FAB05C0D67}" srcOrd="0" destOrd="3"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BE1C91B6-2DAC-4F85-97B3-6C0E8BC32E02}" srcId="{42273BE2-AC41-4CDD-9E51-D317558294E3}" destId="{638C1433-2000-4BE0-BE50-2E6DA2D0485E}" srcOrd="0" destOrd="0" parTransId="{CC763CA5-F7C6-4774-8C1D-5BFAB6BBD2EB}" sibTransId="{206C3091-D7AD-4372-9E66-3964F94A4B8E}"/>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8DC3C4CA-CB96-43FD-A414-F9AF108BC6F4}" srcId="{42273BE2-AC41-4CDD-9E51-D317558294E3}" destId="{6CCFA444-2127-40E5-91B3-BFF1CB3388DF}" srcOrd="1" destOrd="0" parTransId="{23E5B3BE-885C-4D93-BC21-2816DD70DA2C}" sibTransId="{05B91855-8DF2-4EA2-89FE-D1CE8C7EAA7F}"/>
    <dgm:cxn modelId="{CB7B1ED5-CB6B-43DD-B23D-FDE09CD9DC67}" type="presOf" srcId="{6CCFA444-2127-40E5-91B3-BFF1CB3388DF}" destId="{15407843-411E-4BA0-8CA4-B5FAB05C0D67}" srcOrd="0" destOrd="2" presId="urn:microsoft.com/office/officeart/2005/8/layout/hList7"/>
    <dgm:cxn modelId="{5B9257D9-E0D5-4E8A-8355-3130245E4A34}" srcId="{8E7BA74B-3839-4A10-9C6F-6F6BECE0E955}" destId="{031FF44E-0288-4A02-A870-56DE34F56CA7}" srcOrd="0" destOrd="0" parTransId="{E5041F00-D886-46FE-81F8-2395EEA35AD8}" sibTransId="{4DD96D19-78B9-4D06-8725-6262CAC70D66}"/>
    <dgm:cxn modelId="{52CA97E2-B9C0-49D8-B045-B23E7E891341}" type="presOf" srcId="{D5A4FCD4-67A7-4528-8E53-BBD18BD151C5}" destId="{7094A8D0-2FE4-4B49-A01F-BF9797EB7B1F}" srcOrd="0" destOrd="0" presId="urn:microsoft.com/office/officeart/2005/8/layout/hList7"/>
    <dgm:cxn modelId="{896794E5-7BD3-45C2-A8D6-FA5636C56006}" type="presOf" srcId="{B2D6DF3C-78A0-42F8-9ECE-285C02B255A9}" destId="{33A7EC95-D28E-43F5-8BC4-8E2002AB79A3}" srcOrd="0" destOrd="3" presId="urn:microsoft.com/office/officeart/2005/8/layout/hList7"/>
    <dgm:cxn modelId="{9554BDE7-D3E3-4906-9712-FB34CCD7A7CB}" type="presOf" srcId="{5ED7AB99-41C2-4A4E-9B1D-B01A023A9375}" destId="{581A2089-2947-4140-AD5E-5E0E9AA4E506}" srcOrd="1" destOrd="1" presId="urn:microsoft.com/office/officeart/2005/8/layout/hList7"/>
    <dgm:cxn modelId="{2CC9B5E8-63BB-4548-96A9-E8B5390BD591}" type="presOf" srcId="{D476EB08-0888-43F8-B1C3-4E1EDC161CD9}" destId="{756CEBF6-B6F3-453D-A8BF-BCA4D66B751E}" srcOrd="0" destOrd="0" presId="urn:microsoft.com/office/officeart/2005/8/layout/hList7"/>
    <dgm:cxn modelId="{A372BCF9-54D6-4245-8055-16565501F3FF}" type="presOf" srcId="{638C1433-2000-4BE0-BE50-2E6DA2D0485E}" destId="{15407843-411E-4BA0-8CA4-B5FAB05C0D67}" srcOrd="0" destOrd="1" presId="urn:microsoft.com/office/officeart/2005/8/layout/hList7"/>
    <dgm:cxn modelId="{23CFB3FB-3CBC-43E1-A9BC-72F9AB42E7ED}" type="presOf" srcId="{5ED7AB99-41C2-4A4E-9B1D-B01A023A9375}" destId="{756CEBF6-B6F3-453D-A8BF-BCA4D66B751E}" srcOrd="0" destOrd="1" presId="urn:microsoft.com/office/officeart/2005/8/layout/hList7"/>
    <dgm:cxn modelId="{3869B1FC-5C08-474A-942B-B68026EBC429}" type="presOf" srcId="{8F9BA375-C0A9-45F2-A881-988D28ABBE6D}" destId="{0C5A753C-E1CF-456D-B718-AFD370BC70C0}" srcOrd="1" destOrd="3"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2204"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Akshay Vijayan</a:t>
          </a:r>
        </a:p>
        <a:p>
          <a:pPr marL="171450" lvl="1" indent="-171450" algn="l" defTabSz="711200">
            <a:lnSpc>
              <a:spcPct val="90000"/>
            </a:lnSpc>
            <a:spcBef>
              <a:spcPct val="0"/>
            </a:spcBef>
            <a:spcAft>
              <a:spcPct val="15000"/>
            </a:spcAft>
            <a:buChar char="•"/>
          </a:pPr>
          <a:r>
            <a:rPr lang="en-US" sz="1600" kern="1200" dirty="0"/>
            <a:t>Developer</a:t>
          </a:r>
        </a:p>
        <a:p>
          <a:pPr marL="171450" lvl="1" indent="-171450" algn="l" defTabSz="711200">
            <a:lnSpc>
              <a:spcPct val="90000"/>
            </a:lnSpc>
            <a:spcBef>
              <a:spcPct val="0"/>
            </a:spcBef>
            <a:spcAft>
              <a:spcPct val="15000"/>
            </a:spcAft>
            <a:buChar char="•"/>
          </a:pPr>
          <a:r>
            <a:rPr lang="en-US" sz="1600" kern="1200" dirty="0"/>
            <a:t>Managing cleaning and developing </a:t>
          </a:r>
          <a:br>
            <a:rPr lang="en-US" sz="1600" kern="1200" dirty="0"/>
          </a:br>
          <a:r>
            <a:rPr lang="en-US" sz="1600" kern="1200" dirty="0"/>
            <a:t>solutions from data</a:t>
          </a:r>
        </a:p>
        <a:p>
          <a:pPr marL="171450" lvl="1" indent="-171450" algn="l" defTabSz="711200">
            <a:lnSpc>
              <a:spcPct val="90000"/>
            </a:lnSpc>
            <a:spcBef>
              <a:spcPct val="0"/>
            </a:spcBef>
            <a:spcAft>
              <a:spcPct val="15000"/>
            </a:spcAft>
            <a:buChar char="•"/>
          </a:pPr>
          <a:r>
            <a:rPr lang="en-US" sz="1600" kern="1200" dirty="0"/>
            <a:t>Development and testing </a:t>
          </a:r>
        </a:p>
      </dsp:txBody>
      <dsp:txXfrm>
        <a:off x="2204" y="1747480"/>
        <a:ext cx="3429323" cy="1747480"/>
      </dsp:txXfrm>
    </dsp:sp>
    <dsp:sp modelId="{7E7F0F69-78A4-4F88-BDD8-51283677AA49}">
      <dsp:nvSpPr>
        <dsp:cNvPr id="0" name=""/>
        <dsp:cNvSpPr/>
      </dsp:nvSpPr>
      <dsp:spPr>
        <a:xfrm>
          <a:off x="989476" y="262122"/>
          <a:ext cx="1454777" cy="1454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34406"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Arshad Rafeek Shemi</a:t>
          </a:r>
        </a:p>
        <a:p>
          <a:pPr marL="171450" lvl="1" indent="-171450" algn="l" defTabSz="711200">
            <a:lnSpc>
              <a:spcPct val="90000"/>
            </a:lnSpc>
            <a:spcBef>
              <a:spcPct val="0"/>
            </a:spcBef>
            <a:spcAft>
              <a:spcPct val="15000"/>
            </a:spcAft>
            <a:buChar char="•"/>
          </a:pPr>
          <a:r>
            <a:rPr lang="en-US" sz="1600" kern="1200" dirty="0"/>
            <a:t>Business Analyst </a:t>
          </a:r>
        </a:p>
        <a:p>
          <a:pPr marL="171450" lvl="1" indent="-171450" algn="l" defTabSz="711200">
            <a:lnSpc>
              <a:spcPct val="90000"/>
            </a:lnSpc>
            <a:spcBef>
              <a:spcPct val="0"/>
            </a:spcBef>
            <a:spcAft>
              <a:spcPct val="15000"/>
            </a:spcAft>
            <a:buChar char="•"/>
          </a:pPr>
          <a:r>
            <a:rPr lang="en-US" sz="1600" kern="1200" dirty="0"/>
            <a:t>Managing proper communication between client and the team,</a:t>
          </a:r>
        </a:p>
        <a:p>
          <a:pPr marL="171450" lvl="1" indent="-171450" algn="l" defTabSz="711200">
            <a:lnSpc>
              <a:spcPct val="90000"/>
            </a:lnSpc>
            <a:spcBef>
              <a:spcPct val="0"/>
            </a:spcBef>
            <a:spcAft>
              <a:spcPct val="15000"/>
            </a:spcAft>
            <a:buChar char="•"/>
          </a:pPr>
          <a:r>
            <a:rPr lang="en-US" sz="1600" kern="1200" dirty="0"/>
            <a:t>Data analysis</a:t>
          </a:r>
        </a:p>
      </dsp:txBody>
      <dsp:txXfrm>
        <a:off x="3534406" y="1747480"/>
        <a:ext cx="3429323" cy="1747480"/>
      </dsp:txXfrm>
    </dsp:sp>
    <dsp:sp modelId="{E3EB05F0-DD98-467E-8D8C-2828C80EDA47}">
      <dsp:nvSpPr>
        <dsp:cNvPr id="0" name=""/>
        <dsp:cNvSpPr/>
      </dsp:nvSpPr>
      <dsp:spPr>
        <a:xfrm>
          <a:off x="4521679" y="262122"/>
          <a:ext cx="1454777" cy="1454777"/>
        </a:xfrm>
        <a:prstGeom prst="ellipse">
          <a:avLst/>
        </a:prstGeom>
        <a:blipFill>
          <a:blip xmlns:r="http://schemas.openxmlformats.org/officeDocument/2006/relationships" r:embed="rId2"/>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7066609"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Mary Lijo Cletus</a:t>
          </a:r>
        </a:p>
        <a:p>
          <a:pPr marL="228600" lvl="1" indent="-228600" algn="l" defTabSz="889000">
            <a:lnSpc>
              <a:spcPct val="90000"/>
            </a:lnSpc>
            <a:spcBef>
              <a:spcPct val="0"/>
            </a:spcBef>
            <a:spcAft>
              <a:spcPct val="15000"/>
            </a:spcAft>
            <a:buChar char="•"/>
          </a:pPr>
          <a:r>
            <a:rPr lang="en-US" sz="2000" kern="1200" dirty="0"/>
            <a:t>Data Analyst</a:t>
          </a:r>
        </a:p>
        <a:p>
          <a:pPr marL="228600" lvl="1" indent="-228600" algn="l" defTabSz="889000">
            <a:lnSpc>
              <a:spcPct val="90000"/>
            </a:lnSpc>
            <a:spcBef>
              <a:spcPct val="0"/>
            </a:spcBef>
            <a:spcAft>
              <a:spcPct val="15000"/>
            </a:spcAft>
            <a:buChar char="•"/>
          </a:pPr>
          <a:r>
            <a:rPr lang="en-US" sz="2000" kern="1200" dirty="0"/>
            <a:t>Data analysis and data visualization</a:t>
          </a:r>
        </a:p>
      </dsp:txBody>
      <dsp:txXfrm>
        <a:off x="7066609" y="1747480"/>
        <a:ext cx="3429323" cy="1747480"/>
      </dsp:txXfrm>
    </dsp:sp>
    <dsp:sp modelId="{0A0FC9D8-3478-4A3E-A077-44746FF0D2A7}">
      <dsp:nvSpPr>
        <dsp:cNvPr id="0" name=""/>
        <dsp:cNvSpPr/>
      </dsp:nvSpPr>
      <dsp:spPr>
        <a:xfrm>
          <a:off x="8053882" y="262122"/>
          <a:ext cx="1454777" cy="1454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419925" y="3494961"/>
          <a:ext cx="9658286" cy="65530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10/12/2022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10/12/2022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sz="2000" dirty="0"/>
              <a:t>Big Data Analytics – BDAT1011</a:t>
            </a:r>
          </a:p>
        </p:txBody>
      </p:sp>
      <p:sp>
        <p:nvSpPr>
          <p:cNvPr id="9" name="Text Placeholder 8"/>
          <p:cNvSpPr>
            <a:spLocks noGrp="1"/>
          </p:cNvSpPr>
          <p:nvPr>
            <p:ph type="body" sz="quarter" idx="13"/>
          </p:nvPr>
        </p:nvSpPr>
        <p:spPr/>
        <p:txBody>
          <a:bodyPr/>
          <a:lstStyle/>
          <a:p>
            <a:r>
              <a:rPr lang="en-US" sz="2000" dirty="0"/>
              <a:t>Mary Lijo Cletus</a:t>
            </a:r>
          </a:p>
          <a:p>
            <a:r>
              <a:rPr lang="en-US" sz="2000" dirty="0" err="1"/>
              <a:t>Akshay</a:t>
            </a:r>
            <a:r>
              <a:rPr lang="en-US" sz="2000" dirty="0"/>
              <a:t> Vijayan</a:t>
            </a:r>
          </a:p>
          <a:p>
            <a:r>
              <a:rPr lang="en-US" sz="2000" dirty="0"/>
              <a:t>Arshad </a:t>
            </a:r>
            <a:r>
              <a:rPr lang="en-US" sz="2000" dirty="0" err="1"/>
              <a:t>Rafeek</a:t>
            </a:r>
            <a:r>
              <a:rPr lang="en-US" sz="2000" dirty="0"/>
              <a:t> </a:t>
            </a:r>
            <a:r>
              <a:rPr lang="en-US" sz="2000" dirty="0" err="1"/>
              <a:t>Shemi</a:t>
            </a:r>
            <a:endParaRPr lang="en-US" sz="2000" dirty="0"/>
          </a:p>
        </p:txBody>
      </p:sp>
      <p:sp>
        <p:nvSpPr>
          <p:cNvPr id="8" name="Text Placeholder 7"/>
          <p:cNvSpPr>
            <a:spLocks noGrp="1"/>
          </p:cNvSpPr>
          <p:nvPr>
            <p:ph type="body" sz="quarter" idx="12"/>
          </p:nvPr>
        </p:nvSpPr>
        <p:spPr/>
        <p:txBody>
          <a:bodyPr/>
          <a:lstStyle/>
          <a:p>
            <a:r>
              <a:rPr lang="en-US" sz="4000" dirty="0"/>
              <a:t>Analytics Analyst</a:t>
            </a:r>
          </a:p>
          <a:p>
            <a:r>
              <a:rPr lang="en-US" sz="2400" dirty="0"/>
              <a:t>Project Code:</a:t>
            </a:r>
            <a:r>
              <a:rPr lang="en-IN" sz="2400" dirty="0"/>
              <a:t>GEO 1327</a:t>
            </a:r>
            <a:endParaRPr lang="en-US" sz="2400" dirty="0"/>
          </a:p>
        </p:txBody>
      </p:sp>
      <p:pic>
        <p:nvPicPr>
          <p:cNvPr id="10" name="Picture Placeholder 9">
            <a:extLst>
              <a:ext uri="{FF2B5EF4-FFF2-40B4-BE49-F238E27FC236}">
                <a16:creationId xmlns:a16="http://schemas.microsoft.com/office/drawing/2014/main" id="{3901F98A-B107-BBE3-DF8D-86E89F995D86}"/>
              </a:ext>
            </a:extLst>
          </p:cNvPr>
          <p:cNvPicPr>
            <a:picLocks noGrp="1" noChangeAspect="1"/>
          </p:cNvPicPr>
          <p:nvPr>
            <p:ph type="pic" sz="quarter" idx="10"/>
          </p:nvPr>
        </p:nvPicPr>
        <p:blipFill rotWithShape="1">
          <a:blip r:embed="rId2"/>
          <a:srcRect t="12576" r="77424" b="73351"/>
          <a:stretch/>
        </p:blipFill>
        <p:spPr>
          <a:xfrm>
            <a:off x="3612443" y="1066800"/>
            <a:ext cx="4967113" cy="1676400"/>
          </a:xfrm>
        </p:spPr>
      </p:pic>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9C5B957-1D31-E50E-3DF6-449D6B397098}"/>
                  </a:ext>
                </a:extLst>
              </p:cNvPr>
              <p:cNvGraphicFramePr>
                <a:graphicFrameLocks noChangeAspect="1"/>
              </p:cNvGraphicFramePr>
              <p:nvPr>
                <p:extLst>
                  <p:ext uri="{D42A27DB-BD31-4B8C-83A1-F6EECF244321}">
                    <p14:modId xmlns:p14="http://schemas.microsoft.com/office/powerpoint/2010/main" val="1081376595"/>
                  </p:ext>
                </p:extLst>
              </p:nvPr>
            </p:nvGraphicFramePr>
            <p:xfrm>
              <a:off x="-2811296" y="-241430"/>
              <a:ext cx="3048000" cy="1714500"/>
            </p:xfrm>
            <a:graphic>
              <a:graphicData uri="http://schemas.microsoft.com/office/powerpoint/2016/slidezoom">
                <pslz:sldZm>
                  <pslz:sldZmObj sldId="256" cId="411945370">
                    <pslz:zmPr id="{A18BB2BB-1027-46BA-B749-5C2AD0D72FA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29C5B957-1D31-E50E-3DF6-449D6B397098}"/>
                  </a:ext>
                </a:extLst>
              </p:cNvPr>
              <p:cNvPicPr>
                <a:picLocks noGrp="1" noRot="1" noChangeAspect="1" noMove="1" noResize="1" noEditPoints="1" noAdjustHandles="1" noChangeArrowheads="1" noChangeShapeType="1"/>
              </p:cNvPicPr>
              <p:nvPr/>
            </p:nvPicPr>
            <p:blipFill>
              <a:blip r:embed="rId5"/>
              <a:stretch>
                <a:fillRect/>
              </a:stretch>
            </p:blipFill>
            <p:spPr>
              <a:xfrm>
                <a:off x="-2811296" y="-2414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4614-B863-4ADF-AC63-75989E46E0A5}"/>
              </a:ext>
            </a:extLst>
          </p:cNvPr>
          <p:cNvSpPr>
            <a:spLocks noGrp="1"/>
          </p:cNvSpPr>
          <p:nvPr>
            <p:ph type="title"/>
          </p:nvPr>
        </p:nvSpPr>
        <p:spPr/>
        <p:txBody>
          <a:bodyPr/>
          <a:lstStyle/>
          <a:p>
            <a:r>
              <a:rPr lang="en-US" dirty="0"/>
              <a:t>Project Progress Update</a:t>
            </a:r>
          </a:p>
        </p:txBody>
      </p:sp>
      <p:sp>
        <p:nvSpPr>
          <p:cNvPr id="3" name="Text Placeholder 2">
            <a:extLst>
              <a:ext uri="{FF2B5EF4-FFF2-40B4-BE49-F238E27FC236}">
                <a16:creationId xmlns:a16="http://schemas.microsoft.com/office/drawing/2014/main" id="{B176BBD5-83E8-48B3-ACCA-23DCE88BCB60}"/>
              </a:ext>
            </a:extLst>
          </p:cNvPr>
          <p:cNvSpPr>
            <a:spLocks noGrp="1"/>
          </p:cNvSpPr>
          <p:nvPr>
            <p:ph type="body" sz="quarter" idx="10"/>
          </p:nvPr>
        </p:nvSpPr>
        <p:spPr/>
        <p:txBody>
          <a:bodyPr>
            <a:normAutofit/>
          </a:bodyPr>
          <a:lstStyle/>
          <a:p>
            <a:pPr marL="0" indent="0">
              <a:buNone/>
            </a:pPr>
            <a:r>
              <a:rPr lang="en-US" dirty="0"/>
              <a:t>Summary of Current State</a:t>
            </a:r>
          </a:p>
          <a:p>
            <a:pPr lvl="1"/>
            <a:r>
              <a:rPr lang="en-US" dirty="0"/>
              <a:t>Completely Analyzed Social Media Analysis</a:t>
            </a:r>
          </a:p>
          <a:p>
            <a:pPr lvl="1"/>
            <a:r>
              <a:rPr lang="en-US" dirty="0"/>
              <a:t>Completely Analyzed the client website</a:t>
            </a:r>
          </a:p>
          <a:p>
            <a:pPr lvl="1"/>
            <a:r>
              <a:rPr lang="en-US" sz="2400" dirty="0"/>
              <a:t>Analyzing Client’s Instagram and LinkedIn profile</a:t>
            </a:r>
          </a:p>
          <a:p>
            <a:pPr marL="0" indent="0">
              <a:buNone/>
            </a:pPr>
            <a:r>
              <a:rPr lang="en-US" dirty="0"/>
              <a:t>Current tasks</a:t>
            </a:r>
          </a:p>
          <a:p>
            <a:pPr lvl="1"/>
            <a:r>
              <a:rPr lang="en-US" dirty="0"/>
              <a:t>Social Media Analysis</a:t>
            </a:r>
          </a:p>
          <a:p>
            <a:pPr marL="0" indent="0">
              <a:buNone/>
            </a:pPr>
            <a:r>
              <a:rPr lang="en-US" dirty="0"/>
              <a:t>Upcoming Plans</a:t>
            </a:r>
          </a:p>
          <a:p>
            <a:pPr lvl="1"/>
            <a:r>
              <a:rPr lang="en-US" dirty="0"/>
              <a:t>Dashboard preparation for social media analysis</a:t>
            </a:r>
          </a:p>
          <a:p>
            <a:pPr marL="0" indent="0">
              <a:buNone/>
            </a:pPr>
            <a:endParaRPr lang="en-US" dirty="0"/>
          </a:p>
        </p:txBody>
      </p:sp>
    </p:spTree>
    <p:extLst>
      <p:ext uri="{BB962C8B-B14F-4D97-AF65-F5344CB8AC3E}">
        <p14:creationId xmlns:p14="http://schemas.microsoft.com/office/powerpoint/2010/main" val="249809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F74C-D4E0-DC2E-ECA2-8FEC79773917}"/>
              </a:ext>
            </a:extLst>
          </p:cNvPr>
          <p:cNvSpPr>
            <a:spLocks noGrp="1"/>
          </p:cNvSpPr>
          <p:nvPr>
            <p:ph type="title"/>
          </p:nvPr>
        </p:nvSpPr>
        <p:spPr/>
        <p:txBody>
          <a:bodyPr/>
          <a:lstStyle/>
          <a:p>
            <a:r>
              <a:rPr lang="en-US" dirty="0"/>
              <a:t>Activities in Progress</a:t>
            </a:r>
            <a:endParaRPr lang="en-IN" dirty="0"/>
          </a:p>
        </p:txBody>
      </p:sp>
      <p:sp>
        <p:nvSpPr>
          <p:cNvPr id="3" name="Text Placeholder 2">
            <a:extLst>
              <a:ext uri="{FF2B5EF4-FFF2-40B4-BE49-F238E27FC236}">
                <a16:creationId xmlns:a16="http://schemas.microsoft.com/office/drawing/2014/main" id="{810AFB58-BB1C-84B3-4C3A-27B26CFA7BE2}"/>
              </a:ext>
            </a:extLst>
          </p:cNvPr>
          <p:cNvSpPr>
            <a:spLocks noGrp="1"/>
          </p:cNvSpPr>
          <p:nvPr>
            <p:ph type="body" sz="quarter" idx="10"/>
          </p:nvPr>
        </p:nvSpPr>
        <p:spPr/>
        <p:txBody>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dirty="0"/>
              <a:t>Preparing for the dashboard creation based on the clients social media analysis</a:t>
            </a:r>
          </a:p>
          <a:p>
            <a:pPr marL="457200" indent="-457200">
              <a:buFont typeface="Arial" panose="020B0604020202020204" pitchFamily="34" charset="0"/>
              <a:buChar char="•"/>
            </a:pPr>
            <a:r>
              <a:rPr lang="en-US" sz="2800" dirty="0"/>
              <a:t>Preparing for the client meeting that is to be held on 13/10/2022</a:t>
            </a:r>
          </a:p>
          <a:p>
            <a:pPr marL="457200" indent="-457200">
              <a:buFont typeface="Arial" panose="020B0604020202020204" pitchFamily="34" charset="0"/>
              <a:buChar char="•"/>
            </a:pPr>
            <a:r>
              <a:rPr lang="en-US" sz="2800" dirty="0"/>
              <a:t>Learning new tools for the project</a:t>
            </a:r>
          </a:p>
          <a:p>
            <a:endParaRPr lang="en-IN" dirty="0"/>
          </a:p>
        </p:txBody>
      </p:sp>
    </p:spTree>
    <p:extLst>
      <p:ext uri="{BB962C8B-B14F-4D97-AF65-F5344CB8AC3E}">
        <p14:creationId xmlns:p14="http://schemas.microsoft.com/office/powerpoint/2010/main" val="323401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0BC17-2F08-8880-6B61-E82901E4C8A1}"/>
              </a:ext>
            </a:extLst>
          </p:cNvPr>
          <p:cNvSpPr>
            <a:spLocks noGrp="1"/>
          </p:cNvSpPr>
          <p:nvPr>
            <p:ph type="body" sz="quarter" idx="10"/>
          </p:nvPr>
        </p:nvSpPr>
        <p:spPr/>
        <p:txBody>
          <a:bodyPr/>
          <a:lstStyle/>
          <a:p>
            <a:pPr marL="285750" indent="-285750">
              <a:buFont typeface="Arial" panose="020B0604020202020204" pitchFamily="34" charset="0"/>
              <a:buChar char="•"/>
            </a:pPr>
            <a:r>
              <a:rPr lang="en-US" sz="2800" dirty="0"/>
              <a:t>No backlogs</a:t>
            </a:r>
          </a:p>
          <a:p>
            <a:pPr marL="285750" indent="-285750">
              <a:buFont typeface="Arial" panose="020B0604020202020204" pitchFamily="34" charset="0"/>
              <a:buChar char="•"/>
            </a:pPr>
            <a:r>
              <a:rPr lang="en-US" sz="2800" dirty="0"/>
              <a:t>Third Client meeting: </a:t>
            </a:r>
          </a:p>
          <a:p>
            <a:r>
              <a:rPr lang="en-US" sz="2800" dirty="0"/>
              <a:t>                             13/10/2022</a:t>
            </a:r>
          </a:p>
          <a:p>
            <a:endParaRPr lang="en-IN" dirty="0"/>
          </a:p>
        </p:txBody>
      </p:sp>
      <p:sp>
        <p:nvSpPr>
          <p:cNvPr id="4" name="Title 3">
            <a:extLst>
              <a:ext uri="{FF2B5EF4-FFF2-40B4-BE49-F238E27FC236}">
                <a16:creationId xmlns:a16="http://schemas.microsoft.com/office/drawing/2014/main" id="{4D608CD6-F0C5-B61C-5FC3-29D633FD373F}"/>
              </a:ext>
            </a:extLst>
          </p:cNvPr>
          <p:cNvSpPr txBox="1">
            <a:spLocks noGrp="1"/>
          </p:cNvSpPr>
          <p:nvPr>
            <p:ph type="title"/>
          </p:nvPr>
        </p:nvSpPr>
        <p:spPr>
          <a:xfrm>
            <a:off x="406400" y="585788"/>
            <a:ext cx="10966450" cy="754062"/>
          </a:xfrm>
          <a:prstGeom prst="rect">
            <a:avLst/>
          </a:prstGeom>
          <a:noFill/>
        </p:spPr>
        <p:txBody>
          <a:bodyPr wrap="square" rtlCol="0">
            <a:spAutoFit/>
          </a:bodyPr>
          <a:lstStyle/>
          <a:p>
            <a:r>
              <a:rPr lang="en-US" sz="2800" dirty="0">
                <a:solidFill>
                  <a:schemeClr val="accent1">
                    <a:lumMod val="50000"/>
                  </a:schemeClr>
                </a:solidFill>
              </a:rPr>
              <a:t>Backlogs and Schedules</a:t>
            </a:r>
            <a:endParaRPr lang="en-IN" sz="2800" dirty="0">
              <a:solidFill>
                <a:schemeClr val="accent1">
                  <a:lumMod val="50000"/>
                </a:schemeClr>
              </a:solidFill>
            </a:endParaRPr>
          </a:p>
        </p:txBody>
      </p:sp>
    </p:spTree>
    <p:extLst>
      <p:ext uri="{BB962C8B-B14F-4D97-AF65-F5344CB8AC3E}">
        <p14:creationId xmlns:p14="http://schemas.microsoft.com/office/powerpoint/2010/main" val="2421926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5DE9-C8CF-3C32-BCBC-D0DAA54170AF}"/>
              </a:ext>
            </a:extLst>
          </p:cNvPr>
          <p:cNvSpPr>
            <a:spLocks noGrp="1"/>
          </p:cNvSpPr>
          <p:nvPr>
            <p:ph type="title"/>
          </p:nvPr>
        </p:nvSpPr>
        <p:spPr/>
        <p:txBody>
          <a:bodyPr/>
          <a:lstStyle/>
          <a:p>
            <a:r>
              <a:rPr lang="en-US" sz="3200" dirty="0">
                <a:solidFill>
                  <a:schemeClr val="accent5">
                    <a:lumMod val="75000"/>
                  </a:schemeClr>
                </a:solidFill>
              </a:rPr>
              <a:t>Activities and Works so far</a:t>
            </a:r>
            <a:br>
              <a:rPr lang="en-IN" sz="3200" dirty="0">
                <a:solidFill>
                  <a:schemeClr val="accent5">
                    <a:lumMod val="75000"/>
                  </a:schemeClr>
                </a:solidFill>
              </a:rPr>
            </a:br>
            <a:endParaRPr lang="en-IN" dirty="0"/>
          </a:p>
        </p:txBody>
      </p:sp>
      <p:sp>
        <p:nvSpPr>
          <p:cNvPr id="4" name="Text Placeholder 3">
            <a:extLst>
              <a:ext uri="{FF2B5EF4-FFF2-40B4-BE49-F238E27FC236}">
                <a16:creationId xmlns:a16="http://schemas.microsoft.com/office/drawing/2014/main" id="{BCC02404-7CA4-DDDD-73D2-5EF76AC01AD6}"/>
              </a:ext>
            </a:extLst>
          </p:cNvPr>
          <p:cNvSpPr txBox="1">
            <a:spLocks noGrp="1"/>
          </p:cNvSpPr>
          <p:nvPr>
            <p:ph type="body" sz="quarter" idx="10"/>
          </p:nvPr>
        </p:nvSpPr>
        <p:spPr>
          <a:xfrm>
            <a:off x="874713" y="1439863"/>
            <a:ext cx="10498137" cy="4998291"/>
          </a:xfrm>
          <a:prstGeom prst="rect">
            <a:avLst/>
          </a:prstGeom>
          <a:noFill/>
        </p:spPr>
        <p:txBody>
          <a:bodyPr wrap="square" lIns="0" tIns="0" rIns="0" bIns="0" rtlCol="0" anchor="t">
            <a:spAutoFit/>
          </a:bodyPr>
          <a:lstStyle/>
          <a:p>
            <a:pPr marL="457200" indent="-457200">
              <a:buFont typeface="Arial" panose="020B0604020202020204" pitchFamily="34" charset="0"/>
              <a:buChar char="•"/>
            </a:pPr>
            <a:r>
              <a:rPr lang="en-US" sz="2800" dirty="0"/>
              <a:t>First Client meeting was done on 21/09/2022</a:t>
            </a:r>
          </a:p>
          <a:p>
            <a:pPr marL="457200" indent="-457200"/>
            <a:r>
              <a:rPr lang="en-US" sz="2800" dirty="0"/>
              <a:t>Second Client meeting was done on 29/09/2022</a:t>
            </a:r>
          </a:p>
          <a:p>
            <a:pPr marL="457200" indent="-457200">
              <a:buFont typeface="Arial" panose="020B0604020202020204" pitchFamily="34" charset="0"/>
              <a:buChar char="•"/>
            </a:pPr>
            <a:r>
              <a:rPr lang="en-US" sz="2800" dirty="0"/>
              <a:t>Scheduled group meetings via teams </a:t>
            </a:r>
          </a:p>
          <a:p>
            <a:pPr marL="457200" indent="-457200">
              <a:buFont typeface="Arial" panose="020B0604020202020204" pitchFamily="34" charset="0"/>
              <a:buChar char="•"/>
            </a:pPr>
            <a:r>
              <a:rPr lang="en-US" sz="2800" dirty="0"/>
              <a:t>Detailed discussion about the project requirements and deliverables of the client company</a:t>
            </a:r>
          </a:p>
          <a:p>
            <a:pPr marL="457200" indent="-457200">
              <a:buFont typeface="Arial" panose="020B0604020202020204" pitchFamily="34" charset="0"/>
              <a:buChar char="•"/>
            </a:pPr>
            <a:r>
              <a:rPr lang="en-US" sz="2800" dirty="0"/>
              <a:t>Detailed research on the client website </a:t>
            </a:r>
          </a:p>
          <a:p>
            <a:pPr marL="457200" indent="-457200">
              <a:buFont typeface="Arial" panose="020B0604020202020204" pitchFamily="34" charset="0"/>
              <a:buChar char="•"/>
            </a:pPr>
            <a:r>
              <a:rPr lang="en-US" dirty="0"/>
              <a:t> Immediate recommendations on website provided</a:t>
            </a:r>
          </a:p>
          <a:p>
            <a:pPr marL="457200" indent="-457200">
              <a:buFont typeface="Arial" panose="020B0604020202020204" pitchFamily="34" charset="0"/>
              <a:buChar char="•"/>
            </a:pPr>
            <a:r>
              <a:rPr lang="en-US" dirty="0"/>
              <a:t> Detailed discussion about client social media</a:t>
            </a:r>
          </a:p>
          <a:p>
            <a:pPr marL="457200" indent="-457200">
              <a:buFont typeface="Arial" panose="020B0604020202020204" pitchFamily="34" charset="0"/>
              <a:buChar char="•"/>
            </a:pPr>
            <a:r>
              <a:rPr lang="en-US" sz="2800" dirty="0"/>
              <a:t>Detailed analysis of the client soc</a:t>
            </a:r>
            <a:r>
              <a:rPr lang="en-US" dirty="0"/>
              <a:t>ial media </a:t>
            </a:r>
            <a:endParaRPr lang="en-US" sz="2800" dirty="0"/>
          </a:p>
          <a:p>
            <a:endParaRPr lang="en-IN" dirty="0"/>
          </a:p>
        </p:txBody>
      </p:sp>
    </p:spTree>
    <p:extLst>
      <p:ext uri="{BB962C8B-B14F-4D97-AF65-F5344CB8AC3E}">
        <p14:creationId xmlns:p14="http://schemas.microsoft.com/office/powerpoint/2010/main" val="105913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1BFF9-03F3-526D-C780-33076A6DA80D}"/>
              </a:ext>
            </a:extLst>
          </p:cNvPr>
          <p:cNvSpPr txBox="1"/>
          <p:nvPr/>
        </p:nvSpPr>
        <p:spPr>
          <a:xfrm>
            <a:off x="532572" y="1563165"/>
            <a:ext cx="1036319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400" dirty="0">
                <a:latin typeface="Calibri"/>
                <a:cs typeface="Arial"/>
              </a:rPr>
              <a:t> Dashboard presentation based on the client social media analysis</a:t>
            </a:r>
          </a:p>
          <a:p>
            <a:pPr>
              <a:buChar char="•"/>
            </a:pPr>
            <a:r>
              <a:rPr lang="en-US" sz="2400" dirty="0">
                <a:latin typeface="Calibri"/>
                <a:cs typeface="Arial"/>
              </a:rPr>
              <a:t>Preparation for next client meeting</a:t>
            </a:r>
          </a:p>
        </p:txBody>
      </p:sp>
      <p:sp>
        <p:nvSpPr>
          <p:cNvPr id="5" name="Title 3">
            <a:extLst>
              <a:ext uri="{FF2B5EF4-FFF2-40B4-BE49-F238E27FC236}">
                <a16:creationId xmlns:a16="http://schemas.microsoft.com/office/drawing/2014/main" id="{3D03AB11-A502-0F73-CCD0-84D9D3F2B79E}"/>
              </a:ext>
            </a:extLst>
          </p:cNvPr>
          <p:cNvSpPr txBox="1">
            <a:spLocks noGrp="1"/>
          </p:cNvSpPr>
          <p:nvPr>
            <p:ph type="title"/>
          </p:nvPr>
        </p:nvSpPr>
        <p:spPr>
          <a:xfrm>
            <a:off x="406400" y="585788"/>
            <a:ext cx="10966450" cy="430887"/>
          </a:xfrm>
          <a:prstGeom prst="rect">
            <a:avLst/>
          </a:prstGeom>
          <a:noFill/>
        </p:spPr>
        <p:txBody>
          <a:bodyPr wrap="square" lIns="0" tIns="0" rIns="0" bIns="0" rtlCol="0" anchor="t">
            <a:spAutoFit/>
          </a:bodyPr>
          <a:lstStyle/>
          <a:p>
            <a:r>
              <a:rPr lang="en-US" sz="2800" dirty="0">
                <a:solidFill>
                  <a:schemeClr val="accent1">
                    <a:lumMod val="50000"/>
                  </a:schemeClr>
                </a:solidFill>
              </a:rPr>
              <a:t>Plan for Next week</a:t>
            </a:r>
            <a:endParaRPr lang="en-IN" sz="2800" dirty="0">
              <a:solidFill>
                <a:schemeClr val="accent1">
                  <a:lumMod val="50000"/>
                </a:schemeClr>
              </a:solidFill>
            </a:endParaRPr>
          </a:p>
        </p:txBody>
      </p:sp>
    </p:spTree>
    <p:extLst>
      <p:ext uri="{BB962C8B-B14F-4D97-AF65-F5344CB8AC3E}">
        <p14:creationId xmlns:p14="http://schemas.microsoft.com/office/powerpoint/2010/main" val="32071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t>
            </a:r>
            <a:r>
              <a:rPr lang="en-US" dirty="0" err="1"/>
              <a:t>Akshay</a:t>
            </a:r>
            <a:r>
              <a:rPr lang="en-US" dirty="0"/>
              <a:t> Vijayan</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5784574" cy="4615499"/>
          </a:xfrm>
        </p:spPr>
        <p:txBody>
          <a:bodyPr lIns="0" tIns="0" rIns="0" bIns="0" anchor="t">
            <a:normAutofit/>
          </a:bodyPr>
          <a:lstStyle/>
          <a:p>
            <a:pPr marL="0" indent="0">
              <a:buNone/>
            </a:pPr>
            <a:endParaRPr lang="en-US" dirty="0"/>
          </a:p>
          <a:p>
            <a:r>
              <a:rPr lang="en-US" dirty="0">
                <a:cs typeface="Calibri"/>
              </a:rPr>
              <a:t> Provided initial recommendations for   client social media </a:t>
            </a:r>
          </a:p>
          <a:p>
            <a:r>
              <a:rPr lang="en-US" dirty="0"/>
              <a:t> Learned new tools and skills required for Data scrapping from Social Media</a:t>
            </a:r>
            <a:endParaRPr lang="en-US" dirty="0">
              <a:cs typeface="Calibri"/>
            </a:endParaRPr>
          </a:p>
          <a:p>
            <a:pPr marL="0" indent="0">
              <a:buNone/>
            </a:pPr>
            <a:endParaRPr lang="en-US" dirty="0"/>
          </a:p>
        </p:txBody>
      </p:sp>
    </p:spTree>
    <p:extLst>
      <p:ext uri="{BB962C8B-B14F-4D97-AF65-F5344CB8AC3E}">
        <p14:creationId xmlns:p14="http://schemas.microsoft.com/office/powerpoint/2010/main" val="387320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Mary Lijo Cletus</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5407345" cy="2954490"/>
          </a:xfrm>
        </p:spPr>
        <p:txBody>
          <a:bodyPr lIns="0" tIns="0" rIns="0" bIns="0" anchor="t">
            <a:normAutofit/>
          </a:bodyPr>
          <a:lstStyle/>
          <a:p>
            <a:pPr marL="0" indent="0">
              <a:buNone/>
            </a:pPr>
            <a:endParaRPr lang="en-US" dirty="0"/>
          </a:p>
          <a:p>
            <a:r>
              <a:rPr lang="en-US" dirty="0"/>
              <a:t>Analysis of different parameters affecting the client’s social media accounts</a:t>
            </a:r>
          </a:p>
          <a:p>
            <a:endParaRPr lang="en-US" dirty="0"/>
          </a:p>
          <a:p>
            <a:pPr marL="0" indent="0">
              <a:buNone/>
            </a:pP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49595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Arshad </a:t>
            </a:r>
            <a:r>
              <a:rPr lang="en-US" dirty="0" err="1"/>
              <a:t>Rafeek</a:t>
            </a:r>
            <a:r>
              <a:rPr lang="en-US" dirty="0"/>
              <a:t> </a:t>
            </a:r>
            <a:r>
              <a:rPr lang="en-US" dirty="0" err="1"/>
              <a:t>Shemi</a:t>
            </a:r>
            <a:endParaRPr lang="en-US" dirty="0"/>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5"/>
            <a:ext cx="5926666" cy="3126768"/>
          </a:xfrm>
        </p:spPr>
        <p:txBody>
          <a:bodyPr lIns="0" tIns="0" rIns="0" bIns="0" anchor="t">
            <a:normAutofit/>
          </a:bodyPr>
          <a:lstStyle/>
          <a:p>
            <a:r>
              <a:rPr lang="en-US" dirty="0"/>
              <a:t>Maintaining proper communication between client and team</a:t>
            </a:r>
          </a:p>
          <a:p>
            <a:r>
              <a:rPr lang="en-US" dirty="0"/>
              <a:t>Research on dashboard presentation for client’s social media accounts</a:t>
            </a:r>
          </a:p>
          <a:p>
            <a:pPr marL="0" indent="0">
              <a:buNone/>
            </a:pPr>
            <a:endParaRPr lang="en-US" b="1" dirty="0">
              <a:cs typeface="Calibri"/>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0494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2A7-7D29-4397-BA8E-2F5EB440B31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6F5B343-02EE-41B0-AA7E-DA4A2F42076B}"/>
              </a:ext>
            </a:extLst>
          </p:cNvPr>
          <p:cNvSpPr>
            <a:spLocks noGrp="1"/>
          </p:cNvSpPr>
          <p:nvPr>
            <p:ph type="body" sz="quarter" idx="10"/>
          </p:nvPr>
        </p:nvSpPr>
        <p:spPr/>
        <p:txBody>
          <a:bodyPr/>
          <a:lstStyle/>
          <a:p>
            <a:pPr marL="0" indent="0">
              <a:buNone/>
            </a:pPr>
            <a:r>
              <a:rPr lang="en-US" dirty="0"/>
              <a:t>In this project we conduct analysis that results in actionable insights and data-driven recommendations. This is a great project for us to prove our analyzing expertise for future employers, as the impact of our work on this project can be easily measured and communicated. We here by thank the entire Georgian College faculty from Big Data Analytics program.</a:t>
            </a:r>
          </a:p>
        </p:txBody>
      </p:sp>
    </p:spTree>
    <p:extLst>
      <p:ext uri="{BB962C8B-B14F-4D97-AF65-F5344CB8AC3E}">
        <p14:creationId xmlns:p14="http://schemas.microsoft.com/office/powerpoint/2010/main" val="7016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39A3-0A10-456F-A8D6-45CF88F51A5B}"/>
              </a:ext>
            </a:extLst>
          </p:cNvPr>
          <p:cNvSpPr>
            <a:spLocks noGrp="1"/>
          </p:cNvSpPr>
          <p:nvPr>
            <p:ph type="title"/>
          </p:nvPr>
        </p:nvSpPr>
        <p:spPr/>
        <p:txBody>
          <a:bodyPr/>
          <a:lstStyle/>
          <a:p>
            <a:r>
              <a:rPr lang="en-US" dirty="0"/>
              <a:t>Project Summary</a:t>
            </a:r>
          </a:p>
        </p:txBody>
      </p:sp>
      <p:sp>
        <p:nvSpPr>
          <p:cNvPr id="3" name="Text Placeholder 2">
            <a:extLst>
              <a:ext uri="{FF2B5EF4-FFF2-40B4-BE49-F238E27FC236}">
                <a16:creationId xmlns:a16="http://schemas.microsoft.com/office/drawing/2014/main" id="{BCDCDC76-8D06-4863-9903-3BFDAA9FDA46}"/>
              </a:ext>
            </a:extLst>
          </p:cNvPr>
          <p:cNvSpPr>
            <a:spLocks noGrp="1"/>
          </p:cNvSpPr>
          <p:nvPr>
            <p:ph type="body" sz="quarter" idx="10"/>
          </p:nvPr>
        </p:nvSpPr>
        <p:spPr/>
        <p:txBody>
          <a:bodyPr/>
          <a:lstStyle/>
          <a:p>
            <a:r>
              <a:rPr lang="en-CA" sz="1800" dirty="0">
                <a:effectLst/>
                <a:latin typeface="Times New Roman" panose="02020603050405020304" pitchFamily="18" charset="0"/>
                <a:ea typeface="Times New Roman" panose="02020603050405020304" pitchFamily="18" charset="0"/>
              </a:rPr>
              <a:t>The project will be focused on Digital Marketing Analysts and will be responsible for analyzing data from insights and reports from Sharon Bonner Consulting social media platforms. We will review and analyze the current and projected marketing initiatives and provide suggestions. Analyze keywords to determine relevant search terms to the organization and ensure the Search Engine Optimization. And finally, to analyze the overall business and provide recommendations on the current strategies. The project objectives are:</a:t>
            </a:r>
          </a:p>
          <a:p>
            <a:pPr marL="0" indent="0">
              <a:buNone/>
            </a:pPr>
            <a:endParaRPr lang="en-CA"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 Conduct analysis that results in actionable insights and data-driven recommendations.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Identify, communicate, and act on opportunities and risks proactively.</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Report and present performance and recommendations.</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7120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30E4-3045-4DF0-9C40-E86BEF432CFE}"/>
              </a:ext>
            </a:extLst>
          </p:cNvPr>
          <p:cNvSpPr>
            <a:spLocks noGrp="1"/>
          </p:cNvSpPr>
          <p:nvPr>
            <p:ph type="title"/>
          </p:nvPr>
        </p:nvSpPr>
        <p:spPr/>
        <p:txBody>
          <a:bodyPr/>
          <a:lstStyle/>
          <a:p>
            <a:r>
              <a:rPr lang="en-US" dirty="0"/>
              <a:t>Team Profile</a:t>
            </a:r>
          </a:p>
        </p:txBody>
      </p:sp>
      <p:graphicFrame>
        <p:nvGraphicFramePr>
          <p:cNvPr id="6" name="Content Placeholder 5">
            <a:extLst>
              <a:ext uri="{FF2B5EF4-FFF2-40B4-BE49-F238E27FC236}">
                <a16:creationId xmlns:a16="http://schemas.microsoft.com/office/drawing/2014/main" id="{4D24F8A1-DA5E-4544-9F60-FA09ADABC942}"/>
              </a:ext>
            </a:extLst>
          </p:cNvPr>
          <p:cNvGraphicFramePr>
            <a:graphicFrameLocks noGrp="1"/>
          </p:cNvGraphicFramePr>
          <p:nvPr>
            <p:ph sz="quarter" idx="12"/>
            <p:extLst>
              <p:ext uri="{D42A27DB-BD31-4B8C-83A1-F6EECF244321}">
                <p14:modId xmlns:p14="http://schemas.microsoft.com/office/powerpoint/2010/main" val="879025559"/>
              </p:ext>
            </p:extLst>
          </p:nvPr>
        </p:nvGraphicFramePr>
        <p:xfrm>
          <a:off x="874713" y="1350963"/>
          <a:ext cx="10498137" cy="436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6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559837" y="643812"/>
            <a:ext cx="11206065" cy="4342856"/>
          </a:xfrm>
          <a:prstGeom prst="rect">
            <a:avLst/>
          </a:prstGeom>
          <a:noFill/>
        </p:spPr>
        <p:txBody>
          <a:bodyPr wrap="square" rtlCol="0">
            <a:spAutoFit/>
          </a:bodyPr>
          <a:lstStyle/>
          <a:p>
            <a:r>
              <a:rPr lang="en-US" sz="3600" b="1" dirty="0"/>
              <a:t>Project Objectives</a:t>
            </a:r>
          </a:p>
          <a:p>
            <a:pPr>
              <a:lnSpc>
                <a:spcPct val="150000"/>
              </a:lnSpc>
            </a:pPr>
            <a:r>
              <a:rPr lang="en-US" dirty="0"/>
              <a:t>• Conduct analysis that results in actionable insights and data-driven recommendations.</a:t>
            </a:r>
          </a:p>
          <a:p>
            <a:pPr>
              <a:lnSpc>
                <a:spcPct val="150000"/>
              </a:lnSpc>
            </a:pPr>
            <a:r>
              <a:rPr lang="en-US" dirty="0"/>
              <a:t>• Identify, communicate, and act on opportunities and risks proactively.</a:t>
            </a:r>
          </a:p>
          <a:p>
            <a:pPr>
              <a:lnSpc>
                <a:spcPct val="150000"/>
              </a:lnSpc>
            </a:pPr>
            <a:r>
              <a:rPr lang="en-US" dirty="0"/>
              <a:t>• Report and present performance and recommendations.</a:t>
            </a:r>
          </a:p>
          <a:p>
            <a:pPr>
              <a:lnSpc>
                <a:spcPct val="150000"/>
              </a:lnSpc>
            </a:pPr>
            <a:r>
              <a:rPr lang="en-US" sz="3600" b="1" dirty="0"/>
              <a:t>Project Requirements</a:t>
            </a:r>
          </a:p>
          <a:p>
            <a:pPr>
              <a:lnSpc>
                <a:spcPct val="150000"/>
              </a:lnSpc>
            </a:pPr>
            <a:r>
              <a:rPr lang="en-US" dirty="0"/>
              <a:t>• A strategy to make everyone understand the different between event consulting and event producing.</a:t>
            </a:r>
          </a:p>
          <a:p>
            <a:pPr>
              <a:lnSpc>
                <a:spcPct val="150000"/>
              </a:lnSpc>
            </a:pPr>
            <a:r>
              <a:rPr lang="en-US" dirty="0"/>
              <a:t>• A strategy to get clients for Sharon Bonner Consulting from the historical data of Bright Ideas event agency.</a:t>
            </a:r>
          </a:p>
          <a:p>
            <a:pPr>
              <a:lnSpc>
                <a:spcPct val="150000"/>
              </a:lnSpc>
            </a:pPr>
            <a:r>
              <a:rPr lang="en-US" dirty="0"/>
              <a:t>• Immediate actionable insights that can be implemented for the initial push for the company.</a:t>
            </a:r>
          </a:p>
          <a:p>
            <a:pPr>
              <a:lnSpc>
                <a:spcPct val="150000"/>
              </a:lnSpc>
            </a:pPr>
            <a:r>
              <a:rPr lang="en-US" dirty="0"/>
              <a:t>• A 3–5-year analytical strategy for the company to move forward with event consulting.</a:t>
            </a:r>
            <a:endParaRPr lang="en-CA" dirty="0"/>
          </a:p>
        </p:txBody>
      </p:sp>
    </p:spTree>
    <p:extLst>
      <p:ext uri="{BB962C8B-B14F-4D97-AF65-F5344CB8AC3E}">
        <p14:creationId xmlns:p14="http://schemas.microsoft.com/office/powerpoint/2010/main" val="67682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3554819"/>
          </a:xfrm>
          <a:prstGeom prst="rect">
            <a:avLst/>
          </a:prstGeom>
          <a:noFill/>
        </p:spPr>
        <p:txBody>
          <a:bodyPr wrap="square" lIns="91440" tIns="45720" rIns="91440" bIns="45720" rtlCol="0" anchor="t">
            <a:spAutoFit/>
          </a:bodyPr>
          <a:lstStyle/>
          <a:p>
            <a:r>
              <a:rPr lang="en-US" sz="3600" b="1" dirty="0"/>
              <a:t>Scope of Project</a:t>
            </a:r>
          </a:p>
          <a:p>
            <a:endParaRPr lang="en-US" dirty="0"/>
          </a:p>
          <a:p>
            <a:pPr>
              <a:lnSpc>
                <a:spcPct val="150000"/>
              </a:lnSpc>
            </a:pPr>
            <a:r>
              <a:rPr lang="en-US" dirty="0"/>
              <a:t>1) Analysis of data obtained from client or from other external sources that results in actionable insights and data-driven recommendations.</a:t>
            </a:r>
          </a:p>
          <a:p>
            <a:pPr>
              <a:lnSpc>
                <a:spcPct val="150000"/>
              </a:lnSpc>
            </a:pPr>
            <a:r>
              <a:rPr lang="en-US" dirty="0"/>
              <a:t>2) Report and present performance and recommendations.</a:t>
            </a:r>
          </a:p>
          <a:p>
            <a:pPr>
              <a:lnSpc>
                <a:spcPct val="150000"/>
              </a:lnSpc>
            </a:pPr>
            <a:r>
              <a:rPr lang="en-US" dirty="0"/>
              <a:t>3) Analytical strategy for 3–5-years prepared for the company to focus on event consulting industry.</a:t>
            </a:r>
          </a:p>
          <a:p>
            <a:pPr>
              <a:lnSpc>
                <a:spcPct val="150000"/>
              </a:lnSpc>
            </a:pPr>
            <a:endParaRPr lang="en-US" dirty="0"/>
          </a:p>
          <a:p>
            <a:endParaRPr lang="en-US" sz="3600" b="1" dirty="0">
              <a:cs typeface="Calibri Light"/>
            </a:endParaRPr>
          </a:p>
        </p:txBody>
      </p:sp>
    </p:spTree>
    <p:extLst>
      <p:ext uri="{BB962C8B-B14F-4D97-AF65-F5344CB8AC3E}">
        <p14:creationId xmlns:p14="http://schemas.microsoft.com/office/powerpoint/2010/main" val="148432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5173852"/>
          </a:xfrm>
          <a:prstGeom prst="rect">
            <a:avLst/>
          </a:prstGeom>
          <a:noFill/>
        </p:spPr>
        <p:txBody>
          <a:bodyPr wrap="square" rtlCol="0">
            <a:spAutoFit/>
          </a:bodyPr>
          <a:lstStyle/>
          <a:p>
            <a:r>
              <a:rPr lang="en-US" sz="3600" b="1" dirty="0"/>
              <a:t>Project Outcomes</a:t>
            </a:r>
          </a:p>
          <a:p>
            <a:endParaRPr lang="en-US" dirty="0"/>
          </a:p>
          <a:p>
            <a:pPr>
              <a:lnSpc>
                <a:spcPct val="150000"/>
              </a:lnSpc>
            </a:pPr>
            <a:r>
              <a:rPr lang="en-US" dirty="0"/>
              <a:t>• Getting proper data driven recommendations in marketing of the company</a:t>
            </a:r>
          </a:p>
          <a:p>
            <a:pPr>
              <a:lnSpc>
                <a:spcPct val="150000"/>
              </a:lnSpc>
            </a:pPr>
            <a:r>
              <a:rPr lang="en-US" dirty="0"/>
              <a:t>• Getting to know about new opportunities and risks of event consulting industry</a:t>
            </a:r>
          </a:p>
          <a:p>
            <a:pPr>
              <a:lnSpc>
                <a:spcPct val="150000"/>
              </a:lnSpc>
            </a:pPr>
            <a:r>
              <a:rPr lang="en-US" dirty="0"/>
              <a:t>• Get a detailed analysis report of previous clients and data</a:t>
            </a:r>
          </a:p>
          <a:p>
            <a:pPr>
              <a:lnSpc>
                <a:spcPct val="150000"/>
              </a:lnSpc>
            </a:pPr>
            <a:r>
              <a:rPr lang="en-US" dirty="0"/>
              <a:t>• Get project deliverables which can be used for future research purposes.</a:t>
            </a:r>
          </a:p>
          <a:p>
            <a:pPr>
              <a:lnSpc>
                <a:spcPct val="150000"/>
              </a:lnSpc>
            </a:pPr>
            <a:endParaRPr lang="en-US" dirty="0"/>
          </a:p>
          <a:p>
            <a:r>
              <a:rPr lang="en-US" sz="3600" b="1" dirty="0"/>
              <a:t>Project Deliverables</a:t>
            </a:r>
          </a:p>
          <a:p>
            <a:pPr>
              <a:lnSpc>
                <a:spcPct val="150000"/>
              </a:lnSpc>
            </a:pPr>
            <a:endParaRPr lang="en-US" dirty="0"/>
          </a:p>
          <a:p>
            <a:pPr>
              <a:lnSpc>
                <a:spcPct val="150000"/>
              </a:lnSpc>
            </a:pPr>
            <a:r>
              <a:rPr lang="en-US" dirty="0"/>
              <a:t>1. A final report with data-driven suggestions and reflections on how to improve our business</a:t>
            </a:r>
          </a:p>
          <a:p>
            <a:pPr>
              <a:lnSpc>
                <a:spcPct val="150000"/>
              </a:lnSpc>
            </a:pPr>
            <a:r>
              <a:rPr lang="en-US" dirty="0"/>
              <a:t>2. A 3–5-year future analytical plan</a:t>
            </a:r>
          </a:p>
          <a:p>
            <a:pPr>
              <a:lnSpc>
                <a:spcPct val="150000"/>
              </a:lnSpc>
            </a:pPr>
            <a:r>
              <a:rPr lang="en-US" dirty="0"/>
              <a:t>3. Immediate actionable insights that we can implement</a:t>
            </a:r>
            <a:endParaRPr lang="en-CA" dirty="0"/>
          </a:p>
        </p:txBody>
      </p:sp>
    </p:spTree>
    <p:extLst>
      <p:ext uri="{BB962C8B-B14F-4D97-AF65-F5344CB8AC3E}">
        <p14:creationId xmlns:p14="http://schemas.microsoft.com/office/powerpoint/2010/main" val="271372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285F-2AF0-41EF-BF78-F9C62903D630}"/>
              </a:ext>
            </a:extLst>
          </p:cNvPr>
          <p:cNvSpPr>
            <a:spLocks noGrp="1"/>
          </p:cNvSpPr>
          <p:nvPr>
            <p:ph type="title"/>
          </p:nvPr>
        </p:nvSpPr>
        <p:spPr/>
        <p:txBody>
          <a:bodyPr/>
          <a:lstStyle/>
          <a:p>
            <a:r>
              <a:rPr lang="en-US" dirty="0"/>
              <a:t>Communication Plan</a:t>
            </a:r>
          </a:p>
        </p:txBody>
      </p:sp>
      <p:sp>
        <p:nvSpPr>
          <p:cNvPr id="6" name="Text Placeholder 5">
            <a:extLst>
              <a:ext uri="{FF2B5EF4-FFF2-40B4-BE49-F238E27FC236}">
                <a16:creationId xmlns:a16="http://schemas.microsoft.com/office/drawing/2014/main" id="{8D82D72D-C6F0-4AFF-B212-F4C2E162BF40}"/>
              </a:ext>
            </a:extLst>
          </p:cNvPr>
          <p:cNvSpPr>
            <a:spLocks noGrp="1"/>
          </p:cNvSpPr>
          <p:nvPr>
            <p:ph type="body" sz="quarter" idx="11"/>
          </p:nvPr>
        </p:nvSpPr>
        <p:spPr>
          <a:xfrm>
            <a:off x="458149" y="5118652"/>
            <a:ext cx="11330737" cy="817540"/>
          </a:xfrm>
        </p:spPr>
        <p:txBody>
          <a:bodyPr/>
          <a:lstStyle/>
          <a:p>
            <a:endParaRPr lang="en-US" dirty="0"/>
          </a:p>
        </p:txBody>
      </p:sp>
      <p:graphicFrame>
        <p:nvGraphicFramePr>
          <p:cNvPr id="8" name="Content Placeholder 7">
            <a:extLst>
              <a:ext uri="{FF2B5EF4-FFF2-40B4-BE49-F238E27FC236}">
                <a16:creationId xmlns:a16="http://schemas.microsoft.com/office/drawing/2014/main" id="{281272FF-9A19-4D51-96CE-4C572519FE5C}"/>
              </a:ext>
            </a:extLst>
          </p:cNvPr>
          <p:cNvGraphicFramePr>
            <a:graphicFrameLocks noGrp="1"/>
          </p:cNvGraphicFramePr>
          <p:nvPr>
            <p:ph sz="quarter" idx="12"/>
            <p:extLst>
              <p:ext uri="{D42A27DB-BD31-4B8C-83A1-F6EECF244321}">
                <p14:modId xmlns:p14="http://schemas.microsoft.com/office/powerpoint/2010/main" val="950529449"/>
              </p:ext>
            </p:extLst>
          </p:nvPr>
        </p:nvGraphicFramePr>
        <p:xfrm>
          <a:off x="458149" y="1397616"/>
          <a:ext cx="11330736" cy="4335074"/>
        </p:xfrm>
        <a:graphic>
          <a:graphicData uri="http://schemas.openxmlformats.org/drawingml/2006/table">
            <a:tbl>
              <a:tblPr firstRow="1" bandRow="1">
                <a:tableStyleId>{5C22544A-7EE6-4342-B048-85BDC9FD1C3A}</a:tableStyleId>
              </a:tblPr>
              <a:tblGrid>
                <a:gridCol w="1749689">
                  <a:extLst>
                    <a:ext uri="{9D8B030D-6E8A-4147-A177-3AD203B41FA5}">
                      <a16:colId xmlns:a16="http://schemas.microsoft.com/office/drawing/2014/main" val="1415471350"/>
                    </a:ext>
                  </a:extLst>
                </a:gridCol>
                <a:gridCol w="1749689">
                  <a:extLst>
                    <a:ext uri="{9D8B030D-6E8A-4147-A177-3AD203B41FA5}">
                      <a16:colId xmlns:a16="http://schemas.microsoft.com/office/drawing/2014/main" val="3350110880"/>
                    </a:ext>
                  </a:extLst>
                </a:gridCol>
                <a:gridCol w="1161125">
                  <a:extLst>
                    <a:ext uri="{9D8B030D-6E8A-4147-A177-3AD203B41FA5}">
                      <a16:colId xmlns:a16="http://schemas.microsoft.com/office/drawing/2014/main" val="4179071165"/>
                    </a:ext>
                  </a:extLst>
                </a:gridCol>
                <a:gridCol w="2338253">
                  <a:extLst>
                    <a:ext uri="{9D8B030D-6E8A-4147-A177-3AD203B41FA5}">
                      <a16:colId xmlns:a16="http://schemas.microsoft.com/office/drawing/2014/main" val="1939102040"/>
                    </a:ext>
                  </a:extLst>
                </a:gridCol>
                <a:gridCol w="2582291">
                  <a:extLst>
                    <a:ext uri="{9D8B030D-6E8A-4147-A177-3AD203B41FA5}">
                      <a16:colId xmlns:a16="http://schemas.microsoft.com/office/drawing/2014/main" val="1634222947"/>
                    </a:ext>
                  </a:extLst>
                </a:gridCol>
                <a:gridCol w="1749689">
                  <a:extLst>
                    <a:ext uri="{9D8B030D-6E8A-4147-A177-3AD203B41FA5}">
                      <a16:colId xmlns:a16="http://schemas.microsoft.com/office/drawing/2014/main" val="1967555977"/>
                    </a:ext>
                  </a:extLst>
                </a:gridCol>
              </a:tblGrid>
              <a:tr h="517901">
                <a:tc>
                  <a:txBody>
                    <a:bodyPr/>
                    <a:lstStyle/>
                    <a:p>
                      <a:r>
                        <a:rPr lang="en-US" sz="1400" dirty="0"/>
                        <a:t>Name</a:t>
                      </a:r>
                    </a:p>
                  </a:txBody>
                  <a:tcPr/>
                </a:tc>
                <a:tc>
                  <a:txBody>
                    <a:bodyPr/>
                    <a:lstStyle/>
                    <a:p>
                      <a:r>
                        <a:rPr lang="en-US" sz="1400" dirty="0"/>
                        <a:t>Role</a:t>
                      </a:r>
                    </a:p>
                  </a:txBody>
                  <a:tcPr/>
                </a:tc>
                <a:tc>
                  <a:txBody>
                    <a:bodyPr/>
                    <a:lstStyle/>
                    <a:p>
                      <a:pPr algn="ctr"/>
                      <a:r>
                        <a:rPr lang="en-US" sz="1400" dirty="0"/>
                        <a:t>Send/Receive Email</a:t>
                      </a:r>
                    </a:p>
                  </a:txBody>
                  <a:tcPr/>
                </a:tc>
                <a:tc>
                  <a:txBody>
                    <a:bodyPr/>
                    <a:lstStyle/>
                    <a:p>
                      <a:pPr algn="ctr"/>
                      <a:r>
                        <a:rPr lang="en-US" sz="1400" dirty="0"/>
                        <a:t>Weekly Meetings</a:t>
                      </a:r>
                    </a:p>
                  </a:txBody>
                  <a:tcPr/>
                </a:tc>
                <a:tc>
                  <a:txBody>
                    <a:bodyPr/>
                    <a:lstStyle/>
                    <a:p>
                      <a:pPr algn="ctr"/>
                      <a:r>
                        <a:rPr lang="en-US" sz="1400" dirty="0"/>
                        <a:t>Decisions</a:t>
                      </a:r>
                    </a:p>
                  </a:txBody>
                  <a:tcPr/>
                </a:tc>
                <a:tc>
                  <a:txBody>
                    <a:bodyPr/>
                    <a:lstStyle/>
                    <a:p>
                      <a:pPr algn="ctr"/>
                      <a:r>
                        <a:rPr lang="en-US" sz="1400" dirty="0"/>
                        <a:t>Documentation</a:t>
                      </a:r>
                    </a:p>
                  </a:txBody>
                  <a:tcPr/>
                </a:tc>
                <a:extLst>
                  <a:ext uri="{0D108BD9-81ED-4DB2-BD59-A6C34878D82A}">
                    <a16:rowId xmlns:a16="http://schemas.microsoft.com/office/drawing/2014/main" val="2198918923"/>
                  </a:ext>
                </a:extLst>
              </a:tr>
              <a:tr h="517901">
                <a:tc>
                  <a:txBody>
                    <a:bodyPr/>
                    <a:lstStyle/>
                    <a:p>
                      <a:r>
                        <a:rPr lang="en-US" sz="1400" dirty="0"/>
                        <a:t>Sharon Bonner</a:t>
                      </a:r>
                    </a:p>
                  </a:txBody>
                  <a:tcPr/>
                </a:tc>
                <a:tc>
                  <a:txBody>
                    <a:bodyPr/>
                    <a:lstStyle/>
                    <a:p>
                      <a:r>
                        <a:rPr lang="en-US" sz="1400" dirty="0"/>
                        <a:t>Stakeholder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a:t>
                      </a:r>
                      <a:endParaRPr lang="en-US" sz="1400" dirty="0"/>
                    </a:p>
                  </a:txBody>
                  <a:tcPr/>
                </a:tc>
                <a:tc>
                  <a:txBody>
                    <a:bodyPr/>
                    <a:lstStyle/>
                    <a:p>
                      <a:pPr algn="ctr"/>
                      <a:r>
                        <a:rPr lang="en-US" sz="1400" dirty="0"/>
                        <a:t>Project Scope</a:t>
                      </a:r>
                    </a:p>
                  </a:txBody>
                  <a:tcPr/>
                </a:tc>
                <a:tc>
                  <a:txBody>
                    <a:bodyPr/>
                    <a:lstStyle/>
                    <a:p>
                      <a:pPr algn="ctr"/>
                      <a:r>
                        <a:rPr lang="en-US" sz="1400" dirty="0"/>
                        <a:t>Project documentation</a:t>
                      </a:r>
                    </a:p>
                  </a:txBody>
                  <a:tcPr/>
                </a:tc>
                <a:extLst>
                  <a:ext uri="{0D108BD9-81ED-4DB2-BD59-A6C34878D82A}">
                    <a16:rowId xmlns:a16="http://schemas.microsoft.com/office/drawing/2014/main" val="2084153125"/>
                  </a:ext>
                </a:extLst>
              </a:tr>
              <a:tr h="304648">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Instructor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Optional Attendee</a:t>
                      </a:r>
                      <a:endParaRPr lang="en-US" sz="1400" dirty="0"/>
                    </a:p>
                  </a:txBody>
                  <a:tcPr/>
                </a:tc>
                <a:tc>
                  <a:txBody>
                    <a:bodyPr/>
                    <a:lstStyle/>
                    <a:p>
                      <a:pPr algn="ctr"/>
                      <a:r>
                        <a:rPr lang="en-US" sz="1400" dirty="0"/>
                        <a:t>Progression of Project</a:t>
                      </a:r>
                    </a:p>
                  </a:txBody>
                  <a:tcPr/>
                </a:tc>
                <a:tc>
                  <a:txBody>
                    <a:bodyPr/>
                    <a:lstStyle/>
                    <a:p>
                      <a:pPr algn="ctr"/>
                      <a:r>
                        <a:rPr lang="en-US" sz="1400" dirty="0"/>
                        <a:t>Grading</a:t>
                      </a:r>
                    </a:p>
                  </a:txBody>
                  <a:tcPr/>
                </a:tc>
                <a:extLst>
                  <a:ext uri="{0D108BD9-81ED-4DB2-BD59-A6C34878D82A}">
                    <a16:rowId xmlns:a16="http://schemas.microsoft.com/office/drawing/2014/main" val="1920703877"/>
                  </a:ext>
                </a:extLst>
              </a:tr>
              <a:tr h="799653">
                <a:tc>
                  <a:txBody>
                    <a:bodyPr/>
                    <a:lstStyle/>
                    <a:p>
                      <a:r>
                        <a:rPr lang="en-IN" sz="1200" b="0" i="0" kern="1200" dirty="0">
                          <a:solidFill>
                            <a:schemeClr val="dk1"/>
                          </a:solidFill>
                          <a:effectLst/>
                          <a:latin typeface="+mn-lt"/>
                          <a:ea typeface="+mn-ea"/>
                          <a:cs typeface="+mn-cs"/>
                        </a:rPr>
                        <a:t>Thecla </a:t>
                      </a:r>
                      <a:r>
                        <a:rPr lang="en-IN" sz="1200" b="0" i="0" kern="1200" dirty="0" err="1">
                          <a:solidFill>
                            <a:schemeClr val="dk1"/>
                          </a:solidFill>
                          <a:effectLst/>
                          <a:latin typeface="+mn-lt"/>
                          <a:ea typeface="+mn-ea"/>
                          <a:cs typeface="+mn-cs"/>
                        </a:rPr>
                        <a:t>Oreme</a:t>
                      </a:r>
                      <a:endParaRPr lang="en-IN" sz="1200" b="0" i="0" kern="1200" dirty="0">
                        <a:solidFill>
                          <a:schemeClr val="dk1"/>
                        </a:solidFill>
                        <a:effectLst/>
                        <a:latin typeface="+mn-lt"/>
                        <a:ea typeface="+mn-ea"/>
                        <a:cs typeface="+mn-cs"/>
                      </a:endParaRPr>
                    </a:p>
                  </a:txBody>
                  <a:tcPr/>
                </a:tc>
                <a:tc>
                  <a:txBody>
                    <a:bodyPr/>
                    <a:lstStyle/>
                    <a:p>
                      <a:r>
                        <a:rPr lang="en-US" sz="1400" dirty="0"/>
                        <a:t>Project Manager</a:t>
                      </a:r>
                    </a:p>
                  </a:txBody>
                  <a:tcPr/>
                </a:tc>
                <a:tc>
                  <a:txBody>
                    <a:bodyPr/>
                    <a:lstStyle/>
                    <a:p>
                      <a:pPr algn="ctr"/>
                      <a:r>
                        <a:rPr lang="en-US" sz="1400" dirty="0"/>
                        <a:t>Yes</a:t>
                      </a:r>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Suggested Attendee</a:t>
                      </a:r>
                      <a:endParaRPr lang="en-US" sz="1400" dirty="0"/>
                    </a:p>
                  </a:txBody>
                  <a:tcPr/>
                </a:tc>
                <a:tc>
                  <a:txBody>
                    <a:bodyPr/>
                    <a:lstStyle/>
                    <a:p>
                      <a:pPr algn="ctr"/>
                      <a:r>
                        <a:rPr lang="en-US" sz="1400" dirty="0"/>
                        <a:t>Project and Task Management related items</a:t>
                      </a:r>
                    </a:p>
                  </a:txBody>
                  <a:tcPr/>
                </a:tc>
                <a:tc>
                  <a:txBody>
                    <a:bodyPr/>
                    <a:lstStyle/>
                    <a:p>
                      <a:pPr algn="ctr"/>
                      <a:r>
                        <a:rPr lang="en-US" sz="1400" dirty="0"/>
                        <a:t>Project Management Presentation components</a:t>
                      </a:r>
                    </a:p>
                  </a:txBody>
                  <a:tcPr/>
                </a:tc>
                <a:extLst>
                  <a:ext uri="{0D108BD9-81ED-4DB2-BD59-A6C34878D82A}">
                    <a16:rowId xmlns:a16="http://schemas.microsoft.com/office/drawing/2014/main" val="1383601896"/>
                  </a:ext>
                </a:extLst>
              </a:tr>
              <a:tr h="517901">
                <a:tc>
                  <a:txBody>
                    <a:bodyPr/>
                    <a:lstStyle/>
                    <a:p>
                      <a:r>
                        <a:rPr lang="en-US" sz="1400" dirty="0" err="1"/>
                        <a:t>Akshay</a:t>
                      </a:r>
                      <a:r>
                        <a:rPr lang="en-US" sz="1400" dirty="0"/>
                        <a:t> Vijayan</a:t>
                      </a:r>
                    </a:p>
                  </a:txBody>
                  <a:tcPr/>
                </a:tc>
                <a:tc>
                  <a:txBody>
                    <a:bodyPr/>
                    <a:lstStyle/>
                    <a:p>
                      <a:r>
                        <a:rPr lang="en-US" sz="1400" dirty="0"/>
                        <a:t>Team Lead</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 Book</a:t>
                      </a:r>
                      <a:endParaRPr lang="en-US" sz="1400" dirty="0"/>
                    </a:p>
                  </a:txBody>
                  <a:tcPr/>
                </a:tc>
                <a:tc>
                  <a:txBody>
                    <a:bodyPr/>
                    <a:lstStyle/>
                    <a:p>
                      <a:pPr algn="ctr"/>
                      <a:r>
                        <a:rPr lang="en-US" sz="1400" dirty="0"/>
                        <a:t>Team, Project and Own Tasks</a:t>
                      </a:r>
                    </a:p>
                  </a:txBody>
                  <a:tcPr/>
                </a:tc>
                <a:tc>
                  <a:txBody>
                    <a:bodyPr/>
                    <a:lstStyle/>
                    <a:p>
                      <a:pPr algn="ctr"/>
                      <a:r>
                        <a:rPr lang="en-US" sz="1400" dirty="0"/>
                        <a:t>Communication</a:t>
                      </a:r>
                    </a:p>
                  </a:txBody>
                  <a:tcPr/>
                </a:tc>
                <a:extLst>
                  <a:ext uri="{0D108BD9-81ED-4DB2-BD59-A6C34878D82A}">
                    <a16:rowId xmlns:a16="http://schemas.microsoft.com/office/drawing/2014/main" val="3295633628"/>
                  </a:ext>
                </a:extLst>
              </a:tr>
              <a:tr h="304648">
                <a:tc>
                  <a:txBody>
                    <a:bodyPr/>
                    <a:lstStyle/>
                    <a:p>
                      <a:r>
                        <a:rPr lang="en-US" sz="1400" dirty="0"/>
                        <a:t>Arshad </a:t>
                      </a:r>
                      <a:r>
                        <a:rPr lang="en-US" sz="1400" dirty="0" err="1"/>
                        <a:t>Rafeek</a:t>
                      </a:r>
                      <a:r>
                        <a:rPr lang="en-US" sz="1400" dirty="0"/>
                        <a:t> </a:t>
                      </a:r>
                      <a:r>
                        <a:rPr lang="en-US" sz="1400" dirty="0" err="1"/>
                        <a:t>Shemi</a:t>
                      </a:r>
                      <a:endParaRPr lang="en-US" sz="1400" dirty="0"/>
                    </a:p>
                  </a:txBody>
                  <a:tcPr/>
                </a:tc>
                <a:tc>
                  <a:txBody>
                    <a:bodyPr/>
                    <a:lstStyle/>
                    <a:p>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Agenda</a:t>
                      </a:r>
                      <a:endParaRPr lang="en-US" sz="1400" dirty="0"/>
                    </a:p>
                  </a:txBody>
                  <a:tcPr/>
                </a:tc>
                <a:tc>
                  <a:txBody>
                    <a:bodyPr/>
                    <a:lstStyle/>
                    <a:p>
                      <a:pPr algn="ctr"/>
                      <a:r>
                        <a:rPr lang="en-US" sz="1400" dirty="0"/>
                        <a:t>Own Tasks</a:t>
                      </a:r>
                    </a:p>
                  </a:txBody>
                  <a:tcPr/>
                </a:tc>
                <a:tc>
                  <a:txBody>
                    <a:bodyPr/>
                    <a:lstStyle/>
                    <a:p>
                      <a:pPr algn="ctr"/>
                      <a:r>
                        <a:rPr lang="en-US" sz="1400" dirty="0"/>
                        <a:t>Documentation of different project phase</a:t>
                      </a:r>
                    </a:p>
                  </a:txBody>
                  <a:tcPr/>
                </a:tc>
                <a:extLst>
                  <a:ext uri="{0D108BD9-81ED-4DB2-BD59-A6C34878D82A}">
                    <a16:rowId xmlns:a16="http://schemas.microsoft.com/office/drawing/2014/main" val="3121033510"/>
                  </a:ext>
                </a:extLst>
              </a:tr>
              <a:tr h="304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Mary Lijo Cletus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Minutes</a:t>
                      </a:r>
                      <a:endParaRPr lang="en-US" sz="1400" dirty="0"/>
                    </a:p>
                  </a:txBody>
                  <a:tcPr/>
                </a:tc>
                <a:tc>
                  <a:txBody>
                    <a:bodyPr/>
                    <a:lstStyle/>
                    <a:p>
                      <a:pPr algn="ctr"/>
                      <a:r>
                        <a:rPr lang="en-US" sz="1400" dirty="0"/>
                        <a:t>Own Tasks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Documentation of different project phase</a:t>
                      </a:r>
                    </a:p>
                    <a:p>
                      <a:pPr algn="ctr"/>
                      <a:endParaRPr lang="en-US" sz="1400" dirty="0"/>
                    </a:p>
                  </a:txBody>
                  <a:tcPr/>
                </a:tc>
                <a:extLst>
                  <a:ext uri="{0D108BD9-81ED-4DB2-BD59-A6C34878D82A}">
                    <a16:rowId xmlns:a16="http://schemas.microsoft.com/office/drawing/2014/main" val="3388970129"/>
                  </a:ext>
                </a:extLst>
              </a:tr>
            </a:tbl>
          </a:graphicData>
        </a:graphic>
      </p:graphicFrame>
    </p:spTree>
    <p:extLst>
      <p:ext uri="{BB962C8B-B14F-4D97-AF65-F5344CB8AC3E}">
        <p14:creationId xmlns:p14="http://schemas.microsoft.com/office/powerpoint/2010/main" val="216773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F7C-497D-FEE5-6827-0F25F0D20985}"/>
              </a:ext>
            </a:extLst>
          </p:cNvPr>
          <p:cNvSpPr>
            <a:spLocks noGrp="1"/>
          </p:cNvSpPr>
          <p:nvPr>
            <p:ph type="title"/>
          </p:nvPr>
        </p:nvSpPr>
        <p:spPr/>
        <p:txBody>
          <a:bodyPr/>
          <a:lstStyle/>
          <a:p>
            <a:r>
              <a:rPr lang="en-US" b="0" dirty="0"/>
              <a:t>High-Level Timeline Chart (GANTT)</a:t>
            </a:r>
            <a:endParaRPr lang="en-IN" dirty="0"/>
          </a:p>
        </p:txBody>
      </p:sp>
      <p:graphicFrame>
        <p:nvGraphicFramePr>
          <p:cNvPr id="8" name="Content Placeholder 7">
            <a:extLst>
              <a:ext uri="{FF2B5EF4-FFF2-40B4-BE49-F238E27FC236}">
                <a16:creationId xmlns:a16="http://schemas.microsoft.com/office/drawing/2014/main" id="{9ECD5031-4000-4092-916B-68D69BD1C865}"/>
              </a:ext>
            </a:extLst>
          </p:cNvPr>
          <p:cNvGraphicFramePr>
            <a:graphicFrameLocks noGrp="1"/>
          </p:cNvGraphicFramePr>
          <p:nvPr>
            <p:ph sz="quarter" idx="12"/>
            <p:extLst>
              <p:ext uri="{D42A27DB-BD31-4B8C-83A1-F6EECF244321}">
                <p14:modId xmlns:p14="http://schemas.microsoft.com/office/powerpoint/2010/main" val="3564223357"/>
              </p:ext>
            </p:extLst>
          </p:nvPr>
        </p:nvGraphicFramePr>
        <p:xfrm>
          <a:off x="874713" y="1350963"/>
          <a:ext cx="10498137" cy="3556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53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277-AEF8-4566-9EC0-791513F32419}"/>
              </a:ext>
            </a:extLst>
          </p:cNvPr>
          <p:cNvSpPr>
            <a:spLocks noGrp="1"/>
          </p:cNvSpPr>
          <p:nvPr>
            <p:ph type="title"/>
          </p:nvPr>
        </p:nvSpPr>
        <p:spPr/>
        <p:txBody>
          <a:bodyPr/>
          <a:lstStyle/>
          <a:p>
            <a:r>
              <a:rPr lang="en-US" dirty="0"/>
              <a:t>Budget</a:t>
            </a:r>
          </a:p>
        </p:txBody>
      </p:sp>
      <p:sp>
        <p:nvSpPr>
          <p:cNvPr id="3" name="TextBox 2">
            <a:extLst>
              <a:ext uri="{FF2B5EF4-FFF2-40B4-BE49-F238E27FC236}">
                <a16:creationId xmlns:a16="http://schemas.microsoft.com/office/drawing/2014/main" id="{1820B175-65A4-499D-B8F0-6EB10C81CD29}"/>
              </a:ext>
            </a:extLst>
          </p:cNvPr>
          <p:cNvSpPr txBox="1"/>
          <p:nvPr/>
        </p:nvSpPr>
        <p:spPr>
          <a:xfrm>
            <a:off x="6749577" y="1736704"/>
            <a:ext cx="4022035" cy="369332"/>
          </a:xfrm>
          <a:prstGeom prst="rect">
            <a:avLst/>
          </a:prstGeom>
          <a:noFill/>
        </p:spPr>
        <p:txBody>
          <a:bodyPr wrap="square" rtlCol="0">
            <a:spAutoFit/>
          </a:bodyPr>
          <a:lstStyle/>
          <a:p>
            <a:r>
              <a:rPr lang="en-US" dirty="0"/>
              <a:t>Current Cost of Project</a:t>
            </a:r>
          </a:p>
        </p:txBody>
      </p:sp>
      <p:graphicFrame>
        <p:nvGraphicFramePr>
          <p:cNvPr id="13" name="Content Placeholder 12">
            <a:extLst>
              <a:ext uri="{FF2B5EF4-FFF2-40B4-BE49-F238E27FC236}">
                <a16:creationId xmlns:a16="http://schemas.microsoft.com/office/drawing/2014/main" id="{60A71981-2BB2-9A47-5467-74140E1633EF}"/>
              </a:ext>
            </a:extLst>
          </p:cNvPr>
          <p:cNvGraphicFramePr>
            <a:graphicFrameLocks noGrp="1"/>
          </p:cNvGraphicFramePr>
          <p:nvPr>
            <p:ph sz="quarter" idx="12"/>
            <p:extLst>
              <p:ext uri="{D42A27DB-BD31-4B8C-83A1-F6EECF244321}">
                <p14:modId xmlns:p14="http://schemas.microsoft.com/office/powerpoint/2010/main" val="788180729"/>
              </p:ext>
            </p:extLst>
          </p:nvPr>
        </p:nvGraphicFramePr>
        <p:xfrm>
          <a:off x="6442843" y="2496611"/>
          <a:ext cx="4635501" cy="2035630"/>
        </p:xfrm>
        <a:graphic>
          <a:graphicData uri="http://schemas.openxmlformats.org/drawingml/2006/table">
            <a:tbl>
              <a:tblPr>
                <a:tableStyleId>{5C22544A-7EE6-4342-B048-85BDC9FD1C3A}</a:tableStyleId>
              </a:tblPr>
              <a:tblGrid>
                <a:gridCol w="2041903">
                  <a:extLst>
                    <a:ext uri="{9D8B030D-6E8A-4147-A177-3AD203B41FA5}">
                      <a16:colId xmlns:a16="http://schemas.microsoft.com/office/drawing/2014/main" val="2206317406"/>
                    </a:ext>
                  </a:extLst>
                </a:gridCol>
                <a:gridCol w="713398">
                  <a:extLst>
                    <a:ext uri="{9D8B030D-6E8A-4147-A177-3AD203B41FA5}">
                      <a16:colId xmlns:a16="http://schemas.microsoft.com/office/drawing/2014/main" val="235497014"/>
                    </a:ext>
                  </a:extLst>
                </a:gridCol>
                <a:gridCol w="786323">
                  <a:extLst>
                    <a:ext uri="{9D8B030D-6E8A-4147-A177-3AD203B41FA5}">
                      <a16:colId xmlns:a16="http://schemas.microsoft.com/office/drawing/2014/main" val="3115208622"/>
                    </a:ext>
                  </a:extLst>
                </a:gridCol>
                <a:gridCol w="1093877">
                  <a:extLst>
                    <a:ext uri="{9D8B030D-6E8A-4147-A177-3AD203B41FA5}">
                      <a16:colId xmlns:a16="http://schemas.microsoft.com/office/drawing/2014/main" val="2765399829"/>
                    </a:ext>
                  </a:extLst>
                </a:gridCol>
              </a:tblGrid>
              <a:tr h="407126">
                <a:tc>
                  <a:txBody>
                    <a:bodyPr/>
                    <a:lstStyle/>
                    <a:p>
                      <a:pPr algn="l" fontAlgn="b"/>
                      <a:r>
                        <a:rPr lang="en-IN" sz="1600" u="none" strike="noStrike">
                          <a:effectLst/>
                        </a:rPr>
                        <a:t>Task</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Hours</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Rate </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Total </a:t>
                      </a:r>
                      <a:endParaRPr lang="en-IN" sz="16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305782237"/>
                  </a:ext>
                </a:extLst>
              </a:tr>
              <a:tr h="407126">
                <a:tc>
                  <a:txBody>
                    <a:bodyPr/>
                    <a:lstStyle/>
                    <a:p>
                      <a:pPr algn="l" fontAlgn="b"/>
                      <a:r>
                        <a:rPr lang="en-IN" sz="1600" u="none" strike="noStrike" dirty="0">
                          <a:effectLst/>
                        </a:rPr>
                        <a:t>Akshay Vijayan</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$ 50.00 </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1865193"/>
                  </a:ext>
                </a:extLst>
              </a:tr>
              <a:tr h="407126">
                <a:tc>
                  <a:txBody>
                    <a:bodyPr/>
                    <a:lstStyle/>
                    <a:p>
                      <a:pPr algn="l" fontAlgn="b"/>
                      <a:r>
                        <a:rPr lang="en-IN" sz="1600" u="none" strike="noStrike">
                          <a:effectLst/>
                        </a:rPr>
                        <a:t>Arshad Rafeek Shemi</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2986000"/>
                  </a:ext>
                </a:extLst>
              </a:tr>
              <a:tr h="407126">
                <a:tc>
                  <a:txBody>
                    <a:bodyPr/>
                    <a:lstStyle/>
                    <a:p>
                      <a:pPr algn="l" fontAlgn="b"/>
                      <a:r>
                        <a:rPr lang="en-IN" sz="1600" u="none" strike="noStrike" dirty="0">
                          <a:effectLst/>
                        </a:rPr>
                        <a:t>Mary Lijo Cletus</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60774642"/>
                  </a:ext>
                </a:extLst>
              </a:tr>
              <a:tr h="407126">
                <a:tc>
                  <a:txBody>
                    <a:bodyPr/>
                    <a:lstStyle/>
                    <a:p>
                      <a:pPr algn="l" fontAlgn="b"/>
                      <a:r>
                        <a:rPr lang="en-IN" sz="1600" u="none" strike="noStrike">
                          <a:effectLst/>
                        </a:rPr>
                        <a:t>Total</a:t>
                      </a:r>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1200.00 </a:t>
                      </a:r>
                      <a:endParaRPr lang="en-IN" sz="16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9191619"/>
                  </a:ext>
                </a:extLst>
              </a:tr>
            </a:tbl>
          </a:graphicData>
        </a:graphic>
      </p:graphicFrame>
      <p:graphicFrame>
        <p:nvGraphicFramePr>
          <p:cNvPr id="14" name="Chart 13">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2464511724"/>
              </p:ext>
            </p:extLst>
          </p:nvPr>
        </p:nvGraphicFramePr>
        <p:xfrm>
          <a:off x="874184" y="1553817"/>
          <a:ext cx="4635501" cy="337599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6AA6D2A-6D63-2F3C-80A1-9761A1BADA14}"/>
              </a:ext>
            </a:extLst>
          </p:cNvPr>
          <p:cNvSpPr txBox="1"/>
          <p:nvPr/>
        </p:nvSpPr>
        <p:spPr>
          <a:xfrm>
            <a:off x="1669774" y="5274365"/>
            <a:ext cx="5283819" cy="369332"/>
          </a:xfrm>
          <a:prstGeom prst="rect">
            <a:avLst/>
          </a:prstGeom>
          <a:noFill/>
        </p:spPr>
        <p:txBody>
          <a:bodyPr wrap="none" rtlCol="0">
            <a:spAutoFit/>
          </a:bodyPr>
          <a:lstStyle/>
          <a:p>
            <a:r>
              <a:rPr lang="en-US" dirty="0"/>
              <a:t>A total budget off $4800 per person ($400 x 12 weeks) </a:t>
            </a:r>
            <a:endParaRPr lang="en-IN" dirty="0"/>
          </a:p>
        </p:txBody>
      </p:sp>
    </p:spTree>
    <p:extLst>
      <p:ext uri="{BB962C8B-B14F-4D97-AF65-F5344CB8AC3E}">
        <p14:creationId xmlns:p14="http://schemas.microsoft.com/office/powerpoint/2010/main" val="1409410958"/>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914F947FC2EB4D8C6B11DC54796031" ma:contentTypeVersion="5" ma:contentTypeDescription="Create a new document." ma:contentTypeScope="" ma:versionID="5a708b796985fdfe15deacfe02372fdc">
  <xsd:schema xmlns:xsd="http://www.w3.org/2001/XMLSchema" xmlns:xs="http://www.w3.org/2001/XMLSchema" xmlns:p="http://schemas.microsoft.com/office/2006/metadata/properties" xmlns:ns2="23453c11-5cd4-47aa-9597-c37e2dbeb6f1" targetNamespace="http://schemas.microsoft.com/office/2006/metadata/properties" ma:root="true" ma:fieldsID="6ab2ae8a5cbd48c3a2bea29224babfdf" ns2:_="">
    <xsd:import namespace="23453c11-5cd4-47aa-9597-c37e2dbeb6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53c11-5cd4-47aa-9597-c37e2dbeb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DBD548-4321-488C-9DEE-C70D3EF8A8AE}"/>
</file>

<file path=customXml/itemProps2.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3.xml><?xml version="1.0" encoding="utf-8"?>
<ds:datastoreItem xmlns:ds="http://schemas.openxmlformats.org/officeDocument/2006/customXml" ds:itemID="{31D7D0C9-4DB4-496F-B742-1A5AEA0A7883}">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598a0774-9d59-4c19-9116-2ccca5cd92a2"/>
    <ds:schemaRef ds:uri="http://purl.org/dc/terms/"/>
    <ds:schemaRef ds:uri="http://purl.org/dc/dcmitype/"/>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georgian_college_PPT_template_2017_widescreen</Template>
  <TotalTime>10811</TotalTime>
  <Words>874</Words>
  <Application>Microsoft Office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Avenir LT Std 65 Medium</vt:lpstr>
      <vt:lpstr>Calibri</vt:lpstr>
      <vt:lpstr>Calibri Light</vt:lpstr>
      <vt:lpstr>Times New Roman</vt:lpstr>
      <vt:lpstr>Georgian 16x9 Template A - 2017</vt:lpstr>
      <vt:lpstr>Georgian 16x9 Template B - 2017</vt:lpstr>
      <vt:lpstr>PowerPoint Presentation</vt:lpstr>
      <vt:lpstr>Project Summary</vt:lpstr>
      <vt:lpstr>Team Profile</vt:lpstr>
      <vt:lpstr>PowerPoint Presentation</vt:lpstr>
      <vt:lpstr>PowerPoint Presentation</vt:lpstr>
      <vt:lpstr>PowerPoint Presentation</vt:lpstr>
      <vt:lpstr>Communication Plan</vt:lpstr>
      <vt:lpstr>High-Level Timeline Chart (GANTT)</vt:lpstr>
      <vt:lpstr>Budget</vt:lpstr>
      <vt:lpstr>Project Progress Update</vt:lpstr>
      <vt:lpstr>Activities in Progress</vt:lpstr>
      <vt:lpstr>Backlogs and Schedules</vt:lpstr>
      <vt:lpstr>Activities and Works so far </vt:lpstr>
      <vt:lpstr>Plan for Next week</vt:lpstr>
      <vt:lpstr>Individual Status Report – Akshay Vijayan</vt:lpstr>
      <vt:lpstr>Individual Status Report – Mary Lijo Cletus</vt:lpstr>
      <vt:lpstr>Individual Status Report – Arshad Rafeek Shemi</vt:lpstr>
      <vt:lpstr>Conclusion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Mary Lijo Cletus</cp:lastModifiedBy>
  <cp:revision>91</cp:revision>
  <dcterms:created xsi:type="dcterms:W3CDTF">2020-01-03T19:45:57Z</dcterms:created>
  <dcterms:modified xsi:type="dcterms:W3CDTF">2022-10-12T21:26:52Z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0x01010066914F947FC2EB4D8C6B11DC54796031</vt:lpwstr>
  </property>
</Properties>
</file>