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 id="2147483710" r:id="rId5"/>
  </p:sldMasterIdLst>
  <p:notesMasterIdLst>
    <p:notesMasterId r:id="rId25"/>
  </p:notesMasterIdLst>
  <p:handoutMasterIdLst>
    <p:handoutMasterId r:id="rId26"/>
  </p:handoutMasterIdLst>
  <p:sldIdLst>
    <p:sldId id="256" r:id="rId6"/>
    <p:sldId id="257" r:id="rId7"/>
    <p:sldId id="258" r:id="rId8"/>
    <p:sldId id="270" r:id="rId9"/>
    <p:sldId id="271" r:id="rId10"/>
    <p:sldId id="272" r:id="rId11"/>
    <p:sldId id="264" r:id="rId12"/>
    <p:sldId id="269" r:id="rId13"/>
    <p:sldId id="260" r:id="rId14"/>
    <p:sldId id="261" r:id="rId15"/>
    <p:sldId id="277" r:id="rId16"/>
    <p:sldId id="275" r:id="rId17"/>
    <p:sldId id="279" r:id="rId18"/>
    <p:sldId id="276" r:id="rId19"/>
    <p:sldId id="262" r:id="rId20"/>
    <p:sldId id="267" r:id="rId21"/>
    <p:sldId id="268" r:id="rId22"/>
    <p:sldId id="278"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4100" userDrawn="1">
          <p15:clr>
            <a:srgbClr val="A4A3A4"/>
          </p15:clr>
        </p15:guide>
        <p15:guide id="3" orient="horz" pos="432" userDrawn="1">
          <p15:clr>
            <a:srgbClr val="A4A3A4"/>
          </p15:clr>
        </p15:guide>
        <p15:guide id="4" orient="horz" pos="3751" userDrawn="1">
          <p15:clr>
            <a:srgbClr val="A4A3A4"/>
          </p15:clr>
        </p15:guide>
        <p15:guide id="5" orient="horz" pos="1246" userDrawn="1">
          <p15:clr>
            <a:srgbClr val="A4A3A4"/>
          </p15:clr>
        </p15:guide>
        <p15:guide id="6" orient="horz" pos="1848" userDrawn="1">
          <p15:clr>
            <a:srgbClr val="A4A3A4"/>
          </p15:clr>
        </p15:guide>
        <p15:guide id="7" pos="3840" userDrawn="1">
          <p15:clr>
            <a:srgbClr val="A4A3A4"/>
          </p15:clr>
        </p15:guide>
        <p15:guide id="8" pos="256" userDrawn="1">
          <p15:clr>
            <a:srgbClr val="A4A3A4"/>
          </p15:clr>
        </p15:guide>
        <p15:guide id="9" pos="512" userDrawn="1">
          <p15:clr>
            <a:srgbClr val="A4A3A4"/>
          </p15:clr>
        </p15:guide>
        <p15:guide id="10" pos="551" userDrawn="1">
          <p15:clr>
            <a:srgbClr val="A4A3A4"/>
          </p15:clr>
        </p15:guide>
        <p15:guide id="11" pos="7428" userDrawn="1">
          <p15:clr>
            <a:srgbClr val="A4A3A4"/>
          </p15:clr>
        </p15:guide>
        <p15:guide id="12" pos="7164" userDrawn="1">
          <p15:clr>
            <a:srgbClr val="A4A3A4"/>
          </p15:clr>
        </p15:guide>
        <p15:guide id="13" pos="2899" userDrawn="1">
          <p15:clr>
            <a:srgbClr val="A4A3A4"/>
          </p15:clr>
        </p15:guide>
        <p15:guide id="14" pos="3083" userDrawn="1">
          <p15:clr>
            <a:srgbClr val="A4A3A4"/>
          </p15:clr>
        </p15:guide>
        <p15:guide id="15" pos="4785" userDrawn="1">
          <p15:clr>
            <a:srgbClr val="A4A3A4"/>
          </p15:clr>
        </p15:guide>
        <p15:guide id="16" pos="459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29" autoAdjust="0"/>
  </p:normalViewPr>
  <p:slideViewPr>
    <p:cSldViewPr snapToGrid="0">
      <p:cViewPr varScale="1">
        <p:scale>
          <a:sx n="67" d="100"/>
          <a:sy n="67" d="100"/>
        </p:scale>
        <p:origin x="102" y="180"/>
      </p:cViewPr>
      <p:guideLst>
        <p:guide orient="horz" pos="2160"/>
        <p:guide orient="horz" pos="4100"/>
        <p:guide orient="horz" pos="432"/>
        <p:guide orient="horz" pos="3751"/>
        <p:guide orient="horz" pos="1246"/>
        <p:guide orient="horz" pos="1848"/>
        <p:guide pos="3840"/>
        <p:guide pos="256"/>
        <p:guide pos="512"/>
        <p:guide pos="551"/>
        <p:guide pos="7428"/>
        <p:guide pos="7164"/>
        <p:guide pos="2899"/>
        <p:guide pos="3083"/>
        <p:guide pos="4785"/>
        <p:guide pos="4597"/>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1" d="100"/>
          <a:sy n="121" d="100"/>
        </p:scale>
        <p:origin x="49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'[Worksheet in New Microsoft Excel Worksheet (2)]Sheet1'!$B$1</c:f>
              <c:strCache>
                <c:ptCount val="1"/>
                <c:pt idx="0">
                  <c:v>Start Date</c:v>
                </c:pt>
              </c:strCache>
            </c:strRef>
          </c:tx>
          <c:spPr>
            <a:noFill/>
            <a:ln>
              <a:noFill/>
            </a:ln>
            <a:effectLst/>
          </c:spPr>
          <c:invertIfNegative val="0"/>
          <c:cat>
            <c:strRef>
              <c:f>'[Worksheet in New Microsoft Excel Worksheet (2)]Sheet1'!$A$2:$A$6</c:f>
              <c:strCache>
                <c:ptCount val="5"/>
                <c:pt idx="0">
                  <c:v>Requirements</c:v>
                </c:pt>
                <c:pt idx="1">
                  <c:v>Design</c:v>
                </c:pt>
                <c:pt idx="2">
                  <c:v>Development</c:v>
                </c:pt>
                <c:pt idx="3">
                  <c:v>Testing</c:v>
                </c:pt>
                <c:pt idx="4">
                  <c:v>Release</c:v>
                </c:pt>
              </c:strCache>
            </c:strRef>
          </c:cat>
          <c:val>
            <c:numRef>
              <c:f>'[Worksheet in New Microsoft Excel Worksheet (2)]Sheet1'!$B$2:$B$6</c:f>
              <c:numCache>
                <c:formatCode>m/d/yyyy</c:formatCode>
                <c:ptCount val="5"/>
                <c:pt idx="0">
                  <c:v>44746</c:v>
                </c:pt>
                <c:pt idx="1">
                  <c:v>44810</c:v>
                </c:pt>
                <c:pt idx="2">
                  <c:v>44830</c:v>
                </c:pt>
                <c:pt idx="3">
                  <c:v>44872</c:v>
                </c:pt>
                <c:pt idx="4">
                  <c:v>44886</c:v>
                </c:pt>
              </c:numCache>
            </c:numRef>
          </c:val>
          <c:extLst>
            <c:ext xmlns:c16="http://schemas.microsoft.com/office/drawing/2014/chart" uri="{C3380CC4-5D6E-409C-BE32-E72D297353CC}">
              <c16:uniqueId val="{00000000-FA45-4094-A1BB-F0AE34C43FD8}"/>
            </c:ext>
          </c:extLst>
        </c:ser>
        <c:ser>
          <c:idx val="2"/>
          <c:order val="2"/>
          <c:tx>
            <c:strRef>
              <c:f>'[Worksheet in New Microsoft Excel Worksheet (2)]Sheet1'!$D$1</c:f>
              <c:strCache>
                <c:ptCount val="1"/>
                <c:pt idx="0">
                  <c:v> Duration of Dates </c:v>
                </c:pt>
              </c:strCache>
            </c:strRef>
          </c:tx>
          <c:spPr>
            <a:solidFill>
              <a:schemeClr val="accent2">
                <a:lumMod val="75000"/>
              </a:schemeClr>
            </a:solidFill>
            <a:ln>
              <a:noFill/>
            </a:ln>
            <a:effectLst>
              <a:glow>
                <a:schemeClr val="tx1">
                  <a:alpha val="40000"/>
                </a:schemeClr>
              </a:glow>
              <a:outerShdw dist="50800" sx="1000" sy="1000" algn="ctr" rotWithShape="0">
                <a:schemeClr val="tx1"/>
              </a:outerShdw>
            </a:effectLst>
          </c:spPr>
          <c:invertIfNegative val="0"/>
          <c:cat>
            <c:strRef>
              <c:f>'[Worksheet in New Microsoft Excel Worksheet (2)]Sheet1'!$A$2:$A$6</c:f>
              <c:strCache>
                <c:ptCount val="5"/>
                <c:pt idx="0">
                  <c:v>Requirements</c:v>
                </c:pt>
                <c:pt idx="1">
                  <c:v>Design</c:v>
                </c:pt>
                <c:pt idx="2">
                  <c:v>Development</c:v>
                </c:pt>
                <c:pt idx="3">
                  <c:v>Testing</c:v>
                </c:pt>
                <c:pt idx="4">
                  <c:v>Release</c:v>
                </c:pt>
              </c:strCache>
            </c:strRef>
          </c:cat>
          <c:val>
            <c:numRef>
              <c:f>'[Worksheet in New Microsoft Excel Worksheet (2)]Sheet1'!$D$2:$D$6</c:f>
              <c:numCache>
                <c:formatCode>General</c:formatCode>
                <c:ptCount val="5"/>
                <c:pt idx="0">
                  <c:v>39</c:v>
                </c:pt>
                <c:pt idx="1">
                  <c:v>17</c:v>
                </c:pt>
                <c:pt idx="2">
                  <c:v>38</c:v>
                </c:pt>
                <c:pt idx="3">
                  <c:v>11</c:v>
                </c:pt>
                <c:pt idx="4">
                  <c:v>25</c:v>
                </c:pt>
              </c:numCache>
            </c:numRef>
          </c:val>
          <c:extLst>
            <c:ext xmlns:c16="http://schemas.microsoft.com/office/drawing/2014/chart" uri="{C3380CC4-5D6E-409C-BE32-E72D297353CC}">
              <c16:uniqueId val="{00000001-FA45-4094-A1BB-F0AE34C43FD8}"/>
            </c:ext>
          </c:extLst>
        </c:ser>
        <c:dLbls>
          <c:showLegendKey val="0"/>
          <c:showVal val="0"/>
          <c:showCatName val="0"/>
          <c:showSerName val="0"/>
          <c:showPercent val="0"/>
          <c:showBubbleSize val="0"/>
        </c:dLbls>
        <c:gapWidth val="182"/>
        <c:overlap val="100"/>
        <c:axId val="2102996207"/>
        <c:axId val="2045434959"/>
        <c:extLst>
          <c:ext xmlns:c15="http://schemas.microsoft.com/office/drawing/2012/chart" uri="{02D57815-91ED-43cb-92C2-25804820EDAC}">
            <c15:filteredBarSeries>
              <c15:ser>
                <c:idx val="1"/>
                <c:order val="1"/>
                <c:tx>
                  <c:strRef>
                    <c:extLst>
                      <c:ext uri="{02D57815-91ED-43cb-92C2-25804820EDAC}">
                        <c15:formulaRef>
                          <c15:sqref>'[Worksheet in New Microsoft Excel Worksheet (2)]Sheet1'!$C$1</c15:sqref>
                        </c15:formulaRef>
                      </c:ext>
                    </c:extLst>
                    <c:strCache>
                      <c:ptCount val="1"/>
                      <c:pt idx="0">
                        <c:v> End Date </c:v>
                      </c:pt>
                    </c:strCache>
                  </c:strRef>
                </c:tx>
                <c:spPr>
                  <a:solidFill>
                    <a:schemeClr val="accent2"/>
                  </a:solidFill>
                  <a:ln>
                    <a:noFill/>
                  </a:ln>
                  <a:effectLst/>
                </c:spPr>
                <c:invertIfNegative val="0"/>
                <c:cat>
                  <c:strRef>
                    <c:extLst>
                      <c:ext uri="{02D57815-91ED-43cb-92C2-25804820EDAC}">
                        <c15:formulaRef>
                          <c15:sqref>'[Worksheet in New Microsoft Excel Worksheet (2)]Sheet1'!$A$2:$A$6</c15:sqref>
                        </c15:formulaRef>
                      </c:ext>
                    </c:extLst>
                    <c:strCache>
                      <c:ptCount val="5"/>
                      <c:pt idx="0">
                        <c:v>Requirements</c:v>
                      </c:pt>
                      <c:pt idx="1">
                        <c:v>Design</c:v>
                      </c:pt>
                      <c:pt idx="2">
                        <c:v>Development</c:v>
                      </c:pt>
                      <c:pt idx="3">
                        <c:v>Testing</c:v>
                      </c:pt>
                      <c:pt idx="4">
                        <c:v>Release</c:v>
                      </c:pt>
                    </c:strCache>
                  </c:strRef>
                </c:cat>
                <c:val>
                  <c:numRef>
                    <c:extLst>
                      <c:ext uri="{02D57815-91ED-43cb-92C2-25804820EDAC}">
                        <c15:formulaRef>
                          <c15:sqref>'[Worksheet in New Microsoft Excel Worksheet (2)]Sheet1'!$C$2:$C$6</c15:sqref>
                        </c15:formulaRef>
                      </c:ext>
                    </c:extLst>
                    <c:numCache>
                      <c:formatCode>m/d/yyyy</c:formatCode>
                      <c:ptCount val="5"/>
                      <c:pt idx="0">
                        <c:v>44785</c:v>
                      </c:pt>
                      <c:pt idx="1">
                        <c:v>44827</c:v>
                      </c:pt>
                      <c:pt idx="2">
                        <c:v>44868</c:v>
                      </c:pt>
                      <c:pt idx="3">
                        <c:v>44883</c:v>
                      </c:pt>
                      <c:pt idx="4">
                        <c:v>44911</c:v>
                      </c:pt>
                    </c:numCache>
                  </c:numRef>
                </c:val>
                <c:extLst>
                  <c:ext xmlns:c16="http://schemas.microsoft.com/office/drawing/2014/chart" uri="{C3380CC4-5D6E-409C-BE32-E72D297353CC}">
                    <c16:uniqueId val="{00000002-FA45-4094-A1BB-F0AE34C43FD8}"/>
                  </c:ext>
                </c:extLst>
              </c15:ser>
            </c15:filteredBarSeries>
          </c:ext>
        </c:extLst>
      </c:barChart>
      <c:catAx>
        <c:axId val="2102996207"/>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5434959"/>
        <c:crosses val="autoZero"/>
        <c:auto val="1"/>
        <c:lblAlgn val="ctr"/>
        <c:lblOffset val="100"/>
        <c:noMultiLvlLbl val="0"/>
      </c:catAx>
      <c:valAx>
        <c:axId val="2045434959"/>
        <c:scaling>
          <c:orientation val="minMax"/>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29962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64A70B">
        <a:lumMod val="20000"/>
        <a:lumOff val="80000"/>
      </a:srgbClr>
    </a:soli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Budget vs Actual</a:t>
            </a:r>
            <a:endParaRPr lang="en-I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Actual</c:v>
                </c:pt>
              </c:strCache>
            </c:strRef>
          </c:tx>
          <c:spPr>
            <a:solidFill>
              <a:schemeClr val="accent1"/>
            </a:solidFill>
            <a:ln>
              <a:noFill/>
            </a:ln>
            <a:effectLst/>
          </c:spPr>
          <c:invertIfNegative val="0"/>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Sheet2!$B$2:$B$15</c:f>
              <c:numCache>
                <c:formatCode>General</c:formatCode>
                <c:ptCount val="14"/>
                <c:pt idx="0">
                  <c:v>600</c:v>
                </c:pt>
                <c:pt idx="1">
                  <c:v>700</c:v>
                </c:pt>
                <c:pt idx="2">
                  <c:v>600</c:v>
                </c:pt>
                <c:pt idx="3">
                  <c:v>400</c:v>
                </c:pt>
                <c:pt idx="4">
                  <c:v>550</c:v>
                </c:pt>
                <c:pt idx="5">
                  <c:v>800</c:v>
                </c:pt>
                <c:pt idx="6">
                  <c:v>350</c:v>
                </c:pt>
                <c:pt idx="7">
                  <c:v>500</c:v>
                </c:pt>
                <c:pt idx="8">
                  <c:v>700</c:v>
                </c:pt>
                <c:pt idx="9">
                  <c:v>650</c:v>
                </c:pt>
                <c:pt idx="10">
                  <c:v>570</c:v>
                </c:pt>
                <c:pt idx="11">
                  <c:v>900</c:v>
                </c:pt>
                <c:pt idx="12">
                  <c:v>1000</c:v>
                </c:pt>
                <c:pt idx="13">
                  <c:v>1100</c:v>
                </c:pt>
              </c:numCache>
            </c:numRef>
          </c:val>
          <c:extLst>
            <c:ext xmlns:c16="http://schemas.microsoft.com/office/drawing/2014/chart" uri="{C3380CC4-5D6E-409C-BE32-E72D297353CC}">
              <c16:uniqueId val="{00000000-176F-42F9-9BAF-8E5F13A20E3E}"/>
            </c:ext>
          </c:extLst>
        </c:ser>
        <c:dLbls>
          <c:showLegendKey val="0"/>
          <c:showVal val="0"/>
          <c:showCatName val="0"/>
          <c:showSerName val="0"/>
          <c:showPercent val="0"/>
          <c:showBubbleSize val="0"/>
        </c:dLbls>
        <c:gapWidth val="150"/>
        <c:axId val="1744511"/>
        <c:axId val="1738271"/>
      </c:barChart>
      <c:lineChart>
        <c:grouping val="standard"/>
        <c:varyColors val="0"/>
        <c:ser>
          <c:idx val="1"/>
          <c:order val="1"/>
          <c:tx>
            <c:strRef>
              <c:f>Sheet2!$C$1</c:f>
              <c:strCache>
                <c:ptCount val="1"/>
                <c:pt idx="0">
                  <c:v>Budget</c:v>
                </c:pt>
              </c:strCache>
            </c:strRef>
          </c:tx>
          <c:spPr>
            <a:ln w="28575" cap="rnd">
              <a:solidFill>
                <a:schemeClr val="accent2"/>
              </a:solidFill>
              <a:round/>
            </a:ln>
            <a:effectLst/>
          </c:spPr>
          <c:marker>
            <c:symbol val="none"/>
          </c:marker>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Sheet2!$C$2:$C$15</c:f>
              <c:numCache>
                <c:formatCode>General</c:formatCode>
                <c:ptCount val="14"/>
                <c:pt idx="0">
                  <c:v>1000</c:v>
                </c:pt>
                <c:pt idx="1">
                  <c:v>1000</c:v>
                </c:pt>
                <c:pt idx="2">
                  <c:v>1000</c:v>
                </c:pt>
                <c:pt idx="3">
                  <c:v>1000</c:v>
                </c:pt>
                <c:pt idx="4">
                  <c:v>1000</c:v>
                </c:pt>
                <c:pt idx="5">
                  <c:v>1000</c:v>
                </c:pt>
                <c:pt idx="6">
                  <c:v>1000</c:v>
                </c:pt>
                <c:pt idx="7">
                  <c:v>1000</c:v>
                </c:pt>
                <c:pt idx="8">
                  <c:v>1000</c:v>
                </c:pt>
                <c:pt idx="9">
                  <c:v>1000</c:v>
                </c:pt>
                <c:pt idx="10">
                  <c:v>1000</c:v>
                </c:pt>
                <c:pt idx="11">
                  <c:v>1000</c:v>
                </c:pt>
                <c:pt idx="12">
                  <c:v>1000</c:v>
                </c:pt>
                <c:pt idx="13">
                  <c:v>1000</c:v>
                </c:pt>
              </c:numCache>
            </c:numRef>
          </c:val>
          <c:smooth val="0"/>
          <c:extLst>
            <c:ext xmlns:c16="http://schemas.microsoft.com/office/drawing/2014/chart" uri="{C3380CC4-5D6E-409C-BE32-E72D297353CC}">
              <c16:uniqueId val="{00000001-176F-42F9-9BAF-8E5F13A20E3E}"/>
            </c:ext>
          </c:extLst>
        </c:ser>
        <c:dLbls>
          <c:showLegendKey val="0"/>
          <c:showVal val="0"/>
          <c:showCatName val="0"/>
          <c:showSerName val="0"/>
          <c:showPercent val="0"/>
          <c:showBubbleSize val="0"/>
        </c:dLbls>
        <c:marker val="1"/>
        <c:smooth val="0"/>
        <c:axId val="1744511"/>
        <c:axId val="1738271"/>
      </c:lineChart>
      <c:catAx>
        <c:axId val="174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271"/>
        <c:crosses val="autoZero"/>
        <c:auto val="1"/>
        <c:lblAlgn val="ctr"/>
        <c:lblOffset val="100"/>
        <c:noMultiLvlLbl val="0"/>
      </c:catAx>
      <c:valAx>
        <c:axId val="1738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511"/>
        <c:crosses val="autoZero"/>
        <c:crossBetween val="between"/>
      </c:valAx>
      <c:spPr>
        <a:solidFill>
          <a:schemeClr val="bg2">
            <a:lumMod val="85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Budget vs Actual</a:t>
            </a:r>
            <a:endParaRPr lang="en-I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Actual</c:v>
                </c:pt>
              </c:strCache>
            </c:strRef>
          </c:tx>
          <c:spPr>
            <a:solidFill>
              <a:schemeClr val="accent1"/>
            </a:solidFill>
            <a:ln>
              <a:noFill/>
            </a:ln>
            <a:effectLst/>
          </c:spPr>
          <c:invertIfNegative val="0"/>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Sheet2!$B$2:$B$15</c:f>
              <c:numCache>
                <c:formatCode>General</c:formatCode>
                <c:ptCount val="14"/>
                <c:pt idx="0">
                  <c:v>1</c:v>
                </c:pt>
                <c:pt idx="1">
                  <c:v>2</c:v>
                </c:pt>
                <c:pt idx="2">
                  <c:v>4</c:v>
                </c:pt>
                <c:pt idx="3">
                  <c:v>6</c:v>
                </c:pt>
                <c:pt idx="4">
                  <c:v>8</c:v>
                </c:pt>
              </c:numCache>
            </c:numRef>
          </c:val>
          <c:extLst>
            <c:ext xmlns:c16="http://schemas.microsoft.com/office/drawing/2014/chart" uri="{C3380CC4-5D6E-409C-BE32-E72D297353CC}">
              <c16:uniqueId val="{00000000-595B-428B-92F1-EBAF17B8B39A}"/>
            </c:ext>
          </c:extLst>
        </c:ser>
        <c:dLbls>
          <c:showLegendKey val="0"/>
          <c:showVal val="0"/>
          <c:showCatName val="0"/>
          <c:showSerName val="0"/>
          <c:showPercent val="0"/>
          <c:showBubbleSize val="0"/>
        </c:dLbls>
        <c:gapWidth val="150"/>
        <c:axId val="1744511"/>
        <c:axId val="1738271"/>
      </c:barChart>
      <c:lineChart>
        <c:grouping val="standard"/>
        <c:varyColors val="0"/>
        <c:ser>
          <c:idx val="1"/>
          <c:order val="1"/>
          <c:tx>
            <c:strRef>
              <c:f>Sheet2!$C$1</c:f>
              <c:strCache>
                <c:ptCount val="1"/>
                <c:pt idx="0">
                  <c:v>Budget</c:v>
                </c:pt>
              </c:strCache>
            </c:strRef>
          </c:tx>
          <c:spPr>
            <a:ln w="28575" cap="rnd">
              <a:solidFill>
                <a:schemeClr val="accent2"/>
              </a:solidFill>
              <a:round/>
            </a:ln>
            <a:effectLst/>
          </c:spPr>
          <c:marker>
            <c:symbol val="none"/>
          </c:marker>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Sheet2!$C$2:$C$15</c:f>
              <c:numCache>
                <c:formatCode>General</c:formatCode>
                <c:ptCount val="14"/>
                <c:pt idx="0">
                  <c:v>8</c:v>
                </c:pt>
                <c:pt idx="1">
                  <c:v>8</c:v>
                </c:pt>
                <c:pt idx="2">
                  <c:v>8</c:v>
                </c:pt>
                <c:pt idx="3">
                  <c:v>8</c:v>
                </c:pt>
                <c:pt idx="4">
                  <c:v>8</c:v>
                </c:pt>
              </c:numCache>
            </c:numRef>
          </c:val>
          <c:smooth val="0"/>
          <c:extLst>
            <c:ext xmlns:c16="http://schemas.microsoft.com/office/drawing/2014/chart" uri="{C3380CC4-5D6E-409C-BE32-E72D297353CC}">
              <c16:uniqueId val="{00000001-595B-428B-92F1-EBAF17B8B39A}"/>
            </c:ext>
          </c:extLst>
        </c:ser>
        <c:dLbls>
          <c:showLegendKey val="0"/>
          <c:showVal val="0"/>
          <c:showCatName val="0"/>
          <c:showSerName val="0"/>
          <c:showPercent val="0"/>
          <c:showBubbleSize val="0"/>
        </c:dLbls>
        <c:marker val="1"/>
        <c:smooth val="0"/>
        <c:axId val="1744511"/>
        <c:axId val="1738271"/>
      </c:lineChart>
      <c:catAx>
        <c:axId val="174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271"/>
        <c:crosses val="autoZero"/>
        <c:auto val="1"/>
        <c:lblAlgn val="ctr"/>
        <c:lblOffset val="100"/>
        <c:noMultiLvlLbl val="0"/>
      </c:catAx>
      <c:valAx>
        <c:axId val="1738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Budget vs Actual</a:t>
            </a:r>
            <a:endParaRPr lang="en-I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Actual</c:v>
                </c:pt>
              </c:strCache>
            </c:strRef>
          </c:tx>
          <c:spPr>
            <a:solidFill>
              <a:schemeClr val="accent1"/>
            </a:solidFill>
            <a:ln>
              <a:noFill/>
            </a:ln>
            <a:effectLst/>
          </c:spPr>
          <c:invertIfNegative val="0"/>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Sheet2!$B$2:$B$15</c:f>
              <c:numCache>
                <c:formatCode>General</c:formatCode>
                <c:ptCount val="14"/>
                <c:pt idx="0">
                  <c:v>1</c:v>
                </c:pt>
                <c:pt idx="1">
                  <c:v>2</c:v>
                </c:pt>
                <c:pt idx="2">
                  <c:v>4</c:v>
                </c:pt>
                <c:pt idx="3">
                  <c:v>6</c:v>
                </c:pt>
                <c:pt idx="4">
                  <c:v>8</c:v>
                </c:pt>
              </c:numCache>
            </c:numRef>
          </c:val>
          <c:extLst>
            <c:ext xmlns:c16="http://schemas.microsoft.com/office/drawing/2014/chart" uri="{C3380CC4-5D6E-409C-BE32-E72D297353CC}">
              <c16:uniqueId val="{00000000-EA20-43E2-B763-539F61E19977}"/>
            </c:ext>
          </c:extLst>
        </c:ser>
        <c:dLbls>
          <c:showLegendKey val="0"/>
          <c:showVal val="0"/>
          <c:showCatName val="0"/>
          <c:showSerName val="0"/>
          <c:showPercent val="0"/>
          <c:showBubbleSize val="0"/>
        </c:dLbls>
        <c:gapWidth val="150"/>
        <c:axId val="1744511"/>
        <c:axId val="1738271"/>
      </c:barChart>
      <c:lineChart>
        <c:grouping val="standard"/>
        <c:varyColors val="0"/>
        <c:ser>
          <c:idx val="1"/>
          <c:order val="1"/>
          <c:tx>
            <c:strRef>
              <c:f>Sheet2!$C$1</c:f>
              <c:strCache>
                <c:ptCount val="1"/>
                <c:pt idx="0">
                  <c:v>Budget</c:v>
                </c:pt>
              </c:strCache>
            </c:strRef>
          </c:tx>
          <c:spPr>
            <a:ln w="28575" cap="rnd">
              <a:solidFill>
                <a:schemeClr val="accent2"/>
              </a:solidFill>
              <a:round/>
            </a:ln>
            <a:effectLst/>
          </c:spPr>
          <c:marker>
            <c:symbol val="none"/>
          </c:marker>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Sheet2!$C$2:$C$15</c:f>
              <c:numCache>
                <c:formatCode>General</c:formatCode>
                <c:ptCount val="14"/>
                <c:pt idx="0">
                  <c:v>8</c:v>
                </c:pt>
                <c:pt idx="1">
                  <c:v>8</c:v>
                </c:pt>
                <c:pt idx="2">
                  <c:v>8</c:v>
                </c:pt>
                <c:pt idx="3">
                  <c:v>8</c:v>
                </c:pt>
                <c:pt idx="4">
                  <c:v>8</c:v>
                </c:pt>
              </c:numCache>
            </c:numRef>
          </c:val>
          <c:smooth val="0"/>
          <c:extLst>
            <c:ext xmlns:c16="http://schemas.microsoft.com/office/drawing/2014/chart" uri="{C3380CC4-5D6E-409C-BE32-E72D297353CC}">
              <c16:uniqueId val="{00000001-EA20-43E2-B763-539F61E19977}"/>
            </c:ext>
          </c:extLst>
        </c:ser>
        <c:dLbls>
          <c:showLegendKey val="0"/>
          <c:showVal val="0"/>
          <c:showCatName val="0"/>
          <c:showSerName val="0"/>
          <c:showPercent val="0"/>
          <c:showBubbleSize val="0"/>
        </c:dLbls>
        <c:marker val="1"/>
        <c:smooth val="0"/>
        <c:axId val="1744511"/>
        <c:axId val="1738271"/>
      </c:lineChart>
      <c:catAx>
        <c:axId val="174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271"/>
        <c:crosses val="autoZero"/>
        <c:auto val="1"/>
        <c:lblAlgn val="ctr"/>
        <c:lblOffset val="100"/>
        <c:noMultiLvlLbl val="0"/>
      </c:catAx>
      <c:valAx>
        <c:axId val="1738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Budget vs Actual</a:t>
            </a:r>
            <a:endParaRPr lang="en-I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Actual</c:v>
                </c:pt>
              </c:strCache>
            </c:strRef>
          </c:tx>
          <c:spPr>
            <a:solidFill>
              <a:schemeClr val="accent1"/>
            </a:solidFill>
            <a:ln>
              <a:noFill/>
            </a:ln>
            <a:effectLst/>
          </c:spPr>
          <c:invertIfNegative val="0"/>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Sheet2!$B$2:$B$15</c:f>
              <c:numCache>
                <c:formatCode>General</c:formatCode>
                <c:ptCount val="14"/>
                <c:pt idx="0">
                  <c:v>1</c:v>
                </c:pt>
                <c:pt idx="1">
                  <c:v>2</c:v>
                </c:pt>
                <c:pt idx="2">
                  <c:v>4</c:v>
                </c:pt>
                <c:pt idx="3">
                  <c:v>6</c:v>
                </c:pt>
                <c:pt idx="4">
                  <c:v>8</c:v>
                </c:pt>
              </c:numCache>
            </c:numRef>
          </c:val>
          <c:extLst>
            <c:ext xmlns:c16="http://schemas.microsoft.com/office/drawing/2014/chart" uri="{C3380CC4-5D6E-409C-BE32-E72D297353CC}">
              <c16:uniqueId val="{00000000-4C82-4304-9654-6A4CF88526A4}"/>
            </c:ext>
          </c:extLst>
        </c:ser>
        <c:dLbls>
          <c:showLegendKey val="0"/>
          <c:showVal val="0"/>
          <c:showCatName val="0"/>
          <c:showSerName val="0"/>
          <c:showPercent val="0"/>
          <c:showBubbleSize val="0"/>
        </c:dLbls>
        <c:gapWidth val="150"/>
        <c:axId val="1744511"/>
        <c:axId val="1738271"/>
      </c:barChart>
      <c:lineChart>
        <c:grouping val="standard"/>
        <c:varyColors val="0"/>
        <c:ser>
          <c:idx val="1"/>
          <c:order val="1"/>
          <c:tx>
            <c:strRef>
              <c:f>Sheet2!$C$1</c:f>
              <c:strCache>
                <c:ptCount val="1"/>
                <c:pt idx="0">
                  <c:v>Budget</c:v>
                </c:pt>
              </c:strCache>
            </c:strRef>
          </c:tx>
          <c:spPr>
            <a:ln w="28575" cap="rnd">
              <a:solidFill>
                <a:schemeClr val="accent2"/>
              </a:solidFill>
              <a:round/>
            </a:ln>
            <a:effectLst/>
          </c:spPr>
          <c:marker>
            <c:symbol val="none"/>
          </c:marker>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Sheet2!$C$2:$C$15</c:f>
              <c:numCache>
                <c:formatCode>General</c:formatCode>
                <c:ptCount val="14"/>
                <c:pt idx="0">
                  <c:v>8</c:v>
                </c:pt>
                <c:pt idx="1">
                  <c:v>8</c:v>
                </c:pt>
                <c:pt idx="2">
                  <c:v>8</c:v>
                </c:pt>
                <c:pt idx="3">
                  <c:v>8</c:v>
                </c:pt>
                <c:pt idx="4">
                  <c:v>8</c:v>
                </c:pt>
              </c:numCache>
            </c:numRef>
          </c:val>
          <c:smooth val="0"/>
          <c:extLst>
            <c:ext xmlns:c16="http://schemas.microsoft.com/office/drawing/2014/chart" uri="{C3380CC4-5D6E-409C-BE32-E72D297353CC}">
              <c16:uniqueId val="{00000001-4C82-4304-9654-6A4CF88526A4}"/>
            </c:ext>
          </c:extLst>
        </c:ser>
        <c:dLbls>
          <c:showLegendKey val="0"/>
          <c:showVal val="0"/>
          <c:showCatName val="0"/>
          <c:showSerName val="0"/>
          <c:showPercent val="0"/>
          <c:showBubbleSize val="0"/>
        </c:dLbls>
        <c:marker val="1"/>
        <c:smooth val="0"/>
        <c:axId val="1744511"/>
        <c:axId val="1738271"/>
      </c:lineChart>
      <c:catAx>
        <c:axId val="174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271"/>
        <c:crosses val="autoZero"/>
        <c:auto val="1"/>
        <c:lblAlgn val="ctr"/>
        <c:lblOffset val="100"/>
        <c:noMultiLvlLbl val="0"/>
      </c:catAx>
      <c:valAx>
        <c:axId val="1738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image" Target="../media/image10.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20B98D-1A6E-4C3D-9AD4-7240AE39D81E}" type="doc">
      <dgm:prSet loTypeId="urn:microsoft.com/office/officeart/2005/8/layout/hList7" loCatId="picture" qsTypeId="urn:microsoft.com/office/officeart/2005/8/quickstyle/simple1" qsCatId="simple" csTypeId="urn:microsoft.com/office/officeart/2005/8/colors/accent1_2" csCatId="accent1" phldr="1"/>
      <dgm:spPr/>
    </dgm:pt>
    <dgm:pt modelId="{8E7BA74B-3839-4A10-9C6F-6F6BECE0E955}">
      <dgm:prSet phldrT="[Text]" custT="1"/>
      <dgm:spPr/>
      <dgm:t>
        <a:bodyPr/>
        <a:lstStyle/>
        <a:p>
          <a:r>
            <a:rPr lang="en-US" sz="1800" b="1" dirty="0"/>
            <a:t>Akshay Vijayan</a:t>
          </a:r>
        </a:p>
      </dgm:t>
    </dgm:pt>
    <dgm:pt modelId="{ED16D751-F6EB-4C09-A8A5-F29A070AEF4C}" type="parTrans" cxnId="{9B0A382E-DE22-4643-AC98-93A23A54CE73}">
      <dgm:prSet/>
      <dgm:spPr/>
      <dgm:t>
        <a:bodyPr/>
        <a:lstStyle/>
        <a:p>
          <a:endParaRPr lang="en-US"/>
        </a:p>
      </dgm:t>
    </dgm:pt>
    <dgm:pt modelId="{4757EA1C-07E0-4BBF-A70C-D7949CCCCE96}" type="sibTrans" cxnId="{9B0A382E-DE22-4643-AC98-93A23A54CE73}">
      <dgm:prSet/>
      <dgm:spPr/>
      <dgm:t>
        <a:bodyPr/>
        <a:lstStyle/>
        <a:p>
          <a:endParaRPr lang="en-US"/>
        </a:p>
      </dgm:t>
    </dgm:pt>
    <dgm:pt modelId="{42273BE2-AC41-4CDD-9E51-D317558294E3}">
      <dgm:prSet phldrT="[Text]" custT="1"/>
      <dgm:spPr/>
      <dgm:t>
        <a:bodyPr/>
        <a:lstStyle/>
        <a:p>
          <a:r>
            <a:rPr lang="en-US" sz="1800" b="1" dirty="0"/>
            <a:t>Arshad Rafeek Shemi</a:t>
          </a:r>
        </a:p>
      </dgm:t>
    </dgm:pt>
    <dgm:pt modelId="{92F50CB4-859F-497C-A589-5673119FB933}" type="parTrans" cxnId="{D92D513D-E307-40BE-AFC1-AFDFB7E03023}">
      <dgm:prSet/>
      <dgm:spPr/>
      <dgm:t>
        <a:bodyPr/>
        <a:lstStyle/>
        <a:p>
          <a:endParaRPr lang="en-US"/>
        </a:p>
      </dgm:t>
    </dgm:pt>
    <dgm:pt modelId="{D5A4FCD4-67A7-4528-8E53-BBD18BD151C5}" type="sibTrans" cxnId="{D92D513D-E307-40BE-AFC1-AFDFB7E03023}">
      <dgm:prSet/>
      <dgm:spPr/>
      <dgm:t>
        <a:bodyPr/>
        <a:lstStyle/>
        <a:p>
          <a:endParaRPr lang="en-US"/>
        </a:p>
      </dgm:t>
    </dgm:pt>
    <dgm:pt modelId="{D476EB08-0888-43F8-B1C3-4E1EDC161CD9}">
      <dgm:prSet phldrT="[Text]" custT="1"/>
      <dgm:spPr/>
      <dgm:t>
        <a:bodyPr/>
        <a:lstStyle/>
        <a:p>
          <a:r>
            <a:rPr lang="en-US" sz="1800" b="1" dirty="0"/>
            <a:t>Mary Lijo Cletus</a:t>
          </a:r>
        </a:p>
      </dgm:t>
    </dgm:pt>
    <dgm:pt modelId="{ED631303-8E18-48CE-8735-4AE6985C04E7}" type="parTrans" cxnId="{0F726E06-3FEA-41F5-BA25-0EE0E774F1AC}">
      <dgm:prSet/>
      <dgm:spPr/>
      <dgm:t>
        <a:bodyPr/>
        <a:lstStyle/>
        <a:p>
          <a:endParaRPr lang="en-US"/>
        </a:p>
      </dgm:t>
    </dgm:pt>
    <dgm:pt modelId="{1ADE3323-36FA-4CC7-B44F-3F3AC4E86720}" type="sibTrans" cxnId="{0F726E06-3FEA-41F5-BA25-0EE0E774F1AC}">
      <dgm:prSet/>
      <dgm:spPr/>
      <dgm:t>
        <a:bodyPr/>
        <a:lstStyle/>
        <a:p>
          <a:endParaRPr lang="en-US"/>
        </a:p>
      </dgm:t>
    </dgm:pt>
    <dgm:pt modelId="{031FF44E-0288-4A02-A870-56DE34F56CA7}">
      <dgm:prSet phldrT="[Text]" custT="1"/>
      <dgm:spPr/>
      <dgm:t>
        <a:bodyPr/>
        <a:lstStyle/>
        <a:p>
          <a:r>
            <a:rPr lang="en-US" sz="1600" dirty="0"/>
            <a:t>Developer</a:t>
          </a:r>
        </a:p>
      </dgm:t>
    </dgm:pt>
    <dgm:pt modelId="{E5041F00-D886-46FE-81F8-2395EEA35AD8}" type="parTrans" cxnId="{5B9257D9-E0D5-4E8A-8355-3130245E4A34}">
      <dgm:prSet/>
      <dgm:spPr/>
      <dgm:t>
        <a:bodyPr/>
        <a:lstStyle/>
        <a:p>
          <a:endParaRPr lang="en-US"/>
        </a:p>
      </dgm:t>
    </dgm:pt>
    <dgm:pt modelId="{4DD96D19-78B9-4D06-8725-6262CAC70D66}" type="sibTrans" cxnId="{5B9257D9-E0D5-4E8A-8355-3130245E4A34}">
      <dgm:prSet/>
      <dgm:spPr/>
      <dgm:t>
        <a:bodyPr/>
        <a:lstStyle/>
        <a:p>
          <a:endParaRPr lang="en-US"/>
        </a:p>
      </dgm:t>
    </dgm:pt>
    <dgm:pt modelId="{638C1433-2000-4BE0-BE50-2E6DA2D0485E}">
      <dgm:prSet phldrT="[Text]" custT="1"/>
      <dgm:spPr/>
      <dgm:t>
        <a:bodyPr/>
        <a:lstStyle/>
        <a:p>
          <a:r>
            <a:rPr lang="en-US" sz="1600" dirty="0"/>
            <a:t>Business Analyst </a:t>
          </a:r>
        </a:p>
      </dgm:t>
    </dgm:pt>
    <dgm:pt modelId="{CC763CA5-F7C6-4774-8C1D-5BFAB6BBD2EB}" type="parTrans" cxnId="{BE1C91B6-2DAC-4F85-97B3-6C0E8BC32E02}">
      <dgm:prSet/>
      <dgm:spPr/>
      <dgm:t>
        <a:bodyPr/>
        <a:lstStyle/>
        <a:p>
          <a:endParaRPr lang="en-US"/>
        </a:p>
      </dgm:t>
    </dgm:pt>
    <dgm:pt modelId="{206C3091-D7AD-4372-9E66-3964F94A4B8E}" type="sibTrans" cxnId="{BE1C91B6-2DAC-4F85-97B3-6C0E8BC32E02}">
      <dgm:prSet/>
      <dgm:spPr/>
      <dgm:t>
        <a:bodyPr/>
        <a:lstStyle/>
        <a:p>
          <a:endParaRPr lang="en-US"/>
        </a:p>
      </dgm:t>
    </dgm:pt>
    <dgm:pt modelId="{5ED7AB99-41C2-4A4E-9B1D-B01A023A9375}">
      <dgm:prSet phldrT="[Text]"/>
      <dgm:spPr/>
      <dgm:t>
        <a:bodyPr/>
        <a:lstStyle/>
        <a:p>
          <a:r>
            <a:rPr lang="en-US" sz="2000" dirty="0"/>
            <a:t>Data Analyst</a:t>
          </a:r>
        </a:p>
      </dgm:t>
    </dgm:pt>
    <dgm:pt modelId="{4E45EB56-4DD8-43B0-B0CB-75C1FD465D86}" type="parTrans" cxnId="{C00FE550-F076-424C-A8EA-A9E3E3F46C6C}">
      <dgm:prSet/>
      <dgm:spPr/>
      <dgm:t>
        <a:bodyPr/>
        <a:lstStyle/>
        <a:p>
          <a:endParaRPr lang="en-US"/>
        </a:p>
      </dgm:t>
    </dgm:pt>
    <dgm:pt modelId="{7C9BAB95-5D97-4AC7-940B-EA853D3FCC18}" type="sibTrans" cxnId="{C00FE550-F076-424C-A8EA-A9E3E3F46C6C}">
      <dgm:prSet/>
      <dgm:spPr/>
      <dgm:t>
        <a:bodyPr/>
        <a:lstStyle/>
        <a:p>
          <a:endParaRPr lang="en-US"/>
        </a:p>
      </dgm:t>
    </dgm:pt>
    <dgm:pt modelId="{EA2CE191-3E7E-4E15-B97F-33C0A056C25B}">
      <dgm:prSet phldrT="[Text]"/>
      <dgm:spPr/>
      <dgm:t>
        <a:bodyPr/>
        <a:lstStyle/>
        <a:p>
          <a:r>
            <a:rPr lang="en-US" sz="2000" dirty="0"/>
            <a:t>Data analysis and data visualization</a:t>
          </a:r>
        </a:p>
      </dgm:t>
    </dgm:pt>
    <dgm:pt modelId="{1FDF196B-3F23-4992-A4A1-C55D80B0260C}" type="parTrans" cxnId="{B1236283-999E-4B73-9746-C1C81098F92E}">
      <dgm:prSet/>
      <dgm:spPr/>
      <dgm:t>
        <a:bodyPr/>
        <a:lstStyle/>
        <a:p>
          <a:endParaRPr lang="en-CA"/>
        </a:p>
      </dgm:t>
    </dgm:pt>
    <dgm:pt modelId="{7AEC0687-F661-433C-ABF4-B2A0655DABD6}" type="sibTrans" cxnId="{B1236283-999E-4B73-9746-C1C81098F92E}">
      <dgm:prSet/>
      <dgm:spPr/>
      <dgm:t>
        <a:bodyPr/>
        <a:lstStyle/>
        <a:p>
          <a:endParaRPr lang="en-CA"/>
        </a:p>
      </dgm:t>
    </dgm:pt>
    <dgm:pt modelId="{6CCFA444-2127-40E5-91B3-BFF1CB3388DF}">
      <dgm:prSet phldrT="[Text]" custT="1"/>
      <dgm:spPr/>
      <dgm:t>
        <a:bodyPr/>
        <a:lstStyle/>
        <a:p>
          <a:r>
            <a:rPr lang="en-US" sz="1600" dirty="0"/>
            <a:t>Managing proper communication between client and the team,</a:t>
          </a:r>
        </a:p>
      </dgm:t>
    </dgm:pt>
    <dgm:pt modelId="{23E5B3BE-885C-4D93-BC21-2816DD70DA2C}" type="parTrans" cxnId="{8DC3C4CA-CB96-43FD-A414-F9AF108BC6F4}">
      <dgm:prSet/>
      <dgm:spPr/>
      <dgm:t>
        <a:bodyPr/>
        <a:lstStyle/>
        <a:p>
          <a:endParaRPr lang="en-CA"/>
        </a:p>
      </dgm:t>
    </dgm:pt>
    <dgm:pt modelId="{05B91855-8DF2-4EA2-89FE-D1CE8C7EAA7F}" type="sibTrans" cxnId="{8DC3C4CA-CB96-43FD-A414-F9AF108BC6F4}">
      <dgm:prSet/>
      <dgm:spPr/>
      <dgm:t>
        <a:bodyPr/>
        <a:lstStyle/>
        <a:p>
          <a:endParaRPr lang="en-CA"/>
        </a:p>
      </dgm:t>
    </dgm:pt>
    <dgm:pt modelId="{8F9BA375-C0A9-45F2-A881-988D28ABBE6D}">
      <dgm:prSet phldrT="[Text]" custT="1"/>
      <dgm:spPr/>
      <dgm:t>
        <a:bodyPr/>
        <a:lstStyle/>
        <a:p>
          <a:r>
            <a:rPr lang="en-US" sz="1600" dirty="0"/>
            <a:t>Data analysis</a:t>
          </a:r>
        </a:p>
      </dgm:t>
    </dgm:pt>
    <dgm:pt modelId="{F65234EE-2F3C-482E-84C5-BD8FCB969567}" type="parTrans" cxnId="{471D555F-A5FA-43F0-B315-66DA3F5E25EE}">
      <dgm:prSet/>
      <dgm:spPr/>
      <dgm:t>
        <a:bodyPr/>
        <a:lstStyle/>
        <a:p>
          <a:endParaRPr lang="en-CA"/>
        </a:p>
      </dgm:t>
    </dgm:pt>
    <dgm:pt modelId="{FA2020A6-227D-46D4-8B70-CBDB39059BE3}" type="sibTrans" cxnId="{471D555F-A5FA-43F0-B315-66DA3F5E25EE}">
      <dgm:prSet/>
      <dgm:spPr/>
      <dgm:t>
        <a:bodyPr/>
        <a:lstStyle/>
        <a:p>
          <a:endParaRPr lang="en-CA"/>
        </a:p>
      </dgm:t>
    </dgm:pt>
    <dgm:pt modelId="{30514B90-70FD-4833-A5FD-75DF0368A092}">
      <dgm:prSet phldrT="[Text]" custT="1"/>
      <dgm:spPr/>
      <dgm:t>
        <a:bodyPr/>
        <a:lstStyle/>
        <a:p>
          <a:r>
            <a:rPr lang="en-US" sz="1600" dirty="0"/>
            <a:t>Managing cleaning and developing </a:t>
          </a:r>
          <a:br>
            <a:rPr lang="en-US" sz="1600" dirty="0"/>
          </a:br>
          <a:r>
            <a:rPr lang="en-US" sz="1600" dirty="0"/>
            <a:t>solutions from data</a:t>
          </a:r>
        </a:p>
      </dgm:t>
    </dgm:pt>
    <dgm:pt modelId="{50A82E07-BD68-4D76-BD64-3B588951EECE}" type="parTrans" cxnId="{0AE11740-798D-41BC-BB21-0D84DE293DD1}">
      <dgm:prSet/>
      <dgm:spPr/>
      <dgm:t>
        <a:bodyPr/>
        <a:lstStyle/>
        <a:p>
          <a:endParaRPr lang="en-CA"/>
        </a:p>
      </dgm:t>
    </dgm:pt>
    <dgm:pt modelId="{22201819-EF63-43FE-8B86-EC2AB630EFBD}" type="sibTrans" cxnId="{0AE11740-798D-41BC-BB21-0D84DE293DD1}">
      <dgm:prSet/>
      <dgm:spPr/>
      <dgm:t>
        <a:bodyPr/>
        <a:lstStyle/>
        <a:p>
          <a:endParaRPr lang="en-CA"/>
        </a:p>
      </dgm:t>
    </dgm:pt>
    <dgm:pt modelId="{B2D6DF3C-78A0-42F8-9ECE-285C02B255A9}">
      <dgm:prSet phldrT="[Text]" custT="1"/>
      <dgm:spPr/>
      <dgm:t>
        <a:bodyPr/>
        <a:lstStyle/>
        <a:p>
          <a:r>
            <a:rPr lang="en-US" sz="1600" dirty="0"/>
            <a:t>Development and testing </a:t>
          </a:r>
        </a:p>
      </dgm:t>
    </dgm:pt>
    <dgm:pt modelId="{57550D8F-F108-4527-8E15-766B5CAAABA7}" type="parTrans" cxnId="{F53FCE0B-6B6D-4C46-9F74-65FB8A953225}">
      <dgm:prSet/>
      <dgm:spPr/>
      <dgm:t>
        <a:bodyPr/>
        <a:lstStyle/>
        <a:p>
          <a:endParaRPr lang="en-CA"/>
        </a:p>
      </dgm:t>
    </dgm:pt>
    <dgm:pt modelId="{5CA4B5FB-1334-4CD6-B469-5556969B4B7F}" type="sibTrans" cxnId="{F53FCE0B-6B6D-4C46-9F74-65FB8A953225}">
      <dgm:prSet/>
      <dgm:spPr/>
      <dgm:t>
        <a:bodyPr/>
        <a:lstStyle/>
        <a:p>
          <a:endParaRPr lang="en-CA"/>
        </a:p>
      </dgm:t>
    </dgm:pt>
    <dgm:pt modelId="{D7747EE9-7FF9-40EE-9FE4-B41D40393C0E}" type="pres">
      <dgm:prSet presAssocID="{2620B98D-1A6E-4C3D-9AD4-7240AE39D81E}" presName="Name0" presStyleCnt="0">
        <dgm:presLayoutVars>
          <dgm:dir/>
          <dgm:resizeHandles val="exact"/>
        </dgm:presLayoutVars>
      </dgm:prSet>
      <dgm:spPr/>
    </dgm:pt>
    <dgm:pt modelId="{B962A4B0-0043-48DE-90BC-AE3380BAA059}" type="pres">
      <dgm:prSet presAssocID="{2620B98D-1A6E-4C3D-9AD4-7240AE39D81E}" presName="fgShape" presStyleLbl="fgShp" presStyleIdx="0" presStyleCnt="1"/>
      <dgm:spPr/>
    </dgm:pt>
    <dgm:pt modelId="{FC09008E-6FD8-4D18-B55B-F9D9EF53C838}" type="pres">
      <dgm:prSet presAssocID="{2620B98D-1A6E-4C3D-9AD4-7240AE39D81E}" presName="linComp" presStyleCnt="0"/>
      <dgm:spPr/>
    </dgm:pt>
    <dgm:pt modelId="{0769C173-4E00-477D-9B96-CF323DCC535C}" type="pres">
      <dgm:prSet presAssocID="{8E7BA74B-3839-4A10-9C6F-6F6BECE0E955}" presName="compNode" presStyleCnt="0"/>
      <dgm:spPr/>
    </dgm:pt>
    <dgm:pt modelId="{33A7EC95-D28E-43F5-8BC4-8E2002AB79A3}" type="pres">
      <dgm:prSet presAssocID="{8E7BA74B-3839-4A10-9C6F-6F6BECE0E955}" presName="bkgdShape" presStyleLbl="node1" presStyleIdx="0" presStyleCnt="3"/>
      <dgm:spPr/>
    </dgm:pt>
    <dgm:pt modelId="{A2E3C03C-FE23-4C6B-BDDB-9E1B3E74036A}" type="pres">
      <dgm:prSet presAssocID="{8E7BA74B-3839-4A10-9C6F-6F6BECE0E955}" presName="nodeTx" presStyleLbl="node1" presStyleIdx="0" presStyleCnt="3">
        <dgm:presLayoutVars>
          <dgm:bulletEnabled val="1"/>
        </dgm:presLayoutVars>
      </dgm:prSet>
      <dgm:spPr/>
    </dgm:pt>
    <dgm:pt modelId="{A58A3AB0-BA5B-436F-84BA-6BFB0B9CB46D}" type="pres">
      <dgm:prSet presAssocID="{8E7BA74B-3839-4A10-9C6F-6F6BECE0E955}" presName="invisiNode" presStyleLbl="node1" presStyleIdx="0" presStyleCnt="3"/>
      <dgm:spPr/>
    </dgm:pt>
    <dgm:pt modelId="{7E7F0F69-78A4-4F88-BDD8-51283677AA49}" type="pres">
      <dgm:prSet presAssocID="{8E7BA74B-3839-4A10-9C6F-6F6BECE0E955}" presName="imagNode"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EFF9B572-F45C-455A-90EB-5D267DA97121}" type="pres">
      <dgm:prSet presAssocID="{4757EA1C-07E0-4BBF-A70C-D7949CCCCE96}" presName="sibTrans" presStyleLbl="sibTrans2D1" presStyleIdx="0" presStyleCnt="0"/>
      <dgm:spPr/>
    </dgm:pt>
    <dgm:pt modelId="{4BD6A0F1-17B9-4377-A88C-71D08A39BE21}" type="pres">
      <dgm:prSet presAssocID="{42273BE2-AC41-4CDD-9E51-D317558294E3}" presName="compNode" presStyleCnt="0"/>
      <dgm:spPr/>
    </dgm:pt>
    <dgm:pt modelId="{15407843-411E-4BA0-8CA4-B5FAB05C0D67}" type="pres">
      <dgm:prSet presAssocID="{42273BE2-AC41-4CDD-9E51-D317558294E3}" presName="bkgdShape" presStyleLbl="node1" presStyleIdx="1" presStyleCnt="3"/>
      <dgm:spPr/>
    </dgm:pt>
    <dgm:pt modelId="{0C5A753C-E1CF-456D-B718-AFD370BC70C0}" type="pres">
      <dgm:prSet presAssocID="{42273BE2-AC41-4CDD-9E51-D317558294E3}" presName="nodeTx" presStyleLbl="node1" presStyleIdx="1" presStyleCnt="3">
        <dgm:presLayoutVars>
          <dgm:bulletEnabled val="1"/>
        </dgm:presLayoutVars>
      </dgm:prSet>
      <dgm:spPr/>
    </dgm:pt>
    <dgm:pt modelId="{1E1049D8-6F43-4576-B5BC-9389C7E9FAAC}" type="pres">
      <dgm:prSet presAssocID="{42273BE2-AC41-4CDD-9E51-D317558294E3}" presName="invisiNode" presStyleLbl="node1" presStyleIdx="1" presStyleCnt="3"/>
      <dgm:spPr/>
    </dgm:pt>
    <dgm:pt modelId="{E3EB05F0-DD98-467E-8D8C-2828C80EDA47}" type="pres">
      <dgm:prSet presAssocID="{42273BE2-AC41-4CDD-9E51-D317558294E3}" presName="imagNode" presStyleLbl="fgImgPlace1" presStyleIdx="1" presStyleCnt="3"/>
      <dgm:spPr>
        <a:blipFill>
          <a:blip xmlns:r="http://schemas.openxmlformats.org/officeDocument/2006/relationships" r:embed="rId2"/>
          <a:srcRect/>
          <a:stretch>
            <a:fillRect t="-15000" b="-15000"/>
          </a:stretch>
        </a:blipFill>
      </dgm:spPr>
    </dgm:pt>
    <dgm:pt modelId="{7094A8D0-2FE4-4B49-A01F-BF9797EB7B1F}" type="pres">
      <dgm:prSet presAssocID="{D5A4FCD4-67A7-4528-8E53-BBD18BD151C5}" presName="sibTrans" presStyleLbl="sibTrans2D1" presStyleIdx="0" presStyleCnt="0"/>
      <dgm:spPr/>
    </dgm:pt>
    <dgm:pt modelId="{D04A4281-2726-42D4-8FA6-0F6A5DB7615A}" type="pres">
      <dgm:prSet presAssocID="{D476EB08-0888-43F8-B1C3-4E1EDC161CD9}" presName="compNode" presStyleCnt="0"/>
      <dgm:spPr/>
    </dgm:pt>
    <dgm:pt modelId="{756CEBF6-B6F3-453D-A8BF-BCA4D66B751E}" type="pres">
      <dgm:prSet presAssocID="{D476EB08-0888-43F8-B1C3-4E1EDC161CD9}" presName="bkgdShape" presStyleLbl="node1" presStyleIdx="2" presStyleCnt="3"/>
      <dgm:spPr/>
    </dgm:pt>
    <dgm:pt modelId="{581A2089-2947-4140-AD5E-5E0E9AA4E506}" type="pres">
      <dgm:prSet presAssocID="{D476EB08-0888-43F8-B1C3-4E1EDC161CD9}" presName="nodeTx" presStyleLbl="node1" presStyleIdx="2" presStyleCnt="3">
        <dgm:presLayoutVars>
          <dgm:bulletEnabled val="1"/>
        </dgm:presLayoutVars>
      </dgm:prSet>
      <dgm:spPr/>
    </dgm:pt>
    <dgm:pt modelId="{652E658D-F89F-4B93-A765-601E8A38AB1C}" type="pres">
      <dgm:prSet presAssocID="{D476EB08-0888-43F8-B1C3-4E1EDC161CD9}" presName="invisiNode" presStyleLbl="node1" presStyleIdx="2" presStyleCnt="3"/>
      <dgm:spPr/>
    </dgm:pt>
    <dgm:pt modelId="{0A0FC9D8-3478-4A3E-A077-44746FF0D2A7}" type="pres">
      <dgm:prSet presAssocID="{D476EB08-0888-43F8-B1C3-4E1EDC161CD9}" presName="imagNode"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dgm:spPr>
    </dgm:pt>
  </dgm:ptLst>
  <dgm:cxnLst>
    <dgm:cxn modelId="{0F726E06-3FEA-41F5-BA25-0EE0E774F1AC}" srcId="{2620B98D-1A6E-4C3D-9AD4-7240AE39D81E}" destId="{D476EB08-0888-43F8-B1C3-4E1EDC161CD9}" srcOrd="2" destOrd="0" parTransId="{ED631303-8E18-48CE-8735-4AE6985C04E7}" sibTransId="{1ADE3323-36FA-4CC7-B44F-3F3AC4E86720}"/>
    <dgm:cxn modelId="{F53FCE0B-6B6D-4C46-9F74-65FB8A953225}" srcId="{8E7BA74B-3839-4A10-9C6F-6F6BECE0E955}" destId="{B2D6DF3C-78A0-42F8-9ECE-285C02B255A9}" srcOrd="2" destOrd="0" parTransId="{57550D8F-F108-4527-8E15-766B5CAAABA7}" sibTransId="{5CA4B5FB-1334-4CD6-B469-5556969B4B7F}"/>
    <dgm:cxn modelId="{96E71E0C-DAA3-4C90-BDD6-997D766CE72C}" type="presOf" srcId="{031FF44E-0288-4A02-A870-56DE34F56CA7}" destId="{33A7EC95-D28E-43F5-8BC4-8E2002AB79A3}" srcOrd="0" destOrd="1" presId="urn:microsoft.com/office/officeart/2005/8/layout/hList7"/>
    <dgm:cxn modelId="{1C11F015-9FCA-4B48-8111-1974ADD85B32}" type="presOf" srcId="{D476EB08-0888-43F8-B1C3-4E1EDC161CD9}" destId="{581A2089-2947-4140-AD5E-5E0E9AA4E506}" srcOrd="1" destOrd="0" presId="urn:microsoft.com/office/officeart/2005/8/layout/hList7"/>
    <dgm:cxn modelId="{E84E4C26-433C-40C5-9F54-5DD1F57FE048}" type="presOf" srcId="{031FF44E-0288-4A02-A870-56DE34F56CA7}" destId="{A2E3C03C-FE23-4C6B-BDDB-9E1B3E74036A}" srcOrd="1" destOrd="1" presId="urn:microsoft.com/office/officeart/2005/8/layout/hList7"/>
    <dgm:cxn modelId="{17314B2D-9496-4808-AC76-99377993D3A9}" type="presOf" srcId="{6CCFA444-2127-40E5-91B3-BFF1CB3388DF}" destId="{0C5A753C-E1CF-456D-B718-AFD370BC70C0}" srcOrd="1" destOrd="2" presId="urn:microsoft.com/office/officeart/2005/8/layout/hList7"/>
    <dgm:cxn modelId="{9B0A382E-DE22-4643-AC98-93A23A54CE73}" srcId="{2620B98D-1A6E-4C3D-9AD4-7240AE39D81E}" destId="{8E7BA74B-3839-4A10-9C6F-6F6BECE0E955}" srcOrd="0" destOrd="0" parTransId="{ED16D751-F6EB-4C09-A8A5-F29A070AEF4C}" sibTransId="{4757EA1C-07E0-4BBF-A70C-D7949CCCCE96}"/>
    <dgm:cxn modelId="{2DCC6533-9854-43C0-87B3-D839FF7EEE03}" type="presOf" srcId="{EA2CE191-3E7E-4E15-B97F-33C0A056C25B}" destId="{756CEBF6-B6F3-453D-A8BF-BCA4D66B751E}" srcOrd="0" destOrd="2" presId="urn:microsoft.com/office/officeart/2005/8/layout/hList7"/>
    <dgm:cxn modelId="{D92D513D-E307-40BE-AFC1-AFDFB7E03023}" srcId="{2620B98D-1A6E-4C3D-9AD4-7240AE39D81E}" destId="{42273BE2-AC41-4CDD-9E51-D317558294E3}" srcOrd="1" destOrd="0" parTransId="{92F50CB4-859F-497C-A589-5673119FB933}" sibTransId="{D5A4FCD4-67A7-4528-8E53-BBD18BD151C5}"/>
    <dgm:cxn modelId="{4E868E3F-F3E0-475B-AF10-95C34A18C955}" type="presOf" srcId="{42273BE2-AC41-4CDD-9E51-D317558294E3}" destId="{15407843-411E-4BA0-8CA4-B5FAB05C0D67}" srcOrd="0" destOrd="0" presId="urn:microsoft.com/office/officeart/2005/8/layout/hList7"/>
    <dgm:cxn modelId="{0AE11740-798D-41BC-BB21-0D84DE293DD1}" srcId="{8E7BA74B-3839-4A10-9C6F-6F6BECE0E955}" destId="{30514B90-70FD-4833-A5FD-75DF0368A092}" srcOrd="1" destOrd="0" parTransId="{50A82E07-BD68-4D76-BD64-3B588951EECE}" sibTransId="{22201819-EF63-43FE-8B86-EC2AB630EFBD}"/>
    <dgm:cxn modelId="{471D555F-A5FA-43F0-B315-66DA3F5E25EE}" srcId="{42273BE2-AC41-4CDD-9E51-D317558294E3}" destId="{8F9BA375-C0A9-45F2-A881-988D28ABBE6D}" srcOrd="2" destOrd="0" parTransId="{F65234EE-2F3C-482E-84C5-BD8FCB969567}" sibTransId="{FA2020A6-227D-46D4-8B70-CBDB39059BE3}"/>
    <dgm:cxn modelId="{5B09FE49-50E1-4A1D-AC02-DB90237628C9}" type="presOf" srcId="{B2D6DF3C-78A0-42F8-9ECE-285C02B255A9}" destId="{A2E3C03C-FE23-4C6B-BDDB-9E1B3E74036A}" srcOrd="1" destOrd="3" presId="urn:microsoft.com/office/officeart/2005/8/layout/hList7"/>
    <dgm:cxn modelId="{E7C1124B-9971-461A-90A1-D9B0313E640F}" type="presOf" srcId="{30514B90-70FD-4833-A5FD-75DF0368A092}" destId="{A2E3C03C-FE23-4C6B-BDDB-9E1B3E74036A}" srcOrd="1" destOrd="2" presId="urn:microsoft.com/office/officeart/2005/8/layout/hList7"/>
    <dgm:cxn modelId="{C00FE550-F076-424C-A8EA-A9E3E3F46C6C}" srcId="{D476EB08-0888-43F8-B1C3-4E1EDC161CD9}" destId="{5ED7AB99-41C2-4A4E-9B1D-B01A023A9375}" srcOrd="0" destOrd="0" parTransId="{4E45EB56-4DD8-43B0-B0CB-75C1FD465D86}" sibTransId="{7C9BAB95-5D97-4AC7-940B-EA853D3FCC18}"/>
    <dgm:cxn modelId="{79D40B79-940C-4AC1-ADC5-1A2858A526D7}" type="presOf" srcId="{30514B90-70FD-4833-A5FD-75DF0368A092}" destId="{33A7EC95-D28E-43F5-8BC4-8E2002AB79A3}" srcOrd="0" destOrd="2" presId="urn:microsoft.com/office/officeart/2005/8/layout/hList7"/>
    <dgm:cxn modelId="{BDA13E7F-C0A9-44F0-A20D-9B6A70FC226E}" type="presOf" srcId="{638C1433-2000-4BE0-BE50-2E6DA2D0485E}" destId="{0C5A753C-E1CF-456D-B718-AFD370BC70C0}" srcOrd="1" destOrd="1" presId="urn:microsoft.com/office/officeart/2005/8/layout/hList7"/>
    <dgm:cxn modelId="{B1236283-999E-4B73-9746-C1C81098F92E}" srcId="{D476EB08-0888-43F8-B1C3-4E1EDC161CD9}" destId="{EA2CE191-3E7E-4E15-B97F-33C0A056C25B}" srcOrd="1" destOrd="0" parTransId="{1FDF196B-3F23-4992-A4A1-C55D80B0260C}" sibTransId="{7AEC0687-F661-433C-ABF4-B2A0655DABD6}"/>
    <dgm:cxn modelId="{BC118B92-0209-452C-8D1C-2B536863B7BC}" type="presOf" srcId="{8E7BA74B-3839-4A10-9C6F-6F6BECE0E955}" destId="{33A7EC95-D28E-43F5-8BC4-8E2002AB79A3}" srcOrd="0" destOrd="0" presId="urn:microsoft.com/office/officeart/2005/8/layout/hList7"/>
    <dgm:cxn modelId="{C53AF59E-A940-49A5-A196-B17125839133}" type="presOf" srcId="{EA2CE191-3E7E-4E15-B97F-33C0A056C25B}" destId="{581A2089-2947-4140-AD5E-5E0E9AA4E506}" srcOrd="1" destOrd="2" presId="urn:microsoft.com/office/officeart/2005/8/layout/hList7"/>
    <dgm:cxn modelId="{84A34BA5-ECF1-4C5E-B361-671E15616EB9}" type="presOf" srcId="{8F9BA375-C0A9-45F2-A881-988D28ABBE6D}" destId="{15407843-411E-4BA0-8CA4-B5FAB05C0D67}" srcOrd="0" destOrd="3" presId="urn:microsoft.com/office/officeart/2005/8/layout/hList7"/>
    <dgm:cxn modelId="{AAA299A8-8D6B-458D-85BE-277D464FF9ED}" type="presOf" srcId="{4757EA1C-07E0-4BBF-A70C-D7949CCCCE96}" destId="{EFF9B572-F45C-455A-90EB-5D267DA97121}" srcOrd="0" destOrd="0" presId="urn:microsoft.com/office/officeart/2005/8/layout/hList7"/>
    <dgm:cxn modelId="{AFF1CFAA-2A40-4D26-9819-B71DAF22BE7F}" type="presOf" srcId="{2620B98D-1A6E-4C3D-9AD4-7240AE39D81E}" destId="{D7747EE9-7FF9-40EE-9FE4-B41D40393C0E}" srcOrd="0" destOrd="0" presId="urn:microsoft.com/office/officeart/2005/8/layout/hList7"/>
    <dgm:cxn modelId="{BE1C91B6-2DAC-4F85-97B3-6C0E8BC32E02}" srcId="{42273BE2-AC41-4CDD-9E51-D317558294E3}" destId="{638C1433-2000-4BE0-BE50-2E6DA2D0485E}" srcOrd="0" destOrd="0" parTransId="{CC763CA5-F7C6-4774-8C1D-5BFAB6BBD2EB}" sibTransId="{206C3091-D7AD-4372-9E66-3964F94A4B8E}"/>
    <dgm:cxn modelId="{C27853B9-5A94-41DA-9E32-93CE2A333F32}" type="presOf" srcId="{8E7BA74B-3839-4A10-9C6F-6F6BECE0E955}" destId="{A2E3C03C-FE23-4C6B-BDDB-9E1B3E74036A}" srcOrd="1" destOrd="0" presId="urn:microsoft.com/office/officeart/2005/8/layout/hList7"/>
    <dgm:cxn modelId="{0C4425BC-A4E5-470B-8697-3B6CA0CC8EBD}" type="presOf" srcId="{42273BE2-AC41-4CDD-9E51-D317558294E3}" destId="{0C5A753C-E1CF-456D-B718-AFD370BC70C0}" srcOrd="1" destOrd="0" presId="urn:microsoft.com/office/officeart/2005/8/layout/hList7"/>
    <dgm:cxn modelId="{8DC3C4CA-CB96-43FD-A414-F9AF108BC6F4}" srcId="{42273BE2-AC41-4CDD-9E51-D317558294E3}" destId="{6CCFA444-2127-40E5-91B3-BFF1CB3388DF}" srcOrd="1" destOrd="0" parTransId="{23E5B3BE-885C-4D93-BC21-2816DD70DA2C}" sibTransId="{05B91855-8DF2-4EA2-89FE-D1CE8C7EAA7F}"/>
    <dgm:cxn modelId="{CB7B1ED5-CB6B-43DD-B23D-FDE09CD9DC67}" type="presOf" srcId="{6CCFA444-2127-40E5-91B3-BFF1CB3388DF}" destId="{15407843-411E-4BA0-8CA4-B5FAB05C0D67}" srcOrd="0" destOrd="2" presId="urn:microsoft.com/office/officeart/2005/8/layout/hList7"/>
    <dgm:cxn modelId="{5B9257D9-E0D5-4E8A-8355-3130245E4A34}" srcId="{8E7BA74B-3839-4A10-9C6F-6F6BECE0E955}" destId="{031FF44E-0288-4A02-A870-56DE34F56CA7}" srcOrd="0" destOrd="0" parTransId="{E5041F00-D886-46FE-81F8-2395EEA35AD8}" sibTransId="{4DD96D19-78B9-4D06-8725-6262CAC70D66}"/>
    <dgm:cxn modelId="{52CA97E2-B9C0-49D8-B045-B23E7E891341}" type="presOf" srcId="{D5A4FCD4-67A7-4528-8E53-BBD18BD151C5}" destId="{7094A8D0-2FE4-4B49-A01F-BF9797EB7B1F}" srcOrd="0" destOrd="0" presId="urn:microsoft.com/office/officeart/2005/8/layout/hList7"/>
    <dgm:cxn modelId="{896794E5-7BD3-45C2-A8D6-FA5636C56006}" type="presOf" srcId="{B2D6DF3C-78A0-42F8-9ECE-285C02B255A9}" destId="{33A7EC95-D28E-43F5-8BC4-8E2002AB79A3}" srcOrd="0" destOrd="3" presId="urn:microsoft.com/office/officeart/2005/8/layout/hList7"/>
    <dgm:cxn modelId="{9554BDE7-D3E3-4906-9712-FB34CCD7A7CB}" type="presOf" srcId="{5ED7AB99-41C2-4A4E-9B1D-B01A023A9375}" destId="{581A2089-2947-4140-AD5E-5E0E9AA4E506}" srcOrd="1" destOrd="1" presId="urn:microsoft.com/office/officeart/2005/8/layout/hList7"/>
    <dgm:cxn modelId="{2CC9B5E8-63BB-4548-96A9-E8B5390BD591}" type="presOf" srcId="{D476EB08-0888-43F8-B1C3-4E1EDC161CD9}" destId="{756CEBF6-B6F3-453D-A8BF-BCA4D66B751E}" srcOrd="0" destOrd="0" presId="urn:microsoft.com/office/officeart/2005/8/layout/hList7"/>
    <dgm:cxn modelId="{A372BCF9-54D6-4245-8055-16565501F3FF}" type="presOf" srcId="{638C1433-2000-4BE0-BE50-2E6DA2D0485E}" destId="{15407843-411E-4BA0-8CA4-B5FAB05C0D67}" srcOrd="0" destOrd="1" presId="urn:microsoft.com/office/officeart/2005/8/layout/hList7"/>
    <dgm:cxn modelId="{23CFB3FB-3CBC-43E1-A9BC-72F9AB42E7ED}" type="presOf" srcId="{5ED7AB99-41C2-4A4E-9B1D-B01A023A9375}" destId="{756CEBF6-B6F3-453D-A8BF-BCA4D66B751E}" srcOrd="0" destOrd="1" presId="urn:microsoft.com/office/officeart/2005/8/layout/hList7"/>
    <dgm:cxn modelId="{3869B1FC-5C08-474A-942B-B68026EBC429}" type="presOf" srcId="{8F9BA375-C0A9-45F2-A881-988D28ABBE6D}" destId="{0C5A753C-E1CF-456D-B718-AFD370BC70C0}" srcOrd="1" destOrd="3" presId="urn:microsoft.com/office/officeart/2005/8/layout/hList7"/>
    <dgm:cxn modelId="{B4A9D686-92A7-49F9-BC6A-EECB3411421B}" type="presParOf" srcId="{D7747EE9-7FF9-40EE-9FE4-B41D40393C0E}" destId="{B962A4B0-0043-48DE-90BC-AE3380BAA059}" srcOrd="0" destOrd="0" presId="urn:microsoft.com/office/officeart/2005/8/layout/hList7"/>
    <dgm:cxn modelId="{B815D9DA-DD63-42D2-950E-D1DEE38136A6}" type="presParOf" srcId="{D7747EE9-7FF9-40EE-9FE4-B41D40393C0E}" destId="{FC09008E-6FD8-4D18-B55B-F9D9EF53C838}" srcOrd="1" destOrd="0" presId="urn:microsoft.com/office/officeart/2005/8/layout/hList7"/>
    <dgm:cxn modelId="{2BC7798D-946C-4B4D-B5ED-0CA1140D3DA4}" type="presParOf" srcId="{FC09008E-6FD8-4D18-B55B-F9D9EF53C838}" destId="{0769C173-4E00-477D-9B96-CF323DCC535C}" srcOrd="0" destOrd="0" presId="urn:microsoft.com/office/officeart/2005/8/layout/hList7"/>
    <dgm:cxn modelId="{64D0B4FB-57DA-4221-A5AA-8DE1FFAC0455}" type="presParOf" srcId="{0769C173-4E00-477D-9B96-CF323DCC535C}" destId="{33A7EC95-D28E-43F5-8BC4-8E2002AB79A3}" srcOrd="0" destOrd="0" presId="urn:microsoft.com/office/officeart/2005/8/layout/hList7"/>
    <dgm:cxn modelId="{73F9B33B-FE5F-4797-8931-718816A563E3}" type="presParOf" srcId="{0769C173-4E00-477D-9B96-CF323DCC535C}" destId="{A2E3C03C-FE23-4C6B-BDDB-9E1B3E74036A}" srcOrd="1" destOrd="0" presId="urn:microsoft.com/office/officeart/2005/8/layout/hList7"/>
    <dgm:cxn modelId="{5994DEA1-21AC-4436-8ECB-C1DDCA6FE9EE}" type="presParOf" srcId="{0769C173-4E00-477D-9B96-CF323DCC535C}" destId="{A58A3AB0-BA5B-436F-84BA-6BFB0B9CB46D}" srcOrd="2" destOrd="0" presId="urn:microsoft.com/office/officeart/2005/8/layout/hList7"/>
    <dgm:cxn modelId="{E10AE2C4-4105-49B0-ABE1-213A71EB030A}" type="presParOf" srcId="{0769C173-4E00-477D-9B96-CF323DCC535C}" destId="{7E7F0F69-78A4-4F88-BDD8-51283677AA49}" srcOrd="3" destOrd="0" presId="urn:microsoft.com/office/officeart/2005/8/layout/hList7"/>
    <dgm:cxn modelId="{371AD208-A192-49F4-A5EA-2327412A4C57}" type="presParOf" srcId="{FC09008E-6FD8-4D18-B55B-F9D9EF53C838}" destId="{EFF9B572-F45C-455A-90EB-5D267DA97121}" srcOrd="1" destOrd="0" presId="urn:microsoft.com/office/officeart/2005/8/layout/hList7"/>
    <dgm:cxn modelId="{CCFE6ECA-87FE-4741-8361-AE5374FBA086}" type="presParOf" srcId="{FC09008E-6FD8-4D18-B55B-F9D9EF53C838}" destId="{4BD6A0F1-17B9-4377-A88C-71D08A39BE21}" srcOrd="2" destOrd="0" presId="urn:microsoft.com/office/officeart/2005/8/layout/hList7"/>
    <dgm:cxn modelId="{82AEFF8A-A3C0-4823-923B-23CE0E15A563}" type="presParOf" srcId="{4BD6A0F1-17B9-4377-A88C-71D08A39BE21}" destId="{15407843-411E-4BA0-8CA4-B5FAB05C0D67}" srcOrd="0" destOrd="0" presId="urn:microsoft.com/office/officeart/2005/8/layout/hList7"/>
    <dgm:cxn modelId="{92E3365F-6B7C-4023-9125-90CB34EC2EA2}" type="presParOf" srcId="{4BD6A0F1-17B9-4377-A88C-71D08A39BE21}" destId="{0C5A753C-E1CF-456D-B718-AFD370BC70C0}" srcOrd="1" destOrd="0" presId="urn:microsoft.com/office/officeart/2005/8/layout/hList7"/>
    <dgm:cxn modelId="{A19FD6EF-1BB6-4124-9BFD-3727A4F3D749}" type="presParOf" srcId="{4BD6A0F1-17B9-4377-A88C-71D08A39BE21}" destId="{1E1049D8-6F43-4576-B5BC-9389C7E9FAAC}" srcOrd="2" destOrd="0" presId="urn:microsoft.com/office/officeart/2005/8/layout/hList7"/>
    <dgm:cxn modelId="{71E6D7C3-D7CF-4858-B660-D4373C5487FD}" type="presParOf" srcId="{4BD6A0F1-17B9-4377-A88C-71D08A39BE21}" destId="{E3EB05F0-DD98-467E-8D8C-2828C80EDA47}" srcOrd="3" destOrd="0" presId="urn:microsoft.com/office/officeart/2005/8/layout/hList7"/>
    <dgm:cxn modelId="{A932D496-6931-4B36-B8E2-E45148BD94B3}" type="presParOf" srcId="{FC09008E-6FD8-4D18-B55B-F9D9EF53C838}" destId="{7094A8D0-2FE4-4B49-A01F-BF9797EB7B1F}" srcOrd="3" destOrd="0" presId="urn:microsoft.com/office/officeart/2005/8/layout/hList7"/>
    <dgm:cxn modelId="{4F81E685-3245-4E36-BEC0-CB3EF8C46F2E}" type="presParOf" srcId="{FC09008E-6FD8-4D18-B55B-F9D9EF53C838}" destId="{D04A4281-2726-42D4-8FA6-0F6A5DB7615A}" srcOrd="4" destOrd="0" presId="urn:microsoft.com/office/officeart/2005/8/layout/hList7"/>
    <dgm:cxn modelId="{90DE5511-ACF0-4D1E-996E-6A5690E74E6E}" type="presParOf" srcId="{D04A4281-2726-42D4-8FA6-0F6A5DB7615A}" destId="{756CEBF6-B6F3-453D-A8BF-BCA4D66B751E}" srcOrd="0" destOrd="0" presId="urn:microsoft.com/office/officeart/2005/8/layout/hList7"/>
    <dgm:cxn modelId="{378A7376-EF16-410A-B706-A6C267C18325}" type="presParOf" srcId="{D04A4281-2726-42D4-8FA6-0F6A5DB7615A}" destId="{581A2089-2947-4140-AD5E-5E0E9AA4E506}" srcOrd="1" destOrd="0" presId="urn:microsoft.com/office/officeart/2005/8/layout/hList7"/>
    <dgm:cxn modelId="{25BB2F70-3A3A-4FE5-961E-9396A93582A6}" type="presParOf" srcId="{D04A4281-2726-42D4-8FA6-0F6A5DB7615A}" destId="{652E658D-F89F-4B93-A765-601E8A38AB1C}" srcOrd="2" destOrd="0" presId="urn:microsoft.com/office/officeart/2005/8/layout/hList7"/>
    <dgm:cxn modelId="{2852F465-8157-4677-8B92-F6C24A7F4415}" type="presParOf" srcId="{D04A4281-2726-42D4-8FA6-0F6A5DB7615A}" destId="{0A0FC9D8-3478-4A3E-A077-44746FF0D2A7}"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7EC95-D28E-43F5-8BC4-8E2002AB79A3}">
      <dsp:nvSpPr>
        <dsp:cNvPr id="0" name=""/>
        <dsp:cNvSpPr/>
      </dsp:nvSpPr>
      <dsp:spPr>
        <a:xfrm>
          <a:off x="2204"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Akshay Vijayan</a:t>
          </a:r>
        </a:p>
        <a:p>
          <a:pPr marL="171450" lvl="1" indent="-171450" algn="l" defTabSz="711200">
            <a:lnSpc>
              <a:spcPct val="90000"/>
            </a:lnSpc>
            <a:spcBef>
              <a:spcPct val="0"/>
            </a:spcBef>
            <a:spcAft>
              <a:spcPct val="15000"/>
            </a:spcAft>
            <a:buChar char="•"/>
          </a:pPr>
          <a:r>
            <a:rPr lang="en-US" sz="1600" kern="1200" dirty="0"/>
            <a:t>Developer</a:t>
          </a:r>
        </a:p>
        <a:p>
          <a:pPr marL="171450" lvl="1" indent="-171450" algn="l" defTabSz="711200">
            <a:lnSpc>
              <a:spcPct val="90000"/>
            </a:lnSpc>
            <a:spcBef>
              <a:spcPct val="0"/>
            </a:spcBef>
            <a:spcAft>
              <a:spcPct val="15000"/>
            </a:spcAft>
            <a:buChar char="•"/>
          </a:pPr>
          <a:r>
            <a:rPr lang="en-US" sz="1600" kern="1200" dirty="0"/>
            <a:t>Managing cleaning and developing </a:t>
          </a:r>
          <a:br>
            <a:rPr lang="en-US" sz="1600" kern="1200" dirty="0"/>
          </a:br>
          <a:r>
            <a:rPr lang="en-US" sz="1600" kern="1200" dirty="0"/>
            <a:t>solutions from data</a:t>
          </a:r>
        </a:p>
        <a:p>
          <a:pPr marL="171450" lvl="1" indent="-171450" algn="l" defTabSz="711200">
            <a:lnSpc>
              <a:spcPct val="90000"/>
            </a:lnSpc>
            <a:spcBef>
              <a:spcPct val="0"/>
            </a:spcBef>
            <a:spcAft>
              <a:spcPct val="15000"/>
            </a:spcAft>
            <a:buChar char="•"/>
          </a:pPr>
          <a:r>
            <a:rPr lang="en-US" sz="1600" kern="1200" dirty="0"/>
            <a:t>Development and testing </a:t>
          </a:r>
        </a:p>
      </dsp:txBody>
      <dsp:txXfrm>
        <a:off x="2204" y="1747480"/>
        <a:ext cx="3429323" cy="1747480"/>
      </dsp:txXfrm>
    </dsp:sp>
    <dsp:sp modelId="{7E7F0F69-78A4-4F88-BDD8-51283677AA49}">
      <dsp:nvSpPr>
        <dsp:cNvPr id="0" name=""/>
        <dsp:cNvSpPr/>
      </dsp:nvSpPr>
      <dsp:spPr>
        <a:xfrm>
          <a:off x="989476" y="262122"/>
          <a:ext cx="1454777" cy="145477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407843-411E-4BA0-8CA4-B5FAB05C0D67}">
      <dsp:nvSpPr>
        <dsp:cNvPr id="0" name=""/>
        <dsp:cNvSpPr/>
      </dsp:nvSpPr>
      <dsp:spPr>
        <a:xfrm>
          <a:off x="3534406"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Arshad Rafeek Shemi</a:t>
          </a:r>
        </a:p>
        <a:p>
          <a:pPr marL="171450" lvl="1" indent="-171450" algn="l" defTabSz="711200">
            <a:lnSpc>
              <a:spcPct val="90000"/>
            </a:lnSpc>
            <a:spcBef>
              <a:spcPct val="0"/>
            </a:spcBef>
            <a:spcAft>
              <a:spcPct val="15000"/>
            </a:spcAft>
            <a:buChar char="•"/>
          </a:pPr>
          <a:r>
            <a:rPr lang="en-US" sz="1600" kern="1200" dirty="0"/>
            <a:t>Business Analyst </a:t>
          </a:r>
        </a:p>
        <a:p>
          <a:pPr marL="171450" lvl="1" indent="-171450" algn="l" defTabSz="711200">
            <a:lnSpc>
              <a:spcPct val="90000"/>
            </a:lnSpc>
            <a:spcBef>
              <a:spcPct val="0"/>
            </a:spcBef>
            <a:spcAft>
              <a:spcPct val="15000"/>
            </a:spcAft>
            <a:buChar char="•"/>
          </a:pPr>
          <a:r>
            <a:rPr lang="en-US" sz="1600" kern="1200" dirty="0"/>
            <a:t>Managing proper communication between client and the team,</a:t>
          </a:r>
        </a:p>
        <a:p>
          <a:pPr marL="171450" lvl="1" indent="-171450" algn="l" defTabSz="711200">
            <a:lnSpc>
              <a:spcPct val="90000"/>
            </a:lnSpc>
            <a:spcBef>
              <a:spcPct val="0"/>
            </a:spcBef>
            <a:spcAft>
              <a:spcPct val="15000"/>
            </a:spcAft>
            <a:buChar char="•"/>
          </a:pPr>
          <a:r>
            <a:rPr lang="en-US" sz="1600" kern="1200" dirty="0"/>
            <a:t>Data analysis</a:t>
          </a:r>
        </a:p>
      </dsp:txBody>
      <dsp:txXfrm>
        <a:off x="3534406" y="1747480"/>
        <a:ext cx="3429323" cy="1747480"/>
      </dsp:txXfrm>
    </dsp:sp>
    <dsp:sp modelId="{E3EB05F0-DD98-467E-8D8C-2828C80EDA47}">
      <dsp:nvSpPr>
        <dsp:cNvPr id="0" name=""/>
        <dsp:cNvSpPr/>
      </dsp:nvSpPr>
      <dsp:spPr>
        <a:xfrm>
          <a:off x="4521679" y="262122"/>
          <a:ext cx="1454777" cy="1454777"/>
        </a:xfrm>
        <a:prstGeom prst="ellipse">
          <a:avLst/>
        </a:prstGeom>
        <a:blipFill>
          <a:blip xmlns:r="http://schemas.openxmlformats.org/officeDocument/2006/relationships" r:embed="rId2"/>
          <a:srcRect/>
          <a:stretch>
            <a:fillRect t="-15000" b="-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6CEBF6-B6F3-453D-A8BF-BCA4D66B751E}">
      <dsp:nvSpPr>
        <dsp:cNvPr id="0" name=""/>
        <dsp:cNvSpPr/>
      </dsp:nvSpPr>
      <dsp:spPr>
        <a:xfrm>
          <a:off x="7066609"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Mary Lijo Cletus</a:t>
          </a:r>
        </a:p>
        <a:p>
          <a:pPr marL="228600" lvl="1" indent="-228600" algn="l" defTabSz="889000">
            <a:lnSpc>
              <a:spcPct val="90000"/>
            </a:lnSpc>
            <a:spcBef>
              <a:spcPct val="0"/>
            </a:spcBef>
            <a:spcAft>
              <a:spcPct val="15000"/>
            </a:spcAft>
            <a:buChar char="•"/>
          </a:pPr>
          <a:r>
            <a:rPr lang="en-US" sz="2000" kern="1200" dirty="0"/>
            <a:t>Data Analyst</a:t>
          </a:r>
        </a:p>
        <a:p>
          <a:pPr marL="228600" lvl="1" indent="-228600" algn="l" defTabSz="889000">
            <a:lnSpc>
              <a:spcPct val="90000"/>
            </a:lnSpc>
            <a:spcBef>
              <a:spcPct val="0"/>
            </a:spcBef>
            <a:spcAft>
              <a:spcPct val="15000"/>
            </a:spcAft>
            <a:buChar char="•"/>
          </a:pPr>
          <a:r>
            <a:rPr lang="en-US" sz="2000" kern="1200" dirty="0"/>
            <a:t>Data analysis and data visualization</a:t>
          </a:r>
        </a:p>
      </dsp:txBody>
      <dsp:txXfrm>
        <a:off x="7066609" y="1747480"/>
        <a:ext cx="3429323" cy="1747480"/>
      </dsp:txXfrm>
    </dsp:sp>
    <dsp:sp modelId="{0A0FC9D8-3478-4A3E-A077-44746FF0D2A7}">
      <dsp:nvSpPr>
        <dsp:cNvPr id="0" name=""/>
        <dsp:cNvSpPr/>
      </dsp:nvSpPr>
      <dsp:spPr>
        <a:xfrm>
          <a:off x="8053882" y="262122"/>
          <a:ext cx="1454777" cy="1454777"/>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62A4B0-0043-48DE-90BC-AE3380BAA059}">
      <dsp:nvSpPr>
        <dsp:cNvPr id="0" name=""/>
        <dsp:cNvSpPr/>
      </dsp:nvSpPr>
      <dsp:spPr>
        <a:xfrm>
          <a:off x="419925" y="3494961"/>
          <a:ext cx="9658286" cy="655305"/>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01FB35-722A-434C-998A-55361814406F}" type="datetimeFigureOut">
              <a:rPr lang="en-US" smtClean="0"/>
              <a:t>11/23/2022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E432C5-6B74-436C-BF48-7B17754AB941}" type="slidenum">
              <a:rPr lang="en-US" smtClean="0"/>
              <a:t>‹#›</a:t>
            </a:fld>
            <a:endParaRPr lang="en-US"/>
          </a:p>
        </p:txBody>
      </p:sp>
    </p:spTree>
    <p:extLst>
      <p:ext uri="{BB962C8B-B14F-4D97-AF65-F5344CB8AC3E}">
        <p14:creationId xmlns:p14="http://schemas.microsoft.com/office/powerpoint/2010/main" val="3541981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82F6A0-C5BF-4844-9288-8F7F8AE79D55}" type="datetimeFigureOut">
              <a:rPr lang="en-US" smtClean="0"/>
              <a:t>11/23/2022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765CA8-773C-4672-86C7-BF3D1D8903CC}" type="slidenum">
              <a:rPr lang="en-US" smtClean="0"/>
              <a:t>‹#›</a:t>
            </a:fld>
            <a:endParaRPr lang="en-US"/>
          </a:p>
        </p:txBody>
      </p:sp>
    </p:spTree>
    <p:extLst>
      <p:ext uri="{BB962C8B-B14F-4D97-AF65-F5344CB8AC3E}">
        <p14:creationId xmlns:p14="http://schemas.microsoft.com/office/powerpoint/2010/main" val="281182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sp>
        <p:nvSpPr>
          <p:cNvPr id="11"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24284561"/>
      </p:ext>
    </p:extLst>
  </p:cSld>
  <p:clrMapOvr>
    <a:masterClrMapping/>
  </p:clrMapOvr>
  <p:extLst>
    <p:ext uri="{DCECCB84-F9BA-43D5-87BE-67443E8EF086}">
      <p15:sldGuideLst xmlns:p15="http://schemas.microsoft.com/office/powerpoint/2012/main">
        <p15:guide id="1" pos="21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ull Picture Background with content -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0848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41364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5156411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 Points - A">
    <p:spTree>
      <p:nvGrpSpPr>
        <p:cNvPr id="1" name=""/>
        <p:cNvGrpSpPr/>
        <p:nvPr/>
      </p:nvGrpSpPr>
      <p:grpSpPr>
        <a:xfrm>
          <a:off x="0" y="0"/>
          <a:ext cx="0" cy="0"/>
          <a:chOff x="0" y="0"/>
          <a:chExt cx="0" cy="0"/>
        </a:xfrm>
      </p:grpSpPr>
      <p:sp>
        <p:nvSpPr>
          <p:cNvPr id="2" name="Rectangle 1"/>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6"/>
          <p:cNvSpPr>
            <a:spLocks noGrp="1"/>
          </p:cNvSpPr>
          <p:nvPr>
            <p:ph type="title" hasCustomPrompt="1"/>
          </p:nvPr>
        </p:nvSpPr>
        <p:spPr>
          <a:xfrm>
            <a:off x="406400" y="585132"/>
            <a:ext cx="10966451" cy="754083"/>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hasCustomPrompt="1"/>
          </p:nvPr>
        </p:nvSpPr>
        <p:spPr>
          <a:xfrm>
            <a:off x="874184" y="1439904"/>
            <a:ext cx="10498667" cy="4514810"/>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dirty="0"/>
              <a:t>Click and start typing</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3275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Points with graphic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386274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smart art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925728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aphics Right Side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14987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ics 2 column - A">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54434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alf Picture Background - A">
    <p:bg>
      <p:bgPr>
        <a:solidFill>
          <a:schemeClr val="tx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773654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4"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143016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16" userDrawn="1">
          <p15:clr>
            <a:srgbClr val="FBAE40"/>
          </p15:clr>
        </p15:guide>
        <p15:guide id="3" pos="39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9650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808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784523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170988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54106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552980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25837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5" name="Rectangle 14"/>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7281809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ull Picture Background with content -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12192000" cy="6101976"/>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4663311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ull Picture Background with content -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286441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2" y="5124759"/>
            <a:ext cx="888324"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0422120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30844385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888323" cy="571527"/>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7978943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10498667" cy="3976688"/>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1332522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 Points with graphic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997284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smart art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852836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s Right Side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42381728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phics 2 column - B">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Tree>
    <p:extLst>
      <p:ext uri="{BB962C8B-B14F-4D97-AF65-F5344CB8AC3E}">
        <p14:creationId xmlns:p14="http://schemas.microsoft.com/office/powerpoint/2010/main" val="23298492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alf Picture Background - B">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948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07180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964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0220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71712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Point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831598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ull Picture Background with content -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3716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4331314"/>
      </p:ext>
    </p:extLst>
  </p:cSld>
  <p:clrMap bg1="lt1" tx1="dk1" bg2="lt2" tx2="dk2" accent1="accent1" accent2="accent2" accent3="accent3" accent4="accent4" accent5="accent5" accent6="accent6" hlink="hlink" folHlink="folHlink"/>
  <p:sldLayoutIdLst>
    <p:sldLayoutId id="2147483660" r:id="rId1"/>
    <p:sldLayoutId id="2147483693" r:id="rId2"/>
    <p:sldLayoutId id="2147483680" r:id="rId3"/>
    <p:sldLayoutId id="2147483737" r:id="rId4"/>
    <p:sldLayoutId id="2147483738" r:id="rId5"/>
    <p:sldLayoutId id="2147483739" r:id="rId6"/>
    <p:sldLayoutId id="2147483682" r:id="rId7"/>
    <p:sldLayoutId id="2147483708" r:id="rId8"/>
    <p:sldLayoutId id="2147483700" r:id="rId9"/>
    <p:sldLayoutId id="2147483704" r:id="rId10"/>
    <p:sldLayoutId id="2147483689" r:id="rId11"/>
    <p:sldLayoutId id="2147483696" r:id="rId12"/>
    <p:sldLayoutId id="2147483690" r:id="rId13"/>
    <p:sldLayoutId id="2147483709" r:id="rId14"/>
    <p:sldLayoutId id="2147483691" r:id="rId15"/>
    <p:sldLayoutId id="2147483692" r:id="rId16"/>
    <p:sldLayoutId id="2147483706" r:id="rId17"/>
    <p:sldLayoutId id="2147483698"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08641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40" r:id="rId4"/>
    <p:sldLayoutId id="2147483741" r:id="rId5"/>
    <p:sldLayoutId id="2147483742" r:id="rId6"/>
    <p:sldLayoutId id="2147483714" r:id="rId7"/>
    <p:sldLayoutId id="2147483715" r:id="rId8"/>
    <p:sldLayoutId id="2147483717" r:id="rId9"/>
    <p:sldLayoutId id="2147483719" r:id="rId10"/>
    <p:sldLayoutId id="2147483721" r:id="rId11"/>
    <p:sldLayoutId id="2147483723" r:id="rId12"/>
    <p:sldLayoutId id="2147483725" r:id="rId13"/>
    <p:sldLayoutId id="2147483727" r:id="rId14"/>
    <p:sldLayoutId id="2147483729" r:id="rId15"/>
    <p:sldLayoutId id="2147483731" r:id="rId16"/>
    <p:sldLayoutId id="2147483733" r:id="rId17"/>
    <p:sldLayoutId id="2147483736"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90.png"/><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Excel_Worksheet1.xlsx"/><Relationship Id="rId1" Type="http://schemas.openxmlformats.org/officeDocument/2006/relationships/slideLayout" Target="../slideLayouts/slideLayout13.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Excel_Worksheet3.xlsx"/><Relationship Id="rId1" Type="http://schemas.openxmlformats.org/officeDocument/2006/relationships/slideLayout" Target="../slideLayouts/slideLayout13.xml"/><Relationship Id="rId4" Type="http://schemas.openxmlformats.org/officeDocument/2006/relationships/chart" Target="../charts/char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Excel_Worksheet5.xlsx"/><Relationship Id="rId1" Type="http://schemas.openxmlformats.org/officeDocument/2006/relationships/slideLayout" Target="../slideLayouts/slideLayout13.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sz="2000" dirty="0"/>
              <a:t>Big Data Analytics – BDAT1011</a:t>
            </a:r>
          </a:p>
        </p:txBody>
      </p:sp>
      <p:sp>
        <p:nvSpPr>
          <p:cNvPr id="9" name="Text Placeholder 8"/>
          <p:cNvSpPr>
            <a:spLocks noGrp="1"/>
          </p:cNvSpPr>
          <p:nvPr>
            <p:ph type="body" sz="quarter" idx="13"/>
          </p:nvPr>
        </p:nvSpPr>
        <p:spPr/>
        <p:txBody>
          <a:bodyPr/>
          <a:lstStyle/>
          <a:p>
            <a:r>
              <a:rPr lang="en-US" sz="2000" dirty="0"/>
              <a:t>Mary Lijo Cletus</a:t>
            </a:r>
          </a:p>
          <a:p>
            <a:r>
              <a:rPr lang="en-US" sz="2000" dirty="0" err="1"/>
              <a:t>Akshay</a:t>
            </a:r>
            <a:r>
              <a:rPr lang="en-US" sz="2000" dirty="0"/>
              <a:t> Vijayan</a:t>
            </a:r>
          </a:p>
          <a:p>
            <a:r>
              <a:rPr lang="en-US" sz="2000" dirty="0"/>
              <a:t>Arshad </a:t>
            </a:r>
            <a:r>
              <a:rPr lang="en-US" sz="2000" dirty="0" err="1"/>
              <a:t>Rafeek</a:t>
            </a:r>
            <a:r>
              <a:rPr lang="en-US" sz="2000" dirty="0"/>
              <a:t> </a:t>
            </a:r>
            <a:r>
              <a:rPr lang="en-US" sz="2000" dirty="0" err="1"/>
              <a:t>Shemi</a:t>
            </a:r>
            <a:endParaRPr lang="en-US" sz="2000" dirty="0"/>
          </a:p>
        </p:txBody>
      </p:sp>
      <p:sp>
        <p:nvSpPr>
          <p:cNvPr id="8" name="Text Placeholder 7"/>
          <p:cNvSpPr>
            <a:spLocks noGrp="1"/>
          </p:cNvSpPr>
          <p:nvPr>
            <p:ph type="body" sz="quarter" idx="12"/>
          </p:nvPr>
        </p:nvSpPr>
        <p:spPr/>
        <p:txBody>
          <a:bodyPr/>
          <a:lstStyle/>
          <a:p>
            <a:r>
              <a:rPr lang="en-US" sz="4000" dirty="0"/>
              <a:t>Analytics Analyst</a:t>
            </a:r>
          </a:p>
          <a:p>
            <a:r>
              <a:rPr lang="en-US" sz="2400" dirty="0"/>
              <a:t>Project Code:</a:t>
            </a:r>
            <a:r>
              <a:rPr lang="en-IN" sz="2400" dirty="0"/>
              <a:t>GEO 1327</a:t>
            </a:r>
            <a:endParaRPr lang="en-US" sz="2400" dirty="0"/>
          </a:p>
        </p:txBody>
      </p:sp>
      <p:pic>
        <p:nvPicPr>
          <p:cNvPr id="10" name="Picture Placeholder 9">
            <a:extLst>
              <a:ext uri="{FF2B5EF4-FFF2-40B4-BE49-F238E27FC236}">
                <a16:creationId xmlns:a16="http://schemas.microsoft.com/office/drawing/2014/main" id="{3901F98A-B107-BBE3-DF8D-86E89F995D86}"/>
              </a:ext>
            </a:extLst>
          </p:cNvPr>
          <p:cNvPicPr>
            <a:picLocks noGrp="1" noChangeAspect="1"/>
          </p:cNvPicPr>
          <p:nvPr>
            <p:ph type="pic" sz="quarter" idx="10"/>
          </p:nvPr>
        </p:nvPicPr>
        <p:blipFill rotWithShape="1">
          <a:blip r:embed="rId2"/>
          <a:srcRect t="12576" r="77424" b="73351"/>
          <a:stretch/>
        </p:blipFill>
        <p:spPr>
          <a:xfrm>
            <a:off x="3612443" y="1066800"/>
            <a:ext cx="4967113" cy="1676400"/>
          </a:xfrm>
        </p:spPr>
      </p:pic>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29C5B957-1D31-E50E-3DF6-449D6B397098}"/>
                  </a:ext>
                </a:extLst>
              </p:cNvPr>
              <p:cNvGraphicFramePr>
                <a:graphicFrameLocks noChangeAspect="1"/>
              </p:cNvGraphicFramePr>
              <p:nvPr>
                <p:extLst>
                  <p:ext uri="{D42A27DB-BD31-4B8C-83A1-F6EECF244321}">
                    <p14:modId xmlns:p14="http://schemas.microsoft.com/office/powerpoint/2010/main" val="1081376595"/>
                  </p:ext>
                </p:extLst>
              </p:nvPr>
            </p:nvGraphicFramePr>
            <p:xfrm>
              <a:off x="-2811296" y="-241430"/>
              <a:ext cx="3048000" cy="1714500"/>
            </p:xfrm>
            <a:graphic>
              <a:graphicData uri="http://schemas.microsoft.com/office/powerpoint/2016/slidezoom">
                <pslz:sldZm>
                  <pslz:sldZmObj sldId="256" cId="411945370">
                    <pslz:zmPr id="{A18BB2BB-1027-46BA-B749-5C2AD0D72FA7}"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29C5B957-1D31-E50E-3DF6-449D6B397098}"/>
                  </a:ext>
                </a:extLst>
              </p:cNvPr>
              <p:cNvPicPr>
                <a:picLocks noGrp="1" noRot="1" noChangeAspect="1" noMove="1" noResize="1" noEditPoints="1" noAdjustHandles="1" noChangeArrowheads="1" noChangeShapeType="1"/>
              </p:cNvPicPr>
              <p:nvPr/>
            </p:nvPicPr>
            <p:blipFill>
              <a:blip r:embed="rId5"/>
              <a:stretch>
                <a:fillRect/>
              </a:stretch>
            </p:blipFill>
            <p:spPr>
              <a:xfrm>
                <a:off x="-2811296" y="-24143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11945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E4614-B863-4ADF-AC63-75989E46E0A5}"/>
              </a:ext>
            </a:extLst>
          </p:cNvPr>
          <p:cNvSpPr>
            <a:spLocks noGrp="1"/>
          </p:cNvSpPr>
          <p:nvPr>
            <p:ph type="title"/>
          </p:nvPr>
        </p:nvSpPr>
        <p:spPr/>
        <p:txBody>
          <a:bodyPr/>
          <a:lstStyle/>
          <a:p>
            <a:r>
              <a:rPr lang="en-US" dirty="0"/>
              <a:t>Project Progress Update</a:t>
            </a:r>
          </a:p>
        </p:txBody>
      </p:sp>
      <p:sp>
        <p:nvSpPr>
          <p:cNvPr id="3" name="Text Placeholder 2">
            <a:extLst>
              <a:ext uri="{FF2B5EF4-FFF2-40B4-BE49-F238E27FC236}">
                <a16:creationId xmlns:a16="http://schemas.microsoft.com/office/drawing/2014/main" id="{B176BBD5-83E8-48B3-ACCA-23DCE88BCB60}"/>
              </a:ext>
            </a:extLst>
          </p:cNvPr>
          <p:cNvSpPr>
            <a:spLocks noGrp="1"/>
          </p:cNvSpPr>
          <p:nvPr>
            <p:ph type="body" sz="quarter" idx="10"/>
          </p:nvPr>
        </p:nvSpPr>
        <p:spPr>
          <a:xfrm>
            <a:off x="1088497" y="1443058"/>
            <a:ext cx="10498667" cy="4514810"/>
          </a:xfrm>
        </p:spPr>
        <p:txBody>
          <a:bodyPr>
            <a:normAutofit/>
          </a:bodyPr>
          <a:lstStyle/>
          <a:p>
            <a:pPr marL="0" indent="0">
              <a:buNone/>
            </a:pPr>
            <a:r>
              <a:rPr lang="en-US" sz="3200" dirty="0">
                <a:solidFill>
                  <a:srgbClr val="FF0000"/>
                </a:solidFill>
              </a:rPr>
              <a:t>Summary of Current State</a:t>
            </a:r>
          </a:p>
          <a:p>
            <a:pPr lvl="1">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Analysis of Google Analytics for the client Social media Accounts</a:t>
            </a:r>
          </a:p>
          <a:p>
            <a:pPr lvl="1">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Dashboard presentation of social media analysis</a:t>
            </a:r>
          </a:p>
          <a:p>
            <a:pPr lvl="1">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Data Scrapping From different similar companies</a:t>
            </a:r>
          </a:p>
          <a:p>
            <a:pPr lvl="1">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Word Cloud preparation for different links provided by the company</a:t>
            </a:r>
          </a:p>
          <a:p>
            <a:pPr lvl="1">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Prepared reports for the website analysis done.</a:t>
            </a:r>
          </a:p>
          <a:p>
            <a:pPr lvl="1">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Documentation works related to the works done so far</a:t>
            </a:r>
          </a:p>
          <a:p>
            <a:pPr marL="0" indent="0">
              <a:buNone/>
            </a:pPr>
            <a:r>
              <a:rPr lang="en-US" sz="3200" dirty="0"/>
              <a:t> </a:t>
            </a:r>
            <a:r>
              <a:rPr lang="en-US" sz="3200" dirty="0">
                <a:solidFill>
                  <a:srgbClr val="FF0000"/>
                </a:solidFill>
              </a:rPr>
              <a:t>Current tasks</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Started designing the next 3 to 5 year plan </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Conducts Meetings and discussions for the 3 to 5 year plan</a:t>
            </a:r>
          </a:p>
          <a:p>
            <a:pPr marL="0" indent="0">
              <a:buNone/>
            </a:pPr>
            <a:endParaRPr lang="en-US" dirty="0"/>
          </a:p>
        </p:txBody>
      </p:sp>
    </p:spTree>
    <p:extLst>
      <p:ext uri="{BB962C8B-B14F-4D97-AF65-F5344CB8AC3E}">
        <p14:creationId xmlns:p14="http://schemas.microsoft.com/office/powerpoint/2010/main" val="249809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F74C-D4E0-DC2E-ECA2-8FEC79773917}"/>
              </a:ext>
            </a:extLst>
          </p:cNvPr>
          <p:cNvSpPr>
            <a:spLocks noGrp="1"/>
          </p:cNvSpPr>
          <p:nvPr>
            <p:ph type="title"/>
          </p:nvPr>
        </p:nvSpPr>
        <p:spPr/>
        <p:txBody>
          <a:bodyPr/>
          <a:lstStyle/>
          <a:p>
            <a:r>
              <a:rPr lang="en-US" dirty="0"/>
              <a:t>Activities in Progress</a:t>
            </a:r>
            <a:endParaRPr lang="en-IN" dirty="0"/>
          </a:p>
        </p:txBody>
      </p:sp>
      <p:sp>
        <p:nvSpPr>
          <p:cNvPr id="3" name="Text Placeholder 2">
            <a:extLst>
              <a:ext uri="{FF2B5EF4-FFF2-40B4-BE49-F238E27FC236}">
                <a16:creationId xmlns:a16="http://schemas.microsoft.com/office/drawing/2014/main" id="{810AFB58-BB1C-84B3-4C3A-27B26CFA7BE2}"/>
              </a:ext>
            </a:extLst>
          </p:cNvPr>
          <p:cNvSpPr>
            <a:spLocks noGrp="1"/>
          </p:cNvSpPr>
          <p:nvPr>
            <p:ph type="body" sz="quarter" idx="10"/>
          </p:nvPr>
        </p:nvSpPr>
        <p:spPr/>
        <p:txBody>
          <a:bodyPr/>
          <a:lstStyle/>
          <a:p>
            <a:pPr marL="0" indent="0">
              <a:buNone/>
            </a:pPr>
            <a:endParaRPr lang="en-US" sz="2800" dirty="0"/>
          </a:p>
          <a:p>
            <a:pPr marL="457200" indent="-457200">
              <a:buFont typeface="Arial" panose="020B0604020202020204" pitchFamily="34" charset="0"/>
              <a:buChar char="•"/>
            </a:pPr>
            <a:r>
              <a:rPr lang="en-US" sz="2800" dirty="0"/>
              <a:t>Preparing for the Next client meeting </a:t>
            </a:r>
          </a:p>
          <a:p>
            <a:r>
              <a:rPr lang="en-IN" dirty="0"/>
              <a:t>    Analysis of  3 to 5 year plan </a:t>
            </a:r>
          </a:p>
        </p:txBody>
      </p:sp>
    </p:spTree>
    <p:extLst>
      <p:ext uri="{BB962C8B-B14F-4D97-AF65-F5344CB8AC3E}">
        <p14:creationId xmlns:p14="http://schemas.microsoft.com/office/powerpoint/2010/main" val="323401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5DE9-C8CF-3C32-BCBC-D0DAA54170AF}"/>
              </a:ext>
            </a:extLst>
          </p:cNvPr>
          <p:cNvSpPr>
            <a:spLocks noGrp="1"/>
          </p:cNvSpPr>
          <p:nvPr>
            <p:ph type="title"/>
          </p:nvPr>
        </p:nvSpPr>
        <p:spPr/>
        <p:txBody>
          <a:bodyPr/>
          <a:lstStyle/>
          <a:p>
            <a:r>
              <a:rPr lang="en-US" sz="3200" dirty="0">
                <a:solidFill>
                  <a:schemeClr val="accent5">
                    <a:lumMod val="75000"/>
                  </a:schemeClr>
                </a:solidFill>
              </a:rPr>
              <a:t>Activities and Works so far</a:t>
            </a:r>
            <a:br>
              <a:rPr lang="en-IN" sz="3200" dirty="0">
                <a:solidFill>
                  <a:schemeClr val="accent5">
                    <a:lumMod val="75000"/>
                  </a:schemeClr>
                </a:solidFill>
              </a:rPr>
            </a:br>
            <a:endParaRPr lang="en-IN" dirty="0"/>
          </a:p>
        </p:txBody>
      </p:sp>
      <p:sp>
        <p:nvSpPr>
          <p:cNvPr id="4" name="Text Placeholder 3">
            <a:extLst>
              <a:ext uri="{FF2B5EF4-FFF2-40B4-BE49-F238E27FC236}">
                <a16:creationId xmlns:a16="http://schemas.microsoft.com/office/drawing/2014/main" id="{BCC02404-7CA4-DDDD-73D2-5EF76AC01AD6}"/>
              </a:ext>
            </a:extLst>
          </p:cNvPr>
          <p:cNvSpPr txBox="1">
            <a:spLocks noGrp="1"/>
          </p:cNvSpPr>
          <p:nvPr>
            <p:ph type="body" sz="quarter" idx="10"/>
          </p:nvPr>
        </p:nvSpPr>
        <p:spPr>
          <a:xfrm>
            <a:off x="874713" y="1439863"/>
            <a:ext cx="10498137" cy="4739759"/>
          </a:xfrm>
          <a:prstGeom prst="rect">
            <a:avLst/>
          </a:prstGeom>
          <a:noFill/>
        </p:spPr>
        <p:txBody>
          <a:bodyPr wrap="square" lIns="0" tIns="0" rIns="0" bIns="0" rtlCol="0" anchor="t">
            <a:spAutoFit/>
          </a:bodyPr>
          <a:lstStyle/>
          <a:p>
            <a:pPr marL="457200" indent="-457200">
              <a:lnSpc>
                <a:spcPct val="150000"/>
              </a:lnSpc>
              <a:buFont typeface="Arial" panose="020B0604020202020204" pitchFamily="34" charset="0"/>
              <a:buChar char="•"/>
            </a:pPr>
            <a:r>
              <a:rPr lang="en-US" sz="2800" dirty="0"/>
              <a:t>First Client meeting was done on 21/09/2022</a:t>
            </a:r>
          </a:p>
          <a:p>
            <a:pPr marL="457200" indent="-457200">
              <a:lnSpc>
                <a:spcPct val="150000"/>
              </a:lnSpc>
            </a:pPr>
            <a:r>
              <a:rPr lang="en-US" sz="2800" dirty="0"/>
              <a:t>Second Client meeting was done on 29/09/2022</a:t>
            </a:r>
          </a:p>
          <a:p>
            <a:pPr marL="457200" indent="-457200">
              <a:lnSpc>
                <a:spcPct val="150000"/>
              </a:lnSpc>
            </a:pPr>
            <a:r>
              <a:rPr lang="en-US" sz="2800" dirty="0"/>
              <a:t>Third Client meeting was done on 13/10/2022</a:t>
            </a:r>
          </a:p>
          <a:p>
            <a:pPr marL="457200" indent="-457200">
              <a:lnSpc>
                <a:spcPct val="150000"/>
              </a:lnSpc>
            </a:pPr>
            <a:r>
              <a:rPr lang="en-US" dirty="0"/>
              <a:t>Fourth Client meeting was done on 3/11/2022</a:t>
            </a:r>
            <a:endParaRPr lang="en-US" sz="2800" dirty="0"/>
          </a:p>
          <a:p>
            <a:pPr marL="457200" indent="-457200">
              <a:lnSpc>
                <a:spcPct val="150000"/>
              </a:lnSpc>
              <a:buFont typeface="Arial" panose="020B0604020202020204" pitchFamily="34" charset="0"/>
              <a:buChar char="•"/>
            </a:pPr>
            <a:r>
              <a:rPr lang="en-US" dirty="0"/>
              <a:t>Immediate recommendations on website provided for the client's website </a:t>
            </a:r>
            <a:r>
              <a:rPr lang="en-US" dirty="0" err="1"/>
              <a:t>updation</a:t>
            </a:r>
            <a:endParaRPr lang="en-US" dirty="0"/>
          </a:p>
          <a:p>
            <a:endParaRPr lang="en-IN" dirty="0"/>
          </a:p>
        </p:txBody>
      </p:sp>
    </p:spTree>
    <p:extLst>
      <p:ext uri="{BB962C8B-B14F-4D97-AF65-F5344CB8AC3E}">
        <p14:creationId xmlns:p14="http://schemas.microsoft.com/office/powerpoint/2010/main" val="1059131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49D3B6-48F3-3624-D703-A2E0074630C1}"/>
              </a:ext>
            </a:extLst>
          </p:cNvPr>
          <p:cNvSpPr>
            <a:spLocks noGrp="1"/>
          </p:cNvSpPr>
          <p:nvPr>
            <p:ph type="body" sz="quarter" idx="10"/>
          </p:nvPr>
        </p:nvSpPr>
        <p:spPr>
          <a:xfrm>
            <a:off x="846666" y="525504"/>
            <a:ext cx="10498667" cy="4514810"/>
          </a:xfrm>
        </p:spPr>
        <p:txBody>
          <a:bodyPr/>
          <a:lstStyle/>
          <a:p>
            <a:pPr marL="457200" indent="-457200">
              <a:lnSpc>
                <a:spcPct val="150000"/>
              </a:lnSpc>
              <a:buFont typeface="Arial" panose="020B0604020202020204" pitchFamily="34" charset="0"/>
              <a:buChar char="•"/>
            </a:pPr>
            <a:r>
              <a:rPr lang="en-US" sz="2800" dirty="0"/>
              <a:t>Detailed analysis of the client soc</a:t>
            </a:r>
            <a:r>
              <a:rPr lang="en-US" dirty="0"/>
              <a:t>ial media </a:t>
            </a:r>
          </a:p>
          <a:p>
            <a:pPr marL="457200" indent="-457200">
              <a:lnSpc>
                <a:spcPct val="150000"/>
              </a:lnSpc>
              <a:buFont typeface="Arial" panose="020B0604020202020204" pitchFamily="34" charset="0"/>
              <a:buChar char="•"/>
            </a:pPr>
            <a:r>
              <a:rPr lang="en-US" dirty="0"/>
              <a:t>Dashboard preparation of client’s social media </a:t>
            </a:r>
          </a:p>
          <a:p>
            <a:pPr marL="457200" indent="-457200">
              <a:lnSpc>
                <a:spcPct val="150000"/>
              </a:lnSpc>
              <a:buFont typeface="Arial" panose="020B0604020202020204" pitchFamily="34" charset="0"/>
              <a:buChar char="•"/>
            </a:pPr>
            <a:r>
              <a:rPr lang="en-US" sz="2800" dirty="0"/>
              <a:t>Analysis of google analytics of client website</a:t>
            </a:r>
          </a:p>
          <a:p>
            <a:pPr marL="457200" indent="-457200">
              <a:lnSpc>
                <a:spcPct val="150000"/>
              </a:lnSpc>
            </a:pPr>
            <a:r>
              <a:rPr lang="en-US" dirty="0"/>
              <a:t>Data is scrapped from similar companies and Word Cloud for SEO keywords was done. </a:t>
            </a:r>
          </a:p>
          <a:p>
            <a:pPr marL="457200" indent="-457200">
              <a:lnSpc>
                <a:spcPct val="150000"/>
              </a:lnSpc>
            </a:pPr>
            <a:r>
              <a:rPr lang="en-US" dirty="0"/>
              <a:t>Data is scrapped from the data sources provided by the client and Word Cloud for SEO keywords was done</a:t>
            </a:r>
            <a:endParaRPr lang="en-US" sz="2800" dirty="0"/>
          </a:p>
          <a:p>
            <a:pPr marL="457200" indent="-457200">
              <a:lnSpc>
                <a:spcPct val="150000"/>
              </a:lnSpc>
              <a:buFont typeface="Arial" panose="020B0604020202020204" pitchFamily="34" charset="0"/>
              <a:buChar char="•"/>
            </a:pPr>
            <a:endParaRPr lang="en-US" sz="2800" dirty="0"/>
          </a:p>
          <a:p>
            <a:endParaRPr lang="en-IN" dirty="0"/>
          </a:p>
        </p:txBody>
      </p:sp>
    </p:spTree>
    <p:extLst>
      <p:ext uri="{BB962C8B-B14F-4D97-AF65-F5344CB8AC3E}">
        <p14:creationId xmlns:p14="http://schemas.microsoft.com/office/powerpoint/2010/main" val="2142508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31BFF9-03F3-526D-C780-33076A6DA80D}"/>
              </a:ext>
            </a:extLst>
          </p:cNvPr>
          <p:cNvSpPr txBox="1"/>
          <p:nvPr/>
        </p:nvSpPr>
        <p:spPr>
          <a:xfrm>
            <a:off x="532572" y="1563165"/>
            <a:ext cx="1036319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400" dirty="0">
                <a:latin typeface="Calibri"/>
                <a:cs typeface="Arial"/>
              </a:rPr>
              <a:t>Preparation for next client meeting</a:t>
            </a:r>
          </a:p>
          <a:p>
            <a:pPr>
              <a:buFontTx/>
              <a:buChar char="•"/>
            </a:pPr>
            <a:r>
              <a:rPr lang="en-US" sz="2400" dirty="0"/>
              <a:t>Preparation for the next 3 to 5 year plan </a:t>
            </a:r>
          </a:p>
          <a:p>
            <a:pPr>
              <a:buChar char="•"/>
            </a:pPr>
            <a:endParaRPr lang="en-US" sz="2400" dirty="0">
              <a:latin typeface="Calibri"/>
              <a:cs typeface="Arial"/>
            </a:endParaRPr>
          </a:p>
        </p:txBody>
      </p:sp>
      <p:sp>
        <p:nvSpPr>
          <p:cNvPr id="5" name="Title 3">
            <a:extLst>
              <a:ext uri="{FF2B5EF4-FFF2-40B4-BE49-F238E27FC236}">
                <a16:creationId xmlns:a16="http://schemas.microsoft.com/office/drawing/2014/main" id="{3D03AB11-A502-0F73-CCD0-84D9D3F2B79E}"/>
              </a:ext>
            </a:extLst>
          </p:cNvPr>
          <p:cNvSpPr txBox="1">
            <a:spLocks noGrp="1"/>
          </p:cNvSpPr>
          <p:nvPr>
            <p:ph type="title"/>
          </p:nvPr>
        </p:nvSpPr>
        <p:spPr>
          <a:xfrm>
            <a:off x="406400" y="585788"/>
            <a:ext cx="10966450" cy="430887"/>
          </a:xfrm>
          <a:prstGeom prst="rect">
            <a:avLst/>
          </a:prstGeom>
          <a:noFill/>
        </p:spPr>
        <p:txBody>
          <a:bodyPr wrap="square" lIns="0" tIns="0" rIns="0" bIns="0" rtlCol="0" anchor="t">
            <a:spAutoFit/>
          </a:bodyPr>
          <a:lstStyle/>
          <a:p>
            <a:r>
              <a:rPr lang="en-US" sz="2800" dirty="0">
                <a:solidFill>
                  <a:schemeClr val="accent1">
                    <a:lumMod val="50000"/>
                  </a:schemeClr>
                </a:solidFill>
              </a:rPr>
              <a:t>Plan for Next week</a:t>
            </a:r>
            <a:endParaRPr lang="en-IN" sz="2800" dirty="0">
              <a:solidFill>
                <a:schemeClr val="accent1">
                  <a:lumMod val="50000"/>
                </a:schemeClr>
              </a:solidFill>
            </a:endParaRPr>
          </a:p>
        </p:txBody>
      </p:sp>
      <p:graphicFrame>
        <p:nvGraphicFramePr>
          <p:cNvPr id="4" name="Table 3">
            <a:extLst>
              <a:ext uri="{FF2B5EF4-FFF2-40B4-BE49-F238E27FC236}">
                <a16:creationId xmlns:a16="http://schemas.microsoft.com/office/drawing/2014/main" id="{6A2F7CAF-A15C-F649-2711-4230B6382F61}"/>
              </a:ext>
            </a:extLst>
          </p:cNvPr>
          <p:cNvGraphicFramePr>
            <a:graphicFrameLocks noGrp="1"/>
          </p:cNvGraphicFramePr>
          <p:nvPr>
            <p:extLst>
              <p:ext uri="{D42A27DB-BD31-4B8C-83A1-F6EECF244321}">
                <p14:modId xmlns:p14="http://schemas.microsoft.com/office/powerpoint/2010/main" val="4195415890"/>
              </p:ext>
            </p:extLst>
          </p:nvPr>
        </p:nvGraphicFramePr>
        <p:xfrm>
          <a:off x="1457325" y="2919413"/>
          <a:ext cx="7105171" cy="2252664"/>
        </p:xfrm>
        <a:graphic>
          <a:graphicData uri="http://schemas.openxmlformats.org/drawingml/2006/table">
            <a:tbl>
              <a:tblPr>
                <a:tableStyleId>{5C22544A-7EE6-4342-B048-85BDC9FD1C3A}</a:tableStyleId>
              </a:tblPr>
              <a:tblGrid>
                <a:gridCol w="1792288">
                  <a:extLst>
                    <a:ext uri="{9D8B030D-6E8A-4147-A177-3AD203B41FA5}">
                      <a16:colId xmlns:a16="http://schemas.microsoft.com/office/drawing/2014/main" val="3375746105"/>
                    </a:ext>
                  </a:extLst>
                </a:gridCol>
                <a:gridCol w="2520531">
                  <a:extLst>
                    <a:ext uri="{9D8B030D-6E8A-4147-A177-3AD203B41FA5}">
                      <a16:colId xmlns:a16="http://schemas.microsoft.com/office/drawing/2014/main" val="650007164"/>
                    </a:ext>
                  </a:extLst>
                </a:gridCol>
                <a:gridCol w="2792352">
                  <a:extLst>
                    <a:ext uri="{9D8B030D-6E8A-4147-A177-3AD203B41FA5}">
                      <a16:colId xmlns:a16="http://schemas.microsoft.com/office/drawing/2014/main" val="2389379635"/>
                    </a:ext>
                  </a:extLst>
                </a:gridCol>
              </a:tblGrid>
              <a:tr h="255694">
                <a:tc>
                  <a:txBody>
                    <a:bodyPr/>
                    <a:lstStyle/>
                    <a:p>
                      <a:pPr algn="l" fontAlgn="b"/>
                      <a:r>
                        <a:rPr lang="en-IN" sz="1400" b="1" u="none" strike="noStrike" baseline="0" dirty="0">
                          <a:effectLst/>
                        </a:rPr>
                        <a:t>Milestone </a:t>
                      </a:r>
                      <a:endParaRPr lang="en-IN" sz="1400" b="1" i="0" u="none" strike="noStrike" baseline="0" dirty="0">
                        <a:solidFill>
                          <a:srgbClr val="FFFFFF"/>
                        </a:solidFill>
                        <a:effectLst/>
                        <a:latin typeface="Calibri" panose="020F0502020204030204" pitchFamily="34" charset="0"/>
                      </a:endParaRPr>
                    </a:p>
                  </a:txBody>
                  <a:tcPr marL="9525" marR="9525" marT="9525" marB="0" anchor="b"/>
                </a:tc>
                <a:tc>
                  <a:txBody>
                    <a:bodyPr/>
                    <a:lstStyle/>
                    <a:p>
                      <a:pPr algn="l" fontAlgn="b"/>
                      <a:r>
                        <a:rPr lang="en-IN" sz="1400" b="1" u="none" strike="noStrike" baseline="0">
                          <a:effectLst/>
                        </a:rPr>
                        <a:t>Start Date* </a:t>
                      </a:r>
                      <a:endParaRPr lang="en-IN" sz="1400" b="1" i="0" u="none" strike="noStrike" baseline="0">
                        <a:solidFill>
                          <a:srgbClr val="FFFFFF"/>
                        </a:solidFill>
                        <a:effectLst/>
                        <a:latin typeface="Calibri" panose="020F0502020204030204" pitchFamily="34" charset="0"/>
                      </a:endParaRPr>
                    </a:p>
                  </a:txBody>
                  <a:tcPr marL="9525" marR="9525" marT="9525" marB="0" anchor="b"/>
                </a:tc>
                <a:tc>
                  <a:txBody>
                    <a:bodyPr/>
                    <a:lstStyle/>
                    <a:p>
                      <a:pPr algn="l" fontAlgn="b"/>
                      <a:r>
                        <a:rPr lang="en-IN" sz="1400" b="1" u="none" strike="noStrike" baseline="0" dirty="0">
                          <a:effectLst/>
                        </a:rPr>
                        <a:t>End Date*</a:t>
                      </a:r>
                      <a:endParaRPr lang="en-IN" sz="1400" b="1" i="0" u="none" strike="noStrike" baseline="0"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455386"/>
                  </a:ext>
                </a:extLst>
              </a:tr>
              <a:tr h="255694">
                <a:tc>
                  <a:txBody>
                    <a:bodyPr/>
                    <a:lstStyle/>
                    <a:p>
                      <a:pPr algn="l" fontAlgn="b"/>
                      <a:r>
                        <a:rPr lang="en-IN" sz="1400" u="none" strike="noStrike" baseline="0" dirty="0">
                          <a:effectLst/>
                        </a:rPr>
                        <a:t>Client Meeting</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a:effectLst/>
                        </a:rPr>
                        <a:t>24-11-2022</a:t>
                      </a:r>
                      <a:endParaRPr lang="en-IN" sz="14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dirty="0">
                          <a:effectLst/>
                        </a:rPr>
                        <a:t>24-11-2022</a:t>
                      </a:r>
                      <a:endParaRPr lang="en-IN" sz="14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93414359"/>
                  </a:ext>
                </a:extLst>
              </a:tr>
              <a:tr h="255694">
                <a:tc>
                  <a:txBody>
                    <a:bodyPr/>
                    <a:lstStyle/>
                    <a:p>
                      <a:pPr algn="l" fontAlgn="b"/>
                      <a:r>
                        <a:rPr lang="en-IN" sz="1400" u="none" strike="noStrike" baseline="0">
                          <a:effectLst/>
                        </a:rPr>
                        <a:t>Data Source Reserach</a:t>
                      </a:r>
                      <a:endParaRPr lang="en-IN" sz="14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a:effectLst/>
                        </a:rPr>
                        <a:t>24-11-2022</a:t>
                      </a:r>
                      <a:endParaRPr lang="en-IN" sz="14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a:effectLst/>
                        </a:rPr>
                        <a:t>30-11-2022</a:t>
                      </a:r>
                      <a:endParaRPr lang="en-IN" sz="1400" b="0" i="0" u="none" strike="noStrike" baseline="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5554633"/>
                  </a:ext>
                </a:extLst>
              </a:tr>
              <a:tr h="255694">
                <a:tc>
                  <a:txBody>
                    <a:bodyPr/>
                    <a:lstStyle/>
                    <a:p>
                      <a:pPr algn="l" fontAlgn="b"/>
                      <a:r>
                        <a:rPr lang="en-IN" sz="1400" u="none" strike="noStrike" baseline="0">
                          <a:effectLst/>
                        </a:rPr>
                        <a:t>Development </a:t>
                      </a:r>
                      <a:endParaRPr lang="en-IN" sz="14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a:effectLst/>
                        </a:rPr>
                        <a:t>25-11-2022</a:t>
                      </a:r>
                      <a:endParaRPr lang="en-IN" sz="14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a:effectLst/>
                        </a:rPr>
                        <a:t>26-11-2022</a:t>
                      </a:r>
                      <a:endParaRPr lang="en-IN" sz="1400" b="0" i="0" u="none" strike="noStrike" baseline="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0033904"/>
                  </a:ext>
                </a:extLst>
              </a:tr>
              <a:tr h="255694">
                <a:tc>
                  <a:txBody>
                    <a:bodyPr/>
                    <a:lstStyle/>
                    <a:p>
                      <a:pPr algn="l" fontAlgn="b"/>
                      <a:r>
                        <a:rPr lang="en-IN" sz="1400" u="none" strike="noStrike" baseline="0">
                          <a:effectLst/>
                        </a:rPr>
                        <a:t>Documentation</a:t>
                      </a:r>
                      <a:endParaRPr lang="en-IN" sz="14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a:effectLst/>
                        </a:rPr>
                        <a:t>25-11-2022</a:t>
                      </a:r>
                      <a:endParaRPr lang="en-IN" sz="14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a:effectLst/>
                        </a:rPr>
                        <a:t>30-11-2022</a:t>
                      </a:r>
                      <a:endParaRPr lang="en-IN" sz="1400" b="0" i="0" u="none" strike="noStrike" baseline="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0373728"/>
                  </a:ext>
                </a:extLst>
              </a:tr>
              <a:tr h="255694">
                <a:tc>
                  <a:txBody>
                    <a:bodyPr/>
                    <a:lstStyle/>
                    <a:p>
                      <a:pPr algn="l" fontAlgn="b"/>
                      <a:r>
                        <a:rPr lang="en-IN" sz="1400" u="none" strike="noStrike" baseline="0">
                          <a:effectLst/>
                        </a:rPr>
                        <a:t>Group Meeting</a:t>
                      </a:r>
                      <a:endParaRPr lang="en-IN" sz="14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a:effectLst/>
                        </a:rPr>
                        <a:t>28-11-2022</a:t>
                      </a:r>
                      <a:endParaRPr lang="en-IN" sz="14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a:effectLst/>
                        </a:rPr>
                        <a:t>28-11-2022</a:t>
                      </a:r>
                      <a:endParaRPr lang="en-IN" sz="1400" b="0" i="0" u="none" strike="noStrike" baseline="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51291729"/>
                  </a:ext>
                </a:extLst>
              </a:tr>
              <a:tr h="255694">
                <a:tc>
                  <a:txBody>
                    <a:bodyPr/>
                    <a:lstStyle/>
                    <a:p>
                      <a:pPr algn="l" fontAlgn="b"/>
                      <a:r>
                        <a:rPr lang="en-IN" sz="1400" u="none" strike="noStrike" baseline="0">
                          <a:effectLst/>
                        </a:rPr>
                        <a:t>Report Preparation</a:t>
                      </a:r>
                      <a:endParaRPr lang="en-IN" sz="14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a:effectLst/>
                        </a:rPr>
                        <a:t>27-11-2022</a:t>
                      </a:r>
                      <a:endParaRPr lang="en-IN" sz="14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a:effectLst/>
                        </a:rPr>
                        <a:t>30-11-2022</a:t>
                      </a:r>
                      <a:endParaRPr lang="en-IN" sz="1400" b="0" i="0" u="none" strike="noStrike" baseline="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0627814"/>
                  </a:ext>
                </a:extLst>
              </a:tr>
              <a:tr h="462806">
                <a:tc>
                  <a:txBody>
                    <a:bodyPr/>
                    <a:lstStyle/>
                    <a:p>
                      <a:pPr algn="l" fontAlgn="b"/>
                      <a:r>
                        <a:rPr lang="en-US" sz="1400" u="none" strike="noStrike" baseline="0">
                          <a:effectLst/>
                        </a:rPr>
                        <a:t>Preparation of 3 to 5 year Plan </a:t>
                      </a:r>
                      <a:endParaRPr lang="en-US" sz="14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a:effectLst/>
                        </a:rPr>
                        <a:t>24-11-2022</a:t>
                      </a:r>
                      <a:endParaRPr lang="en-IN" sz="14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dirty="0">
                          <a:effectLst/>
                        </a:rPr>
                        <a:t>30-11-2022</a:t>
                      </a:r>
                      <a:endParaRPr lang="en-IN" sz="14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8160640"/>
                  </a:ext>
                </a:extLst>
              </a:tr>
            </a:tbl>
          </a:graphicData>
        </a:graphic>
      </p:graphicFrame>
    </p:spTree>
    <p:extLst>
      <p:ext uri="{BB962C8B-B14F-4D97-AF65-F5344CB8AC3E}">
        <p14:creationId xmlns:p14="http://schemas.microsoft.com/office/powerpoint/2010/main" val="320719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a:t>
            </a:r>
            <a:r>
              <a:rPr lang="en-US" dirty="0" err="1"/>
              <a:t>Akshay</a:t>
            </a:r>
            <a:r>
              <a:rPr lang="en-US" dirty="0"/>
              <a:t> Vijayan</a:t>
            </a:r>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5" y="1339214"/>
            <a:ext cx="6308494" cy="4615499"/>
          </a:xfrm>
        </p:spPr>
        <p:txBody>
          <a:bodyPr lIns="0" tIns="0" rIns="0" bIns="0" anchor="t">
            <a:normAutofit/>
          </a:bodyPr>
          <a:lstStyle/>
          <a:p>
            <a:pPr marL="0" indent="0">
              <a:buNone/>
            </a:pPr>
            <a:endParaRPr lang="en-US" dirty="0"/>
          </a:p>
          <a:p>
            <a:r>
              <a:rPr lang="en-US" dirty="0">
                <a:cs typeface="Calibri"/>
              </a:rPr>
              <a:t> Research on the programming side and data collection to prepare the 3 to 5 year plan for the client</a:t>
            </a:r>
            <a:endParaRPr lang="en-US" dirty="0"/>
          </a:p>
        </p:txBody>
      </p:sp>
      <p:graphicFrame>
        <p:nvGraphicFramePr>
          <p:cNvPr id="4" name="Content Placeholder 8">
            <a:extLst>
              <a:ext uri="{FF2B5EF4-FFF2-40B4-BE49-F238E27FC236}">
                <a16:creationId xmlns:a16="http://schemas.microsoft.com/office/drawing/2014/main" id="{61F1D67A-6FAA-8705-F1CD-DE03D1856693}"/>
              </a:ext>
            </a:extLst>
          </p:cNvPr>
          <p:cNvGraphicFramePr>
            <a:graphicFrameLocks noChangeAspect="1"/>
          </p:cNvGraphicFramePr>
          <p:nvPr>
            <p:extLst>
              <p:ext uri="{D42A27DB-BD31-4B8C-83A1-F6EECF244321}">
                <p14:modId xmlns:p14="http://schemas.microsoft.com/office/powerpoint/2010/main" val="827507618"/>
              </p:ext>
            </p:extLst>
          </p:nvPr>
        </p:nvGraphicFramePr>
        <p:xfrm>
          <a:off x="498232" y="3844774"/>
          <a:ext cx="7060400" cy="1143401"/>
        </p:xfrm>
        <a:graphic>
          <a:graphicData uri="http://schemas.openxmlformats.org/presentationml/2006/ole">
            <mc:AlternateContent xmlns:mc="http://schemas.openxmlformats.org/markup-compatibility/2006">
              <mc:Choice xmlns:v="urn:schemas-microsoft-com:vml" Requires="v">
                <p:oleObj name="Worksheet" r:id="rId2" imgW="8972398" imgH="1876311" progId="Excel.Sheet.12">
                  <p:embed/>
                </p:oleObj>
              </mc:Choice>
              <mc:Fallback>
                <p:oleObj name="Worksheet" r:id="rId2" imgW="8972398" imgH="1876311" progId="Excel.Sheet.12">
                  <p:embed/>
                  <p:pic>
                    <p:nvPicPr>
                      <p:cNvPr id="4" name="Content Placeholder 8">
                        <a:extLst>
                          <a:ext uri="{FF2B5EF4-FFF2-40B4-BE49-F238E27FC236}">
                            <a16:creationId xmlns:a16="http://schemas.microsoft.com/office/drawing/2014/main" id="{48C4E7CB-03BC-497B-BE32-9FDC37D21A5C}"/>
                          </a:ext>
                        </a:extLst>
                      </p:cNvPr>
                      <p:cNvPicPr/>
                      <p:nvPr/>
                    </p:nvPicPr>
                    <p:blipFill>
                      <a:blip r:embed="rId3"/>
                      <a:stretch>
                        <a:fillRect/>
                      </a:stretch>
                    </p:blipFill>
                    <p:spPr>
                      <a:xfrm>
                        <a:off x="498232" y="3844774"/>
                        <a:ext cx="7060400" cy="1143401"/>
                      </a:xfrm>
                      <a:prstGeom prst="rect">
                        <a:avLst/>
                      </a:prstGeom>
                    </p:spPr>
                  </p:pic>
                </p:oleObj>
              </mc:Fallback>
            </mc:AlternateContent>
          </a:graphicData>
        </a:graphic>
      </p:graphicFrame>
      <p:graphicFrame>
        <p:nvGraphicFramePr>
          <p:cNvPr id="5" name="Chart 4">
            <a:extLst>
              <a:ext uri="{FF2B5EF4-FFF2-40B4-BE49-F238E27FC236}">
                <a16:creationId xmlns:a16="http://schemas.microsoft.com/office/drawing/2014/main" id="{C0C73677-36C5-8431-84EA-FDABD1348554}"/>
              </a:ext>
            </a:extLst>
          </p:cNvPr>
          <p:cNvGraphicFramePr>
            <a:graphicFrameLocks/>
          </p:cNvGraphicFramePr>
          <p:nvPr>
            <p:extLst>
              <p:ext uri="{D42A27DB-BD31-4B8C-83A1-F6EECF244321}">
                <p14:modId xmlns:p14="http://schemas.microsoft.com/office/powerpoint/2010/main" val="245888536"/>
              </p:ext>
            </p:extLst>
          </p:nvPr>
        </p:nvGraphicFramePr>
        <p:xfrm>
          <a:off x="6991765" y="1278439"/>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73200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Mary Lijo Cletus</a:t>
            </a:r>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5" y="1339214"/>
            <a:ext cx="7196389" cy="1854560"/>
          </a:xfrm>
        </p:spPr>
        <p:txBody>
          <a:bodyPr lIns="0" tIns="0" rIns="0" bIns="0" anchor="t">
            <a:normAutofit/>
          </a:bodyPr>
          <a:lstStyle/>
          <a:p>
            <a:pPr marL="0" indent="0">
              <a:buNone/>
            </a:pPr>
            <a:endParaRPr lang="en-US" dirty="0"/>
          </a:p>
          <a:p>
            <a:r>
              <a:rPr lang="en-US" dirty="0"/>
              <a:t>Research on different data sources for making the 3 to 5 year plan</a:t>
            </a:r>
          </a:p>
          <a:p>
            <a:endParaRPr lang="en-US" dirty="0"/>
          </a:p>
          <a:p>
            <a:pPr marL="0" indent="0">
              <a:buNone/>
            </a:pPr>
            <a:endParaRPr lang="en-US" dirty="0">
              <a:cs typeface="Calibri"/>
            </a:endParaRPr>
          </a:p>
          <a:p>
            <a:endParaRPr lang="en-US" dirty="0">
              <a:cs typeface="Calibri"/>
            </a:endParaRPr>
          </a:p>
          <a:p>
            <a:endParaRPr lang="en-US" dirty="0">
              <a:cs typeface="Calibri"/>
            </a:endParaRPr>
          </a:p>
        </p:txBody>
      </p:sp>
      <p:graphicFrame>
        <p:nvGraphicFramePr>
          <p:cNvPr id="4" name="Content Placeholder 8">
            <a:extLst>
              <a:ext uri="{FF2B5EF4-FFF2-40B4-BE49-F238E27FC236}">
                <a16:creationId xmlns:a16="http://schemas.microsoft.com/office/drawing/2014/main" id="{89EEAAA7-F50F-08D9-1F06-F78BB9920489}"/>
              </a:ext>
            </a:extLst>
          </p:cNvPr>
          <p:cNvGraphicFramePr>
            <a:graphicFrameLocks noChangeAspect="1"/>
          </p:cNvGraphicFramePr>
          <p:nvPr>
            <p:extLst>
              <p:ext uri="{D42A27DB-BD31-4B8C-83A1-F6EECF244321}">
                <p14:modId xmlns:p14="http://schemas.microsoft.com/office/powerpoint/2010/main" val="104993418"/>
              </p:ext>
            </p:extLst>
          </p:nvPr>
        </p:nvGraphicFramePr>
        <p:xfrm>
          <a:off x="349038" y="3550753"/>
          <a:ext cx="6877795" cy="1588231"/>
        </p:xfrm>
        <a:graphic>
          <a:graphicData uri="http://schemas.openxmlformats.org/presentationml/2006/ole">
            <mc:AlternateContent xmlns:mc="http://schemas.openxmlformats.org/markup-compatibility/2006">
              <mc:Choice xmlns:v="urn:schemas-microsoft-com:vml" Requires="v">
                <p:oleObj name="Worksheet" r:id="rId2" imgW="9743990" imgH="1876311" progId="Excel.Sheet.12">
                  <p:embed/>
                </p:oleObj>
              </mc:Choice>
              <mc:Fallback>
                <p:oleObj name="Worksheet" r:id="rId2" imgW="9743990" imgH="1876311" progId="Excel.Sheet.12">
                  <p:embed/>
                  <p:pic>
                    <p:nvPicPr>
                      <p:cNvPr id="8" name="Content Placeholder 8">
                        <a:extLst>
                          <a:ext uri="{FF2B5EF4-FFF2-40B4-BE49-F238E27FC236}">
                            <a16:creationId xmlns:a16="http://schemas.microsoft.com/office/drawing/2014/main" id="{699B63DA-BBF2-49A1-2E68-DFF81BF52105}"/>
                          </a:ext>
                        </a:extLst>
                      </p:cNvPr>
                      <p:cNvPicPr/>
                      <p:nvPr/>
                    </p:nvPicPr>
                    <p:blipFill>
                      <a:blip r:embed="rId3"/>
                      <a:stretch>
                        <a:fillRect/>
                      </a:stretch>
                    </p:blipFill>
                    <p:spPr>
                      <a:xfrm>
                        <a:off x="349038" y="3550753"/>
                        <a:ext cx="6877795" cy="1588231"/>
                      </a:xfrm>
                      <a:prstGeom prst="rect">
                        <a:avLst/>
                      </a:prstGeom>
                    </p:spPr>
                  </p:pic>
                </p:oleObj>
              </mc:Fallback>
            </mc:AlternateContent>
          </a:graphicData>
        </a:graphic>
      </p:graphicFrame>
      <p:graphicFrame>
        <p:nvGraphicFramePr>
          <p:cNvPr id="5" name="Chart 4">
            <a:extLst>
              <a:ext uri="{FF2B5EF4-FFF2-40B4-BE49-F238E27FC236}">
                <a16:creationId xmlns:a16="http://schemas.microsoft.com/office/drawing/2014/main" id="{AF6EFB6C-ADD7-2CA5-39B9-B83025CE34EF}"/>
              </a:ext>
            </a:extLst>
          </p:cNvPr>
          <p:cNvGraphicFramePr>
            <a:graphicFrameLocks/>
          </p:cNvGraphicFramePr>
          <p:nvPr>
            <p:extLst>
              <p:ext uri="{D42A27DB-BD31-4B8C-83A1-F6EECF244321}">
                <p14:modId xmlns:p14="http://schemas.microsoft.com/office/powerpoint/2010/main" val="2917653850"/>
              </p:ext>
            </p:extLst>
          </p:nvPr>
        </p:nvGraphicFramePr>
        <p:xfrm>
          <a:off x="7270962" y="20574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95954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Arshad </a:t>
            </a:r>
            <a:r>
              <a:rPr lang="en-US" dirty="0" err="1"/>
              <a:t>Rafeek</a:t>
            </a:r>
            <a:r>
              <a:rPr lang="en-US" dirty="0"/>
              <a:t> </a:t>
            </a:r>
            <a:r>
              <a:rPr lang="en-US" dirty="0" err="1"/>
              <a:t>Shemi</a:t>
            </a:r>
            <a:endParaRPr lang="en-US" dirty="0"/>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5" y="1339215"/>
            <a:ext cx="7246233" cy="2359328"/>
          </a:xfrm>
        </p:spPr>
        <p:txBody>
          <a:bodyPr lIns="0" tIns="0" rIns="0" bIns="0" anchor="t">
            <a:normAutofit/>
          </a:bodyPr>
          <a:lstStyle/>
          <a:p>
            <a:r>
              <a:rPr lang="en-US" dirty="0"/>
              <a:t>Maintaining proper communication between client and team</a:t>
            </a:r>
          </a:p>
          <a:p>
            <a:r>
              <a:rPr lang="en-US" dirty="0"/>
              <a:t>Preparation of Document and reports for the analysis done so far</a:t>
            </a:r>
          </a:p>
          <a:p>
            <a:r>
              <a:rPr lang="en-US" dirty="0"/>
              <a:t>Prepared report for the clients website Analysis</a:t>
            </a:r>
          </a:p>
          <a:p>
            <a:pPr marL="0" indent="0">
              <a:buNone/>
            </a:pPr>
            <a:endParaRPr lang="en-US" b="1" dirty="0">
              <a:cs typeface="Calibri"/>
            </a:endParaRPr>
          </a:p>
          <a:p>
            <a:pPr marL="0" indent="0">
              <a:buNone/>
            </a:pPr>
            <a:endParaRPr lang="en-US" dirty="0"/>
          </a:p>
          <a:p>
            <a:pPr marL="0" indent="0">
              <a:buNone/>
            </a:pPr>
            <a:endParaRPr lang="en-US" dirty="0"/>
          </a:p>
        </p:txBody>
      </p:sp>
      <p:graphicFrame>
        <p:nvGraphicFramePr>
          <p:cNvPr id="4" name="Content Placeholder 8">
            <a:extLst>
              <a:ext uri="{FF2B5EF4-FFF2-40B4-BE49-F238E27FC236}">
                <a16:creationId xmlns:a16="http://schemas.microsoft.com/office/drawing/2014/main" id="{6182185C-A045-E617-DCF2-87DEEE719BDF}"/>
              </a:ext>
            </a:extLst>
          </p:cNvPr>
          <p:cNvGraphicFramePr>
            <a:graphicFrameLocks noChangeAspect="1"/>
          </p:cNvGraphicFramePr>
          <p:nvPr>
            <p:extLst>
              <p:ext uri="{D42A27DB-BD31-4B8C-83A1-F6EECF244321}">
                <p14:modId xmlns:p14="http://schemas.microsoft.com/office/powerpoint/2010/main" val="620504589"/>
              </p:ext>
            </p:extLst>
          </p:nvPr>
        </p:nvGraphicFramePr>
        <p:xfrm>
          <a:off x="406400" y="3975359"/>
          <a:ext cx="7714018" cy="1543426"/>
        </p:xfrm>
        <a:graphic>
          <a:graphicData uri="http://schemas.openxmlformats.org/presentationml/2006/ole">
            <mc:AlternateContent xmlns:mc="http://schemas.openxmlformats.org/markup-compatibility/2006">
              <mc:Choice xmlns:v="urn:schemas-microsoft-com:vml" Requires="v">
                <p:oleObj name="Worksheet" r:id="rId2" imgW="8972398" imgH="1876311" progId="Excel.Sheet.12">
                  <p:embed/>
                </p:oleObj>
              </mc:Choice>
              <mc:Fallback>
                <p:oleObj name="Worksheet" r:id="rId2" imgW="8972398" imgH="1876311" progId="Excel.Sheet.12">
                  <p:embed/>
                  <p:pic>
                    <p:nvPicPr>
                      <p:cNvPr id="8" name="Content Placeholder 8">
                        <a:extLst>
                          <a:ext uri="{FF2B5EF4-FFF2-40B4-BE49-F238E27FC236}">
                            <a16:creationId xmlns:a16="http://schemas.microsoft.com/office/drawing/2014/main" id="{66A91470-8286-E7BF-4561-862766E5D320}"/>
                          </a:ext>
                        </a:extLst>
                      </p:cNvPr>
                      <p:cNvPicPr/>
                      <p:nvPr/>
                    </p:nvPicPr>
                    <p:blipFill>
                      <a:blip r:embed="rId3"/>
                      <a:stretch>
                        <a:fillRect/>
                      </a:stretch>
                    </p:blipFill>
                    <p:spPr>
                      <a:xfrm>
                        <a:off x="406400" y="3975359"/>
                        <a:ext cx="7714018" cy="1543426"/>
                      </a:xfrm>
                      <a:prstGeom prst="rect">
                        <a:avLst/>
                      </a:prstGeom>
                    </p:spPr>
                  </p:pic>
                </p:oleObj>
              </mc:Fallback>
            </mc:AlternateContent>
          </a:graphicData>
        </a:graphic>
      </p:graphicFrame>
      <p:graphicFrame>
        <p:nvGraphicFramePr>
          <p:cNvPr id="5" name="Chart 4">
            <a:extLst>
              <a:ext uri="{FF2B5EF4-FFF2-40B4-BE49-F238E27FC236}">
                <a16:creationId xmlns:a16="http://schemas.microsoft.com/office/drawing/2014/main" id="{A88DA9A3-475A-6D58-3D71-5777AF150D75}"/>
              </a:ext>
            </a:extLst>
          </p:cNvPr>
          <p:cNvGraphicFramePr>
            <a:graphicFrameLocks/>
          </p:cNvGraphicFramePr>
          <p:nvPr>
            <p:extLst>
              <p:ext uri="{D42A27DB-BD31-4B8C-83A1-F6EECF244321}">
                <p14:modId xmlns:p14="http://schemas.microsoft.com/office/powerpoint/2010/main" val="3802785453"/>
              </p:ext>
            </p:extLst>
          </p:nvPr>
        </p:nvGraphicFramePr>
        <p:xfrm>
          <a:off x="7620000" y="955343"/>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04947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20BC17-2F08-8880-6B61-E82901E4C8A1}"/>
              </a:ext>
            </a:extLst>
          </p:cNvPr>
          <p:cNvSpPr>
            <a:spLocks noGrp="1"/>
          </p:cNvSpPr>
          <p:nvPr>
            <p:ph type="body" sz="quarter" idx="10"/>
          </p:nvPr>
        </p:nvSpPr>
        <p:spPr/>
        <p:txBody>
          <a:bodyPr/>
          <a:lstStyle/>
          <a:p>
            <a:pPr marL="285750" indent="-285750">
              <a:buFont typeface="Arial" panose="020B0604020202020204" pitchFamily="34" charset="0"/>
              <a:buChar char="•"/>
            </a:pPr>
            <a:r>
              <a:rPr lang="en-US" sz="2800" dirty="0"/>
              <a:t>No backlogs so far</a:t>
            </a:r>
          </a:p>
          <a:p>
            <a:pPr marL="285750" indent="-285750">
              <a:buFont typeface="Arial" panose="020B0604020202020204" pitchFamily="34" charset="0"/>
              <a:buChar char="•"/>
            </a:pPr>
            <a:r>
              <a:rPr lang="en-US" dirty="0"/>
              <a:t>Next client meeting will be on 24-11-2022</a:t>
            </a:r>
            <a:endParaRPr lang="en-US" sz="2800" dirty="0"/>
          </a:p>
          <a:p>
            <a:endParaRPr lang="en-IN" dirty="0"/>
          </a:p>
        </p:txBody>
      </p:sp>
      <p:sp>
        <p:nvSpPr>
          <p:cNvPr id="4" name="Title 3">
            <a:extLst>
              <a:ext uri="{FF2B5EF4-FFF2-40B4-BE49-F238E27FC236}">
                <a16:creationId xmlns:a16="http://schemas.microsoft.com/office/drawing/2014/main" id="{4D608CD6-F0C5-B61C-5FC3-29D633FD373F}"/>
              </a:ext>
            </a:extLst>
          </p:cNvPr>
          <p:cNvSpPr txBox="1">
            <a:spLocks noGrp="1"/>
          </p:cNvSpPr>
          <p:nvPr>
            <p:ph type="title"/>
          </p:nvPr>
        </p:nvSpPr>
        <p:spPr>
          <a:xfrm>
            <a:off x="406400" y="585788"/>
            <a:ext cx="10966450" cy="754062"/>
          </a:xfrm>
          <a:prstGeom prst="rect">
            <a:avLst/>
          </a:prstGeom>
          <a:noFill/>
        </p:spPr>
        <p:txBody>
          <a:bodyPr wrap="square" rtlCol="0">
            <a:spAutoFit/>
          </a:bodyPr>
          <a:lstStyle/>
          <a:p>
            <a:r>
              <a:rPr lang="en-US" sz="2800" dirty="0">
                <a:solidFill>
                  <a:schemeClr val="accent1">
                    <a:lumMod val="50000"/>
                  </a:schemeClr>
                </a:solidFill>
              </a:rPr>
              <a:t>Backlogs and Schedules</a:t>
            </a:r>
            <a:endParaRPr lang="en-IN" sz="2800" dirty="0">
              <a:solidFill>
                <a:schemeClr val="accent1">
                  <a:lumMod val="50000"/>
                </a:schemeClr>
              </a:solidFill>
            </a:endParaRPr>
          </a:p>
        </p:txBody>
      </p:sp>
    </p:spTree>
    <p:extLst>
      <p:ext uri="{BB962C8B-B14F-4D97-AF65-F5344CB8AC3E}">
        <p14:creationId xmlns:p14="http://schemas.microsoft.com/office/powerpoint/2010/main" val="2421926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D2A7-7D29-4397-BA8E-2F5EB440B31B}"/>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76F5B343-02EE-41B0-AA7E-DA4A2F42076B}"/>
              </a:ext>
            </a:extLst>
          </p:cNvPr>
          <p:cNvSpPr>
            <a:spLocks noGrp="1"/>
          </p:cNvSpPr>
          <p:nvPr>
            <p:ph type="body" sz="quarter" idx="10"/>
          </p:nvPr>
        </p:nvSpPr>
        <p:spPr/>
        <p:txBody>
          <a:bodyPr/>
          <a:lstStyle/>
          <a:p>
            <a:pPr marL="0" indent="0">
              <a:buNone/>
            </a:pPr>
            <a:r>
              <a:rPr lang="en-US" dirty="0"/>
              <a:t>In this project we conduct analysis that results in actionable insights and data-driven recommendations. This is a great project for us to prove our analyzing expertise for future employers, as the impact of our work on this project can be easily measured and communicated. We here by thank the entire Georgian College faculty from Big Data Analytics program.</a:t>
            </a:r>
          </a:p>
        </p:txBody>
      </p:sp>
    </p:spTree>
    <p:extLst>
      <p:ext uri="{BB962C8B-B14F-4D97-AF65-F5344CB8AC3E}">
        <p14:creationId xmlns:p14="http://schemas.microsoft.com/office/powerpoint/2010/main" val="70163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39A3-0A10-456F-A8D6-45CF88F51A5B}"/>
              </a:ext>
            </a:extLst>
          </p:cNvPr>
          <p:cNvSpPr>
            <a:spLocks noGrp="1"/>
          </p:cNvSpPr>
          <p:nvPr>
            <p:ph type="title"/>
          </p:nvPr>
        </p:nvSpPr>
        <p:spPr/>
        <p:txBody>
          <a:bodyPr/>
          <a:lstStyle/>
          <a:p>
            <a:r>
              <a:rPr lang="en-US" dirty="0"/>
              <a:t>Project Summary</a:t>
            </a:r>
          </a:p>
        </p:txBody>
      </p:sp>
      <p:sp>
        <p:nvSpPr>
          <p:cNvPr id="3" name="Text Placeholder 2">
            <a:extLst>
              <a:ext uri="{FF2B5EF4-FFF2-40B4-BE49-F238E27FC236}">
                <a16:creationId xmlns:a16="http://schemas.microsoft.com/office/drawing/2014/main" id="{BCDCDC76-8D06-4863-9903-3BFDAA9FDA46}"/>
              </a:ext>
            </a:extLst>
          </p:cNvPr>
          <p:cNvSpPr>
            <a:spLocks noGrp="1"/>
          </p:cNvSpPr>
          <p:nvPr>
            <p:ph type="body" sz="quarter" idx="10"/>
          </p:nvPr>
        </p:nvSpPr>
        <p:spPr>
          <a:xfrm>
            <a:off x="874184" y="1439904"/>
            <a:ext cx="10058859" cy="2920061"/>
          </a:xfrm>
        </p:spPr>
        <p:txBody>
          <a:bodyPr/>
          <a:lstStyle/>
          <a:p>
            <a:pPr marL="0" indent="0">
              <a:lnSpc>
                <a:spcPct val="200000"/>
              </a:lnSpc>
              <a:buNone/>
            </a:pPr>
            <a:r>
              <a:rPr lang="en-CA" sz="2000" dirty="0">
                <a:effectLst/>
                <a:latin typeface="Times New Roman" panose="02020603050405020304" pitchFamily="18" charset="0"/>
                <a:ea typeface="Times New Roman" panose="02020603050405020304" pitchFamily="18" charset="0"/>
              </a:rPr>
              <a:t>The project will be focused on Digital Marketing Analysts and will be responsible for analyzing data from insights and reports from Sharon Bonner Consulting social media platforms. We will review and analyze the current and projected marketing initiatives and provide suggestions. Analyze keywords to determine relevant search terms to the organization and ensure the Search Engine Optimization. And finally, to analyze the overall business and provide recommendations on the current strategies</a:t>
            </a:r>
            <a:r>
              <a:rPr lang="en-CA" sz="1800" dirty="0">
                <a:effectLst/>
                <a:latin typeface="Times New Roman" panose="02020603050405020304" pitchFamily="18" charset="0"/>
                <a:ea typeface="Times New Roman" panose="02020603050405020304" pitchFamily="18" charset="0"/>
              </a:rPr>
              <a:t>. </a:t>
            </a:r>
            <a:endParaRPr lang="en-US" dirty="0"/>
          </a:p>
        </p:txBody>
      </p:sp>
    </p:spTree>
    <p:extLst>
      <p:ext uri="{BB962C8B-B14F-4D97-AF65-F5344CB8AC3E}">
        <p14:creationId xmlns:p14="http://schemas.microsoft.com/office/powerpoint/2010/main" val="427120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30E4-3045-4DF0-9C40-E86BEF432CFE}"/>
              </a:ext>
            </a:extLst>
          </p:cNvPr>
          <p:cNvSpPr>
            <a:spLocks noGrp="1"/>
          </p:cNvSpPr>
          <p:nvPr>
            <p:ph type="title"/>
          </p:nvPr>
        </p:nvSpPr>
        <p:spPr/>
        <p:txBody>
          <a:bodyPr/>
          <a:lstStyle/>
          <a:p>
            <a:r>
              <a:rPr lang="en-US" dirty="0"/>
              <a:t>Team Profile</a:t>
            </a:r>
          </a:p>
        </p:txBody>
      </p:sp>
      <p:graphicFrame>
        <p:nvGraphicFramePr>
          <p:cNvPr id="6" name="Content Placeholder 5">
            <a:extLst>
              <a:ext uri="{FF2B5EF4-FFF2-40B4-BE49-F238E27FC236}">
                <a16:creationId xmlns:a16="http://schemas.microsoft.com/office/drawing/2014/main" id="{4D24F8A1-DA5E-4544-9F60-FA09ADABC942}"/>
              </a:ext>
            </a:extLst>
          </p:cNvPr>
          <p:cNvGraphicFramePr>
            <a:graphicFrameLocks noGrp="1"/>
          </p:cNvGraphicFramePr>
          <p:nvPr>
            <p:ph sz="quarter" idx="12"/>
            <p:extLst>
              <p:ext uri="{D42A27DB-BD31-4B8C-83A1-F6EECF244321}">
                <p14:modId xmlns:p14="http://schemas.microsoft.com/office/powerpoint/2010/main" val="879025559"/>
              </p:ext>
            </p:extLst>
          </p:nvPr>
        </p:nvGraphicFramePr>
        <p:xfrm>
          <a:off x="874713" y="1350963"/>
          <a:ext cx="10498137" cy="436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060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559837" y="643812"/>
            <a:ext cx="11206065" cy="4342856"/>
          </a:xfrm>
          <a:prstGeom prst="rect">
            <a:avLst/>
          </a:prstGeom>
          <a:noFill/>
        </p:spPr>
        <p:txBody>
          <a:bodyPr wrap="square" rtlCol="0">
            <a:spAutoFit/>
          </a:bodyPr>
          <a:lstStyle/>
          <a:p>
            <a:r>
              <a:rPr lang="en-US" sz="3600" b="1" dirty="0"/>
              <a:t>Project Objectives</a:t>
            </a:r>
          </a:p>
          <a:p>
            <a:pPr>
              <a:lnSpc>
                <a:spcPct val="150000"/>
              </a:lnSpc>
            </a:pPr>
            <a:r>
              <a:rPr lang="en-US" dirty="0"/>
              <a:t>• Conduct analysis that results in actionable insights and data-driven recommendations.</a:t>
            </a:r>
          </a:p>
          <a:p>
            <a:pPr>
              <a:lnSpc>
                <a:spcPct val="150000"/>
              </a:lnSpc>
            </a:pPr>
            <a:r>
              <a:rPr lang="en-US" dirty="0"/>
              <a:t>• Identify, communicate, and act on opportunities and risks proactively.</a:t>
            </a:r>
          </a:p>
          <a:p>
            <a:pPr>
              <a:lnSpc>
                <a:spcPct val="150000"/>
              </a:lnSpc>
            </a:pPr>
            <a:r>
              <a:rPr lang="en-US" dirty="0"/>
              <a:t>• Report and present performance and recommendations.</a:t>
            </a:r>
          </a:p>
          <a:p>
            <a:pPr>
              <a:lnSpc>
                <a:spcPct val="150000"/>
              </a:lnSpc>
            </a:pPr>
            <a:r>
              <a:rPr lang="en-US" sz="3600" b="1" dirty="0"/>
              <a:t>Project Requirements</a:t>
            </a:r>
          </a:p>
          <a:p>
            <a:pPr>
              <a:lnSpc>
                <a:spcPct val="150000"/>
              </a:lnSpc>
            </a:pPr>
            <a:r>
              <a:rPr lang="en-US" dirty="0"/>
              <a:t>• A strategy to make everyone understand the different between event consulting and event producing.</a:t>
            </a:r>
          </a:p>
          <a:p>
            <a:pPr>
              <a:lnSpc>
                <a:spcPct val="150000"/>
              </a:lnSpc>
            </a:pPr>
            <a:r>
              <a:rPr lang="en-US" dirty="0"/>
              <a:t>• A strategy to get clients for Sharon Bonner Consulting from the historical data of Bright Ideas event agency.</a:t>
            </a:r>
          </a:p>
          <a:p>
            <a:pPr>
              <a:lnSpc>
                <a:spcPct val="150000"/>
              </a:lnSpc>
            </a:pPr>
            <a:r>
              <a:rPr lang="en-US" dirty="0"/>
              <a:t>• Immediate actionable insights that can be implemented for the initial push for the company.</a:t>
            </a:r>
          </a:p>
          <a:p>
            <a:pPr>
              <a:lnSpc>
                <a:spcPct val="150000"/>
              </a:lnSpc>
            </a:pPr>
            <a:r>
              <a:rPr lang="en-US" dirty="0"/>
              <a:t>• A 3–5-year analytical strategy for the company to move forward with event consulting.</a:t>
            </a:r>
            <a:endParaRPr lang="en-CA" dirty="0"/>
          </a:p>
        </p:txBody>
      </p:sp>
    </p:spTree>
    <p:extLst>
      <p:ext uri="{BB962C8B-B14F-4D97-AF65-F5344CB8AC3E}">
        <p14:creationId xmlns:p14="http://schemas.microsoft.com/office/powerpoint/2010/main" val="676824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641480" y="415212"/>
            <a:ext cx="11206065" cy="3554819"/>
          </a:xfrm>
          <a:prstGeom prst="rect">
            <a:avLst/>
          </a:prstGeom>
          <a:noFill/>
        </p:spPr>
        <p:txBody>
          <a:bodyPr wrap="square" lIns="91440" tIns="45720" rIns="91440" bIns="45720" rtlCol="0" anchor="t">
            <a:spAutoFit/>
          </a:bodyPr>
          <a:lstStyle/>
          <a:p>
            <a:r>
              <a:rPr lang="en-US" sz="3600" b="1" dirty="0"/>
              <a:t>Scope of Project</a:t>
            </a:r>
          </a:p>
          <a:p>
            <a:endParaRPr lang="en-US" dirty="0"/>
          </a:p>
          <a:p>
            <a:pPr>
              <a:lnSpc>
                <a:spcPct val="150000"/>
              </a:lnSpc>
            </a:pPr>
            <a:r>
              <a:rPr lang="en-US" dirty="0"/>
              <a:t>1) Analysis of data obtained from client or from other external sources that results in actionable insights and data-driven recommendations.</a:t>
            </a:r>
          </a:p>
          <a:p>
            <a:pPr>
              <a:lnSpc>
                <a:spcPct val="150000"/>
              </a:lnSpc>
            </a:pPr>
            <a:r>
              <a:rPr lang="en-US" dirty="0"/>
              <a:t>2) Report and present performance and recommendations.</a:t>
            </a:r>
          </a:p>
          <a:p>
            <a:pPr>
              <a:lnSpc>
                <a:spcPct val="150000"/>
              </a:lnSpc>
            </a:pPr>
            <a:r>
              <a:rPr lang="en-US" dirty="0"/>
              <a:t>3) Analytical strategy for 3–5-years prepared for the company to focus on event consulting industry.</a:t>
            </a:r>
          </a:p>
          <a:p>
            <a:pPr>
              <a:lnSpc>
                <a:spcPct val="150000"/>
              </a:lnSpc>
            </a:pPr>
            <a:endParaRPr lang="en-US" dirty="0"/>
          </a:p>
          <a:p>
            <a:endParaRPr lang="en-US" sz="3600" b="1" dirty="0">
              <a:cs typeface="Calibri Light"/>
            </a:endParaRPr>
          </a:p>
        </p:txBody>
      </p:sp>
    </p:spTree>
    <p:extLst>
      <p:ext uri="{BB962C8B-B14F-4D97-AF65-F5344CB8AC3E}">
        <p14:creationId xmlns:p14="http://schemas.microsoft.com/office/powerpoint/2010/main" val="148432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641480" y="415212"/>
            <a:ext cx="11206065" cy="5173852"/>
          </a:xfrm>
          <a:prstGeom prst="rect">
            <a:avLst/>
          </a:prstGeom>
          <a:noFill/>
        </p:spPr>
        <p:txBody>
          <a:bodyPr wrap="square" rtlCol="0">
            <a:spAutoFit/>
          </a:bodyPr>
          <a:lstStyle/>
          <a:p>
            <a:r>
              <a:rPr lang="en-US" sz="3600" b="1" dirty="0"/>
              <a:t>Project Outcomes</a:t>
            </a:r>
          </a:p>
          <a:p>
            <a:endParaRPr lang="en-US" dirty="0"/>
          </a:p>
          <a:p>
            <a:pPr>
              <a:lnSpc>
                <a:spcPct val="150000"/>
              </a:lnSpc>
            </a:pPr>
            <a:r>
              <a:rPr lang="en-US" dirty="0"/>
              <a:t>• Getting proper data driven recommendations in marketing of the company</a:t>
            </a:r>
          </a:p>
          <a:p>
            <a:pPr>
              <a:lnSpc>
                <a:spcPct val="150000"/>
              </a:lnSpc>
            </a:pPr>
            <a:r>
              <a:rPr lang="en-US" dirty="0"/>
              <a:t>• Getting to know about new opportunities and risks of event consulting industry</a:t>
            </a:r>
          </a:p>
          <a:p>
            <a:pPr>
              <a:lnSpc>
                <a:spcPct val="150000"/>
              </a:lnSpc>
            </a:pPr>
            <a:r>
              <a:rPr lang="en-US" dirty="0"/>
              <a:t>• Get a detailed analysis report of previous clients and data</a:t>
            </a:r>
          </a:p>
          <a:p>
            <a:pPr>
              <a:lnSpc>
                <a:spcPct val="150000"/>
              </a:lnSpc>
            </a:pPr>
            <a:r>
              <a:rPr lang="en-US" dirty="0"/>
              <a:t>• Get project deliverables which can be used for future research purposes.</a:t>
            </a:r>
          </a:p>
          <a:p>
            <a:pPr>
              <a:lnSpc>
                <a:spcPct val="150000"/>
              </a:lnSpc>
            </a:pPr>
            <a:endParaRPr lang="en-US" dirty="0"/>
          </a:p>
          <a:p>
            <a:r>
              <a:rPr lang="en-US" sz="3600" b="1" dirty="0"/>
              <a:t>Project Deliverables</a:t>
            </a:r>
          </a:p>
          <a:p>
            <a:pPr>
              <a:lnSpc>
                <a:spcPct val="150000"/>
              </a:lnSpc>
            </a:pPr>
            <a:endParaRPr lang="en-US" dirty="0"/>
          </a:p>
          <a:p>
            <a:pPr>
              <a:lnSpc>
                <a:spcPct val="150000"/>
              </a:lnSpc>
            </a:pPr>
            <a:r>
              <a:rPr lang="en-US" dirty="0"/>
              <a:t>1. A final report with data-driven suggestions and reflections on how to improve our business</a:t>
            </a:r>
          </a:p>
          <a:p>
            <a:pPr>
              <a:lnSpc>
                <a:spcPct val="150000"/>
              </a:lnSpc>
            </a:pPr>
            <a:r>
              <a:rPr lang="en-US" dirty="0"/>
              <a:t>2. A 3–5-year future analytical plan</a:t>
            </a:r>
          </a:p>
          <a:p>
            <a:pPr>
              <a:lnSpc>
                <a:spcPct val="150000"/>
              </a:lnSpc>
            </a:pPr>
            <a:r>
              <a:rPr lang="en-US" dirty="0"/>
              <a:t>3. Immediate actionable insights that we can implement</a:t>
            </a:r>
            <a:endParaRPr lang="en-CA" dirty="0"/>
          </a:p>
        </p:txBody>
      </p:sp>
    </p:spTree>
    <p:extLst>
      <p:ext uri="{BB962C8B-B14F-4D97-AF65-F5344CB8AC3E}">
        <p14:creationId xmlns:p14="http://schemas.microsoft.com/office/powerpoint/2010/main" val="271372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285F-2AF0-41EF-BF78-F9C62903D630}"/>
              </a:ext>
            </a:extLst>
          </p:cNvPr>
          <p:cNvSpPr>
            <a:spLocks noGrp="1"/>
          </p:cNvSpPr>
          <p:nvPr>
            <p:ph type="title"/>
          </p:nvPr>
        </p:nvSpPr>
        <p:spPr/>
        <p:txBody>
          <a:bodyPr/>
          <a:lstStyle/>
          <a:p>
            <a:r>
              <a:rPr lang="en-US" dirty="0"/>
              <a:t>Communication Plan</a:t>
            </a:r>
          </a:p>
        </p:txBody>
      </p:sp>
      <p:sp>
        <p:nvSpPr>
          <p:cNvPr id="6" name="Text Placeholder 5">
            <a:extLst>
              <a:ext uri="{FF2B5EF4-FFF2-40B4-BE49-F238E27FC236}">
                <a16:creationId xmlns:a16="http://schemas.microsoft.com/office/drawing/2014/main" id="{8D82D72D-C6F0-4AFF-B212-F4C2E162BF40}"/>
              </a:ext>
            </a:extLst>
          </p:cNvPr>
          <p:cNvSpPr>
            <a:spLocks noGrp="1"/>
          </p:cNvSpPr>
          <p:nvPr>
            <p:ph type="body" sz="quarter" idx="11"/>
          </p:nvPr>
        </p:nvSpPr>
        <p:spPr>
          <a:xfrm>
            <a:off x="458149" y="5118652"/>
            <a:ext cx="11330737" cy="817540"/>
          </a:xfrm>
        </p:spPr>
        <p:txBody>
          <a:bodyPr/>
          <a:lstStyle/>
          <a:p>
            <a:endParaRPr lang="en-US" dirty="0"/>
          </a:p>
        </p:txBody>
      </p:sp>
      <p:graphicFrame>
        <p:nvGraphicFramePr>
          <p:cNvPr id="8" name="Content Placeholder 7">
            <a:extLst>
              <a:ext uri="{FF2B5EF4-FFF2-40B4-BE49-F238E27FC236}">
                <a16:creationId xmlns:a16="http://schemas.microsoft.com/office/drawing/2014/main" id="{281272FF-9A19-4D51-96CE-4C572519FE5C}"/>
              </a:ext>
            </a:extLst>
          </p:cNvPr>
          <p:cNvGraphicFramePr>
            <a:graphicFrameLocks noGrp="1"/>
          </p:cNvGraphicFramePr>
          <p:nvPr>
            <p:ph sz="quarter" idx="12"/>
            <p:extLst>
              <p:ext uri="{D42A27DB-BD31-4B8C-83A1-F6EECF244321}">
                <p14:modId xmlns:p14="http://schemas.microsoft.com/office/powerpoint/2010/main" val="950529449"/>
              </p:ext>
            </p:extLst>
          </p:nvPr>
        </p:nvGraphicFramePr>
        <p:xfrm>
          <a:off x="458149" y="1397616"/>
          <a:ext cx="11330736" cy="4335074"/>
        </p:xfrm>
        <a:graphic>
          <a:graphicData uri="http://schemas.openxmlformats.org/drawingml/2006/table">
            <a:tbl>
              <a:tblPr firstRow="1" bandRow="1">
                <a:tableStyleId>{5C22544A-7EE6-4342-B048-85BDC9FD1C3A}</a:tableStyleId>
              </a:tblPr>
              <a:tblGrid>
                <a:gridCol w="1749689">
                  <a:extLst>
                    <a:ext uri="{9D8B030D-6E8A-4147-A177-3AD203B41FA5}">
                      <a16:colId xmlns:a16="http://schemas.microsoft.com/office/drawing/2014/main" val="1415471350"/>
                    </a:ext>
                  </a:extLst>
                </a:gridCol>
                <a:gridCol w="1749689">
                  <a:extLst>
                    <a:ext uri="{9D8B030D-6E8A-4147-A177-3AD203B41FA5}">
                      <a16:colId xmlns:a16="http://schemas.microsoft.com/office/drawing/2014/main" val="3350110880"/>
                    </a:ext>
                  </a:extLst>
                </a:gridCol>
                <a:gridCol w="1161125">
                  <a:extLst>
                    <a:ext uri="{9D8B030D-6E8A-4147-A177-3AD203B41FA5}">
                      <a16:colId xmlns:a16="http://schemas.microsoft.com/office/drawing/2014/main" val="4179071165"/>
                    </a:ext>
                  </a:extLst>
                </a:gridCol>
                <a:gridCol w="2338253">
                  <a:extLst>
                    <a:ext uri="{9D8B030D-6E8A-4147-A177-3AD203B41FA5}">
                      <a16:colId xmlns:a16="http://schemas.microsoft.com/office/drawing/2014/main" val="1939102040"/>
                    </a:ext>
                  </a:extLst>
                </a:gridCol>
                <a:gridCol w="2582291">
                  <a:extLst>
                    <a:ext uri="{9D8B030D-6E8A-4147-A177-3AD203B41FA5}">
                      <a16:colId xmlns:a16="http://schemas.microsoft.com/office/drawing/2014/main" val="1634222947"/>
                    </a:ext>
                  </a:extLst>
                </a:gridCol>
                <a:gridCol w="1749689">
                  <a:extLst>
                    <a:ext uri="{9D8B030D-6E8A-4147-A177-3AD203B41FA5}">
                      <a16:colId xmlns:a16="http://schemas.microsoft.com/office/drawing/2014/main" val="1967555977"/>
                    </a:ext>
                  </a:extLst>
                </a:gridCol>
              </a:tblGrid>
              <a:tr h="517901">
                <a:tc>
                  <a:txBody>
                    <a:bodyPr/>
                    <a:lstStyle/>
                    <a:p>
                      <a:r>
                        <a:rPr lang="en-US" sz="1400" dirty="0"/>
                        <a:t>Name</a:t>
                      </a:r>
                    </a:p>
                  </a:txBody>
                  <a:tcPr/>
                </a:tc>
                <a:tc>
                  <a:txBody>
                    <a:bodyPr/>
                    <a:lstStyle/>
                    <a:p>
                      <a:r>
                        <a:rPr lang="en-US" sz="1400" dirty="0"/>
                        <a:t>Role</a:t>
                      </a:r>
                    </a:p>
                  </a:txBody>
                  <a:tcPr/>
                </a:tc>
                <a:tc>
                  <a:txBody>
                    <a:bodyPr/>
                    <a:lstStyle/>
                    <a:p>
                      <a:pPr algn="ctr"/>
                      <a:r>
                        <a:rPr lang="en-US" sz="1400" dirty="0"/>
                        <a:t>Send/Receive Email</a:t>
                      </a:r>
                    </a:p>
                  </a:txBody>
                  <a:tcPr/>
                </a:tc>
                <a:tc>
                  <a:txBody>
                    <a:bodyPr/>
                    <a:lstStyle/>
                    <a:p>
                      <a:pPr algn="ctr"/>
                      <a:r>
                        <a:rPr lang="en-US" sz="1400" dirty="0"/>
                        <a:t>Weekly Meetings</a:t>
                      </a:r>
                    </a:p>
                  </a:txBody>
                  <a:tcPr/>
                </a:tc>
                <a:tc>
                  <a:txBody>
                    <a:bodyPr/>
                    <a:lstStyle/>
                    <a:p>
                      <a:pPr algn="ctr"/>
                      <a:r>
                        <a:rPr lang="en-US" sz="1400" dirty="0"/>
                        <a:t>Decisions</a:t>
                      </a:r>
                    </a:p>
                  </a:txBody>
                  <a:tcPr/>
                </a:tc>
                <a:tc>
                  <a:txBody>
                    <a:bodyPr/>
                    <a:lstStyle/>
                    <a:p>
                      <a:pPr algn="ctr"/>
                      <a:r>
                        <a:rPr lang="en-US" sz="1400" dirty="0"/>
                        <a:t>Documentation</a:t>
                      </a:r>
                    </a:p>
                  </a:txBody>
                  <a:tcPr/>
                </a:tc>
                <a:extLst>
                  <a:ext uri="{0D108BD9-81ED-4DB2-BD59-A6C34878D82A}">
                    <a16:rowId xmlns:a16="http://schemas.microsoft.com/office/drawing/2014/main" val="2198918923"/>
                  </a:ext>
                </a:extLst>
              </a:tr>
              <a:tr h="517901">
                <a:tc>
                  <a:txBody>
                    <a:bodyPr/>
                    <a:lstStyle/>
                    <a:p>
                      <a:r>
                        <a:rPr lang="en-US" sz="1400" dirty="0"/>
                        <a:t>Sharon Bonner</a:t>
                      </a:r>
                    </a:p>
                  </a:txBody>
                  <a:tcPr/>
                </a:tc>
                <a:tc>
                  <a:txBody>
                    <a:bodyPr/>
                    <a:lstStyle/>
                    <a:p>
                      <a:r>
                        <a:rPr lang="en-US" sz="1400" dirty="0"/>
                        <a:t>Stakeholder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Attend</a:t>
                      </a:r>
                      <a:endParaRPr lang="en-US" sz="1400" dirty="0"/>
                    </a:p>
                  </a:txBody>
                  <a:tcPr/>
                </a:tc>
                <a:tc>
                  <a:txBody>
                    <a:bodyPr/>
                    <a:lstStyle/>
                    <a:p>
                      <a:pPr algn="ctr"/>
                      <a:r>
                        <a:rPr lang="en-US" sz="1400" dirty="0"/>
                        <a:t>Project Scope</a:t>
                      </a:r>
                    </a:p>
                  </a:txBody>
                  <a:tcPr/>
                </a:tc>
                <a:tc>
                  <a:txBody>
                    <a:bodyPr/>
                    <a:lstStyle/>
                    <a:p>
                      <a:pPr algn="ctr"/>
                      <a:r>
                        <a:rPr lang="en-US" sz="1400" dirty="0"/>
                        <a:t>Project documentation</a:t>
                      </a:r>
                    </a:p>
                  </a:txBody>
                  <a:tcPr/>
                </a:tc>
                <a:extLst>
                  <a:ext uri="{0D108BD9-81ED-4DB2-BD59-A6C34878D82A}">
                    <a16:rowId xmlns:a16="http://schemas.microsoft.com/office/drawing/2014/main" val="2084153125"/>
                  </a:ext>
                </a:extLst>
              </a:tr>
              <a:tr h="304648">
                <a:tc>
                  <a:txBody>
                    <a:bodyPr/>
                    <a:lstStyle/>
                    <a:p>
                      <a:r>
                        <a:rPr lang="en-IN" sz="1200" b="0" i="0" kern="1200" dirty="0">
                          <a:solidFill>
                            <a:schemeClr val="dk1"/>
                          </a:solidFill>
                          <a:effectLst/>
                          <a:latin typeface="+mn-lt"/>
                          <a:ea typeface="+mn-ea"/>
                          <a:cs typeface="+mn-cs"/>
                        </a:rPr>
                        <a:t>Thecla </a:t>
                      </a:r>
                      <a:r>
                        <a:rPr lang="en-IN" sz="1200" b="0" i="0" kern="1200" dirty="0" err="1">
                          <a:solidFill>
                            <a:schemeClr val="dk1"/>
                          </a:solidFill>
                          <a:effectLst/>
                          <a:latin typeface="+mn-lt"/>
                          <a:ea typeface="+mn-ea"/>
                          <a:cs typeface="+mn-cs"/>
                        </a:rPr>
                        <a:t>Oreme</a:t>
                      </a:r>
                      <a:endParaRPr lang="en-IN" sz="1200" b="0" i="0" kern="1200" dirty="0">
                        <a:solidFill>
                          <a:schemeClr val="dk1"/>
                        </a:solidFill>
                        <a:effectLst/>
                        <a:latin typeface="+mn-lt"/>
                        <a:ea typeface="+mn-ea"/>
                        <a:cs typeface="+mn-cs"/>
                      </a:endParaRPr>
                    </a:p>
                  </a:txBody>
                  <a:tcPr/>
                </a:tc>
                <a:tc>
                  <a:txBody>
                    <a:bodyPr/>
                    <a:lstStyle/>
                    <a:p>
                      <a:r>
                        <a:rPr lang="en-US" sz="1400" dirty="0"/>
                        <a:t>Instructor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Optional Attendee</a:t>
                      </a:r>
                      <a:endParaRPr lang="en-US" sz="1400" dirty="0"/>
                    </a:p>
                  </a:txBody>
                  <a:tcPr/>
                </a:tc>
                <a:tc>
                  <a:txBody>
                    <a:bodyPr/>
                    <a:lstStyle/>
                    <a:p>
                      <a:pPr algn="ctr"/>
                      <a:r>
                        <a:rPr lang="en-US" sz="1400" dirty="0"/>
                        <a:t>Progression of Project</a:t>
                      </a:r>
                    </a:p>
                  </a:txBody>
                  <a:tcPr/>
                </a:tc>
                <a:tc>
                  <a:txBody>
                    <a:bodyPr/>
                    <a:lstStyle/>
                    <a:p>
                      <a:pPr algn="ctr"/>
                      <a:r>
                        <a:rPr lang="en-US" sz="1400" dirty="0"/>
                        <a:t>Grading</a:t>
                      </a:r>
                    </a:p>
                  </a:txBody>
                  <a:tcPr/>
                </a:tc>
                <a:extLst>
                  <a:ext uri="{0D108BD9-81ED-4DB2-BD59-A6C34878D82A}">
                    <a16:rowId xmlns:a16="http://schemas.microsoft.com/office/drawing/2014/main" val="1920703877"/>
                  </a:ext>
                </a:extLst>
              </a:tr>
              <a:tr h="799653">
                <a:tc>
                  <a:txBody>
                    <a:bodyPr/>
                    <a:lstStyle/>
                    <a:p>
                      <a:r>
                        <a:rPr lang="en-IN" sz="1200" b="0" i="0" kern="1200" dirty="0">
                          <a:solidFill>
                            <a:schemeClr val="dk1"/>
                          </a:solidFill>
                          <a:effectLst/>
                          <a:latin typeface="+mn-lt"/>
                          <a:ea typeface="+mn-ea"/>
                          <a:cs typeface="+mn-cs"/>
                        </a:rPr>
                        <a:t>Thecla </a:t>
                      </a:r>
                      <a:r>
                        <a:rPr lang="en-IN" sz="1200" b="0" i="0" kern="1200" dirty="0" err="1">
                          <a:solidFill>
                            <a:schemeClr val="dk1"/>
                          </a:solidFill>
                          <a:effectLst/>
                          <a:latin typeface="+mn-lt"/>
                          <a:ea typeface="+mn-ea"/>
                          <a:cs typeface="+mn-cs"/>
                        </a:rPr>
                        <a:t>Oreme</a:t>
                      </a:r>
                      <a:endParaRPr lang="en-IN" sz="1200" b="0" i="0" kern="1200" dirty="0">
                        <a:solidFill>
                          <a:schemeClr val="dk1"/>
                        </a:solidFill>
                        <a:effectLst/>
                        <a:latin typeface="+mn-lt"/>
                        <a:ea typeface="+mn-ea"/>
                        <a:cs typeface="+mn-cs"/>
                      </a:endParaRPr>
                    </a:p>
                  </a:txBody>
                  <a:tcPr/>
                </a:tc>
                <a:tc>
                  <a:txBody>
                    <a:bodyPr/>
                    <a:lstStyle/>
                    <a:p>
                      <a:r>
                        <a:rPr lang="en-US" sz="1400" dirty="0"/>
                        <a:t>Project Manager</a:t>
                      </a:r>
                    </a:p>
                  </a:txBody>
                  <a:tcPr/>
                </a:tc>
                <a:tc>
                  <a:txBody>
                    <a:bodyPr/>
                    <a:lstStyle/>
                    <a:p>
                      <a:pPr algn="ctr"/>
                      <a:r>
                        <a:rPr lang="en-US" sz="1400" dirty="0"/>
                        <a:t>Yes</a:t>
                      </a:r>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Suggested Attendee</a:t>
                      </a:r>
                      <a:endParaRPr lang="en-US" sz="1400" dirty="0"/>
                    </a:p>
                  </a:txBody>
                  <a:tcPr/>
                </a:tc>
                <a:tc>
                  <a:txBody>
                    <a:bodyPr/>
                    <a:lstStyle/>
                    <a:p>
                      <a:pPr algn="ctr"/>
                      <a:r>
                        <a:rPr lang="en-US" sz="1400" dirty="0"/>
                        <a:t>Project and Task Management related items</a:t>
                      </a:r>
                    </a:p>
                  </a:txBody>
                  <a:tcPr/>
                </a:tc>
                <a:tc>
                  <a:txBody>
                    <a:bodyPr/>
                    <a:lstStyle/>
                    <a:p>
                      <a:pPr algn="ctr"/>
                      <a:r>
                        <a:rPr lang="en-US" sz="1400" dirty="0"/>
                        <a:t>Project Management Presentation components</a:t>
                      </a:r>
                    </a:p>
                  </a:txBody>
                  <a:tcPr/>
                </a:tc>
                <a:extLst>
                  <a:ext uri="{0D108BD9-81ED-4DB2-BD59-A6C34878D82A}">
                    <a16:rowId xmlns:a16="http://schemas.microsoft.com/office/drawing/2014/main" val="1383601896"/>
                  </a:ext>
                </a:extLst>
              </a:tr>
              <a:tr h="517901">
                <a:tc>
                  <a:txBody>
                    <a:bodyPr/>
                    <a:lstStyle/>
                    <a:p>
                      <a:r>
                        <a:rPr lang="en-US" sz="1400" dirty="0" err="1"/>
                        <a:t>Akshay</a:t>
                      </a:r>
                      <a:r>
                        <a:rPr lang="en-US" sz="1400" dirty="0"/>
                        <a:t> Vijayan</a:t>
                      </a:r>
                    </a:p>
                  </a:txBody>
                  <a:tcPr/>
                </a:tc>
                <a:tc>
                  <a:txBody>
                    <a:bodyPr/>
                    <a:lstStyle/>
                    <a:p>
                      <a:r>
                        <a:rPr lang="en-US" sz="1400" dirty="0"/>
                        <a:t>Team Lead</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Attend, Book</a:t>
                      </a:r>
                      <a:endParaRPr lang="en-US" sz="1400" dirty="0"/>
                    </a:p>
                  </a:txBody>
                  <a:tcPr/>
                </a:tc>
                <a:tc>
                  <a:txBody>
                    <a:bodyPr/>
                    <a:lstStyle/>
                    <a:p>
                      <a:pPr algn="ctr"/>
                      <a:r>
                        <a:rPr lang="en-US" sz="1400" dirty="0"/>
                        <a:t>Team, Project and Own Tasks</a:t>
                      </a:r>
                    </a:p>
                  </a:txBody>
                  <a:tcPr/>
                </a:tc>
                <a:tc>
                  <a:txBody>
                    <a:bodyPr/>
                    <a:lstStyle/>
                    <a:p>
                      <a:pPr algn="ctr"/>
                      <a:r>
                        <a:rPr lang="en-US" sz="1400" dirty="0"/>
                        <a:t>Communication</a:t>
                      </a:r>
                    </a:p>
                  </a:txBody>
                  <a:tcPr/>
                </a:tc>
                <a:extLst>
                  <a:ext uri="{0D108BD9-81ED-4DB2-BD59-A6C34878D82A}">
                    <a16:rowId xmlns:a16="http://schemas.microsoft.com/office/drawing/2014/main" val="3295633628"/>
                  </a:ext>
                </a:extLst>
              </a:tr>
              <a:tr h="304648">
                <a:tc>
                  <a:txBody>
                    <a:bodyPr/>
                    <a:lstStyle/>
                    <a:p>
                      <a:r>
                        <a:rPr lang="en-US" sz="1400" dirty="0"/>
                        <a:t>Arshad </a:t>
                      </a:r>
                      <a:r>
                        <a:rPr lang="en-US" sz="1400" dirty="0" err="1"/>
                        <a:t>Rafeek</a:t>
                      </a:r>
                      <a:r>
                        <a:rPr lang="en-US" sz="1400" dirty="0"/>
                        <a:t> </a:t>
                      </a:r>
                      <a:r>
                        <a:rPr lang="en-US" sz="1400" dirty="0" err="1"/>
                        <a:t>Shemi</a:t>
                      </a:r>
                      <a:endParaRPr lang="en-US" sz="1400" dirty="0"/>
                    </a:p>
                  </a:txBody>
                  <a:tcPr/>
                </a:tc>
                <a:tc>
                  <a:txBody>
                    <a:bodyPr/>
                    <a:lstStyle/>
                    <a:p>
                      <a:r>
                        <a:rPr lang="en-US" sz="1400" dirty="0"/>
                        <a:t>Team Member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Attend, Agenda</a:t>
                      </a:r>
                      <a:endParaRPr lang="en-US" sz="1400" dirty="0"/>
                    </a:p>
                  </a:txBody>
                  <a:tcPr/>
                </a:tc>
                <a:tc>
                  <a:txBody>
                    <a:bodyPr/>
                    <a:lstStyle/>
                    <a:p>
                      <a:pPr algn="ctr"/>
                      <a:r>
                        <a:rPr lang="en-US" sz="1400" dirty="0"/>
                        <a:t>Own Tasks</a:t>
                      </a:r>
                    </a:p>
                  </a:txBody>
                  <a:tcPr/>
                </a:tc>
                <a:tc>
                  <a:txBody>
                    <a:bodyPr/>
                    <a:lstStyle/>
                    <a:p>
                      <a:pPr algn="ctr"/>
                      <a:r>
                        <a:rPr lang="en-US" sz="1400" dirty="0"/>
                        <a:t>Documentation of different project phase</a:t>
                      </a:r>
                    </a:p>
                  </a:txBody>
                  <a:tcPr/>
                </a:tc>
                <a:extLst>
                  <a:ext uri="{0D108BD9-81ED-4DB2-BD59-A6C34878D82A}">
                    <a16:rowId xmlns:a16="http://schemas.microsoft.com/office/drawing/2014/main" val="3121033510"/>
                  </a:ext>
                </a:extLst>
              </a:tr>
              <a:tr h="3046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Mary Lijo Cletus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Team Member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Attend, Minutes</a:t>
                      </a:r>
                      <a:endParaRPr lang="en-US" sz="1400" dirty="0"/>
                    </a:p>
                  </a:txBody>
                  <a:tcPr/>
                </a:tc>
                <a:tc>
                  <a:txBody>
                    <a:bodyPr/>
                    <a:lstStyle/>
                    <a:p>
                      <a:pPr algn="ctr"/>
                      <a:r>
                        <a:rPr lang="en-US" sz="1400" dirty="0"/>
                        <a:t>Own Tasks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Documentation of different project phase</a:t>
                      </a:r>
                    </a:p>
                    <a:p>
                      <a:pPr algn="ctr"/>
                      <a:endParaRPr lang="en-US" sz="1400" dirty="0"/>
                    </a:p>
                  </a:txBody>
                  <a:tcPr/>
                </a:tc>
                <a:extLst>
                  <a:ext uri="{0D108BD9-81ED-4DB2-BD59-A6C34878D82A}">
                    <a16:rowId xmlns:a16="http://schemas.microsoft.com/office/drawing/2014/main" val="3388970129"/>
                  </a:ext>
                </a:extLst>
              </a:tr>
            </a:tbl>
          </a:graphicData>
        </a:graphic>
      </p:graphicFrame>
    </p:spTree>
    <p:extLst>
      <p:ext uri="{BB962C8B-B14F-4D97-AF65-F5344CB8AC3E}">
        <p14:creationId xmlns:p14="http://schemas.microsoft.com/office/powerpoint/2010/main" val="216773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BF7C-497D-FEE5-6827-0F25F0D20985}"/>
              </a:ext>
            </a:extLst>
          </p:cNvPr>
          <p:cNvSpPr>
            <a:spLocks noGrp="1"/>
          </p:cNvSpPr>
          <p:nvPr>
            <p:ph type="title"/>
          </p:nvPr>
        </p:nvSpPr>
        <p:spPr/>
        <p:txBody>
          <a:bodyPr/>
          <a:lstStyle/>
          <a:p>
            <a:r>
              <a:rPr lang="en-US" b="0" dirty="0"/>
              <a:t>High-Level Timeline Chart (GANTT)</a:t>
            </a:r>
            <a:endParaRPr lang="en-IN" dirty="0"/>
          </a:p>
        </p:txBody>
      </p:sp>
      <p:graphicFrame>
        <p:nvGraphicFramePr>
          <p:cNvPr id="8" name="Content Placeholder 7">
            <a:extLst>
              <a:ext uri="{FF2B5EF4-FFF2-40B4-BE49-F238E27FC236}">
                <a16:creationId xmlns:a16="http://schemas.microsoft.com/office/drawing/2014/main" id="{9ECD5031-4000-4092-916B-68D69BD1C865}"/>
              </a:ext>
            </a:extLst>
          </p:cNvPr>
          <p:cNvGraphicFramePr>
            <a:graphicFrameLocks noGrp="1"/>
          </p:cNvGraphicFramePr>
          <p:nvPr>
            <p:ph sz="quarter" idx="12"/>
            <p:extLst>
              <p:ext uri="{D42A27DB-BD31-4B8C-83A1-F6EECF244321}">
                <p14:modId xmlns:p14="http://schemas.microsoft.com/office/powerpoint/2010/main" val="2033073878"/>
              </p:ext>
            </p:extLst>
          </p:nvPr>
        </p:nvGraphicFramePr>
        <p:xfrm>
          <a:off x="874713" y="1350963"/>
          <a:ext cx="10498138" cy="290298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EA7F4813-415C-2F00-7C0A-0024B0EE5225}"/>
              </a:ext>
            </a:extLst>
          </p:cNvPr>
          <p:cNvSpPr txBox="1"/>
          <p:nvPr/>
        </p:nvSpPr>
        <p:spPr>
          <a:xfrm>
            <a:off x="1563757" y="4704522"/>
            <a:ext cx="8415130" cy="369332"/>
          </a:xfrm>
          <a:prstGeom prst="rect">
            <a:avLst/>
          </a:prstGeom>
          <a:noFill/>
        </p:spPr>
        <p:txBody>
          <a:bodyPr wrap="square" rtlCol="0">
            <a:spAutoFit/>
          </a:bodyPr>
          <a:lstStyle/>
          <a:p>
            <a:r>
              <a:rPr lang="en-US" dirty="0"/>
              <a:t>High Level Time Line GANTT chart here represents our project timeline and the deadlines</a:t>
            </a:r>
            <a:endParaRPr lang="en-IN" dirty="0"/>
          </a:p>
        </p:txBody>
      </p:sp>
    </p:spTree>
    <p:extLst>
      <p:ext uri="{BB962C8B-B14F-4D97-AF65-F5344CB8AC3E}">
        <p14:creationId xmlns:p14="http://schemas.microsoft.com/office/powerpoint/2010/main" val="262053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1277-AEF8-4566-9EC0-791513F32419}"/>
              </a:ext>
            </a:extLst>
          </p:cNvPr>
          <p:cNvSpPr>
            <a:spLocks noGrp="1"/>
          </p:cNvSpPr>
          <p:nvPr>
            <p:ph type="title"/>
          </p:nvPr>
        </p:nvSpPr>
        <p:spPr/>
        <p:txBody>
          <a:bodyPr/>
          <a:lstStyle/>
          <a:p>
            <a:r>
              <a:rPr lang="en-US" dirty="0"/>
              <a:t>Budget</a:t>
            </a:r>
          </a:p>
        </p:txBody>
      </p:sp>
      <p:sp>
        <p:nvSpPr>
          <p:cNvPr id="3" name="TextBox 2">
            <a:extLst>
              <a:ext uri="{FF2B5EF4-FFF2-40B4-BE49-F238E27FC236}">
                <a16:creationId xmlns:a16="http://schemas.microsoft.com/office/drawing/2014/main" id="{1820B175-65A4-499D-B8F0-6EB10C81CD29}"/>
              </a:ext>
            </a:extLst>
          </p:cNvPr>
          <p:cNvSpPr txBox="1"/>
          <p:nvPr/>
        </p:nvSpPr>
        <p:spPr>
          <a:xfrm>
            <a:off x="6749577" y="1736704"/>
            <a:ext cx="4022035" cy="369332"/>
          </a:xfrm>
          <a:prstGeom prst="rect">
            <a:avLst/>
          </a:prstGeom>
          <a:noFill/>
        </p:spPr>
        <p:txBody>
          <a:bodyPr wrap="square" rtlCol="0">
            <a:spAutoFit/>
          </a:bodyPr>
          <a:lstStyle/>
          <a:p>
            <a:r>
              <a:rPr lang="en-US" dirty="0"/>
              <a:t>Current Cost of Project</a:t>
            </a:r>
          </a:p>
        </p:txBody>
      </p:sp>
      <p:graphicFrame>
        <p:nvGraphicFramePr>
          <p:cNvPr id="13" name="Content Placeholder 12">
            <a:extLst>
              <a:ext uri="{FF2B5EF4-FFF2-40B4-BE49-F238E27FC236}">
                <a16:creationId xmlns:a16="http://schemas.microsoft.com/office/drawing/2014/main" id="{60A71981-2BB2-9A47-5467-74140E1633EF}"/>
              </a:ext>
            </a:extLst>
          </p:cNvPr>
          <p:cNvGraphicFramePr>
            <a:graphicFrameLocks noGrp="1"/>
          </p:cNvGraphicFramePr>
          <p:nvPr>
            <p:ph sz="quarter" idx="12"/>
            <p:extLst>
              <p:ext uri="{D42A27DB-BD31-4B8C-83A1-F6EECF244321}">
                <p14:modId xmlns:p14="http://schemas.microsoft.com/office/powerpoint/2010/main" val="788180729"/>
              </p:ext>
            </p:extLst>
          </p:nvPr>
        </p:nvGraphicFramePr>
        <p:xfrm>
          <a:off x="6442843" y="2496611"/>
          <a:ext cx="4635501" cy="2035630"/>
        </p:xfrm>
        <a:graphic>
          <a:graphicData uri="http://schemas.openxmlformats.org/drawingml/2006/table">
            <a:tbl>
              <a:tblPr>
                <a:tableStyleId>{5C22544A-7EE6-4342-B048-85BDC9FD1C3A}</a:tableStyleId>
              </a:tblPr>
              <a:tblGrid>
                <a:gridCol w="2041903">
                  <a:extLst>
                    <a:ext uri="{9D8B030D-6E8A-4147-A177-3AD203B41FA5}">
                      <a16:colId xmlns:a16="http://schemas.microsoft.com/office/drawing/2014/main" val="2206317406"/>
                    </a:ext>
                  </a:extLst>
                </a:gridCol>
                <a:gridCol w="713398">
                  <a:extLst>
                    <a:ext uri="{9D8B030D-6E8A-4147-A177-3AD203B41FA5}">
                      <a16:colId xmlns:a16="http://schemas.microsoft.com/office/drawing/2014/main" val="235497014"/>
                    </a:ext>
                  </a:extLst>
                </a:gridCol>
                <a:gridCol w="786323">
                  <a:extLst>
                    <a:ext uri="{9D8B030D-6E8A-4147-A177-3AD203B41FA5}">
                      <a16:colId xmlns:a16="http://schemas.microsoft.com/office/drawing/2014/main" val="3115208622"/>
                    </a:ext>
                  </a:extLst>
                </a:gridCol>
                <a:gridCol w="1093877">
                  <a:extLst>
                    <a:ext uri="{9D8B030D-6E8A-4147-A177-3AD203B41FA5}">
                      <a16:colId xmlns:a16="http://schemas.microsoft.com/office/drawing/2014/main" val="2765399829"/>
                    </a:ext>
                  </a:extLst>
                </a:gridCol>
              </a:tblGrid>
              <a:tr h="407126">
                <a:tc>
                  <a:txBody>
                    <a:bodyPr/>
                    <a:lstStyle/>
                    <a:p>
                      <a:pPr algn="l" fontAlgn="b"/>
                      <a:r>
                        <a:rPr lang="en-IN" sz="1600" u="none" strike="noStrike">
                          <a:effectLst/>
                        </a:rPr>
                        <a:t>Task</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Hours</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 Rate </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 Total </a:t>
                      </a:r>
                      <a:endParaRPr lang="en-IN" sz="1600" b="1" i="0" u="none" strike="noStrike">
                        <a:solidFill>
                          <a:srgbClr val="FFFFFF"/>
                        </a:solidFill>
                        <a:effectLst/>
                        <a:latin typeface="Calibri" panose="020F0502020204030204" pitchFamily="34" charset="0"/>
                      </a:endParaRPr>
                    </a:p>
                  </a:txBody>
                  <a:tcPr marL="0" marR="0" marT="0" marB="0" anchor="b"/>
                </a:tc>
                <a:extLst>
                  <a:ext uri="{0D108BD9-81ED-4DB2-BD59-A6C34878D82A}">
                    <a16:rowId xmlns:a16="http://schemas.microsoft.com/office/drawing/2014/main" val="2305782237"/>
                  </a:ext>
                </a:extLst>
              </a:tr>
              <a:tr h="407126">
                <a:tc>
                  <a:txBody>
                    <a:bodyPr/>
                    <a:lstStyle/>
                    <a:p>
                      <a:pPr algn="l" fontAlgn="b"/>
                      <a:r>
                        <a:rPr lang="en-IN" sz="1600" u="none" strike="noStrike" dirty="0">
                          <a:effectLst/>
                        </a:rPr>
                        <a:t>Akshay Vijayan</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$ 50.00 </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41865193"/>
                  </a:ext>
                </a:extLst>
              </a:tr>
              <a:tr h="407126">
                <a:tc>
                  <a:txBody>
                    <a:bodyPr/>
                    <a:lstStyle/>
                    <a:p>
                      <a:pPr algn="l" fontAlgn="b"/>
                      <a:r>
                        <a:rPr lang="en-IN" sz="1600" u="none" strike="noStrike">
                          <a:effectLst/>
                        </a:rPr>
                        <a:t>Arshad Rafeek Shemi</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a:effectLst/>
                        </a:rPr>
                        <a:t> $ 50.00 </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32986000"/>
                  </a:ext>
                </a:extLst>
              </a:tr>
              <a:tr h="407126">
                <a:tc>
                  <a:txBody>
                    <a:bodyPr/>
                    <a:lstStyle/>
                    <a:p>
                      <a:pPr algn="l" fontAlgn="b"/>
                      <a:r>
                        <a:rPr lang="en-IN" sz="1600" u="none" strike="noStrike" dirty="0">
                          <a:effectLst/>
                        </a:rPr>
                        <a:t>Mary Lijo Cletus</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a:effectLst/>
                        </a:rPr>
                        <a:t> $ 50.00 </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60774642"/>
                  </a:ext>
                </a:extLst>
              </a:tr>
              <a:tr h="407126">
                <a:tc>
                  <a:txBody>
                    <a:bodyPr/>
                    <a:lstStyle/>
                    <a:p>
                      <a:pPr algn="l" fontAlgn="b"/>
                      <a:r>
                        <a:rPr lang="en-IN" sz="1600" u="none" strike="noStrike">
                          <a:effectLst/>
                        </a:rPr>
                        <a:t>Total</a:t>
                      </a:r>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1200.00 </a:t>
                      </a:r>
                      <a:endParaRPr lang="en-IN" sz="16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99191619"/>
                  </a:ext>
                </a:extLst>
              </a:tr>
            </a:tbl>
          </a:graphicData>
        </a:graphic>
      </p:graphicFrame>
      <p:graphicFrame>
        <p:nvGraphicFramePr>
          <p:cNvPr id="14" name="Chart 13">
            <a:extLst>
              <a:ext uri="{FF2B5EF4-FFF2-40B4-BE49-F238E27FC236}">
                <a16:creationId xmlns:a16="http://schemas.microsoft.com/office/drawing/2014/main" id="{3230DF60-2BEA-0683-6ED8-C347E3FD9330}"/>
              </a:ext>
            </a:extLst>
          </p:cNvPr>
          <p:cNvGraphicFramePr>
            <a:graphicFrameLocks/>
          </p:cNvGraphicFramePr>
          <p:nvPr>
            <p:extLst>
              <p:ext uri="{D42A27DB-BD31-4B8C-83A1-F6EECF244321}">
                <p14:modId xmlns:p14="http://schemas.microsoft.com/office/powerpoint/2010/main" val="2464511724"/>
              </p:ext>
            </p:extLst>
          </p:nvPr>
        </p:nvGraphicFramePr>
        <p:xfrm>
          <a:off x="874184" y="1553817"/>
          <a:ext cx="4635501" cy="337599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36AA6D2A-6D63-2F3C-80A1-9761A1BADA14}"/>
              </a:ext>
            </a:extLst>
          </p:cNvPr>
          <p:cNvSpPr txBox="1"/>
          <p:nvPr/>
        </p:nvSpPr>
        <p:spPr>
          <a:xfrm>
            <a:off x="1669774" y="5274365"/>
            <a:ext cx="5283819" cy="369332"/>
          </a:xfrm>
          <a:prstGeom prst="rect">
            <a:avLst/>
          </a:prstGeom>
          <a:noFill/>
        </p:spPr>
        <p:txBody>
          <a:bodyPr wrap="none" rtlCol="0">
            <a:spAutoFit/>
          </a:bodyPr>
          <a:lstStyle/>
          <a:p>
            <a:r>
              <a:rPr lang="en-US" dirty="0"/>
              <a:t>A total budget off $4800 per person ($400 x 12 weeks) </a:t>
            </a:r>
            <a:endParaRPr lang="en-IN" dirty="0"/>
          </a:p>
        </p:txBody>
      </p:sp>
    </p:spTree>
    <p:extLst>
      <p:ext uri="{BB962C8B-B14F-4D97-AF65-F5344CB8AC3E}">
        <p14:creationId xmlns:p14="http://schemas.microsoft.com/office/powerpoint/2010/main" val="1409410958"/>
      </p:ext>
    </p:extLst>
  </p:cSld>
  <p:clrMapOvr>
    <a:masterClrMapping/>
  </p:clrMapOvr>
</p:sld>
</file>

<file path=ppt/theme/theme1.xml><?xml version="1.0" encoding="utf-8"?>
<a:theme xmlns:a="http://schemas.openxmlformats.org/drawingml/2006/main" name="Georgian 16x9 Template A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rgian_college_PPT_template_2017_widescreen.potx" id="{67FBA88A-AB66-433C-ABB4-08858ADAD897}" vid="{885DC3A8-578C-4DF2-92ED-9458FCC180A8}"/>
    </a:ext>
  </a:extLst>
</a:theme>
</file>

<file path=ppt/theme/theme2.xml><?xml version="1.0" encoding="utf-8"?>
<a:theme xmlns:a="http://schemas.openxmlformats.org/drawingml/2006/main" name="Georgian 16x9 Template B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rgian_college_PPT_template_2017_widescreen.potx" id="{67FBA88A-AB66-433C-ABB4-08858ADAD897}" vid="{8A623343-D84D-490A-95A5-04198587E19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6914F947FC2EB4D8C6B11DC54796031" ma:contentTypeVersion="5" ma:contentTypeDescription="Create a new document." ma:contentTypeScope="" ma:versionID="5a708b796985fdfe15deacfe02372fdc">
  <xsd:schema xmlns:xsd="http://www.w3.org/2001/XMLSchema" xmlns:xs="http://www.w3.org/2001/XMLSchema" xmlns:p="http://schemas.microsoft.com/office/2006/metadata/properties" xmlns:ns2="23453c11-5cd4-47aa-9597-c37e2dbeb6f1" targetNamespace="http://schemas.microsoft.com/office/2006/metadata/properties" ma:root="true" ma:fieldsID="6ab2ae8a5cbd48c3a2bea29224babfdf" ns2:_="">
    <xsd:import namespace="23453c11-5cd4-47aa-9597-c37e2dbeb6f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453c11-5cd4-47aa-9597-c37e2dbeb6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4FB138-E190-43BE-B2CB-008C2129A45D}">
  <ds:schemaRefs>
    <ds:schemaRef ds:uri="http://schemas.microsoft.com/sharepoint/v3/contenttype/forms"/>
  </ds:schemaRefs>
</ds:datastoreItem>
</file>

<file path=customXml/itemProps2.xml><?xml version="1.0" encoding="utf-8"?>
<ds:datastoreItem xmlns:ds="http://schemas.openxmlformats.org/officeDocument/2006/customXml" ds:itemID="{31D7D0C9-4DB4-496F-B742-1A5AEA0A7883}">
  <ds:schemaRefs>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598a0774-9d59-4c19-9116-2ccca5cd92a2"/>
    <ds:schemaRef ds:uri="http://purl.org/dc/terms/"/>
    <ds:schemaRef ds:uri="http://purl.org/dc/dcmitype/"/>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E4DF34A5-F5F5-4E6A-B38D-3C3F5BE02A10}"/>
</file>

<file path=docProps/app.xml><?xml version="1.0" encoding="utf-8"?>
<Properties xmlns="http://schemas.openxmlformats.org/officeDocument/2006/extended-properties" xmlns:vt="http://schemas.openxmlformats.org/officeDocument/2006/docPropsVTypes">
  <Template>georgian_college_PPT_template_2017_widescreen</Template>
  <TotalTime>11076</TotalTime>
  <Words>970</Words>
  <Application>Microsoft Office PowerPoint</Application>
  <PresentationFormat>Widescreen</PresentationFormat>
  <Paragraphs>187</Paragraphs>
  <Slides>19</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8" baseType="lpstr">
      <vt:lpstr>Arial</vt:lpstr>
      <vt:lpstr>Avenir LT Std 65 Medium</vt:lpstr>
      <vt:lpstr>Calibri</vt:lpstr>
      <vt:lpstr>Calibri Light</vt:lpstr>
      <vt:lpstr>Times New Roman</vt:lpstr>
      <vt:lpstr>Wingdings</vt:lpstr>
      <vt:lpstr>Georgian 16x9 Template A - 2017</vt:lpstr>
      <vt:lpstr>Georgian 16x9 Template B - 2017</vt:lpstr>
      <vt:lpstr>Microsoft Excel Worksheet</vt:lpstr>
      <vt:lpstr>PowerPoint Presentation</vt:lpstr>
      <vt:lpstr>Project Summary</vt:lpstr>
      <vt:lpstr>Team Profile</vt:lpstr>
      <vt:lpstr>PowerPoint Presentation</vt:lpstr>
      <vt:lpstr>PowerPoint Presentation</vt:lpstr>
      <vt:lpstr>PowerPoint Presentation</vt:lpstr>
      <vt:lpstr>Communication Plan</vt:lpstr>
      <vt:lpstr>High-Level Timeline Chart (GANTT)</vt:lpstr>
      <vt:lpstr>Budget</vt:lpstr>
      <vt:lpstr>Project Progress Update</vt:lpstr>
      <vt:lpstr>Activities in Progress</vt:lpstr>
      <vt:lpstr>Activities and Works so far </vt:lpstr>
      <vt:lpstr>PowerPoint Presentation</vt:lpstr>
      <vt:lpstr>Plan for Next week</vt:lpstr>
      <vt:lpstr>Individual Status Report – Akshay Vijayan</vt:lpstr>
      <vt:lpstr>Individual Status Report – Mary Lijo Cletus</vt:lpstr>
      <vt:lpstr>Individual Status Report – Arshad Rafeek Shemi</vt:lpstr>
      <vt:lpstr>Backlogs and Schedules</vt:lpstr>
      <vt:lpstr>Conclusion</vt:lpstr>
    </vt:vector>
  </TitlesOfParts>
  <Company>Georgian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Dyck</dc:creator>
  <cp:lastModifiedBy>Mary Lijo Cletus</cp:lastModifiedBy>
  <cp:revision>99</cp:revision>
  <dcterms:created xsi:type="dcterms:W3CDTF">2020-01-03T19:45:57Z</dcterms:created>
  <dcterms:modified xsi:type="dcterms:W3CDTF">2022-11-23T22:46:21Z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0x01010066914F947FC2EB4D8C6B11DC54796031</vt:lpwstr>
  </property>
</Properties>
</file>