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22"/>
  </p:notesMasterIdLst>
  <p:handoutMasterIdLst>
    <p:handoutMasterId r:id="rId23"/>
  </p:handoutMasterIdLst>
  <p:sldIdLst>
    <p:sldId id="256" r:id="rId6"/>
    <p:sldId id="257" r:id="rId7"/>
    <p:sldId id="258" r:id="rId8"/>
    <p:sldId id="270" r:id="rId9"/>
    <p:sldId id="271" r:id="rId10"/>
    <p:sldId id="272" r:id="rId11"/>
    <p:sldId id="264" r:id="rId12"/>
    <p:sldId id="269" r:id="rId13"/>
    <p:sldId id="260" r:id="rId14"/>
    <p:sldId id="261" r:id="rId15"/>
    <p:sldId id="277" r:id="rId16"/>
    <p:sldId id="275" r:id="rId17"/>
    <p:sldId id="279" r:id="rId18"/>
    <p:sldId id="276" r:id="rId19"/>
    <p:sldId id="278"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9" autoAdjust="0"/>
  </p:normalViewPr>
  <p:slideViewPr>
    <p:cSldViewPr snapToGrid="0">
      <p:cViewPr varScale="1">
        <p:scale>
          <a:sx n="72" d="100"/>
          <a:sy n="72" d="100"/>
        </p:scale>
        <p:origin x="618" y="66"/>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'[Worksheet in New Microsoft Excel Worksheet (2)]Sheet1'!$B$1</c:f>
              <c:strCache>
                <c:ptCount val="1"/>
                <c:pt idx="0">
                  <c:v>Start Date</c:v>
                </c:pt>
              </c:strCache>
            </c:strRef>
          </c:tx>
          <c:spPr>
            <a:noFill/>
            <a:ln>
              <a:noFill/>
            </a:ln>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(2)]Sheet1'!$B$2:$B$6</c:f>
              <c:numCache>
                <c:formatCode>m/d/yyyy</c:formatCode>
                <c:ptCount val="5"/>
                <c:pt idx="0">
                  <c:v>44746</c:v>
                </c:pt>
                <c:pt idx="1">
                  <c:v>44810</c:v>
                </c:pt>
                <c:pt idx="2">
                  <c:v>44830</c:v>
                </c:pt>
                <c:pt idx="3">
                  <c:v>44872</c:v>
                </c:pt>
                <c:pt idx="4">
                  <c:v>44886</c:v>
                </c:pt>
              </c:numCache>
            </c:numRef>
          </c:val>
          <c:extLst>
            <c:ext xmlns:c16="http://schemas.microsoft.com/office/drawing/2014/chart" uri="{C3380CC4-5D6E-409C-BE32-E72D297353CC}">
              <c16:uniqueId val="{00000000-FA45-4094-A1BB-F0AE34C43FD8}"/>
            </c:ext>
          </c:extLst>
        </c:ser>
        <c:ser>
          <c:idx val="2"/>
          <c:order val="2"/>
          <c:tx>
            <c:strRef>
              <c:f>'[Worksheet in New Microsoft Excel Worksheet (2)]Sheet1'!$D$1</c:f>
              <c:strCache>
                <c:ptCount val="1"/>
                <c:pt idx="0">
                  <c:v> Duration of Dates </c:v>
                </c:pt>
              </c:strCache>
            </c:strRef>
          </c:tx>
          <c:spPr>
            <a:solidFill>
              <a:schemeClr val="accent2">
                <a:lumMod val="75000"/>
              </a:schemeClr>
            </a:solidFill>
            <a:ln>
              <a:noFill/>
            </a:ln>
            <a:effectLst>
              <a:glow>
                <a:schemeClr val="tx1">
                  <a:alpha val="40000"/>
                </a:schemeClr>
              </a:glow>
              <a:outerShdw dist="50800" sx="1000" sy="1000" algn="ctr" rotWithShape="0">
                <a:schemeClr val="tx1"/>
              </a:outerShdw>
            </a:effectLst>
          </c:spPr>
          <c:invertIfNegative val="0"/>
          <c:cat>
            <c:strRef>
              <c:f>'[Worksheet in New Microsoft Excel Worksheet (2)]Sheet1'!$A$2:$A$6</c:f>
              <c:strCache>
                <c:ptCount val="5"/>
                <c:pt idx="0">
                  <c:v>Requirements</c:v>
                </c:pt>
                <c:pt idx="1">
                  <c:v>Design</c:v>
                </c:pt>
                <c:pt idx="2">
                  <c:v>Development</c:v>
                </c:pt>
                <c:pt idx="3">
                  <c:v>Testing</c:v>
                </c:pt>
                <c:pt idx="4">
                  <c:v>Release</c:v>
                </c:pt>
              </c:strCache>
            </c:strRef>
          </c:cat>
          <c:val>
            <c:numRef>
              <c:f>'[Worksheet in New Microsoft Excel Worksheet (2)]Sheet1'!$D$2:$D$6</c:f>
              <c:numCache>
                <c:formatCode>General</c:formatCode>
                <c:ptCount val="5"/>
                <c:pt idx="0">
                  <c:v>39</c:v>
                </c:pt>
                <c:pt idx="1">
                  <c:v>17</c:v>
                </c:pt>
                <c:pt idx="2">
                  <c:v>38</c:v>
                </c:pt>
                <c:pt idx="3">
                  <c:v>11</c:v>
                </c:pt>
                <c:pt idx="4">
                  <c:v>25</c:v>
                </c:pt>
              </c:numCache>
            </c:numRef>
          </c:val>
          <c:extLst>
            <c:ext xmlns:c16="http://schemas.microsoft.com/office/drawing/2014/chart" uri="{C3380CC4-5D6E-409C-BE32-E72D297353CC}">
              <c16:uniqueId val="{00000001-FA45-4094-A1BB-F0AE34C43FD8}"/>
            </c:ext>
          </c:extLst>
        </c:ser>
        <c:dLbls>
          <c:showLegendKey val="0"/>
          <c:showVal val="0"/>
          <c:showCatName val="0"/>
          <c:showSerName val="0"/>
          <c:showPercent val="0"/>
          <c:showBubbleSize val="0"/>
        </c:dLbls>
        <c:gapWidth val="182"/>
        <c:overlap val="100"/>
        <c:axId val="2102996207"/>
        <c:axId val="2045434959"/>
        <c:extLst>
          <c:ext xmlns:c15="http://schemas.microsoft.com/office/drawing/2012/chart" uri="{02D57815-91ED-43cb-92C2-25804820EDAC}">
            <c15:filteredBarSeries>
              <c15:ser>
                <c:idx val="1"/>
                <c:order val="1"/>
                <c:tx>
                  <c:strRef>
                    <c:extLst>
                      <c:ext uri="{02D57815-91ED-43cb-92C2-25804820EDAC}">
                        <c15:formulaRef>
                          <c15:sqref>'[Worksheet in New Microsoft Excel Worksheet (2)]Sheet1'!$C$1</c15:sqref>
                        </c15:formulaRef>
                      </c:ext>
                    </c:extLst>
                    <c:strCache>
                      <c:ptCount val="1"/>
                      <c:pt idx="0">
                        <c:v> End Date </c:v>
                      </c:pt>
                    </c:strCache>
                  </c:strRef>
                </c:tx>
                <c:spPr>
                  <a:solidFill>
                    <a:schemeClr val="accent2"/>
                  </a:solidFill>
                  <a:ln>
                    <a:noFill/>
                  </a:ln>
                  <a:effectLst/>
                </c:spPr>
                <c:invertIfNegative val="0"/>
                <c:cat>
                  <c:strRef>
                    <c:extLst>
                      <c:ext uri="{02D57815-91ED-43cb-92C2-25804820EDAC}">
                        <c15:formulaRef>
                          <c15:sqref>'[Worksheet in New Microsoft Excel Worksheet (2)]Sheet1'!$A$2:$A$6</c15:sqref>
                        </c15:formulaRef>
                      </c:ext>
                    </c:extLst>
                    <c:strCache>
                      <c:ptCount val="5"/>
                      <c:pt idx="0">
                        <c:v>Requirements</c:v>
                      </c:pt>
                      <c:pt idx="1">
                        <c:v>Design</c:v>
                      </c:pt>
                      <c:pt idx="2">
                        <c:v>Development</c:v>
                      </c:pt>
                      <c:pt idx="3">
                        <c:v>Testing</c:v>
                      </c:pt>
                      <c:pt idx="4">
                        <c:v>Release</c:v>
                      </c:pt>
                    </c:strCache>
                  </c:strRef>
                </c:cat>
                <c:val>
                  <c:numRef>
                    <c:extLst>
                      <c:ext uri="{02D57815-91ED-43cb-92C2-25804820EDAC}">
                        <c15:formulaRef>
                          <c15:sqref>'[Worksheet in New Microsoft Excel Worksheet (2)]Sheet1'!$C$2:$C$6</c15:sqref>
                        </c15:formulaRef>
                      </c:ext>
                    </c:extLst>
                    <c:numCache>
                      <c:formatCode>m/d/yyyy</c:formatCode>
                      <c:ptCount val="5"/>
                      <c:pt idx="0">
                        <c:v>44785</c:v>
                      </c:pt>
                      <c:pt idx="1">
                        <c:v>44827</c:v>
                      </c:pt>
                      <c:pt idx="2">
                        <c:v>44868</c:v>
                      </c:pt>
                      <c:pt idx="3">
                        <c:v>44883</c:v>
                      </c:pt>
                      <c:pt idx="4">
                        <c:v>44911</c:v>
                      </c:pt>
                    </c:numCache>
                  </c:numRef>
                </c:val>
                <c:extLst>
                  <c:ext xmlns:c16="http://schemas.microsoft.com/office/drawing/2014/chart" uri="{C3380CC4-5D6E-409C-BE32-E72D297353CC}">
                    <c16:uniqueId val="{00000002-FA45-4094-A1BB-F0AE34C43FD8}"/>
                  </c:ext>
                </c:extLst>
              </c15:ser>
            </c15:filteredBarSeries>
          </c:ext>
        </c:extLst>
      </c:barChart>
      <c:catAx>
        <c:axId val="2102996207"/>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5434959"/>
        <c:crosses val="autoZero"/>
        <c:auto val="1"/>
        <c:lblAlgn val="ctr"/>
        <c:lblOffset val="100"/>
        <c:noMultiLvlLbl val="0"/>
      </c:catAx>
      <c:valAx>
        <c:axId val="2045434959"/>
        <c:scaling>
          <c:orientation val="minMax"/>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29962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64A70B">
        <a:lumMod val="20000"/>
        <a:lumOff val="80000"/>
      </a:srgb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Budget vs Actual</a:t>
            </a:r>
            <a:endParaRPr lang="en-I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Actual</c:v>
                </c:pt>
              </c:strCache>
            </c:strRef>
          </c:tx>
          <c:spPr>
            <a:solidFill>
              <a:schemeClr val="accent1"/>
            </a:solidFill>
            <a:ln>
              <a:noFill/>
            </a:ln>
            <a:effectLst/>
          </c:spPr>
          <c:invertIfNegative val="0"/>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Sheet2!$B$2:$B$15</c:f>
              <c:numCache>
                <c:formatCode>General</c:formatCode>
                <c:ptCount val="14"/>
                <c:pt idx="0">
                  <c:v>600</c:v>
                </c:pt>
                <c:pt idx="1">
                  <c:v>700</c:v>
                </c:pt>
                <c:pt idx="2">
                  <c:v>600</c:v>
                </c:pt>
                <c:pt idx="3">
                  <c:v>400</c:v>
                </c:pt>
                <c:pt idx="4">
                  <c:v>550</c:v>
                </c:pt>
                <c:pt idx="5">
                  <c:v>800</c:v>
                </c:pt>
                <c:pt idx="6">
                  <c:v>350</c:v>
                </c:pt>
                <c:pt idx="7">
                  <c:v>500</c:v>
                </c:pt>
                <c:pt idx="8">
                  <c:v>700</c:v>
                </c:pt>
                <c:pt idx="9">
                  <c:v>650</c:v>
                </c:pt>
                <c:pt idx="10">
                  <c:v>570</c:v>
                </c:pt>
                <c:pt idx="11">
                  <c:v>900</c:v>
                </c:pt>
                <c:pt idx="12">
                  <c:v>1000</c:v>
                </c:pt>
                <c:pt idx="13">
                  <c:v>1100</c:v>
                </c:pt>
              </c:numCache>
            </c:numRef>
          </c:val>
          <c:extLst>
            <c:ext xmlns:c16="http://schemas.microsoft.com/office/drawing/2014/chart" uri="{C3380CC4-5D6E-409C-BE32-E72D297353CC}">
              <c16:uniqueId val="{00000000-176F-42F9-9BAF-8E5F13A20E3E}"/>
            </c:ext>
          </c:extLst>
        </c:ser>
        <c:dLbls>
          <c:showLegendKey val="0"/>
          <c:showVal val="0"/>
          <c:showCatName val="0"/>
          <c:showSerName val="0"/>
          <c:showPercent val="0"/>
          <c:showBubbleSize val="0"/>
        </c:dLbls>
        <c:gapWidth val="150"/>
        <c:axId val="1744511"/>
        <c:axId val="1738271"/>
      </c:barChart>
      <c:lineChart>
        <c:grouping val="standard"/>
        <c:varyColors val="0"/>
        <c:ser>
          <c:idx val="1"/>
          <c:order val="1"/>
          <c:tx>
            <c:strRef>
              <c:f>Sheet2!$C$1</c:f>
              <c:strCache>
                <c:ptCount val="1"/>
                <c:pt idx="0">
                  <c:v>Budget</c:v>
                </c:pt>
              </c:strCache>
            </c:strRef>
          </c:tx>
          <c:spPr>
            <a:ln w="28575" cap="rnd">
              <a:solidFill>
                <a:schemeClr val="accent2"/>
              </a:solidFill>
              <a:round/>
            </a:ln>
            <a:effectLst/>
          </c:spPr>
          <c:marker>
            <c:symbol val="none"/>
          </c:marker>
          <c:cat>
            <c:strRef>
              <c:f>Sheet2!$A$2:$A$15</c:f>
              <c:strCache>
                <c:ptCount val="14"/>
                <c:pt idx="0">
                  <c:v>week1</c:v>
                </c:pt>
                <c:pt idx="1">
                  <c:v>week2</c:v>
                </c:pt>
                <c:pt idx="2">
                  <c:v>week3</c:v>
                </c:pt>
                <c:pt idx="3">
                  <c:v>week4</c:v>
                </c:pt>
                <c:pt idx="4">
                  <c:v>week5</c:v>
                </c:pt>
                <c:pt idx="5">
                  <c:v>week6</c:v>
                </c:pt>
                <c:pt idx="6">
                  <c:v>week7</c:v>
                </c:pt>
                <c:pt idx="7">
                  <c:v>week8</c:v>
                </c:pt>
                <c:pt idx="8">
                  <c:v>week9</c:v>
                </c:pt>
                <c:pt idx="9">
                  <c:v>week10</c:v>
                </c:pt>
                <c:pt idx="10">
                  <c:v>week11</c:v>
                </c:pt>
                <c:pt idx="11">
                  <c:v>week12</c:v>
                </c:pt>
                <c:pt idx="12">
                  <c:v>week13</c:v>
                </c:pt>
                <c:pt idx="13">
                  <c:v>week14</c:v>
                </c:pt>
              </c:strCache>
            </c:strRef>
          </c:cat>
          <c:val>
            <c:numRef>
              <c:f>Sheet2!$C$2:$C$15</c:f>
              <c:numCache>
                <c:formatCode>General</c:formatCode>
                <c:ptCount val="14"/>
                <c:pt idx="0">
                  <c:v>1000</c:v>
                </c:pt>
                <c:pt idx="1">
                  <c:v>1000</c:v>
                </c:pt>
                <c:pt idx="2">
                  <c:v>1000</c:v>
                </c:pt>
                <c:pt idx="3">
                  <c:v>1000</c:v>
                </c:pt>
                <c:pt idx="4">
                  <c:v>1000</c:v>
                </c:pt>
                <c:pt idx="5">
                  <c:v>1000</c:v>
                </c:pt>
                <c:pt idx="6">
                  <c:v>1000</c:v>
                </c:pt>
                <c:pt idx="7">
                  <c:v>1000</c:v>
                </c:pt>
                <c:pt idx="8">
                  <c:v>1000</c:v>
                </c:pt>
                <c:pt idx="9">
                  <c:v>1000</c:v>
                </c:pt>
                <c:pt idx="10">
                  <c:v>1000</c:v>
                </c:pt>
                <c:pt idx="11">
                  <c:v>1000</c:v>
                </c:pt>
                <c:pt idx="12">
                  <c:v>1000</c:v>
                </c:pt>
                <c:pt idx="13">
                  <c:v>1000</c:v>
                </c:pt>
              </c:numCache>
            </c:numRef>
          </c:val>
          <c:smooth val="0"/>
          <c:extLst>
            <c:ext xmlns:c16="http://schemas.microsoft.com/office/drawing/2014/chart" uri="{C3380CC4-5D6E-409C-BE32-E72D297353CC}">
              <c16:uniqueId val="{00000001-176F-42F9-9BAF-8E5F13A20E3E}"/>
            </c:ext>
          </c:extLst>
        </c:ser>
        <c:dLbls>
          <c:showLegendKey val="0"/>
          <c:showVal val="0"/>
          <c:showCatName val="0"/>
          <c:showSerName val="0"/>
          <c:showPercent val="0"/>
          <c:showBubbleSize val="0"/>
        </c:dLbls>
        <c:marker val="1"/>
        <c:smooth val="0"/>
        <c:axId val="1744511"/>
        <c:axId val="1738271"/>
      </c:lineChart>
      <c:catAx>
        <c:axId val="17445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1"/>
        <c:crosses val="autoZero"/>
        <c:auto val="1"/>
        <c:lblAlgn val="ctr"/>
        <c:lblOffset val="100"/>
        <c:noMultiLvlLbl val="0"/>
      </c:catAx>
      <c:valAx>
        <c:axId val="1738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511"/>
        <c:crosses val="autoZero"/>
        <c:crossBetween val="between"/>
      </c:valAx>
      <c:spPr>
        <a:solidFill>
          <a:schemeClr val="bg2">
            <a:lumMod val="85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11/30/2022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11/30/2022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000" dirty="0"/>
              <a:t>Big Data Analytics – BDAT1011</a:t>
            </a:r>
          </a:p>
        </p:txBody>
      </p:sp>
      <p:sp>
        <p:nvSpPr>
          <p:cNvPr id="9" name="Text Placeholder 8"/>
          <p:cNvSpPr>
            <a:spLocks noGrp="1"/>
          </p:cNvSpPr>
          <p:nvPr>
            <p:ph type="body" sz="quarter" idx="13"/>
          </p:nvPr>
        </p:nvSpPr>
        <p:spPr/>
        <p:txBody>
          <a:bodyPr/>
          <a:lstStyle/>
          <a:p>
            <a:r>
              <a:rPr lang="en-US" sz="2000" dirty="0"/>
              <a:t>Mary Lijo Cletus</a:t>
            </a:r>
          </a:p>
          <a:p>
            <a:r>
              <a:rPr lang="en-US" sz="2000" dirty="0"/>
              <a:t>Akshay Vijayan</a:t>
            </a:r>
          </a:p>
          <a:p>
            <a:r>
              <a:rPr lang="en-US" sz="2000" dirty="0"/>
              <a:t>Arshad Rafeek Shemi</a:t>
            </a:r>
          </a:p>
        </p:txBody>
      </p:sp>
      <p:sp>
        <p:nvSpPr>
          <p:cNvPr id="8" name="Text Placeholder 7"/>
          <p:cNvSpPr>
            <a:spLocks noGrp="1"/>
          </p:cNvSpPr>
          <p:nvPr>
            <p:ph type="body" sz="quarter" idx="12"/>
          </p:nvPr>
        </p:nvSpPr>
        <p:spPr/>
        <p:txBody>
          <a:bodyPr/>
          <a:lstStyle/>
          <a:p>
            <a:r>
              <a:rPr lang="en-US" sz="4000" dirty="0"/>
              <a:t>Analytics Analyst</a:t>
            </a:r>
          </a:p>
          <a:p>
            <a:r>
              <a:rPr lang="en-US" sz="2400" dirty="0"/>
              <a:t>Project Code:</a:t>
            </a:r>
            <a:r>
              <a:rPr lang="en-IN" sz="2400" dirty="0"/>
              <a:t>GEO 1327</a:t>
            </a:r>
            <a:endParaRPr lang="en-US" sz="24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612443" y="1066800"/>
            <a:ext cx="4967113" cy="1676400"/>
          </a:xfrm>
        </p:spPr>
      </p:pic>
    </p:spTree>
    <p:extLst>
      <p:ext uri="{BB962C8B-B14F-4D97-AF65-F5344CB8AC3E}">
        <p14:creationId xmlns:p14="http://schemas.microsoft.com/office/powerpoint/2010/main" val="41194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614-B863-4ADF-AC63-75989E46E0A5}"/>
              </a:ext>
            </a:extLst>
          </p:cNvPr>
          <p:cNvSpPr>
            <a:spLocks noGrp="1"/>
          </p:cNvSpPr>
          <p:nvPr>
            <p:ph type="title"/>
          </p:nvPr>
        </p:nvSpPr>
        <p:spPr/>
        <p:txBody>
          <a:bodyPr/>
          <a:lstStyle/>
          <a:p>
            <a:r>
              <a:rPr lang="en-US" dirty="0"/>
              <a:t>Project Progress Update</a:t>
            </a:r>
          </a:p>
        </p:txBody>
      </p:sp>
      <p:sp>
        <p:nvSpPr>
          <p:cNvPr id="3" name="Text Placeholder 2">
            <a:extLst>
              <a:ext uri="{FF2B5EF4-FFF2-40B4-BE49-F238E27FC236}">
                <a16:creationId xmlns:a16="http://schemas.microsoft.com/office/drawing/2014/main" id="{B176BBD5-83E8-48B3-ACCA-23DCE88BCB60}"/>
              </a:ext>
            </a:extLst>
          </p:cNvPr>
          <p:cNvSpPr>
            <a:spLocks noGrp="1"/>
          </p:cNvSpPr>
          <p:nvPr>
            <p:ph type="body" sz="quarter" idx="10"/>
          </p:nvPr>
        </p:nvSpPr>
        <p:spPr>
          <a:xfrm>
            <a:off x="1088497" y="1443058"/>
            <a:ext cx="10498667" cy="4514810"/>
          </a:xfrm>
        </p:spPr>
        <p:txBody>
          <a:bodyPr>
            <a:normAutofit fontScale="92500" lnSpcReduction="10000"/>
          </a:bodyPr>
          <a:lstStyle/>
          <a:p>
            <a:pPr marL="0" indent="0">
              <a:buNone/>
            </a:pPr>
            <a:r>
              <a:rPr lang="en-US" sz="3200" dirty="0">
                <a:solidFill>
                  <a:srgbClr val="FF0000"/>
                </a:solidFill>
              </a:rPr>
              <a:t>Summary of Current State</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Prepared the 1st year plan and 2</a:t>
            </a:r>
            <a:r>
              <a:rPr lang="en-US" sz="1900" baseline="30000" dirty="0">
                <a:latin typeface="Times New Roman" panose="02020603050405020304" pitchFamily="18" charset="0"/>
                <a:cs typeface="Times New Roman" panose="02020603050405020304" pitchFamily="18" charset="0"/>
              </a:rPr>
              <a:t>nd</a:t>
            </a:r>
            <a:r>
              <a:rPr lang="en-US" sz="1900" dirty="0">
                <a:latin typeface="Times New Roman" panose="02020603050405020304" pitchFamily="18" charset="0"/>
                <a:cs typeface="Times New Roman" panose="02020603050405020304" pitchFamily="18" charset="0"/>
              </a:rPr>
              <a:t> Year plan for the client</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Analysis of Google Analytics for client's Social media Accounts</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Dashboard presentation for social media analysis</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Data Scrapping from client's competitor companies</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Word Cloud preparation for different links provided by the company</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Analyzed Clients Website and shared insights for updating the website</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Prepared reports for the website analysis done.</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Analyzed client's website after the updating the website, as requested by the client</a:t>
            </a:r>
          </a:p>
          <a:p>
            <a:pPr lvl="1">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Documentation works related to the works done so far</a:t>
            </a:r>
          </a:p>
          <a:p>
            <a:pPr lvl="1">
              <a:buFont typeface="Wingdings" panose="05000000000000000000" pitchFamily="2" charset="2"/>
              <a:buChar char="Ø"/>
            </a:pPr>
            <a:r>
              <a:rPr lang="en-US" sz="3200" dirty="0">
                <a:solidFill>
                  <a:srgbClr val="FF0000"/>
                </a:solidFill>
              </a:rPr>
              <a:t>Current tasks</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Started designing the next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year plan </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Conducts Meetings and discussions for preparing the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year plan</a:t>
            </a:r>
          </a:p>
          <a:p>
            <a:pPr marL="0" indent="0">
              <a:buNone/>
            </a:pPr>
            <a:endParaRPr lang="en-US" dirty="0"/>
          </a:p>
        </p:txBody>
      </p:sp>
    </p:spTree>
    <p:extLst>
      <p:ext uri="{BB962C8B-B14F-4D97-AF65-F5344CB8AC3E}">
        <p14:creationId xmlns:p14="http://schemas.microsoft.com/office/powerpoint/2010/main" val="2498092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F74C-D4E0-DC2E-ECA2-8FEC79773917}"/>
              </a:ext>
            </a:extLst>
          </p:cNvPr>
          <p:cNvSpPr>
            <a:spLocks noGrp="1"/>
          </p:cNvSpPr>
          <p:nvPr>
            <p:ph type="title"/>
          </p:nvPr>
        </p:nvSpPr>
        <p:spPr/>
        <p:txBody>
          <a:bodyPr/>
          <a:lstStyle/>
          <a:p>
            <a:r>
              <a:rPr lang="en-US" dirty="0">
                <a:solidFill>
                  <a:schemeClr val="tx2">
                    <a:lumMod val="60000"/>
                    <a:lumOff val="40000"/>
                  </a:schemeClr>
                </a:solidFill>
              </a:rPr>
              <a:t>Activities –Last week </a:t>
            </a:r>
            <a:endParaRPr lang="en-IN" dirty="0">
              <a:solidFill>
                <a:schemeClr val="tx2">
                  <a:lumMod val="60000"/>
                  <a:lumOff val="40000"/>
                </a:schemeClr>
              </a:solidFill>
            </a:endParaRPr>
          </a:p>
        </p:txBody>
      </p:sp>
      <p:sp>
        <p:nvSpPr>
          <p:cNvPr id="3" name="Text Placeholder 2">
            <a:extLst>
              <a:ext uri="{FF2B5EF4-FFF2-40B4-BE49-F238E27FC236}">
                <a16:creationId xmlns:a16="http://schemas.microsoft.com/office/drawing/2014/main" id="{810AFB58-BB1C-84B3-4C3A-27B26CFA7BE2}"/>
              </a:ext>
            </a:extLst>
          </p:cNvPr>
          <p:cNvSpPr>
            <a:spLocks noGrp="1"/>
          </p:cNvSpPr>
          <p:nvPr>
            <p:ph type="body" sz="quarter" idx="10"/>
          </p:nvPr>
        </p:nvSpPr>
        <p:spPr>
          <a:xfrm>
            <a:off x="846666" y="1068844"/>
            <a:ext cx="10498667" cy="4841626"/>
          </a:xfrm>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Prepared the 1st year plan and 2</a:t>
            </a:r>
            <a:r>
              <a:rPr lang="en-US" sz="2400" baseline="30000" dirty="0">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Year plan for the client</a:t>
            </a:r>
          </a:p>
          <a:p>
            <a:pPr marL="0" indent="0" algn="ctr">
              <a:buNone/>
            </a:pPr>
            <a:r>
              <a:rPr lang="en-US" sz="2400" dirty="0">
                <a:latin typeface="Times New Roman" panose="02020603050405020304" pitchFamily="18" charset="0"/>
                <a:cs typeface="Times New Roman" panose="02020603050405020304" pitchFamily="18" charset="0"/>
              </a:rPr>
              <a:t>    As part of the 3 to 5 year plan Our client has requested to split the 3-to-5-year plan   to </a:t>
            </a:r>
          </a:p>
          <a:p>
            <a:r>
              <a:rPr lang="en-US" sz="2400" dirty="0">
                <a:latin typeface="Times New Roman" panose="02020603050405020304" pitchFamily="18" charset="0"/>
                <a:cs typeface="Times New Roman" panose="02020603050405020304" pitchFamily="18" charset="0"/>
              </a:rPr>
              <a:t>1 year plan: Which includes the immediate actions that should be taken</a:t>
            </a:r>
          </a:p>
          <a:p>
            <a:r>
              <a:rPr lang="en-US" sz="2400" dirty="0">
                <a:latin typeface="Times New Roman" panose="02020603050405020304" pitchFamily="18" charset="0"/>
                <a:cs typeface="Times New Roman" panose="02020603050405020304" pitchFamily="18" charset="0"/>
              </a:rPr>
              <a:t>2-year plan: Which includes the measures that should be taken in the 2</a:t>
            </a:r>
            <a:r>
              <a:rPr lang="en-US" sz="2400" baseline="30000" dirty="0">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year</a:t>
            </a:r>
          </a:p>
          <a:p>
            <a:r>
              <a:rPr lang="en-US" sz="2400" dirty="0">
                <a:latin typeface="Times New Roman" panose="02020603050405020304" pitchFamily="18" charset="0"/>
                <a:cs typeface="Times New Roman" panose="02020603050405020304" pitchFamily="18" charset="0"/>
              </a:rPr>
              <a:t>3-year plan: Which includes the long-time plans that should be taken in the 3 year</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Analyzed client website for the second time as part of their request to know the functioning after updating their website</a:t>
            </a:r>
          </a:p>
          <a:p>
            <a:endParaRPr lang="en-US" sz="2400" dirty="0">
              <a:latin typeface="Times New Roman" panose="02020603050405020304" pitchFamily="18" charset="0"/>
              <a:cs typeface="Times New Roman" panose="02020603050405020304" pitchFamily="18" charset="0"/>
            </a:endParaRPr>
          </a:p>
          <a:p>
            <a:pPr marL="0" indent="0">
              <a:buNone/>
            </a:pPr>
            <a:r>
              <a:rPr lang="en-US" sz="2800" dirty="0"/>
              <a:t> </a:t>
            </a:r>
          </a:p>
        </p:txBody>
      </p:sp>
    </p:spTree>
    <p:extLst>
      <p:ext uri="{BB962C8B-B14F-4D97-AF65-F5344CB8AC3E}">
        <p14:creationId xmlns:p14="http://schemas.microsoft.com/office/powerpoint/2010/main" val="323401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5DE9-C8CF-3C32-BCBC-D0DAA54170AF}"/>
              </a:ext>
            </a:extLst>
          </p:cNvPr>
          <p:cNvSpPr>
            <a:spLocks noGrp="1"/>
          </p:cNvSpPr>
          <p:nvPr>
            <p:ph type="title"/>
          </p:nvPr>
        </p:nvSpPr>
        <p:spPr/>
        <p:txBody>
          <a:bodyPr/>
          <a:lstStyle/>
          <a:p>
            <a:r>
              <a:rPr lang="en-US" sz="3200" dirty="0">
                <a:solidFill>
                  <a:schemeClr val="accent5">
                    <a:lumMod val="60000"/>
                    <a:lumOff val="40000"/>
                  </a:schemeClr>
                </a:solidFill>
              </a:rPr>
              <a:t>Activities and Works so far</a:t>
            </a:r>
            <a:br>
              <a:rPr lang="en-IN" sz="3200" dirty="0">
                <a:solidFill>
                  <a:schemeClr val="accent5">
                    <a:lumMod val="75000"/>
                  </a:schemeClr>
                </a:solidFill>
              </a:rPr>
            </a:br>
            <a:endParaRPr lang="en-IN" dirty="0"/>
          </a:p>
        </p:txBody>
      </p:sp>
      <p:sp>
        <p:nvSpPr>
          <p:cNvPr id="4" name="Text Placeholder 3">
            <a:extLst>
              <a:ext uri="{FF2B5EF4-FFF2-40B4-BE49-F238E27FC236}">
                <a16:creationId xmlns:a16="http://schemas.microsoft.com/office/drawing/2014/main" id="{BCC02404-7CA4-DDDD-73D2-5EF76AC01AD6}"/>
              </a:ext>
            </a:extLst>
          </p:cNvPr>
          <p:cNvSpPr txBox="1">
            <a:spLocks noGrp="1"/>
          </p:cNvSpPr>
          <p:nvPr>
            <p:ph type="body" sz="quarter" idx="10"/>
          </p:nvPr>
        </p:nvSpPr>
        <p:spPr>
          <a:xfrm>
            <a:off x="874713" y="1439863"/>
            <a:ext cx="10498137" cy="6032421"/>
          </a:xfrm>
          <a:prstGeom prst="rect">
            <a:avLst/>
          </a:prstGeom>
          <a:noFill/>
        </p:spPr>
        <p:txBody>
          <a:bodyPr wrap="square" lIns="0" tIns="0" rIns="0" bIns="0" rtlCol="0" anchor="t">
            <a:spAutoFit/>
          </a:bodyPr>
          <a:lstStyle/>
          <a:p>
            <a:pPr marL="457200" indent="-457200">
              <a:lnSpc>
                <a:spcPct val="150000"/>
              </a:lnSpc>
              <a:buFont typeface="Arial" panose="020B0604020202020204" pitchFamily="34" charset="0"/>
              <a:buChar char="•"/>
            </a:pPr>
            <a:r>
              <a:rPr lang="en-US" dirty="0"/>
              <a:t>Immediate recommendations and insights were shared with the client based on website the analysis of website. For updating their website.</a:t>
            </a:r>
          </a:p>
          <a:p>
            <a:pPr marL="457200" indent="-457200">
              <a:lnSpc>
                <a:spcPct val="150000"/>
              </a:lnSpc>
              <a:buFont typeface="Arial" panose="020B0604020202020204" pitchFamily="34" charset="0"/>
              <a:buChar char="•"/>
            </a:pPr>
            <a:r>
              <a:rPr lang="en-US" dirty="0"/>
              <a:t>As per the client request a re analysis is done for their website after updating their website.</a:t>
            </a:r>
          </a:p>
          <a:p>
            <a:pPr marL="457200" indent="-457200">
              <a:lnSpc>
                <a:spcPct val="150000"/>
              </a:lnSpc>
              <a:buFont typeface="Arial" panose="020B0604020202020204" pitchFamily="34" charset="0"/>
              <a:buChar char="•"/>
            </a:pPr>
            <a:r>
              <a:rPr lang="en-US" sz="2800" dirty="0"/>
              <a:t>Detailed analysis of the</a:t>
            </a:r>
            <a:r>
              <a:rPr lang="en-US" dirty="0"/>
              <a:t> client’s </a:t>
            </a:r>
            <a:r>
              <a:rPr lang="en-US" sz="2800" dirty="0"/>
              <a:t>soc</a:t>
            </a:r>
            <a:r>
              <a:rPr lang="en-US" dirty="0"/>
              <a:t>ial media accounts </a:t>
            </a:r>
          </a:p>
          <a:p>
            <a:pPr marL="457200" indent="-457200">
              <a:lnSpc>
                <a:spcPct val="150000"/>
              </a:lnSpc>
              <a:buFont typeface="Arial" panose="020B0604020202020204" pitchFamily="34" charset="0"/>
              <a:buChar char="•"/>
            </a:pPr>
            <a:r>
              <a:rPr lang="en-US" dirty="0"/>
              <a:t>Dashboard preparation of client’s social media </a:t>
            </a:r>
          </a:p>
          <a:p>
            <a:pPr marL="457200" indent="-457200">
              <a:lnSpc>
                <a:spcPct val="150000"/>
              </a:lnSpc>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05913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49D3B6-48F3-3624-D703-A2E0074630C1}"/>
              </a:ext>
            </a:extLst>
          </p:cNvPr>
          <p:cNvSpPr>
            <a:spLocks noGrp="1"/>
          </p:cNvSpPr>
          <p:nvPr>
            <p:ph type="body" sz="quarter" idx="10"/>
          </p:nvPr>
        </p:nvSpPr>
        <p:spPr>
          <a:xfrm>
            <a:off x="846666" y="525504"/>
            <a:ext cx="10498667" cy="4514810"/>
          </a:xfrm>
        </p:spPr>
        <p:txBody>
          <a:bodyPr/>
          <a:lstStyle/>
          <a:p>
            <a:pPr marL="457200" indent="-457200">
              <a:lnSpc>
                <a:spcPct val="150000"/>
              </a:lnSpc>
              <a:buFont typeface="Arial" panose="020B0604020202020204" pitchFamily="34" charset="0"/>
              <a:buChar char="•"/>
            </a:pPr>
            <a:r>
              <a:rPr lang="en-US" sz="2800" dirty="0"/>
              <a:t>Analysis of google analytics of client website</a:t>
            </a:r>
          </a:p>
          <a:p>
            <a:pPr marL="457200" indent="-457200">
              <a:lnSpc>
                <a:spcPct val="150000"/>
              </a:lnSpc>
            </a:pPr>
            <a:r>
              <a:rPr lang="en-US" dirty="0"/>
              <a:t>Data is scrapped from similar companies and Word Cloud for SEO keywords was done. </a:t>
            </a:r>
          </a:p>
          <a:p>
            <a:pPr marL="457200" indent="-457200">
              <a:lnSpc>
                <a:spcPct val="150000"/>
              </a:lnSpc>
            </a:pPr>
            <a:r>
              <a:rPr lang="en-US" dirty="0"/>
              <a:t>Data is scrapped from the data sources provided by the client and Word Cloud for SEO keywords was done</a:t>
            </a:r>
            <a:endParaRPr lang="en-US" sz="2800" dirty="0"/>
          </a:p>
          <a:p>
            <a:pPr marL="457200" indent="-457200">
              <a:lnSpc>
                <a:spcPct val="150000"/>
              </a:lnSpc>
              <a:buFont typeface="Arial" panose="020B0604020202020204" pitchFamily="34" charset="0"/>
              <a:buChar char="•"/>
            </a:pPr>
            <a:endParaRPr lang="en-US" sz="2800" dirty="0"/>
          </a:p>
          <a:p>
            <a:endParaRPr lang="en-IN" dirty="0"/>
          </a:p>
        </p:txBody>
      </p:sp>
    </p:spTree>
    <p:extLst>
      <p:ext uri="{BB962C8B-B14F-4D97-AF65-F5344CB8AC3E}">
        <p14:creationId xmlns:p14="http://schemas.microsoft.com/office/powerpoint/2010/main" val="2142508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1BFF9-03F3-526D-C780-33076A6DA80D}"/>
              </a:ext>
            </a:extLst>
          </p:cNvPr>
          <p:cNvSpPr txBox="1"/>
          <p:nvPr/>
        </p:nvSpPr>
        <p:spPr>
          <a:xfrm>
            <a:off x="532572" y="1563165"/>
            <a:ext cx="1036319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Tx/>
              <a:buChar char="•"/>
            </a:pPr>
            <a:r>
              <a:rPr lang="en-US" sz="2400" dirty="0"/>
              <a:t>Preparation for the next 3rd  year plan </a:t>
            </a:r>
          </a:p>
          <a:p>
            <a:pPr>
              <a:buChar char="•"/>
            </a:pPr>
            <a:endParaRPr lang="en-US" sz="2400" dirty="0">
              <a:latin typeface="Calibri"/>
              <a:cs typeface="Arial"/>
            </a:endParaRPr>
          </a:p>
        </p:txBody>
      </p:sp>
      <p:sp>
        <p:nvSpPr>
          <p:cNvPr id="5" name="Title 3">
            <a:extLst>
              <a:ext uri="{FF2B5EF4-FFF2-40B4-BE49-F238E27FC236}">
                <a16:creationId xmlns:a16="http://schemas.microsoft.com/office/drawing/2014/main" id="{3D03AB11-A502-0F73-CCD0-84D9D3F2B79E}"/>
              </a:ext>
            </a:extLst>
          </p:cNvPr>
          <p:cNvSpPr txBox="1">
            <a:spLocks noGrp="1"/>
          </p:cNvSpPr>
          <p:nvPr>
            <p:ph type="title"/>
          </p:nvPr>
        </p:nvSpPr>
        <p:spPr>
          <a:xfrm>
            <a:off x="406400" y="585788"/>
            <a:ext cx="10966450" cy="430887"/>
          </a:xfrm>
          <a:prstGeom prst="rect">
            <a:avLst/>
          </a:prstGeom>
          <a:noFill/>
        </p:spPr>
        <p:txBody>
          <a:bodyPr wrap="square" lIns="0" tIns="0" rIns="0" bIns="0" rtlCol="0" anchor="t">
            <a:spAutoFit/>
          </a:bodyPr>
          <a:lstStyle/>
          <a:p>
            <a:r>
              <a:rPr lang="en-US" sz="2800" dirty="0">
                <a:solidFill>
                  <a:schemeClr val="accent1">
                    <a:lumMod val="50000"/>
                  </a:schemeClr>
                </a:solidFill>
              </a:rPr>
              <a:t>Plan for Next week</a:t>
            </a:r>
            <a:endParaRPr lang="en-IN" sz="2800" dirty="0">
              <a:solidFill>
                <a:schemeClr val="accent1">
                  <a:lumMod val="50000"/>
                </a:schemeClr>
              </a:solidFill>
            </a:endParaRPr>
          </a:p>
        </p:txBody>
      </p:sp>
      <p:graphicFrame>
        <p:nvGraphicFramePr>
          <p:cNvPr id="4" name="Table 3">
            <a:extLst>
              <a:ext uri="{FF2B5EF4-FFF2-40B4-BE49-F238E27FC236}">
                <a16:creationId xmlns:a16="http://schemas.microsoft.com/office/drawing/2014/main" id="{6A2F7CAF-A15C-F649-2711-4230B6382F61}"/>
              </a:ext>
            </a:extLst>
          </p:cNvPr>
          <p:cNvGraphicFramePr>
            <a:graphicFrameLocks noGrp="1"/>
          </p:cNvGraphicFramePr>
          <p:nvPr>
            <p:extLst>
              <p:ext uri="{D42A27DB-BD31-4B8C-83A1-F6EECF244321}">
                <p14:modId xmlns:p14="http://schemas.microsoft.com/office/powerpoint/2010/main" val="1233673865"/>
              </p:ext>
            </p:extLst>
          </p:nvPr>
        </p:nvGraphicFramePr>
        <p:xfrm>
          <a:off x="1457325" y="2919413"/>
          <a:ext cx="7105171" cy="2148159"/>
        </p:xfrm>
        <a:graphic>
          <a:graphicData uri="http://schemas.openxmlformats.org/drawingml/2006/table">
            <a:tbl>
              <a:tblPr>
                <a:tableStyleId>{5C22544A-7EE6-4342-B048-85BDC9FD1C3A}</a:tableStyleId>
              </a:tblPr>
              <a:tblGrid>
                <a:gridCol w="1792288">
                  <a:extLst>
                    <a:ext uri="{9D8B030D-6E8A-4147-A177-3AD203B41FA5}">
                      <a16:colId xmlns:a16="http://schemas.microsoft.com/office/drawing/2014/main" val="3375746105"/>
                    </a:ext>
                  </a:extLst>
                </a:gridCol>
                <a:gridCol w="2520531">
                  <a:extLst>
                    <a:ext uri="{9D8B030D-6E8A-4147-A177-3AD203B41FA5}">
                      <a16:colId xmlns:a16="http://schemas.microsoft.com/office/drawing/2014/main" val="650007164"/>
                    </a:ext>
                  </a:extLst>
                </a:gridCol>
                <a:gridCol w="2792352">
                  <a:extLst>
                    <a:ext uri="{9D8B030D-6E8A-4147-A177-3AD203B41FA5}">
                      <a16:colId xmlns:a16="http://schemas.microsoft.com/office/drawing/2014/main" val="2389379635"/>
                    </a:ext>
                  </a:extLst>
                </a:gridCol>
              </a:tblGrid>
              <a:tr h="406883">
                <a:tc>
                  <a:txBody>
                    <a:bodyPr/>
                    <a:lstStyle/>
                    <a:p>
                      <a:pPr algn="l" fontAlgn="b"/>
                      <a:r>
                        <a:rPr lang="en-IN" sz="1400" b="1" u="none" strike="noStrike" baseline="0" dirty="0">
                          <a:effectLst/>
                        </a:rPr>
                        <a:t>Milestone </a:t>
                      </a:r>
                      <a:endParaRPr lang="en-IN" sz="1400" b="1" i="0" u="none" strike="noStrike" baseline="0" dirty="0">
                        <a:solidFill>
                          <a:srgbClr val="FFFFFF"/>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Start Date* </a:t>
                      </a:r>
                      <a:endParaRPr lang="en-IN" sz="1400" b="1" i="0" u="none" strike="noStrike" baseline="0" dirty="0">
                        <a:solidFill>
                          <a:srgbClr val="FFFFFF"/>
                        </a:solidFill>
                        <a:effectLst/>
                        <a:latin typeface="Calibri" panose="020F0502020204030204" pitchFamily="34" charset="0"/>
                      </a:endParaRPr>
                    </a:p>
                  </a:txBody>
                  <a:tcPr marL="9525" marR="9525" marT="9525" marB="0" anchor="b"/>
                </a:tc>
                <a:tc>
                  <a:txBody>
                    <a:bodyPr/>
                    <a:lstStyle/>
                    <a:p>
                      <a:pPr algn="l" fontAlgn="b"/>
                      <a:r>
                        <a:rPr lang="en-IN" sz="1400" b="1" u="none" strike="noStrike" baseline="0" dirty="0">
                          <a:effectLst/>
                        </a:rPr>
                        <a:t>End Date*</a:t>
                      </a:r>
                      <a:endParaRPr lang="en-IN" sz="1400" b="1" i="0" u="none" strike="noStrike" baseline="0"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455386"/>
                  </a:ext>
                </a:extLst>
              </a:tr>
              <a:tr h="255694">
                <a:tc>
                  <a:txBody>
                    <a:bodyPr/>
                    <a:lstStyle/>
                    <a:p>
                      <a:pPr algn="l" fontAlgn="b"/>
                      <a:r>
                        <a:rPr lang="en-IN" sz="1400" u="none" strike="noStrike" baseline="0" dirty="0">
                          <a:effectLst/>
                        </a:rPr>
                        <a:t>Data Source Research</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 30-11-2022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30-11-2022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5554633"/>
                  </a:ext>
                </a:extLst>
              </a:tr>
              <a:tr h="255694">
                <a:tc>
                  <a:txBody>
                    <a:bodyPr/>
                    <a:lstStyle/>
                    <a:p>
                      <a:pPr algn="l" fontAlgn="b"/>
                      <a:r>
                        <a:rPr lang="en-IN" sz="1400" u="none" strike="noStrike" baseline="0">
                          <a:effectLst/>
                        </a:rPr>
                        <a:t>Development </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1-12-2022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2-12-2022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0033904"/>
                  </a:ext>
                </a:extLst>
              </a:tr>
              <a:tr h="255694">
                <a:tc>
                  <a:txBody>
                    <a:bodyPr/>
                    <a:lstStyle/>
                    <a:p>
                      <a:pPr algn="l" fontAlgn="b"/>
                      <a:r>
                        <a:rPr lang="en-IN" sz="1400" u="none" strike="noStrike" baseline="0">
                          <a:effectLst/>
                        </a:rPr>
                        <a:t>Documentation</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2-12-2022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6-12-2022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0373728"/>
                  </a:ext>
                </a:extLst>
              </a:tr>
              <a:tr h="255694">
                <a:tc>
                  <a:txBody>
                    <a:bodyPr/>
                    <a:lstStyle/>
                    <a:p>
                      <a:pPr algn="l" fontAlgn="b"/>
                      <a:r>
                        <a:rPr lang="en-IN" sz="1400" u="none" strike="noStrike" baseline="0">
                          <a:effectLst/>
                        </a:rPr>
                        <a:t>Group Meeting</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3-12-2022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4-12-2022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1291729"/>
                  </a:ext>
                </a:extLst>
              </a:tr>
              <a:tr h="255694">
                <a:tc>
                  <a:txBody>
                    <a:bodyPr/>
                    <a:lstStyle/>
                    <a:p>
                      <a:pPr algn="l" fontAlgn="b"/>
                      <a:r>
                        <a:rPr lang="en-IN" sz="1400" u="none" strike="noStrike" baseline="0">
                          <a:effectLst/>
                        </a:rPr>
                        <a:t>Report Preparation</a:t>
                      </a:r>
                      <a:endParaRPr lang="en-IN" sz="1400" b="0" i="0" u="none" strike="noStrike" baseline="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5-12-2022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6-12-2022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0627814"/>
                  </a:ext>
                </a:extLst>
              </a:tr>
              <a:tr h="462806">
                <a:tc>
                  <a:txBody>
                    <a:bodyPr/>
                    <a:lstStyle/>
                    <a:p>
                      <a:pPr algn="l" fontAlgn="b"/>
                      <a:r>
                        <a:rPr lang="en-US" sz="1400" u="none" strike="noStrike" baseline="0" dirty="0">
                          <a:effectLst/>
                        </a:rPr>
                        <a:t>Preparation of 3rd year Plan </a:t>
                      </a:r>
                      <a:endParaRPr lang="en-US"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30-12-2022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baseline="0" dirty="0">
                          <a:effectLst/>
                        </a:rPr>
                        <a:t>6-12-2022</a:t>
                      </a:r>
                      <a:endParaRPr lang="en-IN" sz="1400" b="0" i="0" u="none" strike="noStrike" baseline="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8160640"/>
                  </a:ext>
                </a:extLst>
              </a:tr>
            </a:tbl>
          </a:graphicData>
        </a:graphic>
      </p:graphicFrame>
    </p:spTree>
    <p:extLst>
      <p:ext uri="{BB962C8B-B14F-4D97-AF65-F5344CB8AC3E}">
        <p14:creationId xmlns:p14="http://schemas.microsoft.com/office/powerpoint/2010/main" val="320719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20BC17-2F08-8880-6B61-E82901E4C8A1}"/>
              </a:ext>
            </a:extLst>
          </p:cNvPr>
          <p:cNvSpPr>
            <a:spLocks noGrp="1"/>
          </p:cNvSpPr>
          <p:nvPr>
            <p:ph type="body" sz="quarter" idx="10"/>
          </p:nvPr>
        </p:nvSpPr>
        <p:spPr/>
        <p:txBody>
          <a:bodyPr/>
          <a:lstStyle/>
          <a:p>
            <a:pPr marL="285750" indent="-285750">
              <a:buFont typeface="Arial" panose="020B0604020202020204" pitchFamily="34" charset="0"/>
              <a:buChar char="•"/>
            </a:pPr>
            <a:r>
              <a:rPr lang="en-US" sz="2800" dirty="0"/>
              <a:t>No backlogs so far</a:t>
            </a:r>
          </a:p>
          <a:p>
            <a:endParaRPr lang="en-IN" dirty="0"/>
          </a:p>
        </p:txBody>
      </p:sp>
      <p:sp>
        <p:nvSpPr>
          <p:cNvPr id="4" name="Title 3">
            <a:extLst>
              <a:ext uri="{FF2B5EF4-FFF2-40B4-BE49-F238E27FC236}">
                <a16:creationId xmlns:a16="http://schemas.microsoft.com/office/drawing/2014/main" id="{4D608CD6-F0C5-B61C-5FC3-29D633FD373F}"/>
              </a:ext>
            </a:extLst>
          </p:cNvPr>
          <p:cNvSpPr txBox="1">
            <a:spLocks noGrp="1"/>
          </p:cNvSpPr>
          <p:nvPr>
            <p:ph type="title"/>
          </p:nvPr>
        </p:nvSpPr>
        <p:spPr>
          <a:xfrm>
            <a:off x="406400" y="585788"/>
            <a:ext cx="10966450" cy="754062"/>
          </a:xfrm>
          <a:prstGeom prst="rect">
            <a:avLst/>
          </a:prstGeom>
          <a:noFill/>
        </p:spPr>
        <p:txBody>
          <a:bodyPr wrap="square" rtlCol="0">
            <a:spAutoFit/>
          </a:bodyPr>
          <a:lstStyle/>
          <a:p>
            <a:r>
              <a:rPr lang="en-US" sz="2800" dirty="0">
                <a:solidFill>
                  <a:schemeClr val="accent1">
                    <a:lumMod val="50000"/>
                  </a:schemeClr>
                </a:solidFill>
              </a:rPr>
              <a:t>Backlogs and Schedules</a:t>
            </a:r>
            <a:endParaRPr lang="en-IN" sz="2800" dirty="0">
              <a:solidFill>
                <a:schemeClr val="accent1">
                  <a:lumMod val="50000"/>
                </a:schemeClr>
              </a:solidFill>
            </a:endParaRPr>
          </a:p>
        </p:txBody>
      </p:sp>
    </p:spTree>
    <p:extLst>
      <p:ext uri="{BB962C8B-B14F-4D97-AF65-F5344CB8AC3E}">
        <p14:creationId xmlns:p14="http://schemas.microsoft.com/office/powerpoint/2010/main" val="2421926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1D2A7-7D29-4397-BA8E-2F5EB440B31B}"/>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6F5B343-02EE-41B0-AA7E-DA4A2F42076B}"/>
              </a:ext>
            </a:extLst>
          </p:cNvPr>
          <p:cNvSpPr>
            <a:spLocks noGrp="1"/>
          </p:cNvSpPr>
          <p:nvPr>
            <p:ph type="body" sz="quarter" idx="10"/>
          </p:nvPr>
        </p:nvSpPr>
        <p:spPr/>
        <p:txBody>
          <a:bodyPr/>
          <a:lstStyle/>
          <a:p>
            <a:pPr marL="0" indent="0" algn="just">
              <a:buNone/>
            </a:pPr>
            <a:r>
              <a:rPr lang="en-US" dirty="0"/>
              <a:t>In this project we conduct analysis that results in actionable insights and data-driven recommendations. This is a great project for us to prove our analyzing expertise for future employers, as the impact of our work on this project can be easily measured and communicated. We here by thank the entire Georgian College faculty from Big Data Analytics program.</a:t>
            </a:r>
          </a:p>
        </p:txBody>
      </p:sp>
    </p:spTree>
    <p:extLst>
      <p:ext uri="{BB962C8B-B14F-4D97-AF65-F5344CB8AC3E}">
        <p14:creationId xmlns:p14="http://schemas.microsoft.com/office/powerpoint/2010/main" val="7016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39A3-0A10-456F-A8D6-45CF88F51A5B}"/>
              </a:ext>
            </a:extLst>
          </p:cNvPr>
          <p:cNvSpPr>
            <a:spLocks noGrp="1"/>
          </p:cNvSpPr>
          <p:nvPr>
            <p:ph type="title"/>
          </p:nvPr>
        </p:nvSpPr>
        <p:spPr/>
        <p:txBody>
          <a:bodyPr/>
          <a:lstStyle/>
          <a:p>
            <a:r>
              <a:rPr lang="en-US" dirty="0"/>
              <a:t>Project Summary</a:t>
            </a:r>
          </a:p>
        </p:txBody>
      </p:sp>
      <p:sp>
        <p:nvSpPr>
          <p:cNvPr id="3" name="Text Placeholder 2">
            <a:extLst>
              <a:ext uri="{FF2B5EF4-FFF2-40B4-BE49-F238E27FC236}">
                <a16:creationId xmlns:a16="http://schemas.microsoft.com/office/drawing/2014/main" id="{BCDCDC76-8D06-4863-9903-3BFDAA9FDA46}"/>
              </a:ext>
            </a:extLst>
          </p:cNvPr>
          <p:cNvSpPr>
            <a:spLocks noGrp="1"/>
          </p:cNvSpPr>
          <p:nvPr>
            <p:ph type="body" sz="quarter" idx="10"/>
          </p:nvPr>
        </p:nvSpPr>
        <p:spPr>
          <a:xfrm>
            <a:off x="874184" y="1439904"/>
            <a:ext cx="10058859" cy="2920061"/>
          </a:xfrm>
        </p:spPr>
        <p:txBody>
          <a:bodyPr/>
          <a:lstStyle/>
          <a:p>
            <a:pPr marL="0" indent="0" algn="just">
              <a:lnSpc>
                <a:spcPct val="200000"/>
              </a:lnSpc>
              <a:buNone/>
            </a:pPr>
            <a:r>
              <a:rPr lang="en-CA" sz="2000" dirty="0">
                <a:effectLst/>
                <a:latin typeface="Times New Roman" panose="02020603050405020304" pitchFamily="18" charset="0"/>
                <a:ea typeface="Times New Roman" panose="02020603050405020304" pitchFamily="18" charset="0"/>
              </a:rPr>
              <a:t>The project will be focused on Digital Marketing Analysis  and will be responsible for analyzing data from insights and reports from Sharon Bonner Consulting company’s  social media platforms. We will review and analyze the current and projected marketing initiatives and provide suggestions. Analyze keywords to determine relevant search terms to the organization and ensure the Search Engine Optimization. And finally, to analyze the overall business and provide recommendations on the current strategies</a:t>
            </a:r>
            <a:r>
              <a:rPr lang="en-CA" sz="1800" dirty="0">
                <a:effectLst/>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427120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559837" y="643812"/>
            <a:ext cx="11206065" cy="4342856"/>
          </a:xfrm>
          <a:prstGeom prst="rect">
            <a:avLst/>
          </a:prstGeom>
          <a:noFill/>
        </p:spPr>
        <p:txBody>
          <a:bodyPr wrap="square" rtlCol="0">
            <a:spAutoFit/>
          </a:bodyPr>
          <a:lstStyle/>
          <a:p>
            <a:r>
              <a:rPr lang="en-US" sz="3600" b="1" dirty="0"/>
              <a:t>Project Objectives</a:t>
            </a:r>
          </a:p>
          <a:p>
            <a:pPr>
              <a:lnSpc>
                <a:spcPct val="150000"/>
              </a:lnSpc>
            </a:pPr>
            <a:r>
              <a:rPr lang="en-US" dirty="0"/>
              <a:t>• Conduct analysis that results in actionable insights and data-driven recommendations.</a:t>
            </a:r>
          </a:p>
          <a:p>
            <a:pPr>
              <a:lnSpc>
                <a:spcPct val="150000"/>
              </a:lnSpc>
            </a:pPr>
            <a:r>
              <a:rPr lang="en-US" dirty="0"/>
              <a:t>• Identify, communicate, and act on opportunities and risks proactively.</a:t>
            </a:r>
          </a:p>
          <a:p>
            <a:pPr>
              <a:lnSpc>
                <a:spcPct val="150000"/>
              </a:lnSpc>
            </a:pPr>
            <a:r>
              <a:rPr lang="en-US" dirty="0"/>
              <a:t>• Report and present performance and recommendations.</a:t>
            </a:r>
          </a:p>
          <a:p>
            <a:pPr>
              <a:lnSpc>
                <a:spcPct val="150000"/>
              </a:lnSpc>
            </a:pPr>
            <a:r>
              <a:rPr lang="en-US" sz="3600" b="1" dirty="0"/>
              <a:t>Project Requirements</a:t>
            </a:r>
          </a:p>
          <a:p>
            <a:pPr>
              <a:lnSpc>
                <a:spcPct val="150000"/>
              </a:lnSpc>
            </a:pPr>
            <a:r>
              <a:rPr lang="en-US" dirty="0"/>
              <a:t>• A strategy to make everyone understand the different between event consulting and event producing.</a:t>
            </a:r>
          </a:p>
          <a:p>
            <a:pPr>
              <a:lnSpc>
                <a:spcPct val="150000"/>
              </a:lnSpc>
            </a:pPr>
            <a:r>
              <a:rPr lang="en-US" dirty="0"/>
              <a:t>• A strategy to get clients for Sharon Bonner Consulting from the historical data of Bright Ideas event agency.</a:t>
            </a:r>
          </a:p>
          <a:p>
            <a:pPr>
              <a:lnSpc>
                <a:spcPct val="150000"/>
              </a:lnSpc>
            </a:pPr>
            <a:r>
              <a:rPr lang="en-US" dirty="0"/>
              <a:t>• Immediate actionable insights that can be implemented for the initial push for the company.</a:t>
            </a:r>
          </a:p>
          <a:p>
            <a:pPr>
              <a:lnSpc>
                <a:spcPct val="150000"/>
              </a:lnSpc>
            </a:pPr>
            <a:r>
              <a:rPr lang="en-US" dirty="0"/>
              <a:t>• A 3–5-year analytical strategy for the company to move forward with event consulting.</a:t>
            </a:r>
            <a:endParaRPr lang="en-CA" dirty="0"/>
          </a:p>
        </p:txBody>
      </p:sp>
    </p:spTree>
    <p:extLst>
      <p:ext uri="{BB962C8B-B14F-4D97-AF65-F5344CB8AC3E}">
        <p14:creationId xmlns:p14="http://schemas.microsoft.com/office/powerpoint/2010/main" val="67682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3554819"/>
          </a:xfrm>
          <a:prstGeom prst="rect">
            <a:avLst/>
          </a:prstGeom>
          <a:noFill/>
        </p:spPr>
        <p:txBody>
          <a:bodyPr wrap="square" lIns="91440" tIns="45720" rIns="91440" bIns="45720" rtlCol="0" anchor="t">
            <a:spAutoFit/>
          </a:bodyPr>
          <a:lstStyle/>
          <a:p>
            <a:r>
              <a:rPr lang="en-US" sz="3600" b="1" dirty="0"/>
              <a:t>Scope of Project</a:t>
            </a:r>
          </a:p>
          <a:p>
            <a:endParaRPr lang="en-US" dirty="0"/>
          </a:p>
          <a:p>
            <a:pPr>
              <a:lnSpc>
                <a:spcPct val="150000"/>
              </a:lnSpc>
            </a:pPr>
            <a:r>
              <a:rPr lang="en-US" dirty="0"/>
              <a:t>1) Analysis of data obtained from client or from other external sources that results in actionable insights and data-driven recommendations.</a:t>
            </a:r>
          </a:p>
          <a:p>
            <a:pPr>
              <a:lnSpc>
                <a:spcPct val="150000"/>
              </a:lnSpc>
            </a:pPr>
            <a:r>
              <a:rPr lang="en-US" dirty="0"/>
              <a:t>2) Report and present performance and recommendations.</a:t>
            </a:r>
          </a:p>
          <a:p>
            <a:pPr>
              <a:lnSpc>
                <a:spcPct val="150000"/>
              </a:lnSpc>
            </a:pPr>
            <a:r>
              <a:rPr lang="en-US" dirty="0"/>
              <a:t>3) Analytical strategy for 3–5-years prepared for the company to focus on event consulting industry.</a:t>
            </a:r>
          </a:p>
          <a:p>
            <a:pPr>
              <a:lnSpc>
                <a:spcPct val="150000"/>
              </a:lnSpc>
            </a:pPr>
            <a:endParaRPr lang="en-US" dirty="0"/>
          </a:p>
          <a:p>
            <a:endParaRPr lang="en-US" sz="3600" b="1" dirty="0">
              <a:cs typeface="Calibri Light"/>
            </a:endParaRPr>
          </a:p>
        </p:txBody>
      </p:sp>
    </p:spTree>
    <p:extLst>
      <p:ext uri="{BB962C8B-B14F-4D97-AF65-F5344CB8AC3E}">
        <p14:creationId xmlns:p14="http://schemas.microsoft.com/office/powerpoint/2010/main" val="148432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C4B7C6-C663-D56E-DE9A-205485D1CAF9}"/>
              </a:ext>
            </a:extLst>
          </p:cNvPr>
          <p:cNvSpPr txBox="1"/>
          <p:nvPr/>
        </p:nvSpPr>
        <p:spPr>
          <a:xfrm>
            <a:off x="641480" y="415212"/>
            <a:ext cx="11206065" cy="5173852"/>
          </a:xfrm>
          <a:prstGeom prst="rect">
            <a:avLst/>
          </a:prstGeom>
          <a:noFill/>
        </p:spPr>
        <p:txBody>
          <a:bodyPr wrap="square" rtlCol="0">
            <a:spAutoFit/>
          </a:bodyPr>
          <a:lstStyle/>
          <a:p>
            <a:r>
              <a:rPr lang="en-US" sz="3600" b="1" dirty="0"/>
              <a:t>Project Outcomes</a:t>
            </a:r>
          </a:p>
          <a:p>
            <a:endParaRPr lang="en-US" dirty="0"/>
          </a:p>
          <a:p>
            <a:pPr>
              <a:lnSpc>
                <a:spcPct val="150000"/>
              </a:lnSpc>
            </a:pPr>
            <a:r>
              <a:rPr lang="en-US" dirty="0"/>
              <a:t>• Getting proper data driven recommendations in marketing of the company</a:t>
            </a:r>
          </a:p>
          <a:p>
            <a:pPr>
              <a:lnSpc>
                <a:spcPct val="150000"/>
              </a:lnSpc>
            </a:pPr>
            <a:r>
              <a:rPr lang="en-US" dirty="0"/>
              <a:t>• Getting to know about new opportunities and risks of event consulting industry</a:t>
            </a:r>
          </a:p>
          <a:p>
            <a:pPr>
              <a:lnSpc>
                <a:spcPct val="150000"/>
              </a:lnSpc>
            </a:pPr>
            <a:r>
              <a:rPr lang="en-US" dirty="0"/>
              <a:t>• Get a detailed analysis report of previous clients and data</a:t>
            </a:r>
          </a:p>
          <a:p>
            <a:pPr>
              <a:lnSpc>
                <a:spcPct val="150000"/>
              </a:lnSpc>
            </a:pPr>
            <a:r>
              <a:rPr lang="en-US" dirty="0"/>
              <a:t>• Get project deliverables which can be used for future research purposes.</a:t>
            </a:r>
          </a:p>
          <a:p>
            <a:pPr>
              <a:lnSpc>
                <a:spcPct val="150000"/>
              </a:lnSpc>
            </a:pPr>
            <a:endParaRPr lang="en-US" dirty="0"/>
          </a:p>
          <a:p>
            <a:r>
              <a:rPr lang="en-US" sz="3600" b="1" dirty="0"/>
              <a:t>Project Deliverables</a:t>
            </a:r>
          </a:p>
          <a:p>
            <a:pPr>
              <a:lnSpc>
                <a:spcPct val="150000"/>
              </a:lnSpc>
            </a:pPr>
            <a:endParaRPr lang="en-US" dirty="0"/>
          </a:p>
          <a:p>
            <a:pPr>
              <a:lnSpc>
                <a:spcPct val="150000"/>
              </a:lnSpc>
            </a:pPr>
            <a:r>
              <a:rPr lang="en-US" dirty="0"/>
              <a:t>1. A final report with data-driven suggestions and reflections on how to improve our business</a:t>
            </a:r>
          </a:p>
          <a:p>
            <a:pPr>
              <a:lnSpc>
                <a:spcPct val="150000"/>
              </a:lnSpc>
            </a:pPr>
            <a:r>
              <a:rPr lang="en-US" dirty="0"/>
              <a:t>2. A 3–5-year future analytical plan</a:t>
            </a:r>
          </a:p>
          <a:p>
            <a:pPr>
              <a:lnSpc>
                <a:spcPct val="150000"/>
              </a:lnSpc>
            </a:pPr>
            <a:r>
              <a:rPr lang="en-US" dirty="0"/>
              <a:t>3. Immediate actionable insights that we can implement</a:t>
            </a:r>
            <a:endParaRPr lang="en-CA" dirty="0"/>
          </a:p>
        </p:txBody>
      </p:sp>
    </p:spTree>
    <p:extLst>
      <p:ext uri="{BB962C8B-B14F-4D97-AF65-F5344CB8AC3E}">
        <p14:creationId xmlns:p14="http://schemas.microsoft.com/office/powerpoint/2010/main" val="271372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6285F-2AF0-41EF-BF78-F9C62903D630}"/>
              </a:ext>
            </a:extLst>
          </p:cNvPr>
          <p:cNvSpPr>
            <a:spLocks noGrp="1"/>
          </p:cNvSpPr>
          <p:nvPr>
            <p:ph type="title"/>
          </p:nvPr>
        </p:nvSpPr>
        <p:spPr/>
        <p:txBody>
          <a:bodyPr/>
          <a:lstStyle/>
          <a:p>
            <a:r>
              <a:rPr lang="en-US" dirty="0"/>
              <a:t>Communication Plan</a:t>
            </a:r>
          </a:p>
        </p:txBody>
      </p:sp>
      <p:sp>
        <p:nvSpPr>
          <p:cNvPr id="6" name="Text Placeholder 5">
            <a:extLst>
              <a:ext uri="{FF2B5EF4-FFF2-40B4-BE49-F238E27FC236}">
                <a16:creationId xmlns:a16="http://schemas.microsoft.com/office/drawing/2014/main" id="{8D82D72D-C6F0-4AFF-B212-F4C2E162BF40}"/>
              </a:ext>
            </a:extLst>
          </p:cNvPr>
          <p:cNvSpPr>
            <a:spLocks noGrp="1"/>
          </p:cNvSpPr>
          <p:nvPr>
            <p:ph type="body" sz="quarter" idx="11"/>
          </p:nvPr>
        </p:nvSpPr>
        <p:spPr>
          <a:xfrm>
            <a:off x="458149" y="5118652"/>
            <a:ext cx="11330737" cy="817540"/>
          </a:xfrm>
        </p:spPr>
        <p:txBody>
          <a:bodyPr/>
          <a:lstStyle/>
          <a:p>
            <a:endParaRPr lang="en-US" dirty="0"/>
          </a:p>
        </p:txBody>
      </p:sp>
      <p:graphicFrame>
        <p:nvGraphicFramePr>
          <p:cNvPr id="8" name="Content Placeholder 7">
            <a:extLst>
              <a:ext uri="{FF2B5EF4-FFF2-40B4-BE49-F238E27FC236}">
                <a16:creationId xmlns:a16="http://schemas.microsoft.com/office/drawing/2014/main" id="{281272FF-9A19-4D51-96CE-4C572519FE5C}"/>
              </a:ext>
            </a:extLst>
          </p:cNvPr>
          <p:cNvGraphicFramePr>
            <a:graphicFrameLocks noGrp="1"/>
          </p:cNvGraphicFramePr>
          <p:nvPr>
            <p:ph sz="quarter" idx="12"/>
            <p:extLst>
              <p:ext uri="{D42A27DB-BD31-4B8C-83A1-F6EECF244321}">
                <p14:modId xmlns:p14="http://schemas.microsoft.com/office/powerpoint/2010/main" val="4048210805"/>
              </p:ext>
            </p:extLst>
          </p:nvPr>
        </p:nvGraphicFramePr>
        <p:xfrm>
          <a:off x="458149" y="1397616"/>
          <a:ext cx="11330736" cy="4335074"/>
        </p:xfrm>
        <a:graphic>
          <a:graphicData uri="http://schemas.openxmlformats.org/drawingml/2006/table">
            <a:tbl>
              <a:tblPr firstRow="1" bandRow="1">
                <a:tableStyleId>{5C22544A-7EE6-4342-B048-85BDC9FD1C3A}</a:tableStyleId>
              </a:tblPr>
              <a:tblGrid>
                <a:gridCol w="1749689">
                  <a:extLst>
                    <a:ext uri="{9D8B030D-6E8A-4147-A177-3AD203B41FA5}">
                      <a16:colId xmlns:a16="http://schemas.microsoft.com/office/drawing/2014/main" val="1415471350"/>
                    </a:ext>
                  </a:extLst>
                </a:gridCol>
                <a:gridCol w="1749689">
                  <a:extLst>
                    <a:ext uri="{9D8B030D-6E8A-4147-A177-3AD203B41FA5}">
                      <a16:colId xmlns:a16="http://schemas.microsoft.com/office/drawing/2014/main" val="3350110880"/>
                    </a:ext>
                  </a:extLst>
                </a:gridCol>
                <a:gridCol w="1161125">
                  <a:extLst>
                    <a:ext uri="{9D8B030D-6E8A-4147-A177-3AD203B41FA5}">
                      <a16:colId xmlns:a16="http://schemas.microsoft.com/office/drawing/2014/main" val="4179071165"/>
                    </a:ext>
                  </a:extLst>
                </a:gridCol>
                <a:gridCol w="2338253">
                  <a:extLst>
                    <a:ext uri="{9D8B030D-6E8A-4147-A177-3AD203B41FA5}">
                      <a16:colId xmlns:a16="http://schemas.microsoft.com/office/drawing/2014/main" val="1939102040"/>
                    </a:ext>
                  </a:extLst>
                </a:gridCol>
                <a:gridCol w="2582291">
                  <a:extLst>
                    <a:ext uri="{9D8B030D-6E8A-4147-A177-3AD203B41FA5}">
                      <a16:colId xmlns:a16="http://schemas.microsoft.com/office/drawing/2014/main" val="1634222947"/>
                    </a:ext>
                  </a:extLst>
                </a:gridCol>
                <a:gridCol w="1749689">
                  <a:extLst>
                    <a:ext uri="{9D8B030D-6E8A-4147-A177-3AD203B41FA5}">
                      <a16:colId xmlns:a16="http://schemas.microsoft.com/office/drawing/2014/main" val="1967555977"/>
                    </a:ext>
                  </a:extLst>
                </a:gridCol>
              </a:tblGrid>
              <a:tr h="517901">
                <a:tc>
                  <a:txBody>
                    <a:bodyPr/>
                    <a:lstStyle/>
                    <a:p>
                      <a:r>
                        <a:rPr lang="en-US" sz="1400" dirty="0"/>
                        <a:t>Name</a:t>
                      </a:r>
                    </a:p>
                  </a:txBody>
                  <a:tcPr/>
                </a:tc>
                <a:tc>
                  <a:txBody>
                    <a:bodyPr/>
                    <a:lstStyle/>
                    <a:p>
                      <a:r>
                        <a:rPr lang="en-US" sz="1400" dirty="0"/>
                        <a:t>Role</a:t>
                      </a:r>
                    </a:p>
                  </a:txBody>
                  <a:tcPr/>
                </a:tc>
                <a:tc>
                  <a:txBody>
                    <a:bodyPr/>
                    <a:lstStyle/>
                    <a:p>
                      <a:pPr algn="ctr"/>
                      <a:r>
                        <a:rPr lang="en-US" sz="1400" dirty="0"/>
                        <a:t>Send/Receive Email</a:t>
                      </a:r>
                    </a:p>
                  </a:txBody>
                  <a:tcPr/>
                </a:tc>
                <a:tc>
                  <a:txBody>
                    <a:bodyPr/>
                    <a:lstStyle/>
                    <a:p>
                      <a:pPr algn="ctr"/>
                      <a:r>
                        <a:rPr lang="en-US" sz="1400" dirty="0"/>
                        <a:t>Weekly Meetings</a:t>
                      </a:r>
                    </a:p>
                  </a:txBody>
                  <a:tcPr/>
                </a:tc>
                <a:tc>
                  <a:txBody>
                    <a:bodyPr/>
                    <a:lstStyle/>
                    <a:p>
                      <a:pPr algn="ctr"/>
                      <a:r>
                        <a:rPr lang="en-US" sz="1400" dirty="0"/>
                        <a:t>Decisions</a:t>
                      </a:r>
                    </a:p>
                  </a:txBody>
                  <a:tcPr/>
                </a:tc>
                <a:tc>
                  <a:txBody>
                    <a:bodyPr/>
                    <a:lstStyle/>
                    <a:p>
                      <a:pPr algn="ctr"/>
                      <a:r>
                        <a:rPr lang="en-US" sz="1400" dirty="0"/>
                        <a:t>Documentation</a:t>
                      </a:r>
                    </a:p>
                  </a:txBody>
                  <a:tcPr/>
                </a:tc>
                <a:extLst>
                  <a:ext uri="{0D108BD9-81ED-4DB2-BD59-A6C34878D82A}">
                    <a16:rowId xmlns:a16="http://schemas.microsoft.com/office/drawing/2014/main" val="2198918923"/>
                  </a:ext>
                </a:extLst>
              </a:tr>
              <a:tr h="517901">
                <a:tc>
                  <a:txBody>
                    <a:bodyPr/>
                    <a:lstStyle/>
                    <a:p>
                      <a:r>
                        <a:rPr lang="en-US" sz="1400" dirty="0"/>
                        <a:t>Sharon Bonner</a:t>
                      </a:r>
                    </a:p>
                  </a:txBody>
                  <a:tcPr/>
                </a:tc>
                <a:tc>
                  <a:txBody>
                    <a:bodyPr/>
                    <a:lstStyle/>
                    <a:p>
                      <a:r>
                        <a:rPr lang="en-US" sz="1400" dirty="0"/>
                        <a:t>Stakeholder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a:t>
                      </a:r>
                      <a:endParaRPr lang="en-US" sz="1400" dirty="0"/>
                    </a:p>
                  </a:txBody>
                  <a:tcPr/>
                </a:tc>
                <a:tc>
                  <a:txBody>
                    <a:bodyPr/>
                    <a:lstStyle/>
                    <a:p>
                      <a:pPr algn="ctr"/>
                      <a:r>
                        <a:rPr lang="en-US" sz="1400" dirty="0"/>
                        <a:t>Project Scope</a:t>
                      </a:r>
                    </a:p>
                  </a:txBody>
                  <a:tcPr/>
                </a:tc>
                <a:tc>
                  <a:txBody>
                    <a:bodyPr/>
                    <a:lstStyle/>
                    <a:p>
                      <a:pPr algn="ctr"/>
                      <a:r>
                        <a:rPr lang="en-US" sz="1400" dirty="0"/>
                        <a:t>Project documentation</a:t>
                      </a:r>
                    </a:p>
                  </a:txBody>
                  <a:tcPr/>
                </a:tc>
                <a:extLst>
                  <a:ext uri="{0D108BD9-81ED-4DB2-BD59-A6C34878D82A}">
                    <a16:rowId xmlns:a16="http://schemas.microsoft.com/office/drawing/2014/main" val="2084153125"/>
                  </a:ext>
                </a:extLst>
              </a:tr>
              <a:tr h="304648">
                <a:tc>
                  <a:txBody>
                    <a:bodyPr/>
                    <a:lstStyle/>
                    <a:p>
                      <a:r>
                        <a:rPr lang="en-IN" sz="1200" b="0" i="0" kern="1200" dirty="0">
                          <a:solidFill>
                            <a:schemeClr val="dk1"/>
                          </a:solidFill>
                          <a:effectLst/>
                          <a:latin typeface="+mn-lt"/>
                          <a:ea typeface="+mn-ea"/>
                          <a:cs typeface="+mn-cs"/>
                        </a:rPr>
                        <a:t>Thecla Oreme</a:t>
                      </a:r>
                    </a:p>
                  </a:txBody>
                  <a:tcPr/>
                </a:tc>
                <a:tc>
                  <a:txBody>
                    <a:bodyPr/>
                    <a:lstStyle/>
                    <a:p>
                      <a:r>
                        <a:rPr lang="en-US" sz="1400" dirty="0"/>
                        <a:t>Instructor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Optional Attendee</a:t>
                      </a:r>
                      <a:endParaRPr lang="en-US" sz="1400" dirty="0"/>
                    </a:p>
                  </a:txBody>
                  <a:tcPr/>
                </a:tc>
                <a:tc>
                  <a:txBody>
                    <a:bodyPr/>
                    <a:lstStyle/>
                    <a:p>
                      <a:pPr algn="ctr"/>
                      <a:r>
                        <a:rPr lang="en-US" sz="1400" dirty="0"/>
                        <a:t>Progression of Project</a:t>
                      </a:r>
                    </a:p>
                  </a:txBody>
                  <a:tcPr/>
                </a:tc>
                <a:tc>
                  <a:txBody>
                    <a:bodyPr/>
                    <a:lstStyle/>
                    <a:p>
                      <a:pPr algn="ctr"/>
                      <a:r>
                        <a:rPr lang="en-US" sz="1400" dirty="0"/>
                        <a:t>Grading</a:t>
                      </a:r>
                    </a:p>
                  </a:txBody>
                  <a:tcPr/>
                </a:tc>
                <a:extLst>
                  <a:ext uri="{0D108BD9-81ED-4DB2-BD59-A6C34878D82A}">
                    <a16:rowId xmlns:a16="http://schemas.microsoft.com/office/drawing/2014/main" val="1920703877"/>
                  </a:ext>
                </a:extLst>
              </a:tr>
              <a:tr h="799653">
                <a:tc>
                  <a:txBody>
                    <a:bodyPr/>
                    <a:lstStyle/>
                    <a:p>
                      <a:r>
                        <a:rPr lang="en-IN" sz="1200" b="0" i="0" kern="1200" dirty="0" err="1">
                          <a:solidFill>
                            <a:schemeClr val="dk1"/>
                          </a:solidFill>
                          <a:effectLst/>
                          <a:latin typeface="+mn-lt"/>
                          <a:ea typeface="+mn-ea"/>
                          <a:cs typeface="+mn-cs"/>
                        </a:rPr>
                        <a:t>Libin</a:t>
                      </a:r>
                      <a:r>
                        <a:rPr lang="en-IN" sz="1200" b="0" i="0" kern="1200" dirty="0">
                          <a:solidFill>
                            <a:schemeClr val="dk1"/>
                          </a:solidFill>
                          <a:effectLst/>
                          <a:latin typeface="+mn-lt"/>
                          <a:ea typeface="+mn-ea"/>
                          <a:cs typeface="+mn-cs"/>
                        </a:rPr>
                        <a:t> Koshy</a:t>
                      </a:r>
                    </a:p>
                  </a:txBody>
                  <a:tcPr/>
                </a:tc>
                <a:tc>
                  <a:txBody>
                    <a:bodyPr/>
                    <a:lstStyle/>
                    <a:p>
                      <a:r>
                        <a:rPr lang="en-US" sz="1400" dirty="0"/>
                        <a:t>Project Manager</a:t>
                      </a:r>
                    </a:p>
                  </a:txBody>
                  <a:tcPr/>
                </a:tc>
                <a:tc>
                  <a:txBody>
                    <a:bodyPr/>
                    <a:lstStyle/>
                    <a:p>
                      <a:pPr algn="ctr"/>
                      <a:r>
                        <a:rPr lang="en-US" sz="1400" dirty="0"/>
                        <a:t>Yes</a:t>
                      </a:r>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Suggested Attendee</a:t>
                      </a:r>
                      <a:endParaRPr lang="en-US" sz="1400" dirty="0"/>
                    </a:p>
                  </a:txBody>
                  <a:tcPr/>
                </a:tc>
                <a:tc>
                  <a:txBody>
                    <a:bodyPr/>
                    <a:lstStyle/>
                    <a:p>
                      <a:pPr algn="ctr"/>
                      <a:r>
                        <a:rPr lang="en-US" sz="1400" dirty="0"/>
                        <a:t>Project and Task Management related items</a:t>
                      </a:r>
                    </a:p>
                  </a:txBody>
                  <a:tcPr/>
                </a:tc>
                <a:tc>
                  <a:txBody>
                    <a:bodyPr/>
                    <a:lstStyle/>
                    <a:p>
                      <a:pPr algn="ctr"/>
                      <a:r>
                        <a:rPr lang="en-US" sz="1400" dirty="0"/>
                        <a:t>Project Management Presentation components</a:t>
                      </a:r>
                    </a:p>
                  </a:txBody>
                  <a:tcPr/>
                </a:tc>
                <a:extLst>
                  <a:ext uri="{0D108BD9-81ED-4DB2-BD59-A6C34878D82A}">
                    <a16:rowId xmlns:a16="http://schemas.microsoft.com/office/drawing/2014/main" val="1383601896"/>
                  </a:ext>
                </a:extLst>
              </a:tr>
              <a:tr h="517901">
                <a:tc>
                  <a:txBody>
                    <a:bodyPr/>
                    <a:lstStyle/>
                    <a:p>
                      <a:r>
                        <a:rPr lang="en-US" sz="1400" dirty="0"/>
                        <a:t>Akshay Vijayan</a:t>
                      </a:r>
                    </a:p>
                  </a:txBody>
                  <a:tcPr/>
                </a:tc>
                <a:tc>
                  <a:txBody>
                    <a:bodyPr/>
                    <a:lstStyle/>
                    <a:p>
                      <a:r>
                        <a:rPr lang="en-US" sz="1400" dirty="0"/>
                        <a:t>Team Lead</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Calibri Light"/>
                          <a:ea typeface="+mn-ea"/>
                          <a:cs typeface="+mn-cs"/>
                        </a:rPr>
                        <a:t>Attend, Book</a:t>
                      </a:r>
                      <a:endParaRPr lang="en-US" sz="1400" dirty="0"/>
                    </a:p>
                  </a:txBody>
                  <a:tcPr/>
                </a:tc>
                <a:tc>
                  <a:txBody>
                    <a:bodyPr/>
                    <a:lstStyle/>
                    <a:p>
                      <a:pPr algn="ctr"/>
                      <a:r>
                        <a:rPr lang="en-US" sz="1400" dirty="0"/>
                        <a:t>Team, Project and Own Tasks</a:t>
                      </a:r>
                    </a:p>
                  </a:txBody>
                  <a:tcPr/>
                </a:tc>
                <a:tc>
                  <a:txBody>
                    <a:bodyPr/>
                    <a:lstStyle/>
                    <a:p>
                      <a:pPr algn="ctr"/>
                      <a:r>
                        <a:rPr lang="en-US" sz="1400" dirty="0"/>
                        <a:t>Communication</a:t>
                      </a:r>
                    </a:p>
                  </a:txBody>
                  <a:tcPr/>
                </a:tc>
                <a:extLst>
                  <a:ext uri="{0D108BD9-81ED-4DB2-BD59-A6C34878D82A}">
                    <a16:rowId xmlns:a16="http://schemas.microsoft.com/office/drawing/2014/main" val="3295633628"/>
                  </a:ext>
                </a:extLst>
              </a:tr>
              <a:tr h="304648">
                <a:tc>
                  <a:txBody>
                    <a:bodyPr/>
                    <a:lstStyle/>
                    <a:p>
                      <a:r>
                        <a:rPr lang="en-US" sz="1400" dirty="0"/>
                        <a:t>Arshad Rafeek Shemi</a:t>
                      </a:r>
                    </a:p>
                  </a:txBody>
                  <a:tcPr/>
                </a:tc>
                <a:tc>
                  <a:txBody>
                    <a:bodyPr/>
                    <a:lstStyle/>
                    <a:p>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Agenda</a:t>
                      </a:r>
                      <a:endParaRPr lang="en-US" sz="1400" dirty="0"/>
                    </a:p>
                  </a:txBody>
                  <a:tcPr/>
                </a:tc>
                <a:tc>
                  <a:txBody>
                    <a:bodyPr/>
                    <a:lstStyle/>
                    <a:p>
                      <a:pPr algn="ctr"/>
                      <a:r>
                        <a:rPr lang="en-US" sz="1400" dirty="0"/>
                        <a:t>Own Tasks</a:t>
                      </a:r>
                    </a:p>
                  </a:txBody>
                  <a:tcPr/>
                </a:tc>
                <a:tc>
                  <a:txBody>
                    <a:bodyPr/>
                    <a:lstStyle/>
                    <a:p>
                      <a:pPr algn="ctr"/>
                      <a:r>
                        <a:rPr lang="en-US" sz="1400" dirty="0"/>
                        <a:t>Documentation of different project phase</a:t>
                      </a:r>
                    </a:p>
                  </a:txBody>
                  <a:tcPr/>
                </a:tc>
                <a:extLst>
                  <a:ext uri="{0D108BD9-81ED-4DB2-BD59-A6C34878D82A}">
                    <a16:rowId xmlns:a16="http://schemas.microsoft.com/office/drawing/2014/main" val="3121033510"/>
                  </a:ext>
                </a:extLst>
              </a:tr>
              <a:tr h="3046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Mary Lijo Cletus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Team Member</a:t>
                      </a:r>
                    </a:p>
                  </a:txBody>
                  <a:tcPr/>
                </a:tc>
                <a:tc>
                  <a:txBody>
                    <a:bodyPr/>
                    <a:lstStyle/>
                    <a:p>
                      <a:pPr algn="ctr"/>
                      <a:r>
                        <a:rPr kumimoji="0" lang="en-US" sz="1400" b="0" i="0" u="none" strike="noStrike" kern="1200" cap="none" spc="0" normalizeH="0" baseline="0" noProof="0">
                          <a:ln>
                            <a:noFill/>
                          </a:ln>
                          <a:solidFill>
                            <a:srgbClr val="333F48"/>
                          </a:solidFill>
                          <a:effectLst/>
                          <a:uLnTx/>
                          <a:uFillTx/>
                          <a:latin typeface="Calibri Light"/>
                          <a:ea typeface="+mn-ea"/>
                          <a:cs typeface="+mn-cs"/>
                        </a:rPr>
                        <a:t>Yes</a:t>
                      </a:r>
                      <a:endParaRPr lang="en-US" sz="1400" dirty="0"/>
                    </a:p>
                  </a:txBody>
                  <a:tcPr/>
                </a:tc>
                <a:tc>
                  <a:txBody>
                    <a:bodyPr/>
                    <a:lstStyle/>
                    <a:p>
                      <a:pPr algn="ctr"/>
                      <a:r>
                        <a:rPr kumimoji="0" lang="en-US" sz="1400" b="0" i="0" u="none" strike="noStrike" kern="1200" cap="none" spc="0" normalizeH="0" baseline="0" noProof="0" dirty="0">
                          <a:ln>
                            <a:noFill/>
                          </a:ln>
                          <a:solidFill>
                            <a:srgbClr val="333F48"/>
                          </a:solidFill>
                          <a:effectLst/>
                          <a:uLnTx/>
                          <a:uFillTx/>
                          <a:latin typeface="+mn-lt"/>
                          <a:ea typeface="+mn-ea"/>
                          <a:cs typeface="+mn-cs"/>
                        </a:rPr>
                        <a:t>Attend, Minutes</a:t>
                      </a:r>
                      <a:endParaRPr lang="en-US" sz="1400" dirty="0"/>
                    </a:p>
                  </a:txBody>
                  <a:tcPr/>
                </a:tc>
                <a:tc>
                  <a:txBody>
                    <a:bodyPr/>
                    <a:lstStyle/>
                    <a:p>
                      <a:pPr algn="ctr"/>
                      <a:r>
                        <a:rPr lang="en-US" sz="1400" dirty="0"/>
                        <a:t>Own Tasks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Documentation of different project phase</a:t>
                      </a:r>
                    </a:p>
                    <a:p>
                      <a:pPr algn="ctr"/>
                      <a:endParaRPr lang="en-US" sz="1400" dirty="0"/>
                    </a:p>
                  </a:txBody>
                  <a:tcPr/>
                </a:tc>
                <a:extLst>
                  <a:ext uri="{0D108BD9-81ED-4DB2-BD59-A6C34878D82A}">
                    <a16:rowId xmlns:a16="http://schemas.microsoft.com/office/drawing/2014/main" val="3388970129"/>
                  </a:ext>
                </a:extLst>
              </a:tr>
            </a:tbl>
          </a:graphicData>
        </a:graphic>
      </p:graphicFrame>
    </p:spTree>
    <p:extLst>
      <p:ext uri="{BB962C8B-B14F-4D97-AF65-F5344CB8AC3E}">
        <p14:creationId xmlns:p14="http://schemas.microsoft.com/office/powerpoint/2010/main" val="216773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BF7C-497D-FEE5-6827-0F25F0D20985}"/>
              </a:ext>
            </a:extLst>
          </p:cNvPr>
          <p:cNvSpPr>
            <a:spLocks noGrp="1"/>
          </p:cNvSpPr>
          <p:nvPr>
            <p:ph type="title"/>
          </p:nvPr>
        </p:nvSpPr>
        <p:spPr/>
        <p:txBody>
          <a:bodyPr/>
          <a:lstStyle/>
          <a:p>
            <a:r>
              <a:rPr lang="en-US" b="0" dirty="0"/>
              <a:t>High-Level Timeline Chart (GANTT)</a:t>
            </a:r>
            <a:endParaRPr lang="en-IN" dirty="0"/>
          </a:p>
        </p:txBody>
      </p:sp>
      <p:graphicFrame>
        <p:nvGraphicFramePr>
          <p:cNvPr id="8" name="Content Placeholder 7">
            <a:extLst>
              <a:ext uri="{FF2B5EF4-FFF2-40B4-BE49-F238E27FC236}">
                <a16:creationId xmlns:a16="http://schemas.microsoft.com/office/drawing/2014/main" id="{9ECD5031-4000-4092-916B-68D69BD1C865}"/>
              </a:ext>
            </a:extLst>
          </p:cNvPr>
          <p:cNvGraphicFramePr>
            <a:graphicFrameLocks noGrp="1"/>
          </p:cNvGraphicFramePr>
          <p:nvPr>
            <p:ph sz="quarter" idx="12"/>
            <p:extLst>
              <p:ext uri="{D42A27DB-BD31-4B8C-83A1-F6EECF244321}">
                <p14:modId xmlns:p14="http://schemas.microsoft.com/office/powerpoint/2010/main" val="2033073878"/>
              </p:ext>
            </p:extLst>
          </p:nvPr>
        </p:nvGraphicFramePr>
        <p:xfrm>
          <a:off x="874713" y="1350963"/>
          <a:ext cx="10498138" cy="290298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EA7F4813-415C-2F00-7C0A-0024B0EE5225}"/>
              </a:ext>
            </a:extLst>
          </p:cNvPr>
          <p:cNvSpPr txBox="1"/>
          <p:nvPr/>
        </p:nvSpPr>
        <p:spPr>
          <a:xfrm>
            <a:off x="1563757" y="4704522"/>
            <a:ext cx="8415130" cy="369332"/>
          </a:xfrm>
          <a:prstGeom prst="rect">
            <a:avLst/>
          </a:prstGeom>
          <a:noFill/>
        </p:spPr>
        <p:txBody>
          <a:bodyPr wrap="square" rtlCol="0">
            <a:spAutoFit/>
          </a:bodyPr>
          <a:lstStyle/>
          <a:p>
            <a:r>
              <a:rPr lang="en-US" dirty="0"/>
              <a:t>High Level Time Line GANTT chart here represents our project timeline and the deadlines</a:t>
            </a:r>
            <a:endParaRPr lang="en-IN" dirty="0"/>
          </a:p>
        </p:txBody>
      </p:sp>
    </p:spTree>
    <p:extLst>
      <p:ext uri="{BB962C8B-B14F-4D97-AF65-F5344CB8AC3E}">
        <p14:creationId xmlns:p14="http://schemas.microsoft.com/office/powerpoint/2010/main" val="262053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1277-AEF8-4566-9EC0-791513F32419}"/>
              </a:ext>
            </a:extLst>
          </p:cNvPr>
          <p:cNvSpPr>
            <a:spLocks noGrp="1"/>
          </p:cNvSpPr>
          <p:nvPr>
            <p:ph type="title"/>
          </p:nvPr>
        </p:nvSpPr>
        <p:spPr/>
        <p:txBody>
          <a:bodyPr/>
          <a:lstStyle/>
          <a:p>
            <a:r>
              <a:rPr lang="en-US" dirty="0">
                <a:solidFill>
                  <a:schemeClr val="accent1">
                    <a:lumMod val="20000"/>
                    <a:lumOff val="80000"/>
                  </a:schemeClr>
                </a:solidFill>
              </a:rPr>
              <a:t>Budget</a:t>
            </a:r>
          </a:p>
        </p:txBody>
      </p:sp>
      <p:sp>
        <p:nvSpPr>
          <p:cNvPr id="3" name="TextBox 2">
            <a:extLst>
              <a:ext uri="{FF2B5EF4-FFF2-40B4-BE49-F238E27FC236}">
                <a16:creationId xmlns:a16="http://schemas.microsoft.com/office/drawing/2014/main" id="{1820B175-65A4-499D-B8F0-6EB10C81CD29}"/>
              </a:ext>
            </a:extLst>
          </p:cNvPr>
          <p:cNvSpPr txBox="1"/>
          <p:nvPr/>
        </p:nvSpPr>
        <p:spPr>
          <a:xfrm>
            <a:off x="6749577" y="1736704"/>
            <a:ext cx="4022035" cy="369332"/>
          </a:xfrm>
          <a:prstGeom prst="rect">
            <a:avLst/>
          </a:prstGeom>
          <a:noFill/>
        </p:spPr>
        <p:txBody>
          <a:bodyPr wrap="square" rtlCol="0">
            <a:spAutoFit/>
          </a:bodyPr>
          <a:lstStyle/>
          <a:p>
            <a:r>
              <a:rPr lang="en-US" dirty="0"/>
              <a:t>Current Cost of Project</a:t>
            </a:r>
          </a:p>
        </p:txBody>
      </p:sp>
      <p:graphicFrame>
        <p:nvGraphicFramePr>
          <p:cNvPr id="13" name="Content Placeholder 12">
            <a:extLst>
              <a:ext uri="{FF2B5EF4-FFF2-40B4-BE49-F238E27FC236}">
                <a16:creationId xmlns:a16="http://schemas.microsoft.com/office/drawing/2014/main" id="{60A71981-2BB2-9A47-5467-74140E1633EF}"/>
              </a:ext>
            </a:extLst>
          </p:cNvPr>
          <p:cNvGraphicFramePr>
            <a:graphicFrameLocks noGrp="1"/>
          </p:cNvGraphicFramePr>
          <p:nvPr>
            <p:ph sz="quarter" idx="12"/>
            <p:extLst>
              <p:ext uri="{D42A27DB-BD31-4B8C-83A1-F6EECF244321}">
                <p14:modId xmlns:p14="http://schemas.microsoft.com/office/powerpoint/2010/main" val="788180729"/>
              </p:ext>
            </p:extLst>
          </p:nvPr>
        </p:nvGraphicFramePr>
        <p:xfrm>
          <a:off x="6442843" y="2496611"/>
          <a:ext cx="4635501" cy="2035630"/>
        </p:xfrm>
        <a:graphic>
          <a:graphicData uri="http://schemas.openxmlformats.org/drawingml/2006/table">
            <a:tbl>
              <a:tblPr>
                <a:tableStyleId>{5C22544A-7EE6-4342-B048-85BDC9FD1C3A}</a:tableStyleId>
              </a:tblPr>
              <a:tblGrid>
                <a:gridCol w="2041903">
                  <a:extLst>
                    <a:ext uri="{9D8B030D-6E8A-4147-A177-3AD203B41FA5}">
                      <a16:colId xmlns:a16="http://schemas.microsoft.com/office/drawing/2014/main" val="2206317406"/>
                    </a:ext>
                  </a:extLst>
                </a:gridCol>
                <a:gridCol w="713398">
                  <a:extLst>
                    <a:ext uri="{9D8B030D-6E8A-4147-A177-3AD203B41FA5}">
                      <a16:colId xmlns:a16="http://schemas.microsoft.com/office/drawing/2014/main" val="235497014"/>
                    </a:ext>
                  </a:extLst>
                </a:gridCol>
                <a:gridCol w="786323">
                  <a:extLst>
                    <a:ext uri="{9D8B030D-6E8A-4147-A177-3AD203B41FA5}">
                      <a16:colId xmlns:a16="http://schemas.microsoft.com/office/drawing/2014/main" val="3115208622"/>
                    </a:ext>
                  </a:extLst>
                </a:gridCol>
                <a:gridCol w="1093877">
                  <a:extLst>
                    <a:ext uri="{9D8B030D-6E8A-4147-A177-3AD203B41FA5}">
                      <a16:colId xmlns:a16="http://schemas.microsoft.com/office/drawing/2014/main" val="2765399829"/>
                    </a:ext>
                  </a:extLst>
                </a:gridCol>
              </a:tblGrid>
              <a:tr h="407126">
                <a:tc>
                  <a:txBody>
                    <a:bodyPr/>
                    <a:lstStyle/>
                    <a:p>
                      <a:pPr algn="l" fontAlgn="b"/>
                      <a:r>
                        <a:rPr lang="en-IN" sz="1600" u="none" strike="noStrike">
                          <a:effectLst/>
                        </a:rPr>
                        <a:t>Task</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Hours</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Rate </a:t>
                      </a:r>
                      <a:endParaRPr lang="en-IN" sz="1600" b="1" i="0" u="none" strike="noStrike">
                        <a:solidFill>
                          <a:srgbClr val="FFFFFF"/>
                        </a:solidFill>
                        <a:effectLst/>
                        <a:latin typeface="Calibri" panose="020F0502020204030204" pitchFamily="34" charset="0"/>
                      </a:endParaRPr>
                    </a:p>
                  </a:txBody>
                  <a:tcPr marL="0" marR="0" marT="0" marB="0" anchor="b"/>
                </a:tc>
                <a:tc>
                  <a:txBody>
                    <a:bodyPr/>
                    <a:lstStyle/>
                    <a:p>
                      <a:pPr algn="l" fontAlgn="b"/>
                      <a:r>
                        <a:rPr lang="en-IN" sz="1600" u="none" strike="noStrike">
                          <a:effectLst/>
                        </a:rPr>
                        <a:t> Total </a:t>
                      </a:r>
                      <a:endParaRPr lang="en-IN" sz="1600" b="1" i="0" u="none" strike="noStrike">
                        <a:solidFill>
                          <a:srgbClr val="FFFFFF"/>
                        </a:solidFill>
                        <a:effectLst/>
                        <a:latin typeface="Calibri" panose="020F0502020204030204" pitchFamily="34" charset="0"/>
                      </a:endParaRPr>
                    </a:p>
                  </a:txBody>
                  <a:tcPr marL="0" marR="0" marT="0" marB="0" anchor="b"/>
                </a:tc>
                <a:extLst>
                  <a:ext uri="{0D108BD9-81ED-4DB2-BD59-A6C34878D82A}">
                    <a16:rowId xmlns:a16="http://schemas.microsoft.com/office/drawing/2014/main" val="2305782237"/>
                  </a:ext>
                </a:extLst>
              </a:tr>
              <a:tr h="407126">
                <a:tc>
                  <a:txBody>
                    <a:bodyPr/>
                    <a:lstStyle/>
                    <a:p>
                      <a:pPr algn="l" fontAlgn="b"/>
                      <a:r>
                        <a:rPr lang="en-IN" sz="1600" u="none" strike="noStrike" dirty="0">
                          <a:effectLst/>
                        </a:rPr>
                        <a:t>Akshay Vijayan</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$ 50.00 </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1865193"/>
                  </a:ext>
                </a:extLst>
              </a:tr>
              <a:tr h="407126">
                <a:tc>
                  <a:txBody>
                    <a:bodyPr/>
                    <a:lstStyle/>
                    <a:p>
                      <a:pPr algn="l" fontAlgn="b"/>
                      <a:r>
                        <a:rPr lang="en-IN" sz="1600" u="none" strike="noStrike">
                          <a:effectLst/>
                        </a:rPr>
                        <a:t>Arshad Rafeek Shemi</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32986000"/>
                  </a:ext>
                </a:extLst>
              </a:tr>
              <a:tr h="407126">
                <a:tc>
                  <a:txBody>
                    <a:bodyPr/>
                    <a:lstStyle/>
                    <a:p>
                      <a:pPr algn="l" fontAlgn="b"/>
                      <a:r>
                        <a:rPr lang="en-IN" sz="1600" u="none" strike="noStrike" dirty="0">
                          <a:effectLst/>
                        </a:rPr>
                        <a:t>Mary Lijo Cletus</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6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a:effectLst/>
                        </a:rPr>
                        <a:t> $ 50.00 </a:t>
                      </a:r>
                      <a:endParaRPr lang="en-IN"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400.00 </a:t>
                      </a:r>
                      <a:endParaRPr lang="en-IN"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60774642"/>
                  </a:ext>
                </a:extLst>
              </a:tr>
              <a:tr h="407126">
                <a:tc>
                  <a:txBody>
                    <a:bodyPr/>
                    <a:lstStyle/>
                    <a:p>
                      <a:pPr algn="l" fontAlgn="b"/>
                      <a:r>
                        <a:rPr lang="en-IN" sz="1600" u="none" strike="noStrike">
                          <a:effectLst/>
                        </a:rPr>
                        <a:t>Total</a:t>
                      </a:r>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600" u="none" strike="noStrike" dirty="0">
                          <a:effectLst/>
                        </a:rPr>
                        <a:t> $     1200.00 </a:t>
                      </a:r>
                      <a:endParaRPr lang="en-IN" sz="16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9191619"/>
                  </a:ext>
                </a:extLst>
              </a:tr>
            </a:tbl>
          </a:graphicData>
        </a:graphic>
      </p:graphicFrame>
      <p:graphicFrame>
        <p:nvGraphicFramePr>
          <p:cNvPr id="14" name="Chart 13">
            <a:extLst>
              <a:ext uri="{FF2B5EF4-FFF2-40B4-BE49-F238E27FC236}">
                <a16:creationId xmlns:a16="http://schemas.microsoft.com/office/drawing/2014/main" id="{3230DF60-2BEA-0683-6ED8-C347E3FD9330}"/>
              </a:ext>
            </a:extLst>
          </p:cNvPr>
          <p:cNvGraphicFramePr>
            <a:graphicFrameLocks/>
          </p:cNvGraphicFramePr>
          <p:nvPr>
            <p:extLst>
              <p:ext uri="{D42A27DB-BD31-4B8C-83A1-F6EECF244321}">
                <p14:modId xmlns:p14="http://schemas.microsoft.com/office/powerpoint/2010/main" val="2464511724"/>
              </p:ext>
            </p:extLst>
          </p:nvPr>
        </p:nvGraphicFramePr>
        <p:xfrm>
          <a:off x="874184" y="1553817"/>
          <a:ext cx="4635501" cy="337599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6AA6D2A-6D63-2F3C-80A1-9761A1BADA14}"/>
              </a:ext>
            </a:extLst>
          </p:cNvPr>
          <p:cNvSpPr txBox="1"/>
          <p:nvPr/>
        </p:nvSpPr>
        <p:spPr>
          <a:xfrm>
            <a:off x="1669774" y="5274365"/>
            <a:ext cx="5283819" cy="369332"/>
          </a:xfrm>
          <a:prstGeom prst="rect">
            <a:avLst/>
          </a:prstGeom>
          <a:noFill/>
        </p:spPr>
        <p:txBody>
          <a:bodyPr wrap="none" rtlCol="0">
            <a:spAutoFit/>
          </a:bodyPr>
          <a:lstStyle/>
          <a:p>
            <a:r>
              <a:rPr lang="en-US" dirty="0"/>
              <a:t>A total budget off $4800 per person ($400 x 12 weeks) </a:t>
            </a:r>
            <a:endParaRPr lang="en-IN" dirty="0"/>
          </a:p>
        </p:txBody>
      </p:sp>
    </p:spTree>
    <p:extLst>
      <p:ext uri="{BB962C8B-B14F-4D97-AF65-F5344CB8AC3E}">
        <p14:creationId xmlns:p14="http://schemas.microsoft.com/office/powerpoint/2010/main" val="1409410958"/>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6914F947FC2EB4D8C6B11DC54796031" ma:contentTypeVersion="5" ma:contentTypeDescription="Create a new document." ma:contentTypeScope="" ma:versionID="5a708b796985fdfe15deacfe02372fdc">
  <xsd:schema xmlns:xsd="http://www.w3.org/2001/XMLSchema" xmlns:xs="http://www.w3.org/2001/XMLSchema" xmlns:p="http://schemas.microsoft.com/office/2006/metadata/properties" xmlns:ns2="23453c11-5cd4-47aa-9597-c37e2dbeb6f1" targetNamespace="http://schemas.microsoft.com/office/2006/metadata/properties" ma:root="true" ma:fieldsID="6ab2ae8a5cbd48c3a2bea29224babfdf" ns2:_="">
    <xsd:import namespace="23453c11-5cd4-47aa-9597-c37e2dbeb6f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453c11-5cd4-47aa-9597-c37e2dbeb6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2.xml><?xml version="1.0" encoding="utf-8"?>
<ds:datastoreItem xmlns:ds="http://schemas.openxmlformats.org/officeDocument/2006/customXml" ds:itemID="{31D7D0C9-4DB4-496F-B742-1A5AEA0A7883}">
  <ds:schemaRef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598a0774-9d59-4c19-9116-2ccca5cd92a2"/>
    <ds:schemaRef ds:uri="http://purl.org/dc/terms/"/>
    <ds:schemaRef ds:uri="http://purl.org/dc/dcmitype/"/>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E2B9F8A5-27AE-49DA-9E78-A4A586453986}"/>
</file>

<file path=docProps/app.xml><?xml version="1.0" encoding="utf-8"?>
<Properties xmlns="http://schemas.openxmlformats.org/officeDocument/2006/extended-properties" xmlns:vt="http://schemas.openxmlformats.org/officeDocument/2006/docPropsVTypes">
  <Template>georgian_college_PPT_template_2017_widescreen</Template>
  <TotalTime>12602</TotalTime>
  <Words>983</Words>
  <Application>Microsoft Office PowerPoint</Application>
  <PresentationFormat>Widescreen</PresentationFormat>
  <Paragraphs>172</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Avenir LT Std 65 Medium</vt:lpstr>
      <vt:lpstr>Calibri</vt:lpstr>
      <vt:lpstr>Calibri Light</vt:lpstr>
      <vt:lpstr>Times New Roman</vt:lpstr>
      <vt:lpstr>Wingdings</vt:lpstr>
      <vt:lpstr>Georgian 16x9 Template A - 2017</vt:lpstr>
      <vt:lpstr>Georgian 16x9 Template B - 2017</vt:lpstr>
      <vt:lpstr>PowerPoint Presentation</vt:lpstr>
      <vt:lpstr>Project Summary</vt:lpstr>
      <vt:lpstr>Team Profile</vt:lpstr>
      <vt:lpstr>PowerPoint Presentation</vt:lpstr>
      <vt:lpstr>PowerPoint Presentation</vt:lpstr>
      <vt:lpstr>PowerPoint Presentation</vt:lpstr>
      <vt:lpstr>Communication Plan</vt:lpstr>
      <vt:lpstr>High-Level Timeline Chart (GANTT)</vt:lpstr>
      <vt:lpstr>Budget</vt:lpstr>
      <vt:lpstr>Project Progress Update</vt:lpstr>
      <vt:lpstr>Activities –Last week </vt:lpstr>
      <vt:lpstr>Activities and Works so far </vt:lpstr>
      <vt:lpstr>PowerPoint Presentation</vt:lpstr>
      <vt:lpstr>Plan for Next week</vt:lpstr>
      <vt:lpstr>Backlogs and Schedules</vt:lpstr>
      <vt:lpstr>Conclusion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103</cp:revision>
  <dcterms:created xsi:type="dcterms:W3CDTF">2020-01-03T19:45:57Z</dcterms:created>
  <dcterms:modified xsi:type="dcterms:W3CDTF">2022-11-30T22:52:14Z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0x01010066914F947FC2EB4D8C6B11DC54796031</vt:lpwstr>
  </property>
</Properties>
</file>