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layfair Display"/>
      <p:regular r:id="rId48"/>
      <p:bold r:id="rId49"/>
      <p:italic r:id="rId50"/>
      <p:boldItalic r:id="rId51"/>
    </p:embeddedFont>
    <p:embeddedFont>
      <p:font typeface="Montserrat"/>
      <p:regular r:id="rId52"/>
      <p:bold r:id="rId53"/>
      <p:italic r:id="rId54"/>
      <p:boldItalic r:id="rId55"/>
    </p:embeddedFont>
    <p:embeddedFont>
      <p:font typeface="Oswald"/>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ayfairDisplay-regular.fntdata"/><Relationship Id="rId47" Type="http://schemas.openxmlformats.org/officeDocument/2006/relationships/slide" Target="slides/slide42.xml"/><Relationship Id="rId49"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layfairDisplay-boldItalic.fntdata"/><Relationship Id="rId50" Type="http://schemas.openxmlformats.org/officeDocument/2006/relationships/font" Target="fonts/PlayfairDisplay-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57" Type="http://schemas.openxmlformats.org/officeDocument/2006/relationships/font" Target="fonts/Oswald-bold.fntdata"/><Relationship Id="rId12" Type="http://schemas.openxmlformats.org/officeDocument/2006/relationships/slide" Target="slides/slide7.xml"/><Relationship Id="rId56"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6fc00d0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6fc00d0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03a29b79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03a29b79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6fc00d0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6fc00d0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6fc00d0c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6fc00d0c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03a29b79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03a29b79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79b5584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79b5584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03a29b79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03a29b79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d6cdd14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d6cdd1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923b250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9923b250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923b250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923b250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703a29b79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703a29b7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703a29b79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703a29b79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03a29b79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03a29b79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03a29b79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03a29b79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703a29b79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703a29b79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703a29b79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703a29b79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03a29b79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703a29b79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03a29b79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03a29b79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03a29b79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03a29b79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703a29b79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703a29b79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328caf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b328caf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0779eab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0779eab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b328cafc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b328cafc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b4a805fa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b4a805fa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b4a805fa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b4a805fa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0dd053e4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0dd053e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b0dd053e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b0dd053e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b0dd053e4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b0dd053e4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0dd053e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b0dd053e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c25cc957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c25cc957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c51d78e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c51d78e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c25cc9578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c25cc9578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03a29b7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03a29b7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c25cc9578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c25cc9578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c25cc9578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c25cc9578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c25cc9578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c25cc9578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03a29b79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03a29b79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03a29b79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03a29b79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6fc00d0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6fc00d0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6fc00d0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6fc00d0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6fc00d0c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6fc00d0c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4.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ythoninstitute.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python.org/downloads/" TargetMode="External"/><Relationship Id="rId4" Type="http://schemas.openxmlformats.org/officeDocument/2006/relationships/hyperlink" Target="https://code.visualstudio.com/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jpg"/><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jpg"/><Relationship Id="rId4"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jpg"/><Relationship Id="rId4" Type="http://schemas.openxmlformats.org/officeDocument/2006/relationships/image" Target="../media/image27.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9.jp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34.png"/><Relationship Id="rId5" Type="http://schemas.openxmlformats.org/officeDocument/2006/relationships/image" Target="../media/image26.png"/><Relationship Id="rId6" Type="http://schemas.openxmlformats.org/officeDocument/2006/relationships/image" Target="../media/image36.png"/><Relationship Id="rId7" Type="http://schemas.openxmlformats.org/officeDocument/2006/relationships/image" Target="../media/image33.png"/><Relationship Id="rId8"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rive.google.com/drive/folders/1tGIPMmiTkmtqxbc5Wdg6BxE8pT6ooTDF" TargetMode="Externa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mailto:spshinoop@gmail.com" TargetMode="External"/><Relationship Id="rId4" Type="http://schemas.openxmlformats.org/officeDocument/2006/relationships/hyperlink" Target="http://127.0.0.1:8000/admin" TargetMode="External"/><Relationship Id="rId5" Type="http://schemas.openxmlformats.org/officeDocument/2006/relationships/image" Target="../media/image40.png"/><Relationship Id="rId6"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python.org/downloads/release/python-36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etbrains.com/pycharm/download/#section=window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8466"/>
              <a:t>Fullstack </a:t>
            </a:r>
            <a:endParaRPr sz="8466"/>
          </a:p>
          <a:p>
            <a:pPr indent="0" lvl="0" marL="0" rtl="0" algn="ctr">
              <a:spcBef>
                <a:spcPts val="0"/>
              </a:spcBef>
              <a:spcAft>
                <a:spcPts val="0"/>
              </a:spcAft>
              <a:buNone/>
            </a:pPr>
            <a:r>
              <a:rPr lang="en" sz="4255"/>
              <a:t>[Python &amp; Django]</a:t>
            </a:r>
            <a:endParaRPr sz="4255"/>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By Shinoop S P</a:t>
            </a:r>
            <a:endParaRPr/>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 calcmode="lin" valueType="num">
                                      <p:cBhvr additive="base">
                                        <p:cTn dur="500"/>
                                        <p:tgtEl>
                                          <p:spTgt spid="5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 calcmode="lin" valueType="num">
                                      <p:cBhvr additive="base">
                                        <p:cTn dur="500"/>
                                        <p:tgtEl>
                                          <p:spTgt spid="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Summery </a:t>
            </a:r>
            <a:endParaRPr/>
          </a:p>
        </p:txBody>
      </p:sp>
      <p:sp>
        <p:nvSpPr>
          <p:cNvPr id="135" name="Google Shape;135;p22"/>
          <p:cNvSpPr txBox="1"/>
          <p:nvPr>
            <p:ph idx="1" type="body"/>
          </p:nvPr>
        </p:nvSpPr>
        <p:spPr>
          <a:xfrm>
            <a:off x="311700" y="1087800"/>
            <a:ext cx="8520600" cy="390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b="1" lang="en" sz="1100">
                <a:latin typeface="Arial"/>
                <a:ea typeface="Arial"/>
                <a:cs typeface="Arial"/>
                <a:sym typeface="Arial"/>
              </a:rPr>
              <a:t>What is Python:</a:t>
            </a:r>
            <a:endParaRPr b="1"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Python is a widely used high-level, general-purpose, interpreted,dynamic programming language Python is founded by Guido van Rossum is a Dutch programmer who is best known as the author of the Python programming language.</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Mathematical operations in Python.</a:t>
            </a:r>
            <a:endParaRPr b="1"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We can perform mathematical operations like addition, subtraction, multiplication and division in Python. We can also perform some other operations like calculating exponent of any number. For example, to calculate square of number ‘4’ we could type in 4**2 i.e 4 raised to power 2. Which is essentially calculating square of 4. In this manner we could calculate the exponent of any number. On similar terms, we could also calculate the square root of any number example 49**(1/2) which will give you the square root of number 49.</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Python has five standard data types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	Numbers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	String</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	List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	Tuple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	Dictionary</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400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Structure in Python</a:t>
            </a:r>
            <a:endParaRPr/>
          </a:p>
        </p:txBody>
      </p:sp>
      <p:sp>
        <p:nvSpPr>
          <p:cNvPr id="141" name="Google Shape;141;p23"/>
          <p:cNvSpPr txBox="1"/>
          <p:nvPr>
            <p:ph idx="1" type="body"/>
          </p:nvPr>
        </p:nvSpPr>
        <p:spPr>
          <a:xfrm>
            <a:off x="311700" y="1234075"/>
            <a:ext cx="58557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(eligibility of voter checking)</a:t>
            </a:r>
            <a:endParaRPr/>
          </a:p>
          <a:p>
            <a:pPr indent="0" lvl="0" marL="0" rtl="0" algn="l">
              <a:spcBef>
                <a:spcPts val="1200"/>
              </a:spcBef>
              <a:spcAft>
                <a:spcPts val="0"/>
              </a:spcAft>
              <a:buNone/>
            </a:pPr>
            <a:r>
              <a:rPr lang="en"/>
              <a:t>R.click project name→new→python file→if_program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a:t>
            </a:r>
            <a:r>
              <a:rPr lang="en"/>
              <a:t>lif </a:t>
            </a:r>
            <a:endParaRPr/>
          </a:p>
          <a:p>
            <a:pPr indent="0" lvl="0" marL="0" rtl="0" algn="l">
              <a:spcBef>
                <a:spcPts val="1200"/>
              </a:spcBef>
              <a:spcAft>
                <a:spcPts val="1200"/>
              </a:spcAft>
              <a:buNone/>
            </a:pPr>
            <a:r>
              <a:t/>
            </a:r>
            <a:endParaRPr/>
          </a:p>
        </p:txBody>
      </p:sp>
      <p:pic>
        <p:nvPicPr>
          <p:cNvPr id="142" name="Google Shape;142;p23"/>
          <p:cNvPicPr preferRelativeResize="0"/>
          <p:nvPr/>
        </p:nvPicPr>
        <p:blipFill>
          <a:blip r:embed="rId3">
            <a:alphaModFix/>
          </a:blip>
          <a:stretch>
            <a:fillRect/>
          </a:stretch>
        </p:blipFill>
        <p:spPr>
          <a:xfrm>
            <a:off x="4408800" y="2457863"/>
            <a:ext cx="3714750" cy="1495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979200" y="2301788"/>
            <a:ext cx="2671800" cy="1957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a:t>
            </a:r>
            <a:endParaRPr/>
          </a:p>
        </p:txBody>
      </p:sp>
      <p:sp>
        <p:nvSpPr>
          <p:cNvPr id="149" name="Google Shape;149;p24"/>
          <p:cNvSpPr txBox="1"/>
          <p:nvPr>
            <p:ph idx="1" type="body"/>
          </p:nvPr>
        </p:nvSpPr>
        <p:spPr>
          <a:xfrm>
            <a:off x="123025" y="1600900"/>
            <a:ext cx="3966300" cy="76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List []  (value can be any  data type)</a:t>
            </a:r>
            <a:endParaRPr/>
          </a:p>
        </p:txBody>
      </p:sp>
      <p:pic>
        <p:nvPicPr>
          <p:cNvPr id="150" name="Google Shape;150;p24"/>
          <p:cNvPicPr preferRelativeResize="0"/>
          <p:nvPr/>
        </p:nvPicPr>
        <p:blipFill>
          <a:blip r:embed="rId3">
            <a:alphaModFix/>
          </a:blip>
          <a:stretch>
            <a:fillRect/>
          </a:stretch>
        </p:blipFill>
        <p:spPr>
          <a:xfrm>
            <a:off x="4089325" y="268175"/>
            <a:ext cx="3657600" cy="1276350"/>
          </a:xfrm>
          <a:prstGeom prst="rect">
            <a:avLst/>
          </a:prstGeom>
          <a:noFill/>
          <a:ln>
            <a:noFill/>
          </a:ln>
        </p:spPr>
      </p:pic>
      <p:pic>
        <p:nvPicPr>
          <p:cNvPr id="151" name="Google Shape;151;p24"/>
          <p:cNvPicPr preferRelativeResize="0"/>
          <p:nvPr/>
        </p:nvPicPr>
        <p:blipFill>
          <a:blip r:embed="rId4">
            <a:alphaModFix/>
          </a:blip>
          <a:stretch>
            <a:fillRect/>
          </a:stretch>
        </p:blipFill>
        <p:spPr>
          <a:xfrm>
            <a:off x="4125900" y="1696925"/>
            <a:ext cx="2514600" cy="1114425"/>
          </a:xfrm>
          <a:prstGeom prst="rect">
            <a:avLst/>
          </a:prstGeom>
          <a:noFill/>
          <a:ln>
            <a:noFill/>
          </a:ln>
        </p:spPr>
      </p:pic>
      <p:pic>
        <p:nvPicPr>
          <p:cNvPr id="152" name="Google Shape;152;p24"/>
          <p:cNvPicPr preferRelativeResize="0"/>
          <p:nvPr/>
        </p:nvPicPr>
        <p:blipFill>
          <a:blip r:embed="rId5">
            <a:alphaModFix/>
          </a:blip>
          <a:stretch>
            <a:fillRect/>
          </a:stretch>
        </p:blipFill>
        <p:spPr>
          <a:xfrm>
            <a:off x="4125900" y="2963750"/>
            <a:ext cx="4676775" cy="942975"/>
          </a:xfrm>
          <a:prstGeom prst="rect">
            <a:avLst/>
          </a:prstGeom>
          <a:noFill/>
          <a:ln>
            <a:noFill/>
          </a:ln>
        </p:spPr>
      </p:pic>
      <p:pic>
        <p:nvPicPr>
          <p:cNvPr id="153" name="Google Shape;153;p24"/>
          <p:cNvPicPr preferRelativeResize="0"/>
          <p:nvPr/>
        </p:nvPicPr>
        <p:blipFill>
          <a:blip r:embed="rId6">
            <a:alphaModFix/>
          </a:blip>
          <a:stretch>
            <a:fillRect/>
          </a:stretch>
        </p:blipFill>
        <p:spPr>
          <a:xfrm>
            <a:off x="651463" y="3655700"/>
            <a:ext cx="5172075" cy="125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functions</a:t>
            </a:r>
            <a:endParaRPr/>
          </a:p>
        </p:txBody>
      </p:sp>
      <p:pic>
        <p:nvPicPr>
          <p:cNvPr id="159" name="Google Shape;159;p25"/>
          <p:cNvPicPr preferRelativeResize="0"/>
          <p:nvPr/>
        </p:nvPicPr>
        <p:blipFill>
          <a:blip r:embed="rId3">
            <a:alphaModFix/>
          </a:blip>
          <a:stretch>
            <a:fillRect/>
          </a:stretch>
        </p:blipFill>
        <p:spPr>
          <a:xfrm>
            <a:off x="2190750" y="126538"/>
            <a:ext cx="4762500" cy="1209675"/>
          </a:xfrm>
          <a:prstGeom prst="rect">
            <a:avLst/>
          </a:prstGeom>
          <a:noFill/>
          <a:ln>
            <a:noFill/>
          </a:ln>
        </p:spPr>
      </p:pic>
      <p:sp>
        <p:nvSpPr>
          <p:cNvPr id="160" name="Google Shape;160;p25"/>
          <p:cNvSpPr txBox="1"/>
          <p:nvPr/>
        </p:nvSpPr>
        <p:spPr>
          <a:xfrm>
            <a:off x="1511350" y="1017725"/>
            <a:ext cx="23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layfair Display"/>
                <a:ea typeface="Playfair Display"/>
                <a:cs typeface="Playfair Display"/>
                <a:sym typeface="Playfair Display"/>
              </a:rPr>
              <a:t>Append at last place</a:t>
            </a:r>
            <a:endParaRPr>
              <a:solidFill>
                <a:schemeClr val="lt1"/>
              </a:solidFill>
              <a:latin typeface="Playfair Display"/>
              <a:ea typeface="Playfair Display"/>
              <a:cs typeface="Playfair Display"/>
              <a:sym typeface="Playfair Display"/>
            </a:endParaRPr>
          </a:p>
        </p:txBody>
      </p:sp>
      <p:pic>
        <p:nvPicPr>
          <p:cNvPr id="161" name="Google Shape;161;p25"/>
          <p:cNvPicPr preferRelativeResize="0"/>
          <p:nvPr/>
        </p:nvPicPr>
        <p:blipFill>
          <a:blip r:embed="rId4">
            <a:alphaModFix/>
          </a:blip>
          <a:stretch>
            <a:fillRect/>
          </a:stretch>
        </p:blipFill>
        <p:spPr>
          <a:xfrm>
            <a:off x="4052700" y="757313"/>
            <a:ext cx="4924425" cy="1343025"/>
          </a:xfrm>
          <a:prstGeom prst="rect">
            <a:avLst/>
          </a:prstGeom>
          <a:noFill/>
          <a:ln>
            <a:noFill/>
          </a:ln>
        </p:spPr>
      </p:pic>
      <p:pic>
        <p:nvPicPr>
          <p:cNvPr id="162" name="Google Shape;162;p25"/>
          <p:cNvPicPr preferRelativeResize="0"/>
          <p:nvPr/>
        </p:nvPicPr>
        <p:blipFill>
          <a:blip r:embed="rId5">
            <a:alphaModFix/>
          </a:blip>
          <a:stretch>
            <a:fillRect/>
          </a:stretch>
        </p:blipFill>
        <p:spPr>
          <a:xfrm>
            <a:off x="109688" y="1911475"/>
            <a:ext cx="5857875" cy="1809750"/>
          </a:xfrm>
          <a:prstGeom prst="rect">
            <a:avLst/>
          </a:prstGeom>
          <a:noFill/>
          <a:ln>
            <a:noFill/>
          </a:ln>
        </p:spPr>
      </p:pic>
      <p:pic>
        <p:nvPicPr>
          <p:cNvPr id="163" name="Google Shape;163;p25"/>
          <p:cNvPicPr preferRelativeResize="0"/>
          <p:nvPr/>
        </p:nvPicPr>
        <p:blipFill>
          <a:blip r:embed="rId6">
            <a:alphaModFix/>
          </a:blip>
          <a:stretch>
            <a:fillRect/>
          </a:stretch>
        </p:blipFill>
        <p:spPr>
          <a:xfrm>
            <a:off x="2709150" y="2754500"/>
            <a:ext cx="5724525" cy="213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40250" y="155725"/>
            <a:ext cx="3235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r>
              <a:rPr lang="en"/>
              <a:t> and modules </a:t>
            </a:r>
            <a:endParaRPr/>
          </a:p>
        </p:txBody>
      </p:sp>
      <p:sp>
        <p:nvSpPr>
          <p:cNvPr id="169" name="Google Shape;169;p26"/>
          <p:cNvSpPr txBox="1"/>
          <p:nvPr>
            <p:ph idx="1" type="body"/>
          </p:nvPr>
        </p:nvSpPr>
        <p:spPr>
          <a:xfrm>
            <a:off x="236700" y="792700"/>
            <a:ext cx="8520600" cy="41472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50000"/>
              </a:lnSpc>
              <a:spcBef>
                <a:spcPts val="0"/>
              </a:spcBef>
              <a:spcAft>
                <a:spcPts val="0"/>
              </a:spcAft>
              <a:buSzPct val="100000"/>
              <a:buAutoNum type="arabicPeriod"/>
            </a:pPr>
            <a:r>
              <a:rPr lang="en"/>
              <a:t>A function is a block of code which only runs when it is called.</a:t>
            </a:r>
            <a:endParaRPr/>
          </a:p>
          <a:p>
            <a:pPr indent="-325755" lvl="0" marL="457200" rtl="0" algn="l">
              <a:lnSpc>
                <a:spcPct val="150000"/>
              </a:lnSpc>
              <a:spcBef>
                <a:spcPts val="0"/>
              </a:spcBef>
              <a:spcAft>
                <a:spcPts val="0"/>
              </a:spcAft>
              <a:buSzPct val="100000"/>
              <a:buAutoNum type="arabicPeriod"/>
            </a:pPr>
            <a:r>
              <a:rPr lang="en"/>
              <a:t>You can pass data, known as parameters, into a function.</a:t>
            </a:r>
            <a:endParaRPr/>
          </a:p>
          <a:p>
            <a:pPr indent="-325755" lvl="0" marL="457200" rtl="0" algn="l">
              <a:lnSpc>
                <a:spcPct val="150000"/>
              </a:lnSpc>
              <a:spcBef>
                <a:spcPts val="0"/>
              </a:spcBef>
              <a:spcAft>
                <a:spcPts val="0"/>
              </a:spcAft>
              <a:buSzPct val="100000"/>
              <a:buAutoNum type="arabicPeriod"/>
            </a:pPr>
            <a:r>
              <a:rPr lang="en"/>
              <a:t>Information can be passed into functions as arguments.</a:t>
            </a:r>
            <a:endParaRPr/>
          </a:p>
          <a:p>
            <a:pPr indent="-325755" lvl="0" marL="457200" rtl="0" algn="l">
              <a:lnSpc>
                <a:spcPct val="150000"/>
              </a:lnSpc>
              <a:spcBef>
                <a:spcPts val="0"/>
              </a:spcBef>
              <a:spcAft>
                <a:spcPts val="0"/>
              </a:spcAft>
              <a:buSzPct val="100000"/>
              <a:buAutoNum type="arabicPeriod"/>
            </a:pPr>
            <a:r>
              <a:rPr lang="en"/>
              <a:t>A parameter is the variable listed inside the parentheses in the function definition.</a:t>
            </a:r>
            <a:endParaRPr/>
          </a:p>
          <a:p>
            <a:pPr indent="-325755" lvl="0" marL="457200" rtl="0" algn="l">
              <a:lnSpc>
                <a:spcPct val="150000"/>
              </a:lnSpc>
              <a:spcBef>
                <a:spcPts val="0"/>
              </a:spcBef>
              <a:spcAft>
                <a:spcPts val="0"/>
              </a:spcAft>
              <a:buSzPct val="100000"/>
              <a:buAutoNum type="arabicPeriod"/>
            </a:pPr>
            <a:r>
              <a:rPr lang="en"/>
              <a:t>An argument is the value that is sent to the function when it is called.</a:t>
            </a:r>
            <a:endParaRPr/>
          </a:p>
          <a:p>
            <a:pPr indent="-325755" lvl="0" marL="457200" rtl="0" algn="l">
              <a:lnSpc>
                <a:spcPct val="150000"/>
              </a:lnSpc>
              <a:spcBef>
                <a:spcPts val="0"/>
              </a:spcBef>
              <a:spcAft>
                <a:spcPts val="0"/>
              </a:spcAft>
              <a:buSzPct val="100000"/>
              <a:buAutoNum type="arabicPeriod"/>
            </a:pPr>
            <a:r>
              <a:rPr lang="en"/>
              <a:t>A function can return data as a result.</a:t>
            </a:r>
            <a:endParaRPr/>
          </a:p>
          <a:p>
            <a:pPr indent="-325755" lvl="0" marL="457200" rtl="0" algn="l">
              <a:lnSpc>
                <a:spcPct val="150000"/>
              </a:lnSpc>
              <a:spcBef>
                <a:spcPts val="0"/>
              </a:spcBef>
              <a:spcAft>
                <a:spcPts val="0"/>
              </a:spcAft>
              <a:buSzPct val="100000"/>
              <a:buAutoNum type="arabicPeriod"/>
            </a:pPr>
            <a:r>
              <a:rPr lang="en"/>
              <a:t>In Python a function is defined using the </a:t>
            </a:r>
            <a:r>
              <a:rPr b="1" lang="en">
                <a:solidFill>
                  <a:srgbClr val="FF0000"/>
                </a:solidFill>
              </a:rPr>
              <a:t>def </a:t>
            </a:r>
            <a:r>
              <a:rPr lang="en"/>
              <a:t>keyword:</a:t>
            </a:r>
            <a:endParaRPr/>
          </a:p>
          <a:p>
            <a:pPr indent="-325755" lvl="0" marL="457200" rtl="0" algn="l">
              <a:lnSpc>
                <a:spcPct val="150000"/>
              </a:lnSpc>
              <a:spcBef>
                <a:spcPts val="0"/>
              </a:spcBef>
              <a:spcAft>
                <a:spcPts val="0"/>
              </a:spcAft>
              <a:buSzPct val="100000"/>
              <a:buAutoNum type="arabicPeriod"/>
            </a:pPr>
            <a:r>
              <a:rPr lang="en"/>
              <a:t>To call a function, use the function name followed by parenthesis:</a:t>
            </a:r>
            <a:endParaRPr/>
          </a:p>
          <a:p>
            <a:pPr indent="-325755" lvl="0" marL="457200" rtl="0" algn="l">
              <a:lnSpc>
                <a:spcPct val="150000"/>
              </a:lnSpc>
              <a:spcBef>
                <a:spcPts val="0"/>
              </a:spcBef>
              <a:spcAft>
                <a:spcPts val="0"/>
              </a:spcAft>
              <a:buSzPct val="100000"/>
              <a:buAutoNum type="arabicPeriod"/>
            </a:pPr>
            <a:r>
              <a:rPr lang="en"/>
              <a:t>If you do not know how many arguments that will be passed into your function, add a * before the parameter name in the function definition.</a:t>
            </a:r>
            <a:endParaRPr/>
          </a:p>
          <a:p>
            <a:pPr indent="-325755" lvl="0" marL="457200" rtl="0" algn="l">
              <a:lnSpc>
                <a:spcPct val="150000"/>
              </a:lnSpc>
              <a:spcBef>
                <a:spcPts val="0"/>
              </a:spcBef>
              <a:spcAft>
                <a:spcPts val="0"/>
              </a:spcAft>
              <a:buSzPct val="100000"/>
              <a:buAutoNum type="arabicPeriod"/>
            </a:pPr>
            <a:r>
              <a:rPr lang="en"/>
              <a:t>To let a function return a value, use the return statement:</a:t>
            </a:r>
            <a:endParaRPr/>
          </a:p>
          <a:p>
            <a:pPr indent="-325755" lvl="0" marL="457200" rtl="0" algn="l">
              <a:lnSpc>
                <a:spcPct val="150000"/>
              </a:lnSpc>
              <a:spcBef>
                <a:spcPts val="0"/>
              </a:spcBef>
              <a:spcAft>
                <a:spcPts val="0"/>
              </a:spcAft>
              <a:buSzPct val="100000"/>
              <a:buAutoNum type="arabicPeriod"/>
            </a:pPr>
            <a:r>
              <a:rPr lang="en"/>
              <a:t>Python also accepts function recursion, which means a defined function can call itself.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program</a:t>
            </a:r>
            <a:endParaRPr/>
          </a:p>
        </p:txBody>
      </p:sp>
      <p:sp>
        <p:nvSpPr>
          <p:cNvPr id="175" name="Google Shape;175;p27"/>
          <p:cNvSpPr txBox="1"/>
          <p:nvPr>
            <p:ph idx="1" type="body"/>
          </p:nvPr>
        </p:nvSpPr>
        <p:spPr>
          <a:xfrm>
            <a:off x="311700" y="1234075"/>
            <a:ext cx="2463600" cy="33348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2"/>
              </a:buClr>
              <a:buSzPts val="1100"/>
              <a:buFont typeface="Arial"/>
              <a:buNone/>
            </a:pPr>
            <a:r>
              <a:rPr b="1" lang="en" sz="1700">
                <a:latin typeface="Arial"/>
                <a:ea typeface="Arial"/>
                <a:cs typeface="Arial"/>
                <a:sym typeface="Arial"/>
              </a:rPr>
              <a:t>Creating a Function</a:t>
            </a:r>
            <a:endParaRPr b="1" sz="1700">
              <a:latin typeface="Arial"/>
              <a:ea typeface="Arial"/>
              <a:cs typeface="Arial"/>
              <a:sym typeface="Arial"/>
            </a:endParaRPr>
          </a:p>
          <a:p>
            <a:pPr indent="0" lvl="0" marL="0" rtl="0" algn="l">
              <a:spcBef>
                <a:spcPts val="400"/>
              </a:spcBef>
              <a:spcAft>
                <a:spcPts val="0"/>
              </a:spcAft>
              <a:buClr>
                <a:schemeClr val="dk2"/>
              </a:buClr>
              <a:buSzPts val="1100"/>
              <a:buFont typeface="Arial"/>
              <a:buNone/>
            </a:pPr>
            <a:r>
              <a:rPr lang="en" sz="1100">
                <a:solidFill>
                  <a:srgbClr val="0000CD"/>
                </a:solidFill>
                <a:latin typeface="Arial"/>
                <a:ea typeface="Arial"/>
                <a:cs typeface="Arial"/>
                <a:sym typeface="Arial"/>
              </a:rPr>
              <a:t>def</a:t>
            </a:r>
            <a:r>
              <a:rPr lang="en" sz="1100">
                <a:latin typeface="Arial"/>
                <a:ea typeface="Arial"/>
                <a:cs typeface="Arial"/>
                <a:sym typeface="Arial"/>
              </a:rPr>
              <a:t> my_function():</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r>
              <a:rPr lang="en" sz="1100">
                <a:solidFill>
                  <a:srgbClr val="0000CD"/>
                </a:solidFill>
                <a:latin typeface="Arial"/>
                <a:ea typeface="Arial"/>
                <a:cs typeface="Arial"/>
                <a:sym typeface="Arial"/>
              </a:rPr>
              <a:t>print</a:t>
            </a:r>
            <a:r>
              <a:rPr lang="en" sz="1100">
                <a:latin typeface="Arial"/>
                <a:ea typeface="Arial"/>
                <a:cs typeface="Arial"/>
                <a:sym typeface="Arial"/>
              </a:rPr>
              <a:t>(</a:t>
            </a:r>
            <a:r>
              <a:rPr lang="en" sz="1100">
                <a:solidFill>
                  <a:srgbClr val="A52A2A"/>
                </a:solidFill>
                <a:latin typeface="Arial"/>
                <a:ea typeface="Arial"/>
                <a:cs typeface="Arial"/>
                <a:sym typeface="Arial"/>
              </a:rPr>
              <a:t>"Hello from a function"</a:t>
            </a:r>
            <a:r>
              <a:rPr lang="en" sz="1100">
                <a:latin typeface="Arial"/>
                <a:ea typeface="Arial"/>
                <a:cs typeface="Arial"/>
                <a:sym typeface="Arial"/>
              </a:rPr>
              <a:t>) </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800"/>
              </a:spcBef>
              <a:spcAft>
                <a:spcPts val="0"/>
              </a:spcAft>
              <a:buClr>
                <a:schemeClr val="dk2"/>
              </a:buClr>
              <a:buSzPts val="1100"/>
              <a:buFont typeface="Arial"/>
              <a:buNone/>
            </a:pPr>
            <a:r>
              <a:rPr b="1" lang="en" sz="1700">
                <a:latin typeface="Arial"/>
                <a:ea typeface="Arial"/>
                <a:cs typeface="Arial"/>
                <a:sym typeface="Arial"/>
              </a:rPr>
              <a:t>Calling a Function</a:t>
            </a:r>
            <a:endParaRPr b="1" sz="1700">
              <a:latin typeface="Arial"/>
              <a:ea typeface="Arial"/>
              <a:cs typeface="Arial"/>
              <a:sym typeface="Arial"/>
            </a:endParaRPr>
          </a:p>
          <a:p>
            <a:pPr indent="0" lvl="0" marL="0" rtl="0" algn="l">
              <a:spcBef>
                <a:spcPts val="400"/>
              </a:spcBef>
              <a:spcAft>
                <a:spcPts val="0"/>
              </a:spcAft>
              <a:buClr>
                <a:schemeClr val="dk2"/>
              </a:buClr>
              <a:buSzPts val="1100"/>
              <a:buFont typeface="Arial"/>
              <a:buNone/>
            </a:pPr>
            <a:r>
              <a:rPr lang="en" sz="1100">
                <a:solidFill>
                  <a:srgbClr val="0000CD"/>
                </a:solidFill>
                <a:latin typeface="Arial"/>
                <a:ea typeface="Arial"/>
                <a:cs typeface="Arial"/>
                <a:sym typeface="Arial"/>
              </a:rPr>
              <a:t>def</a:t>
            </a:r>
            <a:r>
              <a:rPr lang="en" sz="1100">
                <a:latin typeface="Arial"/>
                <a:ea typeface="Arial"/>
                <a:cs typeface="Arial"/>
                <a:sym typeface="Arial"/>
              </a:rPr>
              <a:t> my_function():</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  </a:t>
            </a:r>
            <a:r>
              <a:rPr lang="en" sz="1100">
                <a:solidFill>
                  <a:srgbClr val="0000CD"/>
                </a:solidFill>
                <a:latin typeface="Arial"/>
                <a:ea typeface="Arial"/>
                <a:cs typeface="Arial"/>
                <a:sym typeface="Arial"/>
              </a:rPr>
              <a:t>print</a:t>
            </a:r>
            <a:r>
              <a:rPr lang="en" sz="1100">
                <a:latin typeface="Arial"/>
                <a:ea typeface="Arial"/>
                <a:cs typeface="Arial"/>
                <a:sym typeface="Arial"/>
              </a:rPr>
              <a:t>(</a:t>
            </a:r>
            <a:r>
              <a:rPr lang="en" sz="1100">
                <a:solidFill>
                  <a:srgbClr val="A52A2A"/>
                </a:solidFill>
                <a:latin typeface="Arial"/>
                <a:ea typeface="Arial"/>
                <a:cs typeface="Arial"/>
                <a:sym typeface="Arial"/>
              </a:rPr>
              <a:t>"Hello from a function"</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sz="1100">
              <a:latin typeface="Arial"/>
              <a:ea typeface="Arial"/>
              <a:cs typeface="Arial"/>
              <a:sym typeface="Arial"/>
            </a:endParaRPr>
          </a:p>
          <a:p>
            <a:pPr indent="0" lvl="0" marL="0" rtl="0" algn="l">
              <a:spcBef>
                <a:spcPts val="1200"/>
              </a:spcBef>
              <a:spcAft>
                <a:spcPts val="1200"/>
              </a:spcAft>
              <a:buNone/>
            </a:pPr>
            <a:r>
              <a:rPr b="1" lang="en" sz="1100">
                <a:latin typeface="Arial"/>
                <a:ea typeface="Arial"/>
                <a:cs typeface="Arial"/>
                <a:sym typeface="Arial"/>
              </a:rPr>
              <a:t>my_function()</a:t>
            </a:r>
            <a:endParaRPr sz="1100">
              <a:latin typeface="Arial"/>
              <a:ea typeface="Arial"/>
              <a:cs typeface="Arial"/>
              <a:sym typeface="Arial"/>
            </a:endParaRPr>
          </a:p>
        </p:txBody>
      </p:sp>
      <p:sp>
        <p:nvSpPr>
          <p:cNvPr id="176" name="Google Shape;176;p27"/>
          <p:cNvSpPr txBox="1"/>
          <p:nvPr/>
        </p:nvSpPr>
        <p:spPr>
          <a:xfrm>
            <a:off x="2678875" y="535350"/>
            <a:ext cx="3000000" cy="163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1700">
                <a:solidFill>
                  <a:schemeClr val="dk2"/>
                </a:solidFill>
              </a:rPr>
              <a:t>Function with argument</a:t>
            </a:r>
            <a:endParaRPr sz="1100">
              <a:solidFill>
                <a:srgbClr val="0000CD"/>
              </a:solidFill>
            </a:endParaRPr>
          </a:p>
          <a:p>
            <a:pPr indent="0" lvl="0" marL="0" rtl="0" algn="l">
              <a:spcBef>
                <a:spcPts val="0"/>
              </a:spcBef>
              <a:spcAft>
                <a:spcPts val="0"/>
              </a:spcAft>
              <a:buNone/>
            </a:pPr>
            <a:r>
              <a:t/>
            </a:r>
            <a:endParaRPr sz="1100">
              <a:solidFill>
                <a:srgbClr val="0000CD"/>
              </a:solidFill>
            </a:endParaRPr>
          </a:p>
          <a:p>
            <a:pPr indent="0" lvl="0" marL="0" rtl="0" algn="l">
              <a:spcBef>
                <a:spcPts val="0"/>
              </a:spcBef>
              <a:spcAft>
                <a:spcPts val="0"/>
              </a:spcAft>
              <a:buNone/>
            </a:pPr>
            <a:r>
              <a:rPr lang="en" sz="1100">
                <a:solidFill>
                  <a:srgbClr val="0000CD"/>
                </a:solidFill>
              </a:rPr>
              <a:t>def</a:t>
            </a:r>
            <a:r>
              <a:rPr lang="en" sz="1100">
                <a:solidFill>
                  <a:schemeClr val="dk2"/>
                </a:solidFill>
              </a:rPr>
              <a:t> my_function(</a:t>
            </a:r>
            <a:r>
              <a:rPr b="1" lang="en" sz="1100">
                <a:solidFill>
                  <a:schemeClr val="dk2"/>
                </a:solidFill>
              </a:rPr>
              <a:t>fname</a:t>
            </a:r>
            <a:r>
              <a:rPr lang="en" sz="1100">
                <a:solidFill>
                  <a:schemeClr val="dk2"/>
                </a:solidFill>
              </a:rPr>
              <a:t>):</a:t>
            </a:r>
            <a:endParaRPr sz="1100">
              <a:solidFill>
                <a:schemeClr val="dk2"/>
              </a:solidFill>
            </a:endParaRPr>
          </a:p>
          <a:p>
            <a:pPr indent="0" lvl="0" marL="0" rtl="0" algn="l">
              <a:spcBef>
                <a:spcPts val="0"/>
              </a:spcBef>
              <a:spcAft>
                <a:spcPts val="0"/>
              </a:spcAft>
              <a:buNone/>
            </a:pPr>
            <a:r>
              <a:rPr lang="en" sz="1100">
                <a:solidFill>
                  <a:schemeClr val="dk2"/>
                </a:solidFill>
              </a:rPr>
              <a:t>  </a:t>
            </a:r>
            <a:r>
              <a:rPr lang="en" sz="1100">
                <a:solidFill>
                  <a:srgbClr val="0000CD"/>
                </a:solidFill>
              </a:rPr>
              <a:t>print</a:t>
            </a:r>
            <a:r>
              <a:rPr lang="en" sz="1100">
                <a:solidFill>
                  <a:schemeClr val="dk2"/>
                </a:solidFill>
              </a:rPr>
              <a:t>(fname + </a:t>
            </a:r>
            <a:r>
              <a:rPr lang="en" sz="1100">
                <a:solidFill>
                  <a:srgbClr val="A52A2A"/>
                </a:solidFill>
              </a:rPr>
              <a:t>" Refsnes"</a:t>
            </a:r>
            <a:r>
              <a:rPr lang="en" sz="1100">
                <a:solidFill>
                  <a:schemeClr val="dk2"/>
                </a:solidFill>
              </a:rPr>
              <a:t>)</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my_function(</a:t>
            </a:r>
            <a:r>
              <a:rPr b="1" lang="en" sz="1100">
                <a:solidFill>
                  <a:srgbClr val="A52A2A"/>
                </a:solidFill>
              </a:rPr>
              <a:t>"Emil"</a:t>
            </a:r>
            <a:r>
              <a:rPr lang="en" sz="1100">
                <a:solidFill>
                  <a:schemeClr val="dk2"/>
                </a:solidFill>
              </a:rPr>
              <a:t>)</a:t>
            </a:r>
            <a:endParaRPr sz="1100">
              <a:solidFill>
                <a:schemeClr val="dk2"/>
              </a:solidFill>
            </a:endParaRPr>
          </a:p>
          <a:p>
            <a:pPr indent="0" lvl="0" marL="0" rtl="0" algn="l">
              <a:spcBef>
                <a:spcPts val="0"/>
              </a:spcBef>
              <a:spcAft>
                <a:spcPts val="0"/>
              </a:spcAft>
              <a:buNone/>
            </a:pPr>
            <a:r>
              <a:rPr lang="en" sz="1100">
                <a:solidFill>
                  <a:schemeClr val="dk2"/>
                </a:solidFill>
              </a:rPr>
              <a:t>my_function(</a:t>
            </a:r>
            <a:r>
              <a:rPr b="1" lang="en" sz="1100">
                <a:solidFill>
                  <a:srgbClr val="A52A2A"/>
                </a:solidFill>
              </a:rPr>
              <a:t>"Tobias"</a:t>
            </a:r>
            <a:r>
              <a:rPr lang="en" sz="1100">
                <a:solidFill>
                  <a:schemeClr val="dk2"/>
                </a:solidFill>
              </a:rPr>
              <a:t>)</a:t>
            </a:r>
            <a:endParaRPr sz="1100">
              <a:solidFill>
                <a:schemeClr val="dk2"/>
              </a:solidFill>
            </a:endParaRPr>
          </a:p>
          <a:p>
            <a:pPr indent="0" lvl="0" marL="0" rtl="0" algn="l">
              <a:spcBef>
                <a:spcPts val="0"/>
              </a:spcBef>
              <a:spcAft>
                <a:spcPts val="0"/>
              </a:spcAft>
              <a:buNone/>
            </a:pPr>
            <a:r>
              <a:rPr lang="en" sz="1100">
                <a:solidFill>
                  <a:schemeClr val="dk2"/>
                </a:solidFill>
              </a:rPr>
              <a:t>my_function(</a:t>
            </a:r>
            <a:r>
              <a:rPr b="1" lang="en" sz="1100">
                <a:solidFill>
                  <a:srgbClr val="A52A2A"/>
                </a:solidFill>
              </a:rPr>
              <a:t>"Linus"</a:t>
            </a:r>
            <a:r>
              <a:rPr lang="en" sz="1100">
                <a:solidFill>
                  <a:schemeClr val="dk2"/>
                </a:solidFill>
              </a:rPr>
              <a:t>) </a:t>
            </a:r>
            <a:endParaRPr/>
          </a:p>
        </p:txBody>
      </p:sp>
      <p:sp>
        <p:nvSpPr>
          <p:cNvPr id="177" name="Google Shape;177;p27"/>
          <p:cNvSpPr txBox="1"/>
          <p:nvPr/>
        </p:nvSpPr>
        <p:spPr>
          <a:xfrm>
            <a:off x="5832300" y="289350"/>
            <a:ext cx="30000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000CD"/>
                </a:solidFill>
              </a:rPr>
              <a:t> </a:t>
            </a:r>
            <a:r>
              <a:rPr b="1" lang="en" sz="1700">
                <a:solidFill>
                  <a:schemeClr val="dk2"/>
                </a:solidFill>
              </a:rPr>
              <a:t>Keyword Arguments</a:t>
            </a:r>
            <a:endParaRPr b="1" sz="1700">
              <a:solidFill>
                <a:schemeClr val="dk2"/>
              </a:solidFill>
            </a:endParaRPr>
          </a:p>
          <a:p>
            <a:pPr indent="0" lvl="0" marL="0" rtl="0" algn="l">
              <a:spcBef>
                <a:spcPts val="0"/>
              </a:spcBef>
              <a:spcAft>
                <a:spcPts val="0"/>
              </a:spcAft>
              <a:buNone/>
            </a:pPr>
            <a:r>
              <a:t/>
            </a:r>
            <a:endParaRPr sz="1100">
              <a:solidFill>
                <a:srgbClr val="0000CD"/>
              </a:solidFill>
            </a:endParaRPr>
          </a:p>
          <a:p>
            <a:pPr indent="0" lvl="0" marL="0" rtl="0" algn="l">
              <a:spcBef>
                <a:spcPts val="0"/>
              </a:spcBef>
              <a:spcAft>
                <a:spcPts val="0"/>
              </a:spcAft>
              <a:buNone/>
            </a:pPr>
            <a:r>
              <a:rPr lang="en" sz="1100">
                <a:solidFill>
                  <a:srgbClr val="0000CD"/>
                </a:solidFill>
              </a:rPr>
              <a:t>def</a:t>
            </a:r>
            <a:r>
              <a:rPr lang="en" sz="1100">
                <a:solidFill>
                  <a:schemeClr val="dk2"/>
                </a:solidFill>
              </a:rPr>
              <a:t> my_function(child3, child2, child1):</a:t>
            </a:r>
            <a:endParaRPr sz="1100">
              <a:solidFill>
                <a:schemeClr val="dk2"/>
              </a:solidFill>
            </a:endParaRPr>
          </a:p>
          <a:p>
            <a:pPr indent="0" lvl="0" marL="0" rtl="0" algn="l">
              <a:spcBef>
                <a:spcPts val="0"/>
              </a:spcBef>
              <a:spcAft>
                <a:spcPts val="0"/>
              </a:spcAft>
              <a:buNone/>
            </a:pPr>
            <a:r>
              <a:rPr lang="en" sz="1100">
                <a:solidFill>
                  <a:schemeClr val="dk2"/>
                </a:solidFill>
              </a:rPr>
              <a:t>  </a:t>
            </a:r>
            <a:r>
              <a:rPr lang="en" sz="1100">
                <a:solidFill>
                  <a:srgbClr val="0000CD"/>
                </a:solidFill>
              </a:rPr>
              <a:t>print</a:t>
            </a:r>
            <a:r>
              <a:rPr lang="en" sz="1100">
                <a:solidFill>
                  <a:schemeClr val="dk2"/>
                </a:solidFill>
              </a:rPr>
              <a:t>(</a:t>
            </a:r>
            <a:r>
              <a:rPr lang="en" sz="1100">
                <a:solidFill>
                  <a:srgbClr val="A52A2A"/>
                </a:solidFill>
              </a:rPr>
              <a:t>"The youngest child is "</a:t>
            </a:r>
            <a:r>
              <a:rPr lang="en" sz="1100">
                <a:solidFill>
                  <a:schemeClr val="dk2"/>
                </a:solidFill>
              </a:rPr>
              <a:t> + child3)</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my_function(child1 = </a:t>
            </a:r>
            <a:r>
              <a:rPr lang="en" sz="1100">
                <a:solidFill>
                  <a:srgbClr val="A52A2A"/>
                </a:solidFill>
              </a:rPr>
              <a:t>"Emil"</a:t>
            </a:r>
            <a:r>
              <a:rPr lang="en" sz="1100">
                <a:solidFill>
                  <a:schemeClr val="dk2"/>
                </a:solidFill>
              </a:rPr>
              <a:t>, child2 = </a:t>
            </a:r>
            <a:r>
              <a:rPr lang="en" sz="1100">
                <a:solidFill>
                  <a:srgbClr val="A52A2A"/>
                </a:solidFill>
              </a:rPr>
              <a:t>"Tobias"</a:t>
            </a:r>
            <a:r>
              <a:rPr lang="en" sz="1100">
                <a:solidFill>
                  <a:schemeClr val="dk2"/>
                </a:solidFill>
              </a:rPr>
              <a:t>, child3 = </a:t>
            </a:r>
            <a:r>
              <a:rPr lang="en" sz="1100">
                <a:solidFill>
                  <a:srgbClr val="A52A2A"/>
                </a:solidFill>
              </a:rPr>
              <a:t>"Linus"</a:t>
            </a:r>
            <a:r>
              <a:rPr lang="en" sz="1100">
                <a:solidFill>
                  <a:schemeClr val="dk2"/>
                </a:solidFill>
              </a:rPr>
              <a:t>) </a:t>
            </a:r>
            <a:endParaRPr/>
          </a:p>
        </p:txBody>
      </p:sp>
      <p:sp>
        <p:nvSpPr>
          <p:cNvPr id="178" name="Google Shape;178;p27"/>
          <p:cNvSpPr txBox="1"/>
          <p:nvPr/>
        </p:nvSpPr>
        <p:spPr>
          <a:xfrm>
            <a:off x="6032900" y="3075500"/>
            <a:ext cx="3000000" cy="185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dk2"/>
                </a:solidFill>
              </a:rPr>
              <a:t>Arbitrary Keyword Arguments, **kwargs</a:t>
            </a:r>
            <a:endParaRPr b="1" sz="1700">
              <a:solidFill>
                <a:schemeClr val="dk2"/>
              </a:solidFill>
            </a:endParaRPr>
          </a:p>
          <a:p>
            <a:pPr indent="0" lvl="0" marL="0" rtl="0" algn="l">
              <a:spcBef>
                <a:spcPts val="400"/>
              </a:spcBef>
              <a:spcAft>
                <a:spcPts val="0"/>
              </a:spcAft>
              <a:buNone/>
            </a:pPr>
            <a:r>
              <a:t/>
            </a:r>
            <a:endParaRPr sz="1100">
              <a:solidFill>
                <a:srgbClr val="0000CD"/>
              </a:solidFill>
            </a:endParaRPr>
          </a:p>
          <a:p>
            <a:pPr indent="0" lvl="0" marL="0" rtl="0" algn="l">
              <a:spcBef>
                <a:spcPts val="0"/>
              </a:spcBef>
              <a:spcAft>
                <a:spcPts val="0"/>
              </a:spcAft>
              <a:buNone/>
            </a:pPr>
            <a:r>
              <a:rPr lang="en" sz="1100">
                <a:solidFill>
                  <a:srgbClr val="0000CD"/>
                </a:solidFill>
              </a:rPr>
              <a:t>def</a:t>
            </a:r>
            <a:r>
              <a:rPr lang="en" sz="1100">
                <a:solidFill>
                  <a:schemeClr val="dk2"/>
                </a:solidFill>
              </a:rPr>
              <a:t> my_function(**kid):</a:t>
            </a:r>
            <a:endParaRPr sz="1100">
              <a:solidFill>
                <a:schemeClr val="dk2"/>
              </a:solidFill>
            </a:endParaRPr>
          </a:p>
          <a:p>
            <a:pPr indent="0" lvl="0" marL="0" rtl="0" algn="l">
              <a:spcBef>
                <a:spcPts val="0"/>
              </a:spcBef>
              <a:spcAft>
                <a:spcPts val="0"/>
              </a:spcAft>
              <a:buNone/>
            </a:pPr>
            <a:r>
              <a:rPr lang="en" sz="1100">
                <a:solidFill>
                  <a:schemeClr val="dk2"/>
                </a:solidFill>
              </a:rPr>
              <a:t>  </a:t>
            </a:r>
            <a:r>
              <a:rPr lang="en" sz="1100">
                <a:solidFill>
                  <a:srgbClr val="0000CD"/>
                </a:solidFill>
              </a:rPr>
              <a:t>print</a:t>
            </a:r>
            <a:r>
              <a:rPr lang="en" sz="1100">
                <a:solidFill>
                  <a:schemeClr val="dk2"/>
                </a:solidFill>
              </a:rPr>
              <a:t>(</a:t>
            </a:r>
            <a:r>
              <a:rPr lang="en" sz="1100">
                <a:solidFill>
                  <a:srgbClr val="A52A2A"/>
                </a:solidFill>
              </a:rPr>
              <a:t>"His last name is "</a:t>
            </a:r>
            <a:r>
              <a:rPr lang="en" sz="1100">
                <a:solidFill>
                  <a:schemeClr val="dk2"/>
                </a:solidFill>
              </a:rPr>
              <a:t> + kid[</a:t>
            </a:r>
            <a:r>
              <a:rPr lang="en" sz="1100">
                <a:solidFill>
                  <a:srgbClr val="A52A2A"/>
                </a:solidFill>
              </a:rPr>
              <a:t>"lname"</a:t>
            </a:r>
            <a:r>
              <a:rPr lang="en" sz="1100">
                <a:solidFill>
                  <a:schemeClr val="dk2"/>
                </a:solidFill>
              </a:rPr>
              <a:t>])</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my_function(fname = </a:t>
            </a:r>
            <a:r>
              <a:rPr lang="en" sz="1100">
                <a:solidFill>
                  <a:srgbClr val="A52A2A"/>
                </a:solidFill>
              </a:rPr>
              <a:t>"Tobias"</a:t>
            </a:r>
            <a:r>
              <a:rPr lang="en" sz="1100">
                <a:solidFill>
                  <a:schemeClr val="dk2"/>
                </a:solidFill>
              </a:rPr>
              <a:t>, lname = </a:t>
            </a:r>
            <a:r>
              <a:rPr lang="en" sz="1100">
                <a:solidFill>
                  <a:srgbClr val="A52A2A"/>
                </a:solidFill>
              </a:rPr>
              <a:t>"Refsnes"</a:t>
            </a:r>
            <a:r>
              <a:rPr lang="en" sz="1100">
                <a:solidFill>
                  <a:schemeClr val="dk2"/>
                </a:solidFill>
              </a:rPr>
              <a:t>)</a:t>
            </a:r>
            <a:endParaRPr/>
          </a:p>
        </p:txBody>
      </p:sp>
      <p:sp>
        <p:nvSpPr>
          <p:cNvPr id="179" name="Google Shape;179;p27"/>
          <p:cNvSpPr txBox="1"/>
          <p:nvPr/>
        </p:nvSpPr>
        <p:spPr>
          <a:xfrm>
            <a:off x="5893563" y="1806475"/>
            <a:ext cx="3000000" cy="121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dk2"/>
                </a:solidFill>
              </a:rPr>
              <a:t>Arbitrary Arguments, *args</a:t>
            </a:r>
            <a:endParaRPr b="1" sz="1700">
              <a:solidFill>
                <a:schemeClr val="dk2"/>
              </a:solidFill>
            </a:endParaRPr>
          </a:p>
          <a:p>
            <a:pPr indent="0" lvl="0" marL="0" rtl="0" algn="l">
              <a:spcBef>
                <a:spcPts val="400"/>
              </a:spcBef>
              <a:spcAft>
                <a:spcPts val="0"/>
              </a:spcAft>
              <a:buNone/>
            </a:pPr>
            <a:r>
              <a:rPr lang="en" sz="1100">
                <a:solidFill>
                  <a:srgbClr val="0000CD"/>
                </a:solidFill>
              </a:rPr>
              <a:t>def</a:t>
            </a:r>
            <a:r>
              <a:rPr lang="en" sz="1100">
                <a:solidFill>
                  <a:schemeClr val="dk2"/>
                </a:solidFill>
              </a:rPr>
              <a:t> my_function(*kids):</a:t>
            </a:r>
            <a:endParaRPr sz="1100">
              <a:solidFill>
                <a:schemeClr val="dk2"/>
              </a:solidFill>
            </a:endParaRPr>
          </a:p>
          <a:p>
            <a:pPr indent="0" lvl="0" marL="0" rtl="0" algn="l">
              <a:spcBef>
                <a:spcPts val="0"/>
              </a:spcBef>
              <a:spcAft>
                <a:spcPts val="0"/>
              </a:spcAft>
              <a:buNone/>
            </a:pPr>
            <a:r>
              <a:rPr lang="en" sz="1100">
                <a:solidFill>
                  <a:schemeClr val="dk2"/>
                </a:solidFill>
              </a:rPr>
              <a:t>  </a:t>
            </a:r>
            <a:r>
              <a:rPr lang="en" sz="1100">
                <a:solidFill>
                  <a:srgbClr val="0000CD"/>
                </a:solidFill>
              </a:rPr>
              <a:t>print</a:t>
            </a:r>
            <a:r>
              <a:rPr lang="en" sz="1100">
                <a:solidFill>
                  <a:schemeClr val="dk2"/>
                </a:solidFill>
              </a:rPr>
              <a:t>(</a:t>
            </a:r>
            <a:r>
              <a:rPr lang="en" sz="1100">
                <a:solidFill>
                  <a:srgbClr val="A52A2A"/>
                </a:solidFill>
              </a:rPr>
              <a:t>"The youngest child is "</a:t>
            </a:r>
            <a:r>
              <a:rPr lang="en" sz="1100">
                <a:solidFill>
                  <a:schemeClr val="dk2"/>
                </a:solidFill>
              </a:rPr>
              <a:t> + kids[</a:t>
            </a:r>
            <a:r>
              <a:rPr lang="en" sz="1100">
                <a:solidFill>
                  <a:srgbClr val="FF0000"/>
                </a:solidFill>
              </a:rPr>
              <a:t>2</a:t>
            </a:r>
            <a:r>
              <a:rPr lang="en" sz="1100">
                <a:solidFill>
                  <a:schemeClr val="dk2"/>
                </a:solidFill>
              </a:rPr>
              <a:t>])</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my_function(</a:t>
            </a:r>
            <a:r>
              <a:rPr lang="en" sz="1100">
                <a:solidFill>
                  <a:srgbClr val="A52A2A"/>
                </a:solidFill>
              </a:rPr>
              <a:t>"Emil"</a:t>
            </a:r>
            <a:r>
              <a:rPr lang="en" sz="1100">
                <a:solidFill>
                  <a:schemeClr val="dk2"/>
                </a:solidFill>
              </a:rPr>
              <a:t>, </a:t>
            </a:r>
            <a:r>
              <a:rPr lang="en" sz="1100">
                <a:solidFill>
                  <a:srgbClr val="A52A2A"/>
                </a:solidFill>
              </a:rPr>
              <a:t>"Tobias"</a:t>
            </a:r>
            <a:r>
              <a:rPr lang="en" sz="1100">
                <a:solidFill>
                  <a:schemeClr val="dk2"/>
                </a:solidFill>
              </a:rPr>
              <a:t>, </a:t>
            </a:r>
            <a:r>
              <a:rPr lang="en" sz="1100">
                <a:solidFill>
                  <a:srgbClr val="A52A2A"/>
                </a:solidFill>
              </a:rPr>
              <a:t>"Linus"</a:t>
            </a:r>
            <a:r>
              <a:rPr lang="en" sz="1100">
                <a:solidFill>
                  <a:schemeClr val="dk2"/>
                </a:solidFill>
              </a:rPr>
              <a:t>) </a:t>
            </a:r>
            <a:endParaRPr/>
          </a:p>
        </p:txBody>
      </p:sp>
      <p:sp>
        <p:nvSpPr>
          <p:cNvPr id="180" name="Google Shape;180;p27"/>
          <p:cNvSpPr txBox="1"/>
          <p:nvPr/>
        </p:nvSpPr>
        <p:spPr>
          <a:xfrm>
            <a:off x="2678875" y="2571750"/>
            <a:ext cx="3000000" cy="172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dk2"/>
                </a:solidFill>
              </a:rPr>
              <a:t>Return Values</a:t>
            </a:r>
            <a:endParaRPr b="1" sz="1700">
              <a:solidFill>
                <a:schemeClr val="dk2"/>
              </a:solidFill>
            </a:endParaRPr>
          </a:p>
          <a:p>
            <a:pPr indent="0" lvl="0" marL="0" rtl="0" algn="l">
              <a:spcBef>
                <a:spcPts val="400"/>
              </a:spcBef>
              <a:spcAft>
                <a:spcPts val="0"/>
              </a:spcAft>
              <a:buNone/>
            </a:pPr>
            <a:r>
              <a:t/>
            </a:r>
            <a:endParaRPr sz="1100">
              <a:solidFill>
                <a:srgbClr val="0000CD"/>
              </a:solidFill>
            </a:endParaRPr>
          </a:p>
          <a:p>
            <a:pPr indent="0" lvl="0" marL="0" rtl="0" algn="l">
              <a:spcBef>
                <a:spcPts val="0"/>
              </a:spcBef>
              <a:spcAft>
                <a:spcPts val="0"/>
              </a:spcAft>
              <a:buNone/>
            </a:pPr>
            <a:r>
              <a:rPr lang="en" sz="1100">
                <a:solidFill>
                  <a:srgbClr val="0000CD"/>
                </a:solidFill>
              </a:rPr>
              <a:t>def</a:t>
            </a:r>
            <a:r>
              <a:rPr lang="en" sz="1100">
                <a:solidFill>
                  <a:schemeClr val="dk2"/>
                </a:solidFill>
              </a:rPr>
              <a:t> my_function(x):</a:t>
            </a:r>
            <a:endParaRPr sz="1100">
              <a:solidFill>
                <a:schemeClr val="dk2"/>
              </a:solidFill>
            </a:endParaRPr>
          </a:p>
          <a:p>
            <a:pPr indent="0" lvl="0" marL="0" rtl="0" algn="l">
              <a:spcBef>
                <a:spcPts val="0"/>
              </a:spcBef>
              <a:spcAft>
                <a:spcPts val="0"/>
              </a:spcAft>
              <a:buNone/>
            </a:pPr>
            <a:r>
              <a:rPr lang="en" sz="1100">
                <a:solidFill>
                  <a:schemeClr val="dk2"/>
                </a:solidFill>
              </a:rPr>
              <a:t>  </a:t>
            </a:r>
            <a:r>
              <a:rPr b="1" lang="en" sz="1100">
                <a:solidFill>
                  <a:srgbClr val="0000CD"/>
                </a:solidFill>
              </a:rPr>
              <a:t>return</a:t>
            </a:r>
            <a:r>
              <a:rPr b="1" lang="en" sz="1100">
                <a:solidFill>
                  <a:schemeClr val="dk2"/>
                </a:solidFill>
              </a:rPr>
              <a:t> </a:t>
            </a:r>
            <a:r>
              <a:rPr b="1" lang="en" sz="1100">
                <a:solidFill>
                  <a:srgbClr val="FF0000"/>
                </a:solidFill>
              </a:rPr>
              <a:t>5</a:t>
            </a:r>
            <a:r>
              <a:rPr b="1" lang="en" sz="1100">
                <a:solidFill>
                  <a:schemeClr val="dk2"/>
                </a:solidFill>
              </a:rPr>
              <a:t> * x</a:t>
            </a:r>
            <a:endParaRPr b="1"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rgbClr val="0000CD"/>
                </a:solidFill>
              </a:rPr>
              <a:t>print</a:t>
            </a:r>
            <a:r>
              <a:rPr lang="en" sz="1100">
                <a:solidFill>
                  <a:schemeClr val="dk2"/>
                </a:solidFill>
              </a:rPr>
              <a:t>(my_function(</a:t>
            </a:r>
            <a:r>
              <a:rPr lang="en" sz="1100">
                <a:solidFill>
                  <a:srgbClr val="FF0000"/>
                </a:solidFill>
              </a:rPr>
              <a:t>3</a:t>
            </a:r>
            <a:r>
              <a:rPr lang="en" sz="1100">
                <a:solidFill>
                  <a:schemeClr val="dk2"/>
                </a:solidFill>
              </a:rPr>
              <a:t>))</a:t>
            </a:r>
            <a:endParaRPr sz="1100">
              <a:solidFill>
                <a:schemeClr val="dk2"/>
              </a:solidFill>
            </a:endParaRPr>
          </a:p>
          <a:p>
            <a:pPr indent="0" lvl="0" marL="0" rtl="0" algn="l">
              <a:spcBef>
                <a:spcPts val="0"/>
              </a:spcBef>
              <a:spcAft>
                <a:spcPts val="0"/>
              </a:spcAft>
              <a:buNone/>
            </a:pPr>
            <a:r>
              <a:rPr lang="en" sz="1100">
                <a:solidFill>
                  <a:srgbClr val="0000CD"/>
                </a:solidFill>
              </a:rPr>
              <a:t>print</a:t>
            </a:r>
            <a:r>
              <a:rPr lang="en" sz="1100">
                <a:solidFill>
                  <a:schemeClr val="dk2"/>
                </a:solidFill>
              </a:rPr>
              <a:t>(my_function(</a:t>
            </a:r>
            <a:r>
              <a:rPr lang="en" sz="1100">
                <a:solidFill>
                  <a:srgbClr val="FF0000"/>
                </a:solidFill>
              </a:rPr>
              <a:t>5</a:t>
            </a:r>
            <a:r>
              <a:rPr lang="en" sz="1100">
                <a:solidFill>
                  <a:schemeClr val="dk2"/>
                </a:solidFill>
              </a:rPr>
              <a:t>))</a:t>
            </a:r>
            <a:endParaRPr sz="1100">
              <a:solidFill>
                <a:schemeClr val="dk2"/>
              </a:solidFill>
            </a:endParaRPr>
          </a:p>
          <a:p>
            <a:pPr indent="0" lvl="0" marL="0" rtl="0" algn="l">
              <a:spcBef>
                <a:spcPts val="0"/>
              </a:spcBef>
              <a:spcAft>
                <a:spcPts val="0"/>
              </a:spcAft>
              <a:buNone/>
            </a:pPr>
            <a:r>
              <a:rPr lang="en" sz="1100">
                <a:solidFill>
                  <a:srgbClr val="0000CD"/>
                </a:solidFill>
              </a:rPr>
              <a:t>print</a:t>
            </a:r>
            <a:r>
              <a:rPr lang="en" sz="1100">
                <a:solidFill>
                  <a:schemeClr val="dk2"/>
                </a:solidFill>
              </a:rPr>
              <a:t>(my_function(</a:t>
            </a:r>
            <a:r>
              <a:rPr lang="en" sz="1100">
                <a:solidFill>
                  <a:srgbClr val="FF0000"/>
                </a:solidFill>
              </a:rPr>
              <a:t>9</a:t>
            </a:r>
            <a:r>
              <a:rPr lang="en" sz="1100">
                <a:solidFill>
                  <a:schemeClr val="dk2"/>
                </a:solidFil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a:t>
            </a:r>
            <a:r>
              <a:rPr lang="en"/>
              <a:t> handling </a:t>
            </a:r>
            <a:endParaRPr/>
          </a:p>
        </p:txBody>
      </p:sp>
      <p:sp>
        <p:nvSpPr>
          <p:cNvPr id="186" name="Google Shape;186;p28"/>
          <p:cNvSpPr txBox="1"/>
          <p:nvPr/>
        </p:nvSpPr>
        <p:spPr>
          <a:xfrm>
            <a:off x="341275" y="1231025"/>
            <a:ext cx="7125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Package</a:t>
            </a:r>
            <a:r>
              <a:rPr lang="en">
                <a:latin typeface="Playfair Display"/>
                <a:ea typeface="Playfair Display"/>
                <a:cs typeface="Playfair Display"/>
                <a:sym typeface="Playfair Display"/>
              </a:rPr>
              <a:t> : Your </a:t>
            </a:r>
            <a:r>
              <a:rPr lang="en">
                <a:latin typeface="Playfair Display"/>
                <a:ea typeface="Playfair Display"/>
                <a:cs typeface="Playfair Display"/>
                <a:sym typeface="Playfair Display"/>
              </a:rPr>
              <a:t>project (Collection of files)</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module : Your files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Import filename  (can help to import a program into your program in same package</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Syntax error</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Logic error</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Runtime error</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187" name="Google Shape;187;p28"/>
          <p:cNvPicPr preferRelativeResize="0"/>
          <p:nvPr/>
        </p:nvPicPr>
        <p:blipFill>
          <a:blip r:embed="rId3">
            <a:alphaModFix/>
          </a:blip>
          <a:stretch>
            <a:fillRect/>
          </a:stretch>
        </p:blipFill>
        <p:spPr>
          <a:xfrm>
            <a:off x="1736900" y="2199050"/>
            <a:ext cx="2019300" cy="1066800"/>
          </a:xfrm>
          <a:prstGeom prst="rect">
            <a:avLst/>
          </a:prstGeom>
          <a:noFill/>
          <a:ln>
            <a:noFill/>
          </a:ln>
        </p:spPr>
      </p:pic>
      <p:pic>
        <p:nvPicPr>
          <p:cNvPr id="188" name="Google Shape;188;p28"/>
          <p:cNvPicPr preferRelativeResize="0"/>
          <p:nvPr/>
        </p:nvPicPr>
        <p:blipFill>
          <a:blip r:embed="rId4">
            <a:alphaModFix/>
          </a:blip>
          <a:stretch>
            <a:fillRect/>
          </a:stretch>
        </p:blipFill>
        <p:spPr>
          <a:xfrm>
            <a:off x="1683138" y="3412988"/>
            <a:ext cx="2126825" cy="987075"/>
          </a:xfrm>
          <a:prstGeom prst="rect">
            <a:avLst/>
          </a:prstGeom>
          <a:noFill/>
          <a:ln>
            <a:noFill/>
          </a:ln>
        </p:spPr>
      </p:pic>
      <p:pic>
        <p:nvPicPr>
          <p:cNvPr id="189" name="Google Shape;189;p28"/>
          <p:cNvPicPr preferRelativeResize="0"/>
          <p:nvPr/>
        </p:nvPicPr>
        <p:blipFill>
          <a:blip r:embed="rId5">
            <a:alphaModFix/>
          </a:blip>
          <a:stretch>
            <a:fillRect/>
          </a:stretch>
        </p:blipFill>
        <p:spPr>
          <a:xfrm>
            <a:off x="3909488" y="2199050"/>
            <a:ext cx="2009775" cy="1752600"/>
          </a:xfrm>
          <a:prstGeom prst="rect">
            <a:avLst/>
          </a:prstGeom>
          <a:noFill/>
          <a:ln>
            <a:noFill/>
          </a:ln>
        </p:spPr>
      </p:pic>
      <p:pic>
        <p:nvPicPr>
          <p:cNvPr id="190" name="Google Shape;190;p28"/>
          <p:cNvPicPr preferRelativeResize="0"/>
          <p:nvPr/>
        </p:nvPicPr>
        <p:blipFill>
          <a:blip r:embed="rId6">
            <a:alphaModFix/>
          </a:blip>
          <a:stretch>
            <a:fillRect/>
          </a:stretch>
        </p:blipFill>
        <p:spPr>
          <a:xfrm>
            <a:off x="6072563" y="2264150"/>
            <a:ext cx="2809875" cy="2343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file handling </a:t>
            </a:r>
            <a:r>
              <a:rPr lang="en" sz="1800">
                <a:latin typeface="Playfair Display"/>
                <a:ea typeface="Playfair Display"/>
                <a:cs typeface="Playfair Display"/>
                <a:sym typeface="Playfair Display"/>
              </a:rPr>
              <a:t>Read, Write, Append Operations in file (modes)</a:t>
            </a:r>
            <a:endParaRPr/>
          </a:p>
          <a:p>
            <a:pPr indent="0" lvl="0" marL="0" rtl="0" algn="l">
              <a:spcBef>
                <a:spcPts val="0"/>
              </a:spcBef>
              <a:spcAft>
                <a:spcPts val="0"/>
              </a:spcAft>
              <a:buNone/>
            </a:pPr>
            <a:r>
              <a:t/>
            </a:r>
            <a:endParaRPr/>
          </a:p>
        </p:txBody>
      </p:sp>
      <p:sp>
        <p:nvSpPr>
          <p:cNvPr id="196" name="Google Shape;196;p29"/>
          <p:cNvSpPr txBox="1"/>
          <p:nvPr>
            <p:ph idx="1" type="body"/>
          </p:nvPr>
        </p:nvSpPr>
        <p:spPr>
          <a:xfrm>
            <a:off x="311700" y="1234075"/>
            <a:ext cx="3683700" cy="33348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n"/>
              <a:t>Create:</a:t>
            </a:r>
            <a:endParaRPr b="1"/>
          </a:p>
          <a:p>
            <a:pPr indent="0" lvl="0" marL="0" rtl="0" algn="l">
              <a:spcBef>
                <a:spcPts val="1200"/>
              </a:spcBef>
              <a:spcAft>
                <a:spcPts val="0"/>
              </a:spcAft>
              <a:buNone/>
            </a:pPr>
            <a:r>
              <a:rPr lang="en"/>
              <a:t>file1=open(“demo.txt”, “w”)</a:t>
            </a:r>
            <a:endParaRPr/>
          </a:p>
          <a:p>
            <a:pPr indent="0" lvl="0" marL="0" rtl="0" algn="l">
              <a:spcBef>
                <a:spcPts val="1200"/>
              </a:spcBef>
              <a:spcAft>
                <a:spcPts val="0"/>
              </a:spcAft>
              <a:buNone/>
            </a:pPr>
            <a:r>
              <a:rPr lang="en"/>
              <a:t>file1.close</a:t>
            </a:r>
            <a:endParaRPr/>
          </a:p>
          <a:p>
            <a:pPr indent="0" lvl="0" marL="0" rtl="0" algn="l">
              <a:spcBef>
                <a:spcPts val="1200"/>
              </a:spcBef>
              <a:spcAft>
                <a:spcPts val="0"/>
              </a:spcAft>
              <a:buNone/>
            </a:pPr>
            <a:r>
              <a:rPr lang="en"/>
              <a:t>Run above code </a:t>
            </a:r>
            <a:r>
              <a:rPr lang="en"/>
              <a:t>automatically</a:t>
            </a:r>
            <a:r>
              <a:rPr lang="en"/>
              <a:t> </a:t>
            </a:r>
            <a:r>
              <a:rPr lang="en"/>
              <a:t>create</a:t>
            </a:r>
            <a:r>
              <a:rPr lang="en"/>
              <a:t> a </a:t>
            </a:r>
            <a:r>
              <a:rPr lang="en"/>
              <a:t>file</a:t>
            </a:r>
            <a:r>
              <a:rPr lang="en"/>
              <a:t> named demo.txt</a:t>
            </a:r>
            <a:endParaRPr/>
          </a:p>
          <a:p>
            <a:pPr indent="0" lvl="0" marL="0" rtl="0" algn="l">
              <a:spcBef>
                <a:spcPts val="1200"/>
              </a:spcBef>
              <a:spcAft>
                <a:spcPts val="0"/>
              </a:spcAft>
              <a:buNone/>
            </a:pPr>
            <a:r>
              <a:rPr b="1" lang="en"/>
              <a:t>Read a Content</a:t>
            </a:r>
            <a:r>
              <a:rPr lang="en"/>
              <a:t> </a:t>
            </a:r>
            <a:endParaRPr/>
          </a:p>
          <a:p>
            <a:pPr indent="0" lvl="0" marL="0" rtl="0" algn="l">
              <a:spcBef>
                <a:spcPts val="1200"/>
              </a:spcBef>
              <a:spcAft>
                <a:spcPts val="0"/>
              </a:spcAft>
              <a:buNone/>
            </a:pPr>
            <a:r>
              <a:rPr lang="en"/>
              <a:t>from the demo.txt (Change mode to read)</a:t>
            </a:r>
            <a:endParaRPr/>
          </a:p>
          <a:p>
            <a:pPr indent="0" lvl="0" marL="0" rtl="0" algn="l">
              <a:spcBef>
                <a:spcPts val="1200"/>
              </a:spcBef>
              <a:spcAft>
                <a:spcPts val="0"/>
              </a:spcAft>
              <a:buNone/>
            </a:pPr>
            <a:r>
              <a:rPr lang="en"/>
              <a:t>file1=open(“demo.txt”, “r”)</a:t>
            </a:r>
            <a:endParaRPr/>
          </a:p>
          <a:p>
            <a:pPr indent="0" lvl="0" marL="0" rtl="0" algn="l">
              <a:spcBef>
                <a:spcPts val="1200"/>
              </a:spcBef>
              <a:spcAft>
                <a:spcPts val="0"/>
              </a:spcAft>
              <a:buNone/>
            </a:pPr>
            <a:r>
              <a:rPr lang="en"/>
              <a:t>content=file1.read()</a:t>
            </a:r>
            <a:endParaRPr/>
          </a:p>
          <a:p>
            <a:pPr indent="0" lvl="0" marL="0" rtl="0" algn="l">
              <a:spcBef>
                <a:spcPts val="1200"/>
              </a:spcBef>
              <a:spcAft>
                <a:spcPts val="0"/>
              </a:spcAft>
              <a:buClr>
                <a:schemeClr val="dk2"/>
              </a:buClr>
              <a:buSzPct val="61111"/>
              <a:buFont typeface="Arial"/>
              <a:buNone/>
            </a:pPr>
            <a:r>
              <a:rPr lang="en"/>
              <a:t>print(content)</a:t>
            </a:r>
            <a:endParaRPr/>
          </a:p>
          <a:p>
            <a:pPr indent="0" lvl="0" marL="0" rtl="0" algn="l">
              <a:spcBef>
                <a:spcPts val="1200"/>
              </a:spcBef>
              <a:spcAft>
                <a:spcPts val="1200"/>
              </a:spcAft>
              <a:buClr>
                <a:schemeClr val="dk2"/>
              </a:buClr>
              <a:buSzPct val="61111"/>
              <a:buFont typeface="Arial"/>
              <a:buNone/>
            </a:pPr>
            <a:r>
              <a:rPr lang="en"/>
              <a:t>file1.close</a:t>
            </a:r>
            <a:endParaRPr/>
          </a:p>
        </p:txBody>
      </p:sp>
      <p:sp>
        <p:nvSpPr>
          <p:cNvPr id="197" name="Google Shape;197;p29"/>
          <p:cNvSpPr txBox="1"/>
          <p:nvPr>
            <p:ph idx="1" type="body"/>
          </p:nvPr>
        </p:nvSpPr>
        <p:spPr>
          <a:xfrm>
            <a:off x="4499975" y="1234075"/>
            <a:ext cx="3683700" cy="3334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t>Write content</a:t>
            </a:r>
            <a:endParaRPr b="1"/>
          </a:p>
          <a:p>
            <a:pPr indent="0" lvl="0" marL="0" rtl="0" algn="l">
              <a:spcBef>
                <a:spcPts val="1200"/>
              </a:spcBef>
              <a:spcAft>
                <a:spcPts val="0"/>
              </a:spcAft>
              <a:buNone/>
            </a:pPr>
            <a:r>
              <a:rPr lang="en"/>
              <a:t>file2=open(“demo2.txt”, “w”)</a:t>
            </a:r>
            <a:endParaRPr/>
          </a:p>
          <a:p>
            <a:pPr indent="0" lvl="0" marL="0" rtl="0" algn="l">
              <a:spcBef>
                <a:spcPts val="1200"/>
              </a:spcBef>
              <a:spcAft>
                <a:spcPts val="0"/>
              </a:spcAft>
              <a:buNone/>
            </a:pPr>
            <a:r>
              <a:rPr lang="en"/>
              <a:t>file2.write(“Hai this is testing”)</a:t>
            </a:r>
            <a:endParaRPr/>
          </a:p>
          <a:p>
            <a:pPr indent="0" lvl="0" marL="0" rtl="0" algn="l">
              <a:spcBef>
                <a:spcPts val="1200"/>
              </a:spcBef>
              <a:spcAft>
                <a:spcPts val="0"/>
              </a:spcAft>
              <a:buNone/>
            </a:pPr>
            <a:r>
              <a:rPr lang="en"/>
              <a:t>file1.close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append</a:t>
            </a:r>
            <a:r>
              <a:rPr b="1" lang="en"/>
              <a:t> Content</a:t>
            </a:r>
            <a:r>
              <a:rPr lang="en"/>
              <a:t> </a:t>
            </a:r>
            <a:endParaRPr/>
          </a:p>
          <a:p>
            <a:pPr indent="0" lvl="0" marL="0" rtl="0" algn="l">
              <a:spcBef>
                <a:spcPts val="1200"/>
              </a:spcBef>
              <a:spcAft>
                <a:spcPts val="0"/>
              </a:spcAft>
              <a:buNone/>
            </a:pPr>
            <a:r>
              <a:rPr lang="en"/>
              <a:t>file3=open(“demo2.txt”, “a”)</a:t>
            </a:r>
            <a:endParaRPr/>
          </a:p>
          <a:p>
            <a:pPr indent="0" lvl="0" marL="0" rtl="0" algn="l">
              <a:spcBef>
                <a:spcPts val="1200"/>
              </a:spcBef>
              <a:spcAft>
                <a:spcPts val="0"/>
              </a:spcAft>
              <a:buNone/>
            </a:pPr>
            <a:r>
              <a:rPr lang="en"/>
              <a:t>file3.write(“added from fle3”)</a:t>
            </a:r>
            <a:endParaRPr/>
          </a:p>
          <a:p>
            <a:pPr indent="0" lvl="0" marL="0" rtl="0" algn="l">
              <a:spcBef>
                <a:spcPts val="1200"/>
              </a:spcBef>
              <a:spcAft>
                <a:spcPts val="0"/>
              </a:spcAft>
              <a:buNone/>
            </a:pPr>
            <a:r>
              <a:rPr lang="en"/>
              <a:t>file1.close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 dic={}: Key and Value Concept</a:t>
            </a:r>
            <a:endParaRPr/>
          </a:p>
        </p:txBody>
      </p:sp>
      <p:sp>
        <p:nvSpPr>
          <p:cNvPr id="203" name="Google Shape;203;p30"/>
          <p:cNvSpPr txBox="1"/>
          <p:nvPr>
            <p:ph idx="1" type="body"/>
          </p:nvPr>
        </p:nvSpPr>
        <p:spPr>
          <a:xfrm>
            <a:off x="311700" y="1234075"/>
            <a:ext cx="2811300" cy="3597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dic={“apple”:200,”orange”:300}</a:t>
            </a:r>
            <a:endParaRPr/>
          </a:p>
          <a:p>
            <a:pPr indent="0" lvl="0" marL="0" rtl="0" algn="l">
              <a:spcBef>
                <a:spcPts val="1200"/>
              </a:spcBef>
              <a:spcAft>
                <a:spcPts val="0"/>
              </a:spcAft>
              <a:buNone/>
            </a:pPr>
            <a:r>
              <a:rPr lang="en"/>
              <a:t>print(dic)</a:t>
            </a:r>
            <a:endParaRPr/>
          </a:p>
          <a:p>
            <a:pPr indent="0" lvl="0" marL="0" rtl="0" algn="l">
              <a:spcBef>
                <a:spcPts val="1200"/>
              </a:spcBef>
              <a:spcAft>
                <a:spcPts val="0"/>
              </a:spcAft>
              <a:buNone/>
            </a:pPr>
            <a:r>
              <a:rPr lang="en"/>
              <a:t>print(dic[“apple”])</a:t>
            </a:r>
            <a:endParaRPr/>
          </a:p>
          <a:p>
            <a:pPr indent="0" lvl="0" marL="0" rtl="0" algn="l">
              <a:spcBef>
                <a:spcPts val="1200"/>
              </a:spcBef>
              <a:spcAft>
                <a:spcPts val="0"/>
              </a:spcAft>
              <a:buNone/>
            </a:pPr>
            <a:r>
              <a:rPr lang="en"/>
              <a:t>f</a:t>
            </a:r>
            <a:r>
              <a:rPr lang="en"/>
              <a:t>or i in dic:</a:t>
            </a:r>
            <a:endParaRPr/>
          </a:p>
          <a:p>
            <a:pPr indent="0" lvl="0" marL="0" rtl="0" algn="l">
              <a:spcBef>
                <a:spcPts val="1200"/>
              </a:spcBef>
              <a:spcAft>
                <a:spcPts val="0"/>
              </a:spcAft>
              <a:buNone/>
            </a:pPr>
            <a:r>
              <a:rPr lang="en"/>
              <a:t>      print(i)</a:t>
            </a:r>
            <a:endParaRPr/>
          </a:p>
          <a:p>
            <a:pPr indent="0" lvl="0" marL="0" rtl="0" algn="l">
              <a:spcBef>
                <a:spcPts val="1200"/>
              </a:spcBef>
              <a:spcAft>
                <a:spcPts val="0"/>
              </a:spcAft>
              <a:buClr>
                <a:schemeClr val="dk2"/>
              </a:buClr>
              <a:buSzPct val="61111"/>
              <a:buFont typeface="Arial"/>
              <a:buNone/>
            </a:pPr>
            <a:r>
              <a:rPr lang="en"/>
              <a:t>for i in dic.values():</a:t>
            </a:r>
            <a:endParaRPr/>
          </a:p>
          <a:p>
            <a:pPr indent="0" lvl="0" marL="0" rtl="0" algn="l">
              <a:spcBef>
                <a:spcPts val="1200"/>
              </a:spcBef>
              <a:spcAft>
                <a:spcPts val="0"/>
              </a:spcAft>
              <a:buNone/>
            </a:pPr>
            <a:r>
              <a:rPr lang="en"/>
              <a:t>      print(i)</a:t>
            </a:r>
            <a:endParaRPr/>
          </a:p>
          <a:p>
            <a:pPr indent="0" lvl="0" marL="0" rtl="0" algn="l">
              <a:spcBef>
                <a:spcPts val="1200"/>
              </a:spcBef>
              <a:spcAft>
                <a:spcPts val="0"/>
              </a:spcAft>
              <a:buNone/>
            </a:pPr>
            <a:r>
              <a:rPr lang="en"/>
              <a:t>for i in dic.items():</a:t>
            </a:r>
            <a:endParaRPr/>
          </a:p>
          <a:p>
            <a:pPr indent="0" lvl="0" marL="0" rtl="0" algn="l">
              <a:spcBef>
                <a:spcPts val="1200"/>
              </a:spcBef>
              <a:spcAft>
                <a:spcPts val="1200"/>
              </a:spcAft>
              <a:buClr>
                <a:schemeClr val="dk2"/>
              </a:buClr>
              <a:buSzPct val="61111"/>
              <a:buFont typeface="Arial"/>
              <a:buNone/>
            </a:pPr>
            <a:r>
              <a:rPr lang="en"/>
              <a:t>      print(i)</a:t>
            </a:r>
            <a:endParaRPr/>
          </a:p>
        </p:txBody>
      </p:sp>
      <p:sp>
        <p:nvSpPr>
          <p:cNvPr id="204" name="Google Shape;204;p30"/>
          <p:cNvSpPr txBox="1"/>
          <p:nvPr>
            <p:ph idx="1" type="body"/>
          </p:nvPr>
        </p:nvSpPr>
        <p:spPr>
          <a:xfrm>
            <a:off x="3204925" y="1325925"/>
            <a:ext cx="1809900" cy="359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dic={“apple”:200,”orange”:300}</a:t>
            </a:r>
            <a:endParaRPr/>
          </a:p>
          <a:p>
            <a:pPr indent="0" lvl="0" marL="0" rtl="0" algn="l">
              <a:spcBef>
                <a:spcPts val="1200"/>
              </a:spcBef>
              <a:spcAft>
                <a:spcPts val="0"/>
              </a:spcAft>
              <a:buNone/>
            </a:pPr>
            <a:r>
              <a:rPr lang="en"/>
              <a:t>dic[apple]=380</a:t>
            </a:r>
            <a:endParaRPr/>
          </a:p>
          <a:p>
            <a:pPr indent="0" lvl="0" marL="0" rtl="0" algn="l">
              <a:spcBef>
                <a:spcPts val="1200"/>
              </a:spcBef>
              <a:spcAft>
                <a:spcPts val="0"/>
              </a:spcAft>
              <a:buNone/>
            </a:pPr>
            <a:r>
              <a:rPr lang="en"/>
              <a:t>print(dic)</a:t>
            </a:r>
            <a:endParaRPr/>
          </a:p>
          <a:p>
            <a:pPr indent="0" lvl="0" marL="0" rtl="0" algn="l">
              <a:spcBef>
                <a:spcPts val="1200"/>
              </a:spcBef>
              <a:spcAft>
                <a:spcPts val="0"/>
              </a:spcAft>
              <a:buNone/>
            </a:pPr>
            <a:r>
              <a:rPr lang="en"/>
              <a:t>d</a:t>
            </a:r>
            <a:r>
              <a:rPr lang="en"/>
              <a:t>el dic[“apple”]</a:t>
            </a:r>
            <a:endParaRPr/>
          </a:p>
          <a:p>
            <a:pPr indent="0" lvl="0" marL="0" rtl="0" algn="l">
              <a:spcBef>
                <a:spcPts val="1200"/>
              </a:spcBef>
              <a:spcAft>
                <a:spcPts val="0"/>
              </a:spcAft>
              <a:buNone/>
            </a:pPr>
            <a:r>
              <a:rPr lang="en"/>
              <a:t>print(dic)</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Functions: get(), </a:t>
            </a:r>
            <a:endParaRPr/>
          </a:p>
        </p:txBody>
      </p:sp>
      <p:sp>
        <p:nvSpPr>
          <p:cNvPr id="210" name="Google Shape;210;p31"/>
          <p:cNvSpPr txBox="1"/>
          <p:nvPr>
            <p:ph idx="1" type="body"/>
          </p:nvPr>
        </p:nvSpPr>
        <p:spPr>
          <a:xfrm>
            <a:off x="311700" y="1234075"/>
            <a:ext cx="2866200" cy="37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dict={</a:t>
            </a:r>
            <a:endParaRPr/>
          </a:p>
          <a:p>
            <a:pPr indent="0" lvl="0" marL="0" rtl="0" algn="l">
              <a:spcBef>
                <a:spcPts val="1200"/>
              </a:spcBef>
              <a:spcAft>
                <a:spcPts val="0"/>
              </a:spcAft>
              <a:buNone/>
            </a:pPr>
            <a:r>
              <a:rPr lang="en"/>
              <a:t>   1:”abc”,</a:t>
            </a:r>
            <a:endParaRPr/>
          </a:p>
          <a:p>
            <a:pPr indent="0" lvl="0" marL="0" rtl="0" algn="l">
              <a:spcBef>
                <a:spcPts val="1200"/>
              </a:spcBef>
              <a:spcAft>
                <a:spcPts val="0"/>
              </a:spcAft>
              <a:buNone/>
            </a:pPr>
            <a:r>
              <a:rPr lang="en"/>
              <a:t>   2:”xyz”,</a:t>
            </a:r>
            <a:endParaRPr/>
          </a:p>
          <a:p>
            <a:pPr indent="0" lvl="0" marL="0" rtl="0" algn="l">
              <a:spcBef>
                <a:spcPts val="1200"/>
              </a:spcBef>
              <a:spcAft>
                <a:spcPts val="0"/>
              </a:spcAft>
              <a:buNone/>
            </a:pPr>
            <a:r>
              <a:rPr lang="en"/>
              <a:t>  3: “raju”</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print(dict.get(1) )</a:t>
            </a:r>
            <a:endParaRPr/>
          </a:p>
          <a:p>
            <a:pPr indent="0" lvl="0" marL="0" rtl="0" algn="l">
              <a:spcBef>
                <a:spcPts val="1200"/>
              </a:spcBef>
              <a:spcAft>
                <a:spcPts val="1200"/>
              </a:spcAft>
              <a:buClr>
                <a:schemeClr val="dk2"/>
              </a:buClr>
              <a:buSzPts val="1100"/>
              <a:buFont typeface="Arial"/>
              <a:buNone/>
            </a:pPr>
            <a:r>
              <a:rPr lang="en"/>
              <a:t>print(dict.get(5, “key not found”) )</a:t>
            </a:r>
            <a:endParaRPr/>
          </a:p>
        </p:txBody>
      </p:sp>
      <p:sp>
        <p:nvSpPr>
          <p:cNvPr id="211" name="Google Shape;211;p31"/>
          <p:cNvSpPr txBox="1"/>
          <p:nvPr/>
        </p:nvSpPr>
        <p:spPr>
          <a:xfrm>
            <a:off x="2868650" y="1183650"/>
            <a:ext cx="203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Changeable</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Unordered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Indexed</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Key value relationship</a:t>
            </a:r>
            <a:endParaRPr>
              <a:latin typeface="Playfair Display"/>
              <a:ea typeface="Playfair Display"/>
              <a:cs typeface="Playfair Display"/>
              <a:sym typeface="Playfair Display"/>
            </a:endParaRPr>
          </a:p>
        </p:txBody>
      </p:sp>
      <p:sp>
        <p:nvSpPr>
          <p:cNvPr id="212" name="Google Shape;212;p31"/>
          <p:cNvSpPr txBox="1"/>
          <p:nvPr/>
        </p:nvSpPr>
        <p:spPr>
          <a:xfrm>
            <a:off x="5406475" y="152175"/>
            <a:ext cx="3554400" cy="500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price={</a:t>
            </a:r>
            <a:r>
              <a:rPr lang="en" sz="1500">
                <a:solidFill>
                  <a:srgbClr val="6A8759"/>
                </a:solidFill>
                <a:highlight>
                  <a:srgbClr val="2B2B2B"/>
                </a:highlight>
                <a:latin typeface="Courier New"/>
                <a:ea typeface="Courier New"/>
                <a:cs typeface="Courier New"/>
                <a:sym typeface="Courier New"/>
              </a:rPr>
              <a:t>"apple"</a:t>
            </a:r>
            <a:r>
              <a:rPr lang="en" sz="1500">
                <a:solidFill>
                  <a:srgbClr val="A9B7C6"/>
                </a:solidFill>
                <a:highlight>
                  <a:srgbClr val="2B2B2B"/>
                </a:highlight>
                <a:latin typeface="Courier New"/>
                <a:ea typeface="Courier New"/>
                <a:cs typeface="Courier New"/>
                <a:sym typeface="Courier New"/>
              </a:rPr>
              <a:t>:</a:t>
            </a:r>
            <a:r>
              <a:rPr lang="en" sz="1500">
                <a:solidFill>
                  <a:srgbClr val="6897BB"/>
                </a:solidFill>
                <a:highlight>
                  <a:srgbClr val="2B2B2B"/>
                </a:highlight>
                <a:latin typeface="Courier New"/>
                <a:ea typeface="Courier New"/>
                <a:cs typeface="Courier New"/>
                <a:sym typeface="Courier New"/>
              </a:rPr>
              <a:t>200</a:t>
            </a:r>
            <a:r>
              <a:rPr lang="en" sz="1500">
                <a:solidFill>
                  <a:srgbClr val="CC7832"/>
                </a:solidFill>
                <a:highlight>
                  <a:srgbClr val="2B2B2B"/>
                </a:highlight>
                <a:latin typeface="Courier New"/>
                <a:ea typeface="Courier New"/>
                <a:cs typeface="Courier New"/>
                <a:sym typeface="Courier New"/>
              </a:rPr>
              <a:t>,</a:t>
            </a:r>
            <a:r>
              <a:rPr lang="en" sz="1500">
                <a:solidFill>
                  <a:srgbClr val="6A8759"/>
                </a:solidFill>
                <a:highlight>
                  <a:srgbClr val="2B2B2B"/>
                </a:highlight>
                <a:latin typeface="Courier New"/>
                <a:ea typeface="Courier New"/>
                <a:cs typeface="Courier New"/>
                <a:sym typeface="Courier New"/>
              </a:rPr>
              <a:t>"orange"</a:t>
            </a:r>
            <a:r>
              <a:rPr lang="en" sz="1500">
                <a:solidFill>
                  <a:srgbClr val="A9B7C6"/>
                </a:solidFill>
                <a:highlight>
                  <a:srgbClr val="2B2B2B"/>
                </a:highlight>
                <a:latin typeface="Courier New"/>
                <a:ea typeface="Courier New"/>
                <a:cs typeface="Courier New"/>
                <a:sym typeface="Courier New"/>
              </a:rPr>
              <a:t>:</a:t>
            </a:r>
            <a:r>
              <a:rPr lang="en" sz="1500">
                <a:solidFill>
                  <a:srgbClr val="6897BB"/>
                </a:solidFill>
                <a:highlight>
                  <a:srgbClr val="2B2B2B"/>
                </a:highlight>
                <a:latin typeface="Courier New"/>
                <a:ea typeface="Courier New"/>
                <a:cs typeface="Courier New"/>
                <a:sym typeface="Courier New"/>
              </a:rPr>
              <a:t>300</a:t>
            </a:r>
            <a:r>
              <a:rPr lang="en"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(price)</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(price[</a:t>
            </a:r>
            <a:r>
              <a:rPr lang="en" sz="1500">
                <a:solidFill>
                  <a:srgbClr val="6A8759"/>
                </a:solidFill>
                <a:highlight>
                  <a:srgbClr val="2B2B2B"/>
                </a:highlight>
                <a:latin typeface="Courier New"/>
                <a:ea typeface="Courier New"/>
                <a:cs typeface="Courier New"/>
                <a:sym typeface="Courier New"/>
              </a:rPr>
              <a:t>"apple"</a:t>
            </a:r>
            <a:r>
              <a:rPr lang="en"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CC7832"/>
                </a:solidFill>
                <a:highlight>
                  <a:srgbClr val="2B2B2B"/>
                </a:highlight>
                <a:latin typeface="Courier New"/>
                <a:ea typeface="Courier New"/>
                <a:cs typeface="Courier New"/>
                <a:sym typeface="Courier New"/>
              </a:rPr>
              <a:t>for </a:t>
            </a:r>
            <a:r>
              <a:rPr lang="en" sz="1500">
                <a:solidFill>
                  <a:srgbClr val="A9B7C6"/>
                </a:solidFill>
                <a:highlight>
                  <a:srgbClr val="2B2B2B"/>
                </a:highlight>
                <a:latin typeface="Courier New"/>
                <a:ea typeface="Courier New"/>
                <a:cs typeface="Courier New"/>
                <a:sym typeface="Courier New"/>
              </a:rPr>
              <a:t>i </a:t>
            </a:r>
            <a:r>
              <a:rPr lang="en" sz="1500">
                <a:solidFill>
                  <a:srgbClr val="CC7832"/>
                </a:solidFill>
                <a:highlight>
                  <a:srgbClr val="2B2B2B"/>
                </a:highlight>
                <a:latin typeface="Courier New"/>
                <a:ea typeface="Courier New"/>
                <a:cs typeface="Courier New"/>
                <a:sym typeface="Courier New"/>
              </a:rPr>
              <a:t>in </a:t>
            </a:r>
            <a:r>
              <a:rPr lang="en" sz="1500">
                <a:solidFill>
                  <a:srgbClr val="A9B7C6"/>
                </a:solidFill>
                <a:highlight>
                  <a:srgbClr val="2B2B2B"/>
                </a:highlight>
                <a:latin typeface="Courier New"/>
                <a:ea typeface="Courier New"/>
                <a:cs typeface="Courier New"/>
                <a:sym typeface="Courier New"/>
              </a:rPr>
              <a:t>price:</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   </a:t>
            </a: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(i)</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CC7832"/>
                </a:solidFill>
                <a:highlight>
                  <a:srgbClr val="2B2B2B"/>
                </a:highlight>
                <a:latin typeface="Courier New"/>
                <a:ea typeface="Courier New"/>
                <a:cs typeface="Courier New"/>
                <a:sym typeface="Courier New"/>
              </a:rPr>
              <a:t>for </a:t>
            </a:r>
            <a:r>
              <a:rPr lang="en" sz="1500">
                <a:solidFill>
                  <a:srgbClr val="A9B7C6"/>
                </a:solidFill>
                <a:highlight>
                  <a:srgbClr val="2B2B2B"/>
                </a:highlight>
                <a:latin typeface="Courier New"/>
                <a:ea typeface="Courier New"/>
                <a:cs typeface="Courier New"/>
                <a:sym typeface="Courier New"/>
              </a:rPr>
              <a:t>i </a:t>
            </a:r>
            <a:r>
              <a:rPr lang="en" sz="1500">
                <a:solidFill>
                  <a:srgbClr val="CC7832"/>
                </a:solidFill>
                <a:highlight>
                  <a:srgbClr val="2B2B2B"/>
                </a:highlight>
                <a:latin typeface="Courier New"/>
                <a:ea typeface="Courier New"/>
                <a:cs typeface="Courier New"/>
                <a:sym typeface="Courier New"/>
              </a:rPr>
              <a:t>in </a:t>
            </a:r>
            <a:r>
              <a:rPr lang="en" sz="1500">
                <a:solidFill>
                  <a:srgbClr val="A9B7C6"/>
                </a:solidFill>
                <a:highlight>
                  <a:srgbClr val="2B2B2B"/>
                </a:highlight>
                <a:latin typeface="Courier New"/>
                <a:ea typeface="Courier New"/>
                <a:cs typeface="Courier New"/>
                <a:sym typeface="Courier New"/>
              </a:rPr>
              <a:t>price.values():</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   </a:t>
            </a: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(i)</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CC7832"/>
                </a:solidFill>
                <a:highlight>
                  <a:srgbClr val="2B2B2B"/>
                </a:highlight>
                <a:latin typeface="Courier New"/>
                <a:ea typeface="Courier New"/>
                <a:cs typeface="Courier New"/>
                <a:sym typeface="Courier New"/>
              </a:rPr>
              <a:t>for </a:t>
            </a:r>
            <a:r>
              <a:rPr lang="en" sz="1500">
                <a:solidFill>
                  <a:srgbClr val="A9B7C6"/>
                </a:solidFill>
                <a:highlight>
                  <a:srgbClr val="2B2B2B"/>
                </a:highlight>
                <a:latin typeface="Courier New"/>
                <a:ea typeface="Courier New"/>
                <a:cs typeface="Courier New"/>
                <a:sym typeface="Courier New"/>
              </a:rPr>
              <a:t>i </a:t>
            </a:r>
            <a:r>
              <a:rPr lang="en" sz="1500">
                <a:solidFill>
                  <a:srgbClr val="CC7832"/>
                </a:solidFill>
                <a:highlight>
                  <a:srgbClr val="2B2B2B"/>
                </a:highlight>
                <a:latin typeface="Courier New"/>
                <a:ea typeface="Courier New"/>
                <a:cs typeface="Courier New"/>
                <a:sym typeface="Courier New"/>
              </a:rPr>
              <a:t>in </a:t>
            </a:r>
            <a:r>
              <a:rPr lang="en" sz="1500">
                <a:solidFill>
                  <a:srgbClr val="A9B7C6"/>
                </a:solidFill>
                <a:highlight>
                  <a:srgbClr val="2B2B2B"/>
                </a:highlight>
                <a:latin typeface="Courier New"/>
                <a:ea typeface="Courier New"/>
                <a:cs typeface="Courier New"/>
                <a:sym typeface="Courier New"/>
              </a:rPr>
              <a:t>price.items():</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   </a:t>
            </a: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(i)</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CC7832"/>
                </a:solidFill>
                <a:highlight>
                  <a:srgbClr val="2B2B2B"/>
                </a:highlight>
                <a:latin typeface="Courier New"/>
                <a:ea typeface="Courier New"/>
                <a:cs typeface="Courier New"/>
                <a:sym typeface="Courier New"/>
              </a:rPr>
              <a:t>del </a:t>
            </a:r>
            <a:r>
              <a:rPr lang="en" sz="1500">
                <a:solidFill>
                  <a:srgbClr val="A9B7C6"/>
                </a:solidFill>
                <a:highlight>
                  <a:srgbClr val="2B2B2B"/>
                </a:highlight>
                <a:latin typeface="Courier New"/>
                <a:ea typeface="Courier New"/>
                <a:cs typeface="Courier New"/>
                <a:sym typeface="Courier New"/>
              </a:rPr>
              <a:t>price[</a:t>
            </a:r>
            <a:r>
              <a:rPr lang="en" sz="1500">
                <a:solidFill>
                  <a:srgbClr val="6A8759"/>
                </a:solidFill>
                <a:highlight>
                  <a:srgbClr val="2B2B2B"/>
                </a:highlight>
                <a:latin typeface="Courier New"/>
                <a:ea typeface="Courier New"/>
                <a:cs typeface="Courier New"/>
                <a:sym typeface="Courier New"/>
              </a:rPr>
              <a:t>"apple"</a:t>
            </a:r>
            <a:r>
              <a:rPr lang="en"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(price)</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price[</a:t>
            </a:r>
            <a:r>
              <a:rPr lang="en" sz="1500">
                <a:solidFill>
                  <a:srgbClr val="6A8759"/>
                </a:solidFill>
                <a:highlight>
                  <a:srgbClr val="2B2B2B"/>
                </a:highlight>
                <a:latin typeface="Courier New"/>
                <a:ea typeface="Courier New"/>
                <a:cs typeface="Courier New"/>
                <a:sym typeface="Courier New"/>
              </a:rPr>
              <a:t>"orange"</a:t>
            </a:r>
            <a:r>
              <a:rPr lang="en" sz="1500">
                <a:solidFill>
                  <a:srgbClr val="A9B7C6"/>
                </a:solidFill>
                <a:highlight>
                  <a:srgbClr val="2B2B2B"/>
                </a:highlight>
                <a:latin typeface="Courier New"/>
                <a:ea typeface="Courier New"/>
                <a:cs typeface="Courier New"/>
                <a:sym typeface="Courier New"/>
              </a:rPr>
              <a:t>]=</a:t>
            </a:r>
            <a:r>
              <a:rPr lang="en" sz="1500">
                <a:solidFill>
                  <a:srgbClr val="6897BB"/>
                </a:solidFill>
                <a:highlight>
                  <a:srgbClr val="2B2B2B"/>
                </a:highlight>
                <a:latin typeface="Courier New"/>
                <a:ea typeface="Courier New"/>
                <a:cs typeface="Courier New"/>
                <a:sym typeface="Courier New"/>
              </a:rPr>
              <a:t>600</a:t>
            </a:r>
            <a:endParaRPr sz="1500">
              <a:solidFill>
                <a:srgbClr val="6897BB"/>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(price)</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CC7832"/>
                </a:solidFill>
                <a:highlight>
                  <a:srgbClr val="2B2B2B"/>
                </a:highlight>
                <a:latin typeface="Courier New"/>
                <a:ea typeface="Courier New"/>
                <a:cs typeface="Courier New"/>
                <a:sym typeface="Courier New"/>
              </a:rPr>
              <a:t>if </a:t>
            </a:r>
            <a:r>
              <a:rPr lang="en" sz="1500">
                <a:solidFill>
                  <a:srgbClr val="6A8759"/>
                </a:solidFill>
                <a:highlight>
                  <a:srgbClr val="2B2B2B"/>
                </a:highlight>
                <a:latin typeface="Courier New"/>
                <a:ea typeface="Courier New"/>
                <a:cs typeface="Courier New"/>
                <a:sym typeface="Courier New"/>
              </a:rPr>
              <a:t>"orange" </a:t>
            </a:r>
            <a:r>
              <a:rPr lang="en" sz="1500">
                <a:solidFill>
                  <a:srgbClr val="CC7832"/>
                </a:solidFill>
                <a:highlight>
                  <a:srgbClr val="2B2B2B"/>
                </a:highlight>
                <a:latin typeface="Courier New"/>
                <a:ea typeface="Courier New"/>
                <a:cs typeface="Courier New"/>
                <a:sym typeface="Courier New"/>
              </a:rPr>
              <a:t>in </a:t>
            </a:r>
            <a:r>
              <a:rPr lang="en" sz="1500">
                <a:solidFill>
                  <a:srgbClr val="A9B7C6"/>
                </a:solidFill>
                <a:highlight>
                  <a:srgbClr val="2B2B2B"/>
                </a:highlight>
                <a:latin typeface="Courier New"/>
                <a:ea typeface="Courier New"/>
                <a:cs typeface="Courier New"/>
                <a:sym typeface="Courier New"/>
              </a:rPr>
              <a:t>price:</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   </a:t>
            </a: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a:t>
            </a:r>
            <a:r>
              <a:rPr lang="en" sz="1500">
                <a:solidFill>
                  <a:srgbClr val="6A8759"/>
                </a:solidFill>
                <a:highlight>
                  <a:srgbClr val="2B2B2B"/>
                </a:highlight>
                <a:latin typeface="Courier New"/>
                <a:ea typeface="Courier New"/>
                <a:cs typeface="Courier New"/>
                <a:sym typeface="Courier New"/>
              </a:rPr>
              <a:t>"available"</a:t>
            </a:r>
            <a:r>
              <a:rPr lang="en"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price[</a:t>
            </a:r>
            <a:r>
              <a:rPr lang="en" sz="1500">
                <a:solidFill>
                  <a:srgbClr val="6A8759"/>
                </a:solidFill>
                <a:highlight>
                  <a:srgbClr val="2B2B2B"/>
                </a:highlight>
                <a:latin typeface="Courier New"/>
                <a:ea typeface="Courier New"/>
                <a:cs typeface="Courier New"/>
                <a:sym typeface="Courier New"/>
              </a:rPr>
              <a:t>"grape"</a:t>
            </a:r>
            <a:r>
              <a:rPr lang="en" sz="1500">
                <a:solidFill>
                  <a:srgbClr val="A9B7C6"/>
                </a:solidFill>
                <a:highlight>
                  <a:srgbClr val="2B2B2B"/>
                </a:highlight>
                <a:latin typeface="Courier New"/>
                <a:ea typeface="Courier New"/>
                <a:cs typeface="Courier New"/>
                <a:sym typeface="Courier New"/>
              </a:rPr>
              <a:t>]=</a:t>
            </a:r>
            <a:r>
              <a:rPr lang="en" sz="1500">
                <a:solidFill>
                  <a:srgbClr val="6897BB"/>
                </a:solidFill>
                <a:highlight>
                  <a:srgbClr val="2B2B2B"/>
                </a:highlight>
                <a:latin typeface="Courier New"/>
                <a:ea typeface="Courier New"/>
                <a:cs typeface="Courier New"/>
                <a:sym typeface="Courier New"/>
              </a:rPr>
              <a:t>100</a:t>
            </a:r>
            <a:endParaRPr sz="1500">
              <a:solidFill>
                <a:srgbClr val="6897BB"/>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(price)</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price.popitem()</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(price)</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A9B7C6"/>
              </a:solidFill>
              <a:highlight>
                <a:srgbClr val="2B2B2B"/>
              </a:highlight>
              <a:latin typeface="Courier New"/>
              <a:ea typeface="Courier New"/>
              <a:cs typeface="Courier New"/>
              <a:sym typeface="Courier New"/>
            </a:endParaRPr>
          </a:p>
        </p:txBody>
      </p:sp>
      <p:sp>
        <p:nvSpPr>
          <p:cNvPr id="213" name="Google Shape;213;p31"/>
          <p:cNvSpPr txBox="1"/>
          <p:nvPr/>
        </p:nvSpPr>
        <p:spPr>
          <a:xfrm>
            <a:off x="2241100" y="2378875"/>
            <a:ext cx="30000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500">
                <a:solidFill>
                  <a:srgbClr val="A9B7C6"/>
                </a:solidFill>
                <a:highlight>
                  <a:srgbClr val="2B2B2B"/>
                </a:highlight>
                <a:latin typeface="Courier New"/>
                <a:ea typeface="Courier New"/>
                <a:cs typeface="Courier New"/>
                <a:sym typeface="Courier New"/>
              </a:rPr>
              <a:t>newdic=</a:t>
            </a:r>
            <a:r>
              <a:rPr lang="en" sz="1500">
                <a:solidFill>
                  <a:srgbClr val="8888C6"/>
                </a:solidFill>
                <a:highlight>
                  <a:srgbClr val="2B2B2B"/>
                </a:highlight>
                <a:latin typeface="Courier New"/>
                <a:ea typeface="Courier New"/>
                <a:cs typeface="Courier New"/>
                <a:sym typeface="Courier New"/>
              </a:rPr>
              <a:t>dict</a:t>
            </a:r>
            <a:r>
              <a:rPr lang="en" sz="1500">
                <a:solidFill>
                  <a:srgbClr val="A9B7C6"/>
                </a:solidFill>
                <a:highlight>
                  <a:srgbClr val="2B2B2B"/>
                </a:highlight>
                <a:latin typeface="Courier New"/>
                <a:ea typeface="Courier New"/>
                <a:cs typeface="Courier New"/>
                <a:sym typeface="Courier New"/>
              </a:rPr>
              <a:t>(</a:t>
            </a:r>
            <a:r>
              <a:rPr lang="en" sz="1500">
                <a:solidFill>
                  <a:srgbClr val="AA4926"/>
                </a:solidFill>
                <a:highlight>
                  <a:srgbClr val="2B2B2B"/>
                </a:highlight>
                <a:latin typeface="Courier New"/>
                <a:ea typeface="Courier New"/>
                <a:cs typeface="Courier New"/>
                <a:sym typeface="Courier New"/>
              </a:rPr>
              <a:t>Name</a:t>
            </a:r>
            <a:r>
              <a:rPr lang="en" sz="1500">
                <a:solidFill>
                  <a:srgbClr val="A9B7C6"/>
                </a:solidFill>
                <a:highlight>
                  <a:srgbClr val="2B2B2B"/>
                </a:highlight>
                <a:latin typeface="Courier New"/>
                <a:ea typeface="Courier New"/>
                <a:cs typeface="Courier New"/>
                <a:sym typeface="Courier New"/>
              </a:rPr>
              <a:t>=</a:t>
            </a:r>
            <a:r>
              <a:rPr lang="en" sz="1500">
                <a:solidFill>
                  <a:srgbClr val="6A8759"/>
                </a:solidFill>
                <a:highlight>
                  <a:srgbClr val="2B2B2B"/>
                </a:highlight>
                <a:latin typeface="Courier New"/>
                <a:ea typeface="Courier New"/>
                <a:cs typeface="Courier New"/>
                <a:sym typeface="Courier New"/>
              </a:rPr>
              <a:t>"shinoop"</a:t>
            </a:r>
            <a:r>
              <a:rPr lang="en" sz="1500">
                <a:solidFill>
                  <a:srgbClr val="CC7832"/>
                </a:solidFill>
                <a:highlight>
                  <a:srgbClr val="2B2B2B"/>
                </a:highlight>
                <a:latin typeface="Courier New"/>
                <a:ea typeface="Courier New"/>
                <a:cs typeface="Courier New"/>
                <a:sym typeface="Courier New"/>
              </a:rPr>
              <a:t>,</a:t>
            </a:r>
            <a:r>
              <a:rPr lang="en" sz="1500">
                <a:solidFill>
                  <a:srgbClr val="AA4926"/>
                </a:solidFill>
                <a:highlight>
                  <a:srgbClr val="2B2B2B"/>
                </a:highlight>
                <a:latin typeface="Courier New"/>
                <a:ea typeface="Courier New"/>
                <a:cs typeface="Courier New"/>
                <a:sym typeface="Courier New"/>
              </a:rPr>
              <a:t>age</a:t>
            </a:r>
            <a:r>
              <a:rPr lang="en" sz="1500">
                <a:solidFill>
                  <a:srgbClr val="A9B7C6"/>
                </a:solidFill>
                <a:highlight>
                  <a:srgbClr val="2B2B2B"/>
                </a:highlight>
                <a:latin typeface="Courier New"/>
                <a:ea typeface="Courier New"/>
                <a:cs typeface="Courier New"/>
                <a:sym typeface="Courier New"/>
              </a:rPr>
              <a:t>=</a:t>
            </a:r>
            <a:r>
              <a:rPr lang="en" sz="1500">
                <a:solidFill>
                  <a:srgbClr val="6897BB"/>
                </a:solidFill>
                <a:highlight>
                  <a:srgbClr val="2B2B2B"/>
                </a:highlight>
                <a:latin typeface="Courier New"/>
                <a:ea typeface="Courier New"/>
                <a:cs typeface="Courier New"/>
                <a:sym typeface="Courier New"/>
              </a:rPr>
              <a:t>40</a:t>
            </a:r>
            <a:r>
              <a:rPr lang="en" sz="1500">
                <a:solidFill>
                  <a:srgbClr val="A9B7C6"/>
                </a:solidFill>
                <a:highlight>
                  <a:srgbClr val="2B2B2B"/>
                </a:highlight>
                <a:latin typeface="Courier New"/>
                <a:ea typeface="Courier New"/>
                <a:cs typeface="Courier New"/>
                <a:sym typeface="Courier New"/>
              </a:rPr>
              <a:t>)</a:t>
            </a:r>
            <a:endParaRPr sz="15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8888C6"/>
                </a:solidFill>
                <a:highlight>
                  <a:srgbClr val="2B2B2B"/>
                </a:highlight>
                <a:latin typeface="Courier New"/>
                <a:ea typeface="Courier New"/>
                <a:cs typeface="Courier New"/>
                <a:sym typeface="Courier New"/>
              </a:rPr>
              <a:t>print</a:t>
            </a:r>
            <a:r>
              <a:rPr lang="en" sz="1500">
                <a:solidFill>
                  <a:srgbClr val="A9B7C6"/>
                </a:solidFill>
                <a:highlight>
                  <a:srgbClr val="2B2B2B"/>
                </a:highlight>
                <a:latin typeface="Courier New"/>
                <a:ea typeface="Courier New"/>
                <a:cs typeface="Courier New"/>
                <a:sym typeface="Courier New"/>
              </a:rPr>
              <a:t>(newdic)</a:t>
            </a:r>
            <a:endParaRPr sz="15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Certifications</a:t>
            </a:r>
            <a:r>
              <a:rPr lang="en"/>
              <a:t> </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PCEP[Certified Entry-Level Python Programmer]</a:t>
            </a:r>
            <a:endParaRPr/>
          </a:p>
          <a:p>
            <a:pPr indent="0" lvl="0" marL="457200" rtl="0" algn="l">
              <a:spcBef>
                <a:spcPts val="1200"/>
              </a:spcBef>
              <a:spcAft>
                <a:spcPts val="0"/>
              </a:spcAft>
              <a:buNone/>
            </a:pPr>
            <a:r>
              <a:rPr lang="en"/>
              <a:t>https://pythoninstitute.org/pcep</a:t>
            </a:r>
            <a:endParaRPr/>
          </a:p>
          <a:p>
            <a:pPr indent="-342900" lvl="0" marL="457200" rtl="0" algn="l">
              <a:spcBef>
                <a:spcPts val="1200"/>
              </a:spcBef>
              <a:spcAft>
                <a:spcPts val="0"/>
              </a:spcAft>
              <a:buSzPts val="1800"/>
              <a:buAutoNum type="arabicPeriod"/>
            </a:pPr>
            <a:r>
              <a:rPr lang="en" u="sng">
                <a:solidFill>
                  <a:schemeClr val="hlink"/>
                </a:solidFill>
                <a:hlinkClick r:id="rId3"/>
              </a:rPr>
              <a:t>https://pythoninstitute.org/</a:t>
            </a:r>
            <a:r>
              <a:rPr lang="en"/>
              <a:t>  (Active community)</a:t>
            </a:r>
            <a:endParaRPr/>
          </a:p>
          <a:p>
            <a:pPr indent="-342900" lvl="0" marL="457200" rtl="0" algn="l">
              <a:spcBef>
                <a:spcPts val="0"/>
              </a:spcBef>
              <a:spcAft>
                <a:spcPts val="0"/>
              </a:spcAft>
              <a:buSzPts val="1800"/>
              <a:buAutoNum type="arabicPeriod"/>
            </a:pPr>
            <a:r>
              <a:rPr lang="en"/>
              <a:t>Pycharm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29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4920"/>
              <a:buFont typeface="Arial"/>
              <a:buNone/>
            </a:pPr>
            <a:r>
              <a:rPr lang="en"/>
              <a:t>Python Lambda   </a:t>
            </a:r>
            <a:r>
              <a:rPr lang="en" sz="1200">
                <a:highlight>
                  <a:srgbClr val="FFFFFF"/>
                </a:highlight>
                <a:latin typeface="Verdana"/>
                <a:ea typeface="Verdana"/>
                <a:cs typeface="Verdana"/>
                <a:sym typeface="Verdana"/>
              </a:rPr>
              <a:t>A lambda function is a small anonymous function.</a:t>
            </a:r>
            <a:endParaRPr sz="31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19" name="Google Shape;219;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highlight>
                  <a:srgbClr val="FFFFFF"/>
                </a:highlight>
                <a:latin typeface="Verdana"/>
                <a:ea typeface="Verdana"/>
                <a:cs typeface="Verdana"/>
                <a:sym typeface="Verdana"/>
              </a:rPr>
              <a:t>A lambda function can take any number of arguments, but can only have one expression.</a:t>
            </a:r>
            <a:endParaRPr sz="1200">
              <a:highlight>
                <a:srgbClr val="FFFFFF"/>
              </a:highlight>
              <a:latin typeface="Verdana"/>
              <a:ea typeface="Verdana"/>
              <a:cs typeface="Verdana"/>
              <a:sym typeface="Verdana"/>
            </a:endParaRPr>
          </a:p>
          <a:p>
            <a:pPr indent="0" lvl="0" marL="0" rtl="0" algn="l">
              <a:spcBef>
                <a:spcPts val="1200"/>
              </a:spcBef>
              <a:spcAft>
                <a:spcPts val="0"/>
              </a:spcAft>
              <a:buNone/>
            </a:pPr>
            <a:r>
              <a:rPr lang="en" sz="1150">
                <a:highlight>
                  <a:srgbClr val="FFFFFF"/>
                </a:highlight>
                <a:latin typeface="Courier New"/>
                <a:ea typeface="Courier New"/>
                <a:cs typeface="Courier New"/>
                <a:sym typeface="Courier New"/>
              </a:rPr>
              <a:t>lambda </a:t>
            </a:r>
            <a:r>
              <a:rPr i="1" lang="en" sz="1150">
                <a:latin typeface="Courier New"/>
                <a:ea typeface="Courier New"/>
                <a:cs typeface="Courier New"/>
                <a:sym typeface="Courier New"/>
              </a:rPr>
              <a:t>arguments </a:t>
            </a:r>
            <a:r>
              <a:rPr lang="en" sz="1150">
                <a:highlight>
                  <a:srgbClr val="FFFFFF"/>
                </a:highlight>
                <a:latin typeface="Courier New"/>
                <a:ea typeface="Courier New"/>
                <a:cs typeface="Courier New"/>
                <a:sym typeface="Courier New"/>
              </a:rPr>
              <a:t>: </a:t>
            </a:r>
            <a:r>
              <a:rPr i="1" lang="en" sz="1150">
                <a:latin typeface="Courier New"/>
                <a:ea typeface="Courier New"/>
                <a:cs typeface="Courier New"/>
                <a:sym typeface="Courier New"/>
              </a:rPr>
              <a:t>expression</a:t>
            </a:r>
            <a:endParaRPr i="1" sz="1150">
              <a:latin typeface="Courier New"/>
              <a:ea typeface="Courier New"/>
              <a:cs typeface="Courier New"/>
              <a:sym typeface="Courier New"/>
            </a:endParaRPr>
          </a:p>
          <a:p>
            <a:pPr indent="0" lvl="0" marL="0" rtl="0" algn="l">
              <a:spcBef>
                <a:spcPts val="1200"/>
              </a:spcBef>
              <a:spcAft>
                <a:spcPts val="0"/>
              </a:spcAft>
              <a:buNone/>
            </a:pPr>
            <a:r>
              <a:rPr lang="en" sz="1150">
                <a:highlight>
                  <a:srgbClr val="FFFFFF"/>
                </a:highlight>
                <a:latin typeface="Verdana"/>
                <a:ea typeface="Verdana"/>
                <a:cs typeface="Verdana"/>
                <a:sym typeface="Verdana"/>
              </a:rPr>
              <a:t>The expression is executed and the result is returned:</a:t>
            </a:r>
            <a:endParaRPr sz="1150">
              <a:highlight>
                <a:srgbClr val="FFFFFF"/>
              </a:highlight>
              <a:latin typeface="Verdana"/>
              <a:ea typeface="Verdana"/>
              <a:cs typeface="Verdana"/>
              <a:sym typeface="Verdana"/>
            </a:endParaRPr>
          </a:p>
          <a:p>
            <a:pPr indent="0" lvl="0" marL="0" rtl="0" algn="l">
              <a:spcBef>
                <a:spcPts val="1200"/>
              </a:spcBef>
              <a:spcAft>
                <a:spcPts val="0"/>
              </a:spcAft>
              <a:buNone/>
            </a:pPr>
            <a:r>
              <a:rPr lang="en" sz="1150">
                <a:highlight>
                  <a:srgbClr val="E7E9EB"/>
                </a:highlight>
                <a:latin typeface="Verdana"/>
                <a:ea typeface="Verdana"/>
                <a:cs typeface="Verdana"/>
                <a:sym typeface="Verdana"/>
              </a:rPr>
              <a:t>Add 10 to argument </a:t>
            </a:r>
            <a:r>
              <a:rPr lang="en" sz="1200">
                <a:solidFill>
                  <a:srgbClr val="DC143C"/>
                </a:solidFill>
                <a:latin typeface="Courier New"/>
                <a:ea typeface="Courier New"/>
                <a:cs typeface="Courier New"/>
                <a:sym typeface="Courier New"/>
              </a:rPr>
              <a:t>a</a:t>
            </a:r>
            <a:r>
              <a:rPr lang="en" sz="1150">
                <a:highlight>
                  <a:srgbClr val="E7E9EB"/>
                </a:highlight>
                <a:latin typeface="Verdana"/>
                <a:ea typeface="Verdana"/>
                <a:cs typeface="Verdana"/>
                <a:sym typeface="Verdana"/>
              </a:rPr>
              <a:t>, and return the result</a:t>
            </a:r>
            <a:endParaRPr sz="1150">
              <a:highlight>
                <a:srgbClr val="E7E9EB"/>
              </a:highlight>
              <a:latin typeface="Verdana"/>
              <a:ea typeface="Verdana"/>
              <a:cs typeface="Verdana"/>
              <a:sym typeface="Verdana"/>
            </a:endParaRPr>
          </a:p>
          <a:p>
            <a:pPr indent="0" lvl="0" marL="0" rtl="0" algn="l">
              <a:spcBef>
                <a:spcPts val="1200"/>
              </a:spcBef>
              <a:spcAft>
                <a:spcPts val="0"/>
              </a:spcAft>
              <a:buClr>
                <a:schemeClr val="dk2"/>
              </a:buClr>
              <a:buSzPts val="1100"/>
              <a:buFont typeface="Arial"/>
              <a:buNone/>
            </a:pPr>
            <a:r>
              <a:rPr lang="en" sz="1150">
                <a:highlight>
                  <a:srgbClr val="FFFFFF"/>
                </a:highlight>
                <a:latin typeface="Courier New"/>
                <a:ea typeface="Courier New"/>
                <a:cs typeface="Courier New"/>
                <a:sym typeface="Courier New"/>
              </a:rPr>
              <a:t>x = </a:t>
            </a:r>
            <a:r>
              <a:rPr lang="en" sz="1150">
                <a:solidFill>
                  <a:srgbClr val="0000CD"/>
                </a:solidFill>
                <a:highlight>
                  <a:srgbClr val="FFFFFF"/>
                </a:highlight>
                <a:latin typeface="Courier New"/>
                <a:ea typeface="Courier New"/>
                <a:cs typeface="Courier New"/>
                <a:sym typeface="Courier New"/>
              </a:rPr>
              <a:t>lambda</a:t>
            </a:r>
            <a:r>
              <a:rPr lang="en" sz="1150">
                <a:highlight>
                  <a:srgbClr val="FFFFFF"/>
                </a:highlight>
                <a:latin typeface="Courier New"/>
                <a:ea typeface="Courier New"/>
                <a:cs typeface="Courier New"/>
                <a:sym typeface="Courier New"/>
              </a:rPr>
              <a:t> a : a + </a:t>
            </a:r>
            <a:r>
              <a:rPr lang="en" sz="1150">
                <a:solidFill>
                  <a:srgbClr val="FF0000"/>
                </a:solidFill>
                <a:highlight>
                  <a:srgbClr val="FFFFFF"/>
                </a:highlight>
                <a:latin typeface="Courier New"/>
                <a:ea typeface="Courier New"/>
                <a:cs typeface="Courier New"/>
                <a:sym typeface="Courier New"/>
              </a:rPr>
              <a:t>10</a:t>
            </a:r>
            <a:endParaRPr sz="1150">
              <a:solidFill>
                <a:srgbClr val="FF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sz="1150">
                <a:solidFill>
                  <a:srgbClr val="0000CD"/>
                </a:solidFill>
                <a:highlight>
                  <a:srgbClr val="FFFFFF"/>
                </a:highlight>
                <a:latin typeface="Courier New"/>
                <a:ea typeface="Courier New"/>
                <a:cs typeface="Courier New"/>
                <a:sym typeface="Courier New"/>
              </a:rPr>
              <a:t>print</a:t>
            </a:r>
            <a:r>
              <a:rPr lang="en" sz="1150">
                <a:highlight>
                  <a:srgbClr val="FFFFFF"/>
                </a:highlight>
                <a:latin typeface="Courier New"/>
                <a:ea typeface="Courier New"/>
                <a:cs typeface="Courier New"/>
                <a:sym typeface="Courier New"/>
              </a:rPr>
              <a:t>(x(</a:t>
            </a:r>
            <a:r>
              <a:rPr lang="en" sz="1150">
                <a:solidFill>
                  <a:srgbClr val="FF0000"/>
                </a:solidFill>
                <a:highlight>
                  <a:srgbClr val="FFFFFF"/>
                </a:highlight>
                <a:latin typeface="Courier New"/>
                <a:ea typeface="Courier New"/>
                <a:cs typeface="Courier New"/>
                <a:sym typeface="Courier New"/>
              </a:rPr>
              <a:t>5</a:t>
            </a:r>
            <a:r>
              <a:rPr lang="en" sz="1150">
                <a:highlight>
                  <a:srgbClr val="FFFFFF"/>
                </a:highlight>
                <a:latin typeface="Courier New"/>
                <a:ea typeface="Courier New"/>
                <a:cs typeface="Courier New"/>
                <a:sym typeface="Courier New"/>
              </a:rPr>
              <a:t>))</a:t>
            </a:r>
            <a:endParaRPr sz="1150">
              <a:highlight>
                <a:srgbClr val="E7E9EB"/>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334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OOP s concept in Python </a:t>
            </a:r>
            <a:endParaRPr/>
          </a:p>
        </p:txBody>
      </p:sp>
      <p:sp>
        <p:nvSpPr>
          <p:cNvPr id="225" name="Google Shape;225;p3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 </a:t>
            </a:r>
            <a:r>
              <a:rPr lang="en"/>
              <a:t>Expressions</a:t>
            </a:r>
            <a:r>
              <a:rPr lang="en"/>
              <a:t> in Python </a:t>
            </a:r>
            <a:endParaRPr/>
          </a:p>
        </p:txBody>
      </p:sp>
      <p:sp>
        <p:nvSpPr>
          <p:cNvPr id="231" name="Google Shape;231;p3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 re</a:t>
            </a:r>
            <a:endParaRPr/>
          </a:p>
          <a:p>
            <a:pPr indent="0" lvl="0" marL="0" rtl="0" algn="l">
              <a:spcBef>
                <a:spcPts val="1200"/>
              </a:spcBef>
              <a:spcAft>
                <a:spcPts val="0"/>
              </a:spcAft>
              <a:buNone/>
            </a:pPr>
            <a:r>
              <a:rPr lang="en"/>
              <a:t>Pattern=</a:t>
            </a:r>
            <a:r>
              <a:rPr lang="en"/>
              <a:t> “nova”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re.match(pattern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GUI App In Python Using Tkinter </a:t>
            </a:r>
            <a:endParaRPr/>
          </a:p>
        </p:txBody>
      </p:sp>
      <p:sp>
        <p:nvSpPr>
          <p:cNvPr id="237" name="Google Shape;237;p3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a:t>
            </a:r>
            <a:r>
              <a:rPr lang="en"/>
              <a:t> </a:t>
            </a:r>
            <a:r>
              <a:rPr lang="en"/>
              <a:t>Database</a:t>
            </a:r>
            <a:r>
              <a:rPr lang="en"/>
              <a:t> </a:t>
            </a:r>
            <a:endParaRPr/>
          </a:p>
        </p:txBody>
      </p:sp>
      <p:sp>
        <p:nvSpPr>
          <p:cNvPr id="243" name="Google Shape;243;p3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91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a:t>
            </a:r>
            <a:endParaRPr/>
          </a:p>
        </p:txBody>
      </p:sp>
      <p:sp>
        <p:nvSpPr>
          <p:cNvPr id="249" name="Google Shape;249;p3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45025"/>
            <a:ext cx="72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a:t>
            </a:r>
            <a:endParaRPr/>
          </a:p>
        </p:txBody>
      </p:sp>
      <p:sp>
        <p:nvSpPr>
          <p:cNvPr id="255" name="Google Shape;255;p3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445025"/>
            <a:ext cx="194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BOOTSTRAP</a:t>
            </a:r>
            <a:endParaRPr/>
          </a:p>
        </p:txBody>
      </p:sp>
      <p:sp>
        <p:nvSpPr>
          <p:cNvPr id="261" name="Google Shape;261;p3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445025"/>
            <a:ext cx="124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a:t>
            </a:r>
            <a:endParaRPr/>
          </a:p>
        </p:txBody>
      </p:sp>
      <p:sp>
        <p:nvSpPr>
          <p:cNvPr id="267" name="Google Shape;267;p40"/>
          <p:cNvSpPr txBox="1"/>
          <p:nvPr>
            <p:ph idx="1" type="body"/>
          </p:nvPr>
        </p:nvSpPr>
        <p:spPr>
          <a:xfrm>
            <a:off x="311700" y="1234075"/>
            <a:ext cx="8520600" cy="26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DJango is a Python Web Framework.</a:t>
            </a:r>
            <a:endParaRPr/>
          </a:p>
          <a:p>
            <a:pPr indent="0" lvl="0" marL="0" rtl="0" algn="l">
              <a:spcBef>
                <a:spcPts val="1200"/>
              </a:spcBef>
              <a:spcAft>
                <a:spcPts val="0"/>
              </a:spcAft>
              <a:buNone/>
            </a:pPr>
            <a:r>
              <a:rPr lang="en"/>
              <a:t>MVT (Model view template) </a:t>
            </a:r>
            <a:r>
              <a:rPr lang="en"/>
              <a:t>Architectural</a:t>
            </a:r>
            <a:r>
              <a:rPr lang="en"/>
              <a:t> </a:t>
            </a:r>
            <a:endParaRPr/>
          </a:p>
          <a:p>
            <a:pPr indent="0" lvl="0" marL="0" rtl="0" algn="l">
              <a:spcBef>
                <a:spcPts val="1200"/>
              </a:spcBef>
              <a:spcAft>
                <a:spcPts val="0"/>
              </a:spcAft>
              <a:buNone/>
            </a:pPr>
            <a:r>
              <a:rPr lang="en"/>
              <a:t>It's</a:t>
            </a:r>
            <a:r>
              <a:rPr lang="en"/>
              <a:t> free and Open source</a:t>
            </a:r>
            <a:endParaRPr/>
          </a:p>
          <a:p>
            <a:pPr indent="0" lvl="0" marL="0" rtl="0" algn="l">
              <a:spcBef>
                <a:spcPts val="1200"/>
              </a:spcBef>
              <a:spcAft>
                <a:spcPts val="0"/>
              </a:spcAft>
              <a:buNone/>
            </a:pPr>
            <a:r>
              <a:rPr lang="en"/>
              <a:t>Basic part is </a:t>
            </a:r>
            <a:r>
              <a:rPr lang="en"/>
              <a:t>already</a:t>
            </a:r>
            <a:r>
              <a:rPr lang="en"/>
              <a:t> </a:t>
            </a:r>
            <a:r>
              <a:rPr lang="en"/>
              <a:t>created</a:t>
            </a:r>
            <a:r>
              <a:rPr lang="en"/>
              <a:t> (admin part, security, database etc)</a:t>
            </a:r>
            <a:endParaRPr/>
          </a:p>
          <a:p>
            <a:pPr indent="0" lvl="0" marL="0" rtl="0" algn="l">
              <a:spcBef>
                <a:spcPts val="1200"/>
              </a:spcBef>
              <a:spcAft>
                <a:spcPts val="1200"/>
              </a:spcAft>
              <a:buNone/>
            </a:pPr>
            <a:r>
              <a:rPr lang="en"/>
              <a:t>You must know Python, HTML &amp; CSS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Need </a:t>
            </a:r>
            <a:r>
              <a:rPr lang="en"/>
              <a:t>the</a:t>
            </a:r>
            <a:r>
              <a:rPr lang="en"/>
              <a:t> </a:t>
            </a:r>
            <a:r>
              <a:rPr lang="en"/>
              <a:t>following</a:t>
            </a:r>
            <a:r>
              <a:rPr lang="en"/>
              <a:t>   </a:t>
            </a:r>
            <a:r>
              <a:rPr lang="en" sz="2133">
                <a:latin typeface="Playfair Display"/>
                <a:ea typeface="Playfair Display"/>
                <a:cs typeface="Playfair Display"/>
                <a:sym typeface="Playfair Display"/>
              </a:rPr>
              <a:t>https://www.djangoproject.com/</a:t>
            </a:r>
            <a:endParaRPr sz="3333"/>
          </a:p>
        </p:txBody>
      </p:sp>
      <p:sp>
        <p:nvSpPr>
          <p:cNvPr id="273" name="Google Shape;273;p41"/>
          <p:cNvSpPr txBox="1"/>
          <p:nvPr>
            <p:ph idx="1" type="body"/>
          </p:nvPr>
        </p:nvSpPr>
        <p:spPr>
          <a:xfrm>
            <a:off x="311700" y="1234075"/>
            <a:ext cx="8520600" cy="3431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308610" lvl="0" marL="457200" rtl="0" algn="l">
              <a:spcBef>
                <a:spcPts val="1200"/>
              </a:spcBef>
              <a:spcAft>
                <a:spcPts val="0"/>
              </a:spcAft>
              <a:buSzPct val="100000"/>
              <a:buAutoNum type="arabicPeriod"/>
            </a:pPr>
            <a:r>
              <a:rPr lang="en"/>
              <a:t>PYTHON (install python)</a:t>
            </a:r>
            <a:endParaRPr/>
          </a:p>
          <a:p>
            <a:pPr indent="-290830" lvl="1" marL="914400" rtl="0" algn="l">
              <a:spcBef>
                <a:spcPts val="0"/>
              </a:spcBef>
              <a:spcAft>
                <a:spcPts val="0"/>
              </a:spcAft>
              <a:buSzPct val="100000"/>
              <a:buAutoNum type="alphaLcPeriod"/>
            </a:pPr>
            <a:r>
              <a:rPr lang="en" u="sng">
                <a:solidFill>
                  <a:schemeClr val="accent5"/>
                </a:solidFill>
                <a:hlinkClick r:id="rId3">
                  <a:extLst>
                    <a:ext uri="{A12FA001-AC4F-418D-AE19-62706E023703}">
                      <ahyp:hlinkClr val="tx"/>
                    </a:ext>
                  </a:extLst>
                </a:hlinkClick>
              </a:rPr>
              <a:t>https://www.python.org/downloads/</a:t>
            </a:r>
            <a:endParaRPr/>
          </a:p>
          <a:p>
            <a:pPr indent="-308610" lvl="0" marL="457200" rtl="0" algn="l">
              <a:spcBef>
                <a:spcPts val="0"/>
              </a:spcBef>
              <a:spcAft>
                <a:spcPts val="0"/>
              </a:spcAft>
              <a:buSzPct val="100000"/>
              <a:buAutoNum type="arabicPeriod"/>
            </a:pPr>
            <a:r>
              <a:rPr lang="en"/>
              <a:t>CODE EDITOR (VS code/ PyCharm) (install VS code) </a:t>
            </a:r>
            <a:endParaRPr/>
          </a:p>
          <a:p>
            <a:pPr indent="-290830" lvl="1" marL="914400" rtl="0" algn="l">
              <a:spcBef>
                <a:spcPts val="0"/>
              </a:spcBef>
              <a:spcAft>
                <a:spcPts val="0"/>
              </a:spcAft>
              <a:buSzPct val="100000"/>
              <a:buAutoNum type="alphaLcPeriod"/>
            </a:pPr>
            <a:r>
              <a:rPr lang="en" u="sng">
                <a:solidFill>
                  <a:schemeClr val="hlink"/>
                </a:solidFill>
                <a:hlinkClick r:id="rId4"/>
              </a:rPr>
              <a:t>https://code.visualstudio.com/download</a:t>
            </a:r>
            <a:endParaRPr/>
          </a:p>
          <a:p>
            <a:pPr indent="-308610" lvl="0" marL="457200" rtl="0" algn="l">
              <a:spcBef>
                <a:spcPts val="0"/>
              </a:spcBef>
              <a:spcAft>
                <a:spcPts val="0"/>
              </a:spcAft>
              <a:buSzPct val="128571"/>
              <a:buAutoNum type="arabicPeriod"/>
            </a:pPr>
            <a:r>
              <a:rPr lang="en" sz="1400"/>
              <a:t>Create</a:t>
            </a:r>
            <a:r>
              <a:rPr lang="en" sz="1400"/>
              <a:t> your project folder (E:/mydjangoproject/)</a:t>
            </a:r>
            <a:endParaRPr sz="1400"/>
          </a:p>
          <a:p>
            <a:pPr indent="-290830" lvl="1" marL="914400" rtl="0" algn="l">
              <a:spcBef>
                <a:spcPts val="0"/>
              </a:spcBef>
              <a:spcAft>
                <a:spcPts val="0"/>
              </a:spcAft>
              <a:buSzPct val="100000"/>
              <a:buAutoNum type="alphaLcPeriod"/>
            </a:pPr>
            <a:r>
              <a:rPr lang="en" sz="1400"/>
              <a:t>Drag the folder into VS code</a:t>
            </a:r>
            <a:endParaRPr sz="1400"/>
          </a:p>
          <a:p>
            <a:pPr indent="-290830" lvl="1" marL="914400" rtl="0" algn="l">
              <a:spcBef>
                <a:spcPts val="0"/>
              </a:spcBef>
              <a:spcAft>
                <a:spcPts val="0"/>
              </a:spcAft>
              <a:buSzPct val="100000"/>
              <a:buAutoNum type="alphaLcPeriod"/>
            </a:pPr>
            <a:r>
              <a:rPr lang="en"/>
              <a:t>Confirm the project folder in explorer to to </a:t>
            </a:r>
            <a:r>
              <a:rPr lang="en"/>
              <a:t>terminal</a:t>
            </a:r>
            <a:r>
              <a:rPr lang="en"/>
              <a:t>-&gt;new terminal</a:t>
            </a:r>
            <a:endParaRPr/>
          </a:p>
          <a:p>
            <a:pPr indent="-290830" lvl="1" marL="914400" rtl="0" algn="l">
              <a:spcBef>
                <a:spcPts val="0"/>
              </a:spcBef>
              <a:spcAft>
                <a:spcPts val="0"/>
              </a:spcAft>
              <a:buSzPct val="100000"/>
              <a:buAutoNum type="alphaLcPeriod"/>
            </a:pPr>
            <a:r>
              <a:rPr lang="en"/>
              <a:t>Come to extension area -  install python </a:t>
            </a:r>
            <a:r>
              <a:rPr lang="en"/>
              <a:t>&amp; Django Extension</a:t>
            </a:r>
            <a:endParaRPr/>
          </a:p>
          <a:p>
            <a:pPr indent="-308610" lvl="0" marL="457200" rtl="0" algn="l">
              <a:spcBef>
                <a:spcPts val="0"/>
              </a:spcBef>
              <a:spcAft>
                <a:spcPts val="0"/>
              </a:spcAft>
              <a:buSzPct val="100000"/>
              <a:buAutoNum type="arabicPeriod"/>
            </a:pPr>
            <a:r>
              <a:rPr lang="en"/>
              <a:t>Virtual Environment</a:t>
            </a:r>
            <a:endParaRPr/>
          </a:p>
          <a:p>
            <a:pPr indent="-290830" lvl="1" marL="914400" rtl="0" algn="l">
              <a:spcBef>
                <a:spcPts val="0"/>
              </a:spcBef>
              <a:spcAft>
                <a:spcPts val="0"/>
              </a:spcAft>
              <a:buSzPct val="100000"/>
              <a:buAutoNum type="alphaLcPeriod"/>
            </a:pPr>
            <a:r>
              <a:rPr lang="en"/>
              <a:t>Type </a:t>
            </a:r>
            <a:r>
              <a:rPr lang="en">
                <a:solidFill>
                  <a:srgbClr val="FF0000"/>
                </a:solidFill>
              </a:rPr>
              <a:t>python -m venv djvenv</a:t>
            </a:r>
            <a:r>
              <a:rPr lang="en"/>
              <a:t> in terminal </a:t>
            </a:r>
            <a:endParaRPr/>
          </a:p>
          <a:p>
            <a:pPr indent="-290830" lvl="1" marL="914400" rtl="0" algn="l">
              <a:spcBef>
                <a:spcPts val="0"/>
              </a:spcBef>
              <a:spcAft>
                <a:spcPts val="0"/>
              </a:spcAft>
              <a:buSzPct val="100000"/>
              <a:buAutoNum type="alphaLcPeriod"/>
            </a:pPr>
            <a:r>
              <a:rPr lang="en"/>
              <a:t>Type </a:t>
            </a:r>
            <a:r>
              <a:rPr lang="en">
                <a:solidFill>
                  <a:srgbClr val="DC143C"/>
                </a:solidFill>
              </a:rPr>
              <a:t>djvenv\scripts\activate</a:t>
            </a:r>
            <a:r>
              <a:rPr lang="en"/>
              <a:t> ( for active our venture environment)</a:t>
            </a:r>
            <a:endParaRPr/>
          </a:p>
          <a:p>
            <a:pPr indent="-290830" lvl="2" marL="1371600" rtl="0" algn="l">
              <a:spcBef>
                <a:spcPts val="0"/>
              </a:spcBef>
              <a:spcAft>
                <a:spcPts val="0"/>
              </a:spcAft>
              <a:buSzPct val="121739"/>
              <a:buAutoNum type="romanLcPeriod"/>
            </a:pPr>
            <a:r>
              <a:rPr lang="en"/>
              <a:t>If error use this step </a:t>
            </a:r>
            <a:r>
              <a:rPr lang="en" sz="1150">
                <a:solidFill>
                  <a:srgbClr val="232629"/>
                </a:solidFill>
                <a:highlight>
                  <a:srgbClr val="FFFFFF"/>
                </a:highlight>
                <a:latin typeface="Arial"/>
                <a:ea typeface="Arial"/>
                <a:cs typeface="Arial"/>
                <a:sym typeface="Arial"/>
              </a:rPr>
              <a:t>go to system settings -&gt; Update &amp; Security -&gt; For Developers -&gt; PowerShell→apply</a:t>
            </a:r>
            <a:endParaRPr sz="1150">
              <a:solidFill>
                <a:srgbClr val="232629"/>
              </a:solidFill>
              <a:highlight>
                <a:srgbClr val="FFFFFF"/>
              </a:highlight>
              <a:latin typeface="Arial"/>
              <a:ea typeface="Arial"/>
              <a:cs typeface="Arial"/>
              <a:sym typeface="Arial"/>
            </a:endParaRPr>
          </a:p>
          <a:p>
            <a:pPr indent="-279717" lvl="0" marL="457200" rtl="0" algn="l">
              <a:spcBef>
                <a:spcPts val="0"/>
              </a:spcBef>
              <a:spcAft>
                <a:spcPts val="0"/>
              </a:spcAft>
              <a:buClr>
                <a:srgbClr val="232629"/>
              </a:buClr>
              <a:buSzPct val="100000"/>
              <a:buFont typeface="Arial"/>
              <a:buAutoNum type="arabicPeriod"/>
            </a:pPr>
            <a:r>
              <a:rPr lang="en"/>
              <a:t>Django</a:t>
            </a:r>
            <a:endParaRPr sz="1150">
              <a:solidFill>
                <a:srgbClr val="232629"/>
              </a:solidFill>
              <a:highlight>
                <a:srgbClr val="FFFFFF"/>
              </a:highlight>
              <a:latin typeface="Arial"/>
              <a:ea typeface="Arial"/>
              <a:cs typeface="Arial"/>
              <a:sym typeface="Arial"/>
            </a:endParaRPr>
          </a:p>
          <a:p>
            <a:pPr indent="-279717" lvl="1" marL="914400" rtl="0" algn="l">
              <a:spcBef>
                <a:spcPts val="0"/>
              </a:spcBef>
              <a:spcAft>
                <a:spcPts val="0"/>
              </a:spcAft>
              <a:buClr>
                <a:srgbClr val="232629"/>
              </a:buClr>
              <a:buSzPct val="100000"/>
              <a:buFont typeface="Arial"/>
              <a:buAutoNum type="alphaLcPeriod"/>
            </a:pPr>
            <a:r>
              <a:rPr lang="en" sz="1150">
                <a:solidFill>
                  <a:srgbClr val="DC143C"/>
                </a:solidFill>
                <a:highlight>
                  <a:srgbClr val="FFFFFF"/>
                </a:highlight>
                <a:latin typeface="Arial"/>
                <a:ea typeface="Arial"/>
                <a:cs typeface="Arial"/>
                <a:sym typeface="Arial"/>
              </a:rPr>
              <a:t>pip install django</a:t>
            </a:r>
            <a:r>
              <a:rPr lang="en" sz="1150">
                <a:solidFill>
                  <a:srgbClr val="232629"/>
                </a:solidFill>
                <a:highlight>
                  <a:srgbClr val="FFFFFF"/>
                </a:highlight>
                <a:latin typeface="Arial"/>
                <a:ea typeface="Arial"/>
                <a:cs typeface="Arial"/>
                <a:sym typeface="Arial"/>
              </a:rPr>
              <a:t>  (You must connect internet) (check djvenv/lib/django  - some automatic folder and files creed in this folder)</a:t>
            </a:r>
            <a:endParaRPr sz="1150">
              <a:solidFill>
                <a:srgbClr val="232629"/>
              </a:solidFill>
              <a:highlight>
                <a:srgbClr val="FFFFFF"/>
              </a:highlight>
              <a:latin typeface="Arial"/>
              <a:ea typeface="Arial"/>
              <a:cs typeface="Arial"/>
              <a:sym typeface="Arial"/>
            </a:endParaRPr>
          </a:p>
          <a:p>
            <a:pPr indent="0" lvl="0" marL="0" rtl="0" algn="l">
              <a:spcBef>
                <a:spcPts val="1200"/>
              </a:spcBef>
              <a:spcAft>
                <a:spcPts val="0"/>
              </a:spcAft>
              <a:buNone/>
            </a:pPr>
            <a:r>
              <a:rPr lang="en" sz="1150">
                <a:solidFill>
                  <a:srgbClr val="232629"/>
                </a:solidFill>
                <a:highlight>
                  <a:srgbClr val="FFFFFF"/>
                </a:highlight>
                <a:latin typeface="Arial"/>
                <a:ea typeface="Arial"/>
                <a:cs typeface="Arial"/>
                <a:sym typeface="Arial"/>
              </a:rPr>
              <a:t>Note: python manage.py runserver</a:t>
            </a:r>
            <a:endParaRPr sz="1150">
              <a:solidFill>
                <a:srgbClr val="232629"/>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16100" y="81125"/>
            <a:ext cx="1172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71" name="Google Shape;71;p15"/>
          <p:cNvSpPr txBox="1"/>
          <p:nvPr>
            <p:ph type="title"/>
          </p:nvPr>
        </p:nvSpPr>
        <p:spPr>
          <a:xfrm>
            <a:off x="388925" y="653825"/>
            <a:ext cx="109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endParaRPr/>
          </a:p>
        </p:txBody>
      </p:sp>
      <p:sp>
        <p:nvSpPr>
          <p:cNvPr id="72" name="Google Shape;72;p15"/>
          <p:cNvSpPr txBox="1"/>
          <p:nvPr>
            <p:ph type="title"/>
          </p:nvPr>
        </p:nvSpPr>
        <p:spPr>
          <a:xfrm>
            <a:off x="388925" y="1187175"/>
            <a:ext cx="1338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Jango</a:t>
            </a:r>
            <a:endParaRPr/>
          </a:p>
        </p:txBody>
      </p:sp>
      <p:sp>
        <p:nvSpPr>
          <p:cNvPr id="73" name="Google Shape;73;p15"/>
          <p:cNvSpPr txBox="1"/>
          <p:nvPr>
            <p:ph type="title"/>
          </p:nvPr>
        </p:nvSpPr>
        <p:spPr>
          <a:xfrm>
            <a:off x="388925" y="1712725"/>
            <a:ext cx="1552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Pycham</a:t>
            </a:r>
            <a:endParaRPr/>
          </a:p>
        </p:txBody>
      </p:sp>
      <p:sp>
        <p:nvSpPr>
          <p:cNvPr id="74" name="Google Shape;74;p15"/>
          <p:cNvSpPr txBox="1"/>
          <p:nvPr>
            <p:ph type="title"/>
          </p:nvPr>
        </p:nvSpPr>
        <p:spPr>
          <a:xfrm>
            <a:off x="417675" y="2293213"/>
            <a:ext cx="400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Structure in Python</a:t>
            </a:r>
            <a:endParaRPr/>
          </a:p>
        </p:txBody>
      </p:sp>
      <p:sp>
        <p:nvSpPr>
          <p:cNvPr id="75" name="Google Shape;75;p15"/>
          <p:cNvSpPr txBox="1"/>
          <p:nvPr>
            <p:ph type="title"/>
          </p:nvPr>
        </p:nvSpPr>
        <p:spPr>
          <a:xfrm>
            <a:off x="564900" y="3041525"/>
            <a:ext cx="168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
        <p:nvSpPr>
          <p:cNvPr id="76" name="Google Shape;76;p15"/>
          <p:cNvSpPr txBox="1"/>
          <p:nvPr>
            <p:ph type="title"/>
          </p:nvPr>
        </p:nvSpPr>
        <p:spPr>
          <a:xfrm>
            <a:off x="564900" y="3675675"/>
            <a:ext cx="3235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and modules </a:t>
            </a:r>
            <a:endParaRPr/>
          </a:p>
        </p:txBody>
      </p:sp>
      <p:sp>
        <p:nvSpPr>
          <p:cNvPr id="77" name="Google Shape;77;p15"/>
          <p:cNvSpPr txBox="1"/>
          <p:nvPr>
            <p:ph type="title"/>
          </p:nvPr>
        </p:nvSpPr>
        <p:spPr>
          <a:xfrm>
            <a:off x="564900" y="4370325"/>
            <a:ext cx="493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 and file handling</a:t>
            </a:r>
            <a:endParaRPr/>
          </a:p>
        </p:txBody>
      </p:sp>
      <p:sp>
        <p:nvSpPr>
          <p:cNvPr id="78" name="Google Shape;78;p15"/>
          <p:cNvSpPr txBox="1"/>
          <p:nvPr>
            <p:ph type="title"/>
          </p:nvPr>
        </p:nvSpPr>
        <p:spPr>
          <a:xfrm>
            <a:off x="4973375" y="81113"/>
            <a:ext cx="368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more types in python</a:t>
            </a:r>
            <a:endParaRPr/>
          </a:p>
        </p:txBody>
      </p:sp>
      <p:sp>
        <p:nvSpPr>
          <p:cNvPr id="79" name="Google Shape;79;p15"/>
          <p:cNvSpPr txBox="1"/>
          <p:nvPr>
            <p:ph type="title"/>
          </p:nvPr>
        </p:nvSpPr>
        <p:spPr>
          <a:xfrm>
            <a:off x="4424475" y="758775"/>
            <a:ext cx="4369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programing in python  </a:t>
            </a:r>
            <a:endParaRPr/>
          </a:p>
        </p:txBody>
      </p:sp>
      <p:sp>
        <p:nvSpPr>
          <p:cNvPr id="80" name="Google Shape;80;p15"/>
          <p:cNvSpPr txBox="1"/>
          <p:nvPr>
            <p:ph type="title"/>
          </p:nvPr>
        </p:nvSpPr>
        <p:spPr>
          <a:xfrm>
            <a:off x="5101275" y="1321400"/>
            <a:ext cx="334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OOP s concept in Python </a:t>
            </a:r>
            <a:endParaRPr/>
          </a:p>
        </p:txBody>
      </p:sp>
      <p:sp>
        <p:nvSpPr>
          <p:cNvPr id="81" name="Google Shape;81;p15"/>
          <p:cNvSpPr txBox="1"/>
          <p:nvPr>
            <p:ph type="title"/>
          </p:nvPr>
        </p:nvSpPr>
        <p:spPr>
          <a:xfrm>
            <a:off x="4729275" y="1953150"/>
            <a:ext cx="406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 Expressions in Python </a:t>
            </a:r>
            <a:endParaRPr/>
          </a:p>
        </p:txBody>
      </p:sp>
      <p:sp>
        <p:nvSpPr>
          <p:cNvPr id="82" name="Google Shape;82;p15"/>
          <p:cNvSpPr txBox="1"/>
          <p:nvPr>
            <p:ph type="title"/>
          </p:nvPr>
        </p:nvSpPr>
        <p:spPr>
          <a:xfrm>
            <a:off x="3873675" y="2679725"/>
            <a:ext cx="516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GUI App In Python Using Tkinter </a:t>
            </a:r>
            <a:endParaRPr/>
          </a:p>
        </p:txBody>
      </p:sp>
      <p:sp>
        <p:nvSpPr>
          <p:cNvPr id="83" name="Google Shape;83;p15"/>
          <p:cNvSpPr txBox="1"/>
          <p:nvPr>
            <p:ph type="title"/>
          </p:nvPr>
        </p:nvSpPr>
        <p:spPr>
          <a:xfrm>
            <a:off x="6464475" y="3239325"/>
            <a:ext cx="2461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Database </a:t>
            </a:r>
            <a:endParaRPr/>
          </a:p>
        </p:txBody>
      </p:sp>
      <p:sp>
        <p:nvSpPr>
          <p:cNvPr id="84" name="Google Shape;84;p15"/>
          <p:cNvSpPr txBox="1"/>
          <p:nvPr>
            <p:ph type="title"/>
          </p:nvPr>
        </p:nvSpPr>
        <p:spPr>
          <a:xfrm>
            <a:off x="5396350" y="3812025"/>
            <a:ext cx="91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a:t>
            </a:r>
            <a:endParaRPr/>
          </a:p>
        </p:txBody>
      </p:sp>
      <p:sp>
        <p:nvSpPr>
          <p:cNvPr id="85" name="Google Shape;85;p15"/>
          <p:cNvSpPr txBox="1"/>
          <p:nvPr>
            <p:ph type="title"/>
          </p:nvPr>
        </p:nvSpPr>
        <p:spPr>
          <a:xfrm>
            <a:off x="6264975" y="3825175"/>
            <a:ext cx="72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a:t>
            </a:r>
            <a:endParaRPr/>
          </a:p>
        </p:txBody>
      </p:sp>
      <p:sp>
        <p:nvSpPr>
          <p:cNvPr id="86" name="Google Shape;86;p15"/>
          <p:cNvSpPr txBox="1"/>
          <p:nvPr>
            <p:ph type="title"/>
          </p:nvPr>
        </p:nvSpPr>
        <p:spPr>
          <a:xfrm>
            <a:off x="6985875" y="3825175"/>
            <a:ext cx="194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BOOTSTRAP</a:t>
            </a:r>
            <a:endParaRPr/>
          </a:p>
        </p:txBody>
      </p:sp>
      <p:sp>
        <p:nvSpPr>
          <p:cNvPr id="87" name="Google Shape;87;p15"/>
          <p:cNvSpPr txBox="1"/>
          <p:nvPr>
            <p:ph type="title"/>
          </p:nvPr>
        </p:nvSpPr>
        <p:spPr>
          <a:xfrm>
            <a:off x="6701325" y="4411025"/>
            <a:ext cx="124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164725" y="55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MVT (Software design pattern)</a:t>
            </a:r>
            <a:endParaRPr/>
          </a:p>
        </p:txBody>
      </p:sp>
      <p:pic>
        <p:nvPicPr>
          <p:cNvPr id="279" name="Google Shape;279;p42"/>
          <p:cNvPicPr preferRelativeResize="0"/>
          <p:nvPr/>
        </p:nvPicPr>
        <p:blipFill>
          <a:blip r:embed="rId3">
            <a:alphaModFix/>
          </a:blip>
          <a:stretch>
            <a:fillRect/>
          </a:stretch>
        </p:blipFill>
        <p:spPr>
          <a:xfrm>
            <a:off x="416725" y="1124200"/>
            <a:ext cx="4155275" cy="3510175"/>
          </a:xfrm>
          <a:prstGeom prst="rect">
            <a:avLst/>
          </a:prstGeom>
          <a:noFill/>
          <a:ln>
            <a:noFill/>
          </a:ln>
        </p:spPr>
      </p:pic>
      <p:pic>
        <p:nvPicPr>
          <p:cNvPr id="280" name="Google Shape;280;p42"/>
          <p:cNvPicPr preferRelativeResize="0"/>
          <p:nvPr/>
        </p:nvPicPr>
        <p:blipFill>
          <a:blip r:embed="rId4">
            <a:alphaModFix/>
          </a:blip>
          <a:stretch>
            <a:fillRect/>
          </a:stretch>
        </p:blipFill>
        <p:spPr>
          <a:xfrm>
            <a:off x="5156450" y="968800"/>
            <a:ext cx="3528887" cy="38209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URLs &amp; Views</a:t>
            </a:r>
            <a:endParaRPr/>
          </a:p>
        </p:txBody>
      </p:sp>
      <p:pic>
        <p:nvPicPr>
          <p:cNvPr id="286" name="Google Shape;286;p43"/>
          <p:cNvPicPr preferRelativeResize="0"/>
          <p:nvPr/>
        </p:nvPicPr>
        <p:blipFill>
          <a:blip r:embed="rId3">
            <a:alphaModFix/>
          </a:blip>
          <a:stretch>
            <a:fillRect/>
          </a:stretch>
        </p:blipFill>
        <p:spPr>
          <a:xfrm>
            <a:off x="597025" y="1056250"/>
            <a:ext cx="4179500" cy="3517800"/>
          </a:xfrm>
          <a:prstGeom prst="rect">
            <a:avLst/>
          </a:prstGeom>
          <a:noFill/>
          <a:ln>
            <a:noFill/>
          </a:ln>
        </p:spPr>
      </p:pic>
      <p:pic>
        <p:nvPicPr>
          <p:cNvPr id="287" name="Google Shape;287;p43"/>
          <p:cNvPicPr preferRelativeResize="0"/>
          <p:nvPr/>
        </p:nvPicPr>
        <p:blipFill>
          <a:blip r:embed="rId4">
            <a:alphaModFix/>
          </a:blip>
          <a:stretch>
            <a:fillRect/>
          </a:stretch>
        </p:blipFill>
        <p:spPr>
          <a:xfrm>
            <a:off x="4849600" y="1058463"/>
            <a:ext cx="3870776" cy="3026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Url &amp; </a:t>
            </a:r>
            <a:r>
              <a:rPr lang="en"/>
              <a:t>Views Mapping [home]</a:t>
            </a:r>
            <a:endParaRPr/>
          </a:p>
        </p:txBody>
      </p:sp>
      <p:sp>
        <p:nvSpPr>
          <p:cNvPr id="293" name="Google Shape;293;p44"/>
          <p:cNvSpPr txBox="1"/>
          <p:nvPr>
            <p:ph idx="1" type="body"/>
          </p:nvPr>
        </p:nvSpPr>
        <p:spPr>
          <a:xfrm>
            <a:off x="247975" y="1133075"/>
            <a:ext cx="2764500" cy="44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Urls.py in project folder</a:t>
            </a:r>
            <a:endParaRPr/>
          </a:p>
        </p:txBody>
      </p:sp>
      <p:pic>
        <p:nvPicPr>
          <p:cNvPr id="294" name="Google Shape;294;p44"/>
          <p:cNvPicPr preferRelativeResize="0"/>
          <p:nvPr/>
        </p:nvPicPr>
        <p:blipFill rotWithShape="1">
          <a:blip r:embed="rId3">
            <a:alphaModFix/>
          </a:blip>
          <a:srcRect b="34275" l="0" r="0" t="18905"/>
          <a:stretch/>
        </p:blipFill>
        <p:spPr>
          <a:xfrm>
            <a:off x="505500" y="1579775"/>
            <a:ext cx="4495800" cy="1230775"/>
          </a:xfrm>
          <a:prstGeom prst="rect">
            <a:avLst/>
          </a:prstGeom>
          <a:noFill/>
          <a:ln>
            <a:noFill/>
          </a:ln>
        </p:spPr>
      </p:pic>
      <p:sp>
        <p:nvSpPr>
          <p:cNvPr id="295" name="Google Shape;295;p44"/>
          <p:cNvSpPr txBox="1"/>
          <p:nvPr>
            <p:ph idx="1" type="body"/>
          </p:nvPr>
        </p:nvSpPr>
        <p:spPr>
          <a:xfrm>
            <a:off x="247975" y="2810550"/>
            <a:ext cx="4638300" cy="446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Urls</a:t>
            </a:r>
            <a:r>
              <a:rPr lang="en"/>
              <a:t>.py in home folder</a:t>
            </a:r>
            <a:r>
              <a:rPr lang="en"/>
              <a:t>(if not exist create one)</a:t>
            </a:r>
            <a:endParaRPr/>
          </a:p>
        </p:txBody>
      </p:sp>
      <p:pic>
        <p:nvPicPr>
          <p:cNvPr id="296" name="Google Shape;296;p44"/>
          <p:cNvPicPr preferRelativeResize="0"/>
          <p:nvPr/>
        </p:nvPicPr>
        <p:blipFill>
          <a:blip r:embed="rId4">
            <a:alphaModFix/>
          </a:blip>
          <a:stretch>
            <a:fillRect/>
          </a:stretch>
        </p:blipFill>
        <p:spPr>
          <a:xfrm>
            <a:off x="574925" y="3257250"/>
            <a:ext cx="4533900" cy="1485900"/>
          </a:xfrm>
          <a:prstGeom prst="rect">
            <a:avLst/>
          </a:prstGeom>
          <a:noFill/>
          <a:ln>
            <a:noFill/>
          </a:ln>
        </p:spPr>
      </p:pic>
      <p:sp>
        <p:nvSpPr>
          <p:cNvPr id="297" name="Google Shape;297;p44"/>
          <p:cNvSpPr txBox="1"/>
          <p:nvPr>
            <p:ph idx="1" type="body"/>
          </p:nvPr>
        </p:nvSpPr>
        <p:spPr>
          <a:xfrm>
            <a:off x="4638675" y="929325"/>
            <a:ext cx="2764500" cy="44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Urls.py in home folder</a:t>
            </a:r>
            <a:endParaRPr/>
          </a:p>
        </p:txBody>
      </p:sp>
      <p:pic>
        <p:nvPicPr>
          <p:cNvPr id="298" name="Google Shape;298;p44"/>
          <p:cNvPicPr preferRelativeResize="0"/>
          <p:nvPr/>
        </p:nvPicPr>
        <p:blipFill>
          <a:blip r:embed="rId5">
            <a:alphaModFix/>
          </a:blip>
          <a:stretch>
            <a:fillRect/>
          </a:stretch>
        </p:blipFill>
        <p:spPr>
          <a:xfrm>
            <a:off x="5001305" y="1522974"/>
            <a:ext cx="3944944" cy="1434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311700" y="445025"/>
            <a:ext cx="1489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a:t>
            </a:r>
            <a:endParaRPr/>
          </a:p>
        </p:txBody>
      </p:sp>
      <p:sp>
        <p:nvSpPr>
          <p:cNvPr id="304" name="Google Shape;304;p45"/>
          <p:cNvSpPr txBox="1"/>
          <p:nvPr>
            <p:ph idx="1" type="body"/>
          </p:nvPr>
        </p:nvSpPr>
        <p:spPr>
          <a:xfrm>
            <a:off x="389450" y="1586050"/>
            <a:ext cx="5670000" cy="3334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Create a folder named </a:t>
            </a:r>
            <a:r>
              <a:rPr lang="en">
                <a:solidFill>
                  <a:srgbClr val="DC143C"/>
                </a:solidFill>
              </a:rPr>
              <a:t>templates </a:t>
            </a:r>
            <a:r>
              <a:rPr lang="en"/>
              <a:t>in main project folder</a:t>
            </a:r>
            <a:endParaRPr/>
          </a:p>
          <a:p>
            <a:pPr indent="0" lvl="0" marL="0" rtl="0" algn="l">
              <a:spcBef>
                <a:spcPts val="1200"/>
              </a:spcBef>
              <a:spcAft>
                <a:spcPts val="0"/>
              </a:spcAft>
              <a:buNone/>
            </a:pPr>
            <a:r>
              <a:rPr lang="en"/>
              <a:t>Change views.py file for template </a:t>
            </a:r>
            <a:endParaRPr/>
          </a:p>
          <a:p>
            <a:pPr indent="0" lvl="0" marL="0" rtl="0" algn="l">
              <a:lnSpc>
                <a:spcPct val="135714"/>
              </a:lnSpc>
              <a:spcBef>
                <a:spcPts val="1200"/>
              </a:spcBef>
              <a:spcAft>
                <a:spcPts val="0"/>
              </a:spcAft>
              <a:buClr>
                <a:schemeClr val="dk2"/>
              </a:buClr>
              <a:buSzPct val="104761"/>
              <a:buFont typeface="Arial"/>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index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request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request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'index.html'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a:t>In template folder create an index.html file</a:t>
            </a:r>
            <a:endParaRPr/>
          </a:p>
          <a:p>
            <a:pPr indent="0" lvl="0" marL="0" rtl="0" algn="l">
              <a:spcBef>
                <a:spcPts val="1200"/>
              </a:spcBef>
              <a:spcAft>
                <a:spcPts val="0"/>
              </a:spcAft>
              <a:buNone/>
            </a:pPr>
            <a:r>
              <a:rPr lang="en"/>
              <a:t>Install html-boilerplate extension in VS code</a:t>
            </a:r>
            <a:endParaRPr/>
          </a:p>
          <a:p>
            <a:pPr indent="0" lvl="0" marL="0" rtl="0" algn="l">
              <a:spcBef>
                <a:spcPts val="1200"/>
              </a:spcBef>
              <a:spcAft>
                <a:spcPts val="0"/>
              </a:spcAft>
              <a:buNone/>
            </a:pPr>
            <a:r>
              <a:rPr lang="en"/>
              <a:t>Type html5-boilorplate automatically create a boilser plate index content, - edit as of your need</a:t>
            </a:r>
            <a:endParaRPr/>
          </a:p>
          <a:p>
            <a:pPr indent="0" lvl="0" marL="0" rtl="0" algn="l">
              <a:spcBef>
                <a:spcPts val="1200"/>
              </a:spcBef>
              <a:spcAft>
                <a:spcPts val="0"/>
              </a:spcAft>
              <a:buNone/>
            </a:pPr>
            <a:r>
              <a:rPr lang="en"/>
              <a:t>Open </a:t>
            </a:r>
            <a:r>
              <a:rPr lang="en">
                <a:solidFill>
                  <a:srgbClr val="DC143C"/>
                </a:solidFill>
              </a:rPr>
              <a:t>settings.py</a:t>
            </a:r>
            <a:r>
              <a:rPr lang="en"/>
              <a:t> - under template - add </a:t>
            </a:r>
            <a:r>
              <a:rPr lang="en">
                <a:solidFill>
                  <a:srgbClr val="DC143C"/>
                </a:solidFill>
              </a:rPr>
              <a:t>template</a:t>
            </a:r>
            <a:r>
              <a:rPr lang="en"/>
              <a:t> in DIR inside</a:t>
            </a:r>
            <a:endParaRPr/>
          </a:p>
          <a:p>
            <a:pPr indent="0" lvl="0" marL="0" rtl="0" algn="l">
              <a:spcBef>
                <a:spcPts val="1200"/>
              </a:spcBef>
              <a:spcAft>
                <a:spcPts val="1200"/>
              </a:spcAft>
              <a:buNone/>
            </a:pPr>
            <a:r>
              <a:rPr lang="en"/>
              <a:t>Create another pages and update contents in views.py</a:t>
            </a:r>
            <a:endParaRPr/>
          </a:p>
        </p:txBody>
      </p:sp>
      <p:pic>
        <p:nvPicPr>
          <p:cNvPr id="305" name="Google Shape;305;p45"/>
          <p:cNvPicPr preferRelativeResize="0"/>
          <p:nvPr/>
        </p:nvPicPr>
        <p:blipFill>
          <a:blip r:embed="rId3">
            <a:alphaModFix/>
          </a:blip>
          <a:stretch>
            <a:fillRect/>
          </a:stretch>
        </p:blipFill>
        <p:spPr>
          <a:xfrm>
            <a:off x="2819400" y="0"/>
            <a:ext cx="3162300" cy="1314450"/>
          </a:xfrm>
          <a:prstGeom prst="rect">
            <a:avLst/>
          </a:prstGeom>
          <a:noFill/>
          <a:ln>
            <a:noFill/>
          </a:ln>
        </p:spPr>
      </p:pic>
      <p:pic>
        <p:nvPicPr>
          <p:cNvPr id="306" name="Google Shape;306;p45"/>
          <p:cNvPicPr preferRelativeResize="0"/>
          <p:nvPr/>
        </p:nvPicPr>
        <p:blipFill>
          <a:blip r:embed="rId4">
            <a:alphaModFix/>
          </a:blip>
          <a:stretch>
            <a:fillRect/>
          </a:stretch>
        </p:blipFill>
        <p:spPr>
          <a:xfrm>
            <a:off x="6059450" y="0"/>
            <a:ext cx="2857499" cy="2501067"/>
          </a:xfrm>
          <a:prstGeom prst="rect">
            <a:avLst/>
          </a:prstGeom>
          <a:noFill/>
          <a:ln>
            <a:noFill/>
          </a:ln>
        </p:spPr>
      </p:pic>
      <p:pic>
        <p:nvPicPr>
          <p:cNvPr id="307" name="Google Shape;307;p45"/>
          <p:cNvPicPr preferRelativeResize="0"/>
          <p:nvPr/>
        </p:nvPicPr>
        <p:blipFill>
          <a:blip r:embed="rId5">
            <a:alphaModFix/>
          </a:blip>
          <a:stretch>
            <a:fillRect/>
          </a:stretch>
        </p:blipFill>
        <p:spPr>
          <a:xfrm>
            <a:off x="6059446" y="2501075"/>
            <a:ext cx="3080325" cy="1818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52275" y="73500"/>
            <a:ext cx="306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and tags</a:t>
            </a:r>
            <a:endParaRPr/>
          </a:p>
        </p:txBody>
      </p:sp>
      <p:pic>
        <p:nvPicPr>
          <p:cNvPr id="313" name="Google Shape;313;p46"/>
          <p:cNvPicPr preferRelativeResize="0"/>
          <p:nvPr/>
        </p:nvPicPr>
        <p:blipFill>
          <a:blip r:embed="rId3">
            <a:alphaModFix/>
          </a:blip>
          <a:stretch>
            <a:fillRect/>
          </a:stretch>
        </p:blipFill>
        <p:spPr>
          <a:xfrm>
            <a:off x="4994099" y="73500"/>
            <a:ext cx="4076399" cy="3031000"/>
          </a:xfrm>
          <a:prstGeom prst="rect">
            <a:avLst/>
          </a:prstGeom>
          <a:noFill/>
          <a:ln>
            <a:noFill/>
          </a:ln>
        </p:spPr>
      </p:pic>
      <p:pic>
        <p:nvPicPr>
          <p:cNvPr id="314" name="Google Shape;314;p46"/>
          <p:cNvPicPr preferRelativeResize="0"/>
          <p:nvPr/>
        </p:nvPicPr>
        <p:blipFill>
          <a:blip r:embed="rId4">
            <a:alphaModFix/>
          </a:blip>
          <a:stretch>
            <a:fillRect/>
          </a:stretch>
        </p:blipFill>
        <p:spPr>
          <a:xfrm>
            <a:off x="52275" y="664575"/>
            <a:ext cx="4522999" cy="2470325"/>
          </a:xfrm>
          <a:prstGeom prst="rect">
            <a:avLst/>
          </a:prstGeom>
          <a:noFill/>
          <a:ln>
            <a:noFill/>
          </a:ln>
        </p:spPr>
      </p:pic>
      <p:pic>
        <p:nvPicPr>
          <p:cNvPr id="315" name="Google Shape;315;p46"/>
          <p:cNvPicPr preferRelativeResize="0"/>
          <p:nvPr/>
        </p:nvPicPr>
        <p:blipFill>
          <a:blip r:embed="rId5">
            <a:alphaModFix/>
          </a:blip>
          <a:stretch>
            <a:fillRect/>
          </a:stretch>
        </p:blipFill>
        <p:spPr>
          <a:xfrm>
            <a:off x="4366200" y="3153272"/>
            <a:ext cx="4668500" cy="188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tag [if…]</a:t>
            </a:r>
            <a:endParaRPr/>
          </a:p>
        </p:txBody>
      </p:sp>
      <p:pic>
        <p:nvPicPr>
          <p:cNvPr id="321" name="Google Shape;321;p47"/>
          <p:cNvPicPr preferRelativeResize="0"/>
          <p:nvPr/>
        </p:nvPicPr>
        <p:blipFill>
          <a:blip r:embed="rId3">
            <a:alphaModFix/>
          </a:blip>
          <a:stretch>
            <a:fillRect/>
          </a:stretch>
        </p:blipFill>
        <p:spPr>
          <a:xfrm>
            <a:off x="4164125" y="64300"/>
            <a:ext cx="4933950" cy="2266950"/>
          </a:xfrm>
          <a:prstGeom prst="rect">
            <a:avLst/>
          </a:prstGeom>
          <a:noFill/>
          <a:ln>
            <a:noFill/>
          </a:ln>
        </p:spPr>
      </p:pic>
      <p:pic>
        <p:nvPicPr>
          <p:cNvPr id="322" name="Google Shape;322;p47"/>
          <p:cNvPicPr preferRelativeResize="0"/>
          <p:nvPr/>
        </p:nvPicPr>
        <p:blipFill>
          <a:blip r:embed="rId4">
            <a:alphaModFix/>
          </a:blip>
          <a:stretch>
            <a:fillRect/>
          </a:stretch>
        </p:blipFill>
        <p:spPr>
          <a:xfrm>
            <a:off x="244250" y="2162075"/>
            <a:ext cx="3859325" cy="27033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0" y="0"/>
            <a:ext cx="432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a:t>
            </a:r>
            <a:r>
              <a:rPr lang="en"/>
              <a:t>inheritance  base.html</a:t>
            </a:r>
            <a:endParaRPr/>
          </a:p>
        </p:txBody>
      </p:sp>
      <p:pic>
        <p:nvPicPr>
          <p:cNvPr id="328" name="Google Shape;328;p48"/>
          <p:cNvPicPr preferRelativeResize="0"/>
          <p:nvPr/>
        </p:nvPicPr>
        <p:blipFill>
          <a:blip r:embed="rId3">
            <a:alphaModFix/>
          </a:blip>
          <a:stretch>
            <a:fillRect/>
          </a:stretch>
        </p:blipFill>
        <p:spPr>
          <a:xfrm>
            <a:off x="4572000" y="0"/>
            <a:ext cx="4511474" cy="2838100"/>
          </a:xfrm>
          <a:prstGeom prst="rect">
            <a:avLst/>
          </a:prstGeom>
          <a:noFill/>
          <a:ln>
            <a:noFill/>
          </a:ln>
        </p:spPr>
      </p:pic>
      <p:sp>
        <p:nvSpPr>
          <p:cNvPr id="329" name="Google Shape;329;p48"/>
          <p:cNvSpPr txBox="1"/>
          <p:nvPr/>
        </p:nvSpPr>
        <p:spPr>
          <a:xfrm>
            <a:off x="174500" y="707225"/>
            <a:ext cx="4335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AutoNum type="arabicPeriod"/>
            </a:pPr>
            <a:r>
              <a:rPr lang="en">
                <a:latin typeface="Playfair Display"/>
                <a:ea typeface="Playfair Display"/>
                <a:cs typeface="Playfair Display"/>
                <a:sym typeface="Playfair Display"/>
              </a:rPr>
              <a:t>Create a file named base.html</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t/>
            </a:r>
            <a:endParaRPr>
              <a:latin typeface="Playfair Display"/>
              <a:ea typeface="Playfair Display"/>
              <a:cs typeface="Playfair Display"/>
              <a:sym typeface="Playfair Display"/>
            </a:endParaRPr>
          </a:p>
        </p:txBody>
      </p:sp>
      <p:pic>
        <p:nvPicPr>
          <p:cNvPr id="330" name="Google Shape;330;p48"/>
          <p:cNvPicPr preferRelativeResize="0"/>
          <p:nvPr/>
        </p:nvPicPr>
        <p:blipFill>
          <a:blip r:embed="rId4">
            <a:alphaModFix/>
          </a:blip>
          <a:stretch>
            <a:fillRect/>
          </a:stretch>
        </p:blipFill>
        <p:spPr>
          <a:xfrm>
            <a:off x="244275" y="1254775"/>
            <a:ext cx="4327726" cy="24923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a:t>
            </a:r>
            <a:r>
              <a:rPr lang="en"/>
              <a:t> index.html and other pages </a:t>
            </a:r>
            <a:endParaRPr/>
          </a:p>
        </p:txBody>
      </p:sp>
      <p:pic>
        <p:nvPicPr>
          <p:cNvPr id="336" name="Google Shape;336;p49"/>
          <p:cNvPicPr preferRelativeResize="0"/>
          <p:nvPr/>
        </p:nvPicPr>
        <p:blipFill>
          <a:blip r:embed="rId3">
            <a:alphaModFix/>
          </a:blip>
          <a:stretch>
            <a:fillRect/>
          </a:stretch>
        </p:blipFill>
        <p:spPr>
          <a:xfrm>
            <a:off x="354475" y="1151775"/>
            <a:ext cx="2115295" cy="1637850"/>
          </a:xfrm>
          <a:prstGeom prst="rect">
            <a:avLst/>
          </a:prstGeom>
          <a:noFill/>
          <a:ln>
            <a:noFill/>
          </a:ln>
        </p:spPr>
      </p:pic>
      <p:pic>
        <p:nvPicPr>
          <p:cNvPr id="337" name="Google Shape;337;p49"/>
          <p:cNvPicPr preferRelativeResize="0"/>
          <p:nvPr/>
        </p:nvPicPr>
        <p:blipFill>
          <a:blip r:embed="rId4">
            <a:alphaModFix/>
          </a:blip>
          <a:stretch>
            <a:fillRect/>
          </a:stretch>
        </p:blipFill>
        <p:spPr>
          <a:xfrm>
            <a:off x="2499650" y="1151775"/>
            <a:ext cx="2248900" cy="1637850"/>
          </a:xfrm>
          <a:prstGeom prst="rect">
            <a:avLst/>
          </a:prstGeom>
          <a:noFill/>
          <a:ln>
            <a:noFill/>
          </a:ln>
        </p:spPr>
      </p:pic>
      <p:pic>
        <p:nvPicPr>
          <p:cNvPr id="338" name="Google Shape;338;p49"/>
          <p:cNvPicPr preferRelativeResize="0"/>
          <p:nvPr/>
        </p:nvPicPr>
        <p:blipFill>
          <a:blip r:embed="rId5">
            <a:alphaModFix/>
          </a:blip>
          <a:stretch>
            <a:fillRect/>
          </a:stretch>
        </p:blipFill>
        <p:spPr>
          <a:xfrm>
            <a:off x="5086891" y="1151775"/>
            <a:ext cx="2710705" cy="1637850"/>
          </a:xfrm>
          <a:prstGeom prst="rect">
            <a:avLst/>
          </a:prstGeom>
          <a:noFill/>
          <a:ln>
            <a:noFill/>
          </a:ln>
        </p:spPr>
      </p:pic>
      <p:pic>
        <p:nvPicPr>
          <p:cNvPr id="339" name="Google Shape;339;p49"/>
          <p:cNvPicPr preferRelativeResize="0"/>
          <p:nvPr/>
        </p:nvPicPr>
        <p:blipFill>
          <a:blip r:embed="rId6">
            <a:alphaModFix/>
          </a:blip>
          <a:stretch>
            <a:fillRect/>
          </a:stretch>
        </p:blipFill>
        <p:spPr>
          <a:xfrm>
            <a:off x="294777" y="2969575"/>
            <a:ext cx="2573717" cy="1637850"/>
          </a:xfrm>
          <a:prstGeom prst="rect">
            <a:avLst/>
          </a:prstGeom>
          <a:noFill/>
          <a:ln>
            <a:noFill/>
          </a:ln>
        </p:spPr>
      </p:pic>
      <p:pic>
        <p:nvPicPr>
          <p:cNvPr id="340" name="Google Shape;340;p49"/>
          <p:cNvPicPr preferRelativeResize="0"/>
          <p:nvPr/>
        </p:nvPicPr>
        <p:blipFill>
          <a:blip r:embed="rId7">
            <a:alphaModFix/>
          </a:blip>
          <a:stretch>
            <a:fillRect/>
          </a:stretch>
        </p:blipFill>
        <p:spPr>
          <a:xfrm>
            <a:off x="3020898" y="2942025"/>
            <a:ext cx="2444300" cy="1439125"/>
          </a:xfrm>
          <a:prstGeom prst="rect">
            <a:avLst/>
          </a:prstGeom>
          <a:noFill/>
          <a:ln>
            <a:noFill/>
          </a:ln>
        </p:spPr>
      </p:pic>
      <p:pic>
        <p:nvPicPr>
          <p:cNvPr id="341" name="Google Shape;341;p49"/>
          <p:cNvPicPr preferRelativeResize="0"/>
          <p:nvPr/>
        </p:nvPicPr>
        <p:blipFill>
          <a:blip r:embed="rId8">
            <a:alphaModFix/>
          </a:blip>
          <a:stretch>
            <a:fillRect/>
          </a:stretch>
        </p:blipFill>
        <p:spPr>
          <a:xfrm>
            <a:off x="5617600" y="2942025"/>
            <a:ext cx="2639907" cy="1637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using bootstrap -1</a:t>
            </a:r>
            <a:endParaRPr/>
          </a:p>
          <a:p>
            <a:pPr indent="0" lvl="0" marL="0" rtl="0" algn="l">
              <a:spcBef>
                <a:spcPts val="0"/>
              </a:spcBef>
              <a:spcAft>
                <a:spcPts val="0"/>
              </a:spcAft>
              <a:buNone/>
            </a:pPr>
            <a:r>
              <a:t/>
            </a:r>
            <a:endParaRPr/>
          </a:p>
        </p:txBody>
      </p:sp>
      <p:sp>
        <p:nvSpPr>
          <p:cNvPr id="347" name="Google Shape;347;p50"/>
          <p:cNvSpPr txBox="1"/>
          <p:nvPr>
            <p:ph idx="1" type="body"/>
          </p:nvPr>
        </p:nvSpPr>
        <p:spPr>
          <a:xfrm>
            <a:off x="311700" y="1234075"/>
            <a:ext cx="52083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Rename existing base.html to oldbase.html</a:t>
            </a:r>
            <a:endParaRPr/>
          </a:p>
          <a:p>
            <a:pPr indent="-342900" lvl="0" marL="457200" rtl="0" algn="l">
              <a:spcBef>
                <a:spcPts val="0"/>
              </a:spcBef>
              <a:spcAft>
                <a:spcPts val="0"/>
              </a:spcAft>
              <a:buSzPts val="1800"/>
              <a:buAutoNum type="arabicPeriod"/>
            </a:pPr>
            <a:r>
              <a:rPr lang="en"/>
              <a:t>Download the base.html (</a:t>
            </a:r>
            <a:r>
              <a:rPr lang="en" u="sng">
                <a:solidFill>
                  <a:schemeClr val="hlink"/>
                </a:solidFill>
                <a:hlinkClick r:id="rId3"/>
              </a:rPr>
              <a:t>https://drive.google.com/drive/folders/1tGIPMmiTkmtqxbc5Wdg6BxE8pT6ooTDF</a:t>
            </a:r>
            <a:r>
              <a:rPr lang="en"/>
              <a:t>)</a:t>
            </a:r>
            <a:endParaRPr/>
          </a:p>
          <a:p>
            <a:pPr indent="-342900" lvl="0" marL="457200" rtl="0" algn="l">
              <a:spcBef>
                <a:spcPts val="0"/>
              </a:spcBef>
              <a:spcAft>
                <a:spcPts val="0"/>
              </a:spcAft>
              <a:buSzPts val="1800"/>
              <a:buAutoNum type="arabicPeriod"/>
            </a:pPr>
            <a:r>
              <a:rPr lang="en"/>
              <a:t>place</a:t>
            </a:r>
            <a:r>
              <a:rPr lang="en"/>
              <a:t> the existing base.html into project folder </a:t>
            </a:r>
            <a:endParaRPr/>
          </a:p>
          <a:p>
            <a:pPr indent="-342900" lvl="0" marL="457200" rtl="0" algn="l">
              <a:spcBef>
                <a:spcPts val="0"/>
              </a:spcBef>
              <a:spcAft>
                <a:spcPts val="0"/>
              </a:spcAft>
              <a:buSzPts val="1800"/>
              <a:buAutoNum type="arabicPeriod"/>
            </a:pPr>
            <a:r>
              <a:rPr lang="en"/>
              <a:t>Copy title and content blocks from oldbase.html to base.html</a:t>
            </a:r>
            <a:endParaRPr/>
          </a:p>
          <a:p>
            <a:pPr indent="-342900" lvl="0" marL="457200" rtl="0" algn="l">
              <a:spcBef>
                <a:spcPts val="0"/>
              </a:spcBef>
              <a:spcAft>
                <a:spcPts val="0"/>
              </a:spcAft>
              <a:buSzPts val="1800"/>
              <a:buAutoNum type="arabicPeriod"/>
            </a:pPr>
            <a:r>
              <a:rPr lang="en"/>
              <a:t>Come to urls.py in ‘</a:t>
            </a:r>
            <a:r>
              <a:rPr lang="en"/>
              <a:t>home’ folder </a:t>
            </a:r>
            <a:endParaRPr/>
          </a:p>
          <a:p>
            <a:pPr indent="-342900" lvl="0" marL="457200" rtl="0" algn="l">
              <a:spcBef>
                <a:spcPts val="0"/>
              </a:spcBef>
              <a:spcAft>
                <a:spcPts val="0"/>
              </a:spcAft>
              <a:buSzPts val="1800"/>
              <a:buAutoNum type="arabicPeriod"/>
            </a:pPr>
            <a:r>
              <a:t/>
            </a:r>
            <a:endParaRPr/>
          </a:p>
        </p:txBody>
      </p:sp>
      <p:pic>
        <p:nvPicPr>
          <p:cNvPr id="348" name="Google Shape;348;p50"/>
          <p:cNvPicPr preferRelativeResize="0"/>
          <p:nvPr/>
        </p:nvPicPr>
        <p:blipFill>
          <a:blip r:embed="rId4">
            <a:alphaModFix/>
          </a:blip>
          <a:stretch>
            <a:fillRect/>
          </a:stretch>
        </p:blipFill>
        <p:spPr>
          <a:xfrm>
            <a:off x="4610770" y="3119245"/>
            <a:ext cx="3985900" cy="17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ph idx="1" type="body"/>
          </p:nvPr>
        </p:nvSpPr>
        <p:spPr>
          <a:xfrm>
            <a:off x="311700" y="1234075"/>
            <a:ext cx="4326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6. Come to base.html edit all # links </a:t>
            </a:r>
            <a:endParaRPr/>
          </a:p>
        </p:txBody>
      </p:sp>
      <p:sp>
        <p:nvSpPr>
          <p:cNvPr id="354" name="Google Shape;35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using bootstrap -2</a:t>
            </a:r>
            <a:endParaRPr/>
          </a:p>
          <a:p>
            <a:pPr indent="0" lvl="0" marL="0" rtl="0" algn="l">
              <a:spcBef>
                <a:spcPts val="0"/>
              </a:spcBef>
              <a:spcAft>
                <a:spcPts val="0"/>
              </a:spcAft>
              <a:buNone/>
            </a:pPr>
            <a:r>
              <a:t/>
            </a:r>
            <a:endParaRPr/>
          </a:p>
        </p:txBody>
      </p:sp>
      <p:pic>
        <p:nvPicPr>
          <p:cNvPr id="355" name="Google Shape;355;p51"/>
          <p:cNvPicPr preferRelativeResize="0"/>
          <p:nvPr/>
        </p:nvPicPr>
        <p:blipFill>
          <a:blip r:embed="rId3">
            <a:alphaModFix/>
          </a:blip>
          <a:stretch>
            <a:fillRect/>
          </a:stretch>
        </p:blipFill>
        <p:spPr>
          <a:xfrm>
            <a:off x="1796875" y="1991425"/>
            <a:ext cx="5385649" cy="257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endParaRPr/>
          </a:p>
        </p:txBody>
      </p:sp>
      <p:sp>
        <p:nvSpPr>
          <p:cNvPr id="93" name="Google Shape;93;p16"/>
          <p:cNvSpPr txBox="1"/>
          <p:nvPr>
            <p:ph idx="1" type="body"/>
          </p:nvPr>
        </p:nvSpPr>
        <p:spPr>
          <a:xfrm>
            <a:off x="1506150" y="51800"/>
            <a:ext cx="75012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Interpreted </a:t>
            </a:r>
            <a:r>
              <a:rPr lang="en"/>
              <a:t>High Level</a:t>
            </a:r>
            <a:r>
              <a:rPr lang="en"/>
              <a:t> programing </a:t>
            </a:r>
            <a:r>
              <a:rPr lang="en"/>
              <a:t>language</a:t>
            </a:r>
            <a:r>
              <a:rPr lang="en"/>
              <a:t> </a:t>
            </a:r>
            <a:endParaRPr/>
          </a:p>
          <a:p>
            <a:pPr indent="0" lvl="0" marL="0" rtl="0" algn="l">
              <a:spcBef>
                <a:spcPts val="1200"/>
              </a:spcBef>
              <a:spcAft>
                <a:spcPts val="0"/>
              </a:spcAft>
              <a:buNone/>
            </a:pPr>
            <a:r>
              <a:rPr lang="en"/>
              <a:t>General </a:t>
            </a:r>
            <a:r>
              <a:rPr lang="en"/>
              <a:t>purpose</a:t>
            </a:r>
            <a:r>
              <a:rPr lang="en"/>
              <a:t> Programing</a:t>
            </a:r>
            <a:endParaRPr/>
          </a:p>
          <a:p>
            <a:pPr indent="0" lvl="0" marL="0" rtl="0" algn="l">
              <a:spcBef>
                <a:spcPts val="1200"/>
              </a:spcBef>
              <a:spcAft>
                <a:spcPts val="0"/>
              </a:spcAft>
              <a:buNone/>
            </a:pPr>
            <a:r>
              <a:rPr lang="en"/>
              <a:t>It support multiple </a:t>
            </a:r>
            <a:r>
              <a:rPr lang="en"/>
              <a:t>Paradigm [structural, Object oriented , Functional]</a:t>
            </a:r>
            <a:endParaRPr/>
          </a:p>
          <a:p>
            <a:pPr indent="0" lvl="0" marL="0" rtl="0" algn="l">
              <a:spcBef>
                <a:spcPts val="1200"/>
              </a:spcBef>
              <a:spcAft>
                <a:spcPts val="1200"/>
              </a:spcAft>
              <a:buNone/>
            </a:pPr>
            <a:r>
              <a:rPr lang="en"/>
              <a:t>Used in the area of - Web Development, Automation, Data science, Machine learning.</a:t>
            </a:r>
            <a:endParaRPr/>
          </a:p>
        </p:txBody>
      </p:sp>
      <p:sp>
        <p:nvSpPr>
          <p:cNvPr id="94" name="Google Shape;94;p16"/>
          <p:cNvSpPr txBox="1"/>
          <p:nvPr>
            <p:ph type="title"/>
          </p:nvPr>
        </p:nvSpPr>
        <p:spPr>
          <a:xfrm>
            <a:off x="311700" y="2602375"/>
            <a:ext cx="99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Jango</a:t>
            </a:r>
            <a:endParaRPr/>
          </a:p>
        </p:txBody>
      </p:sp>
      <p:sp>
        <p:nvSpPr>
          <p:cNvPr id="95" name="Google Shape;95;p16"/>
          <p:cNvSpPr txBox="1"/>
          <p:nvPr>
            <p:ph idx="1" type="body"/>
          </p:nvPr>
        </p:nvSpPr>
        <p:spPr>
          <a:xfrm>
            <a:off x="1506150" y="2396575"/>
            <a:ext cx="5124300" cy="9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Jango, flask, Pyramid [frameworks of Python]</a:t>
            </a:r>
            <a:endParaRPr/>
          </a:p>
          <a:p>
            <a:pPr indent="0" lvl="0" marL="0" rtl="0" algn="l">
              <a:spcBef>
                <a:spcPts val="1200"/>
              </a:spcBef>
              <a:spcAft>
                <a:spcPts val="1200"/>
              </a:spcAft>
              <a:buNone/>
            </a:pPr>
            <a:r>
              <a:rPr lang="en"/>
              <a:t>Jango used for large web application</a:t>
            </a:r>
            <a:endParaRPr/>
          </a:p>
        </p:txBody>
      </p:sp>
      <p:sp>
        <p:nvSpPr>
          <p:cNvPr id="96" name="Google Shape;96;p16"/>
          <p:cNvSpPr txBox="1"/>
          <p:nvPr>
            <p:ph type="title"/>
          </p:nvPr>
        </p:nvSpPr>
        <p:spPr>
          <a:xfrm>
            <a:off x="311700" y="3455575"/>
            <a:ext cx="140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Pycharm</a:t>
            </a:r>
            <a:endParaRPr/>
          </a:p>
        </p:txBody>
      </p:sp>
      <p:sp>
        <p:nvSpPr>
          <p:cNvPr id="97" name="Google Shape;97;p16"/>
          <p:cNvSpPr txBox="1"/>
          <p:nvPr>
            <p:ph idx="1" type="body"/>
          </p:nvPr>
        </p:nvSpPr>
        <p:spPr>
          <a:xfrm>
            <a:off x="1908375" y="3486150"/>
            <a:ext cx="30156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Support so many library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idx="1" type="body"/>
          </p:nvPr>
        </p:nvSpPr>
        <p:spPr>
          <a:xfrm>
            <a:off x="311700" y="1732125"/>
            <a:ext cx="51075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t>
            </a:r>
            <a:r>
              <a:rPr lang="en"/>
              <a:t>trl +c to close server</a:t>
            </a:r>
            <a:endParaRPr/>
          </a:p>
          <a:p>
            <a:pPr indent="-342900" lvl="0" marL="457200" rtl="0" algn="l">
              <a:spcBef>
                <a:spcPts val="0"/>
              </a:spcBef>
              <a:spcAft>
                <a:spcPts val="0"/>
              </a:spcAft>
              <a:buSzPts val="1800"/>
              <a:buAutoNum type="arabicPeriod"/>
            </a:pPr>
            <a:r>
              <a:rPr lang="en"/>
              <a:t>Python manage.py makemigrations</a:t>
            </a:r>
            <a:endParaRPr/>
          </a:p>
          <a:p>
            <a:pPr indent="-342900" lvl="0" marL="457200" rtl="0" algn="l">
              <a:spcBef>
                <a:spcPts val="0"/>
              </a:spcBef>
              <a:spcAft>
                <a:spcPts val="0"/>
              </a:spcAft>
              <a:buSzPts val="1800"/>
              <a:buAutoNum type="arabicPeriod"/>
            </a:pPr>
            <a:r>
              <a:rPr lang="en"/>
              <a:t>Python manage.py migrate</a:t>
            </a:r>
            <a:endParaRPr/>
          </a:p>
          <a:p>
            <a:pPr indent="-342900" lvl="0" marL="457200" rtl="0" algn="l">
              <a:spcBef>
                <a:spcPts val="0"/>
              </a:spcBef>
              <a:spcAft>
                <a:spcPts val="0"/>
              </a:spcAft>
              <a:buSzPts val="1800"/>
              <a:buAutoNum type="arabicPeriod"/>
            </a:pPr>
            <a:r>
              <a:rPr lang="en"/>
              <a:t>python manage.py createsuperuser</a:t>
            </a:r>
            <a:endParaRPr/>
          </a:p>
          <a:p>
            <a:pPr indent="-342900" lvl="0" marL="457200" rtl="0" algn="l">
              <a:spcBef>
                <a:spcPts val="0"/>
              </a:spcBef>
              <a:spcAft>
                <a:spcPts val="0"/>
              </a:spcAft>
              <a:buSzPts val="1800"/>
              <a:buAutoNum type="arabicPeriod"/>
            </a:pPr>
            <a:r>
              <a:rPr lang="en"/>
              <a:t>Enter your username, email, password</a:t>
            </a:r>
            <a:endParaRPr/>
          </a:p>
          <a:p>
            <a:pPr indent="0" lvl="0" marL="457200" rtl="0" algn="l">
              <a:spcBef>
                <a:spcPts val="1200"/>
              </a:spcBef>
              <a:spcAft>
                <a:spcPts val="0"/>
              </a:spcAft>
              <a:buNone/>
            </a:pPr>
            <a:r>
              <a:rPr lang="en"/>
              <a:t>Admin, </a:t>
            </a:r>
            <a:r>
              <a:rPr lang="en" u="sng">
                <a:solidFill>
                  <a:schemeClr val="hlink"/>
                </a:solidFill>
                <a:hlinkClick r:id="rId3"/>
              </a:rPr>
              <a:t>spshinoop@gmail.com</a:t>
            </a:r>
            <a:r>
              <a:rPr lang="en"/>
              <a:t>, Admin*123</a:t>
            </a:r>
            <a:endParaRPr/>
          </a:p>
          <a:p>
            <a:pPr indent="-342900" lvl="0" marL="457200" rtl="0" algn="l">
              <a:spcBef>
                <a:spcPts val="1200"/>
              </a:spcBef>
              <a:spcAft>
                <a:spcPts val="0"/>
              </a:spcAft>
              <a:buSzPts val="1800"/>
              <a:buAutoNum type="arabicPeriod"/>
            </a:pPr>
            <a:r>
              <a:rPr lang="en"/>
              <a:t>Python manage.py runserver</a:t>
            </a:r>
            <a:endParaRPr/>
          </a:p>
          <a:p>
            <a:pPr indent="-342900" lvl="0" marL="457200" rtl="0" algn="l">
              <a:spcBef>
                <a:spcPts val="0"/>
              </a:spcBef>
              <a:spcAft>
                <a:spcPts val="0"/>
              </a:spcAft>
              <a:buSzPts val="1800"/>
              <a:buAutoNum type="arabicPeriod"/>
            </a:pPr>
            <a:r>
              <a:rPr lang="en"/>
              <a:t>In browser (</a:t>
            </a:r>
            <a:r>
              <a:rPr lang="en" u="sng">
                <a:solidFill>
                  <a:schemeClr val="hlink"/>
                </a:solidFill>
                <a:hlinkClick r:id="rId4"/>
              </a:rPr>
              <a:t>http://127.0.0.1:8000/admin</a:t>
            </a:r>
            <a:r>
              <a:rPr lang="en"/>
              <a:t>)</a:t>
            </a:r>
            <a:endParaRPr/>
          </a:p>
          <a:p>
            <a:pPr indent="-342900" lvl="0" marL="457200" rtl="0" algn="l">
              <a:spcBef>
                <a:spcPts val="0"/>
              </a:spcBef>
              <a:spcAft>
                <a:spcPts val="0"/>
              </a:spcAft>
              <a:buSzPts val="1800"/>
              <a:buAutoNum type="arabicPeriod"/>
            </a:pPr>
            <a:r>
              <a:rPr lang="en"/>
              <a:t>Type your id and password</a:t>
            </a:r>
            <a:endParaRPr/>
          </a:p>
        </p:txBody>
      </p:sp>
      <p:pic>
        <p:nvPicPr>
          <p:cNvPr id="361" name="Google Shape;361;p52"/>
          <p:cNvPicPr preferRelativeResize="0"/>
          <p:nvPr/>
        </p:nvPicPr>
        <p:blipFill>
          <a:blip r:embed="rId5">
            <a:alphaModFix/>
          </a:blip>
          <a:stretch>
            <a:fillRect/>
          </a:stretch>
        </p:blipFill>
        <p:spPr>
          <a:xfrm>
            <a:off x="5456500" y="2828924"/>
            <a:ext cx="3586475" cy="2238000"/>
          </a:xfrm>
          <a:prstGeom prst="rect">
            <a:avLst/>
          </a:prstGeom>
          <a:noFill/>
          <a:ln>
            <a:noFill/>
          </a:ln>
        </p:spPr>
      </p:pic>
      <p:pic>
        <p:nvPicPr>
          <p:cNvPr id="362" name="Google Shape;362;p52"/>
          <p:cNvPicPr preferRelativeResize="0"/>
          <p:nvPr/>
        </p:nvPicPr>
        <p:blipFill>
          <a:blip r:embed="rId6">
            <a:alphaModFix/>
          </a:blip>
          <a:stretch>
            <a:fillRect/>
          </a:stretch>
        </p:blipFill>
        <p:spPr>
          <a:xfrm>
            <a:off x="-10" y="0"/>
            <a:ext cx="7711935" cy="1545650"/>
          </a:xfrm>
          <a:prstGeom prst="rect">
            <a:avLst/>
          </a:prstGeom>
          <a:noFill/>
          <a:ln>
            <a:noFill/>
          </a:ln>
        </p:spPr>
      </p:pic>
      <p:sp>
        <p:nvSpPr>
          <p:cNvPr id="363" name="Google Shape;363;p52"/>
          <p:cNvSpPr txBox="1"/>
          <p:nvPr>
            <p:ph type="title"/>
          </p:nvPr>
        </p:nvSpPr>
        <p:spPr>
          <a:xfrm>
            <a:off x="5041850" y="923875"/>
            <a:ext cx="282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admin - 1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user (reception, Userreception*123) → save and continue </a:t>
            </a:r>
            <a:endParaRPr/>
          </a:p>
          <a:p>
            <a:pPr indent="-342900" lvl="0" marL="457200" rtl="0" algn="l">
              <a:spcBef>
                <a:spcPts val="0"/>
              </a:spcBef>
              <a:spcAft>
                <a:spcPts val="0"/>
              </a:spcAft>
              <a:buSzPts val="1800"/>
              <a:buAutoNum type="arabicPeriod"/>
            </a:pPr>
            <a:r>
              <a:rPr lang="en"/>
              <a:t>Firstname (</a:t>
            </a:r>
            <a:r>
              <a:rPr lang="en"/>
              <a:t>reception, Activate, staff status, Save, logout</a:t>
            </a:r>
            <a:endParaRPr/>
          </a:p>
          <a:p>
            <a:pPr indent="-342900" lvl="0" marL="457200" rtl="0" algn="l">
              <a:spcBef>
                <a:spcPts val="0"/>
              </a:spcBef>
              <a:spcAft>
                <a:spcPts val="0"/>
              </a:spcAft>
              <a:buSzPts val="1800"/>
              <a:buAutoNum type="arabicPeriod"/>
            </a:pPr>
            <a:r>
              <a:rPr lang="en"/>
              <a:t>Login again→ login using– reception, Userreception*123 (No editing permission) so logout</a:t>
            </a:r>
            <a:endParaRPr/>
          </a:p>
          <a:p>
            <a:pPr indent="-342900" lvl="0" marL="457200" rtl="0" algn="l">
              <a:spcBef>
                <a:spcPts val="0"/>
              </a:spcBef>
              <a:spcAft>
                <a:spcPts val="0"/>
              </a:spcAft>
              <a:buSzPts val="1800"/>
              <a:buAutoNum type="arabicPeriod"/>
            </a:pPr>
            <a:r>
              <a:rPr lang="en"/>
              <a:t>Login again as superadmin</a:t>
            </a:r>
            <a:endParaRPr/>
          </a:p>
          <a:p>
            <a:pPr indent="-342900" lvl="0" marL="457200" rtl="0" algn="l">
              <a:spcBef>
                <a:spcPts val="0"/>
              </a:spcBef>
              <a:spcAft>
                <a:spcPts val="0"/>
              </a:spcAft>
              <a:buSzPts val="1800"/>
              <a:buAutoNum type="arabicPeriod"/>
            </a:pPr>
            <a:r>
              <a:rPr lang="en"/>
              <a:t>Now delete the reception user and logout</a:t>
            </a:r>
            <a:endParaRPr/>
          </a:p>
          <a:p>
            <a:pPr indent="-342900" lvl="0" marL="457200" rtl="0" algn="l">
              <a:spcBef>
                <a:spcPts val="0"/>
              </a:spcBef>
              <a:spcAft>
                <a:spcPts val="0"/>
              </a:spcAft>
              <a:buSzPts val="1800"/>
              <a:buAutoNum type="arabicPeriod"/>
            </a:pPr>
            <a:r>
              <a:t/>
            </a:r>
            <a:endParaRPr/>
          </a:p>
        </p:txBody>
      </p:sp>
      <p:sp>
        <p:nvSpPr>
          <p:cNvPr id="369" name="Google Shape;369;p53"/>
          <p:cNvSpPr txBox="1"/>
          <p:nvPr>
            <p:ph type="title"/>
          </p:nvPr>
        </p:nvSpPr>
        <p:spPr>
          <a:xfrm>
            <a:off x="183075" y="106450"/>
            <a:ext cx="282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admin - 2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Static files</a:t>
            </a:r>
            <a:endParaRPr/>
          </a:p>
        </p:txBody>
      </p:sp>
      <p:sp>
        <p:nvSpPr>
          <p:cNvPr id="375" name="Google Shape;375;p54"/>
          <p:cNvSpPr txBox="1"/>
          <p:nvPr>
            <p:ph idx="1" type="body"/>
          </p:nvPr>
        </p:nvSpPr>
        <p:spPr>
          <a:xfrm>
            <a:off x="311700" y="1234075"/>
            <a:ext cx="33255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6" name="Google Shape;376;p54"/>
          <p:cNvPicPr preferRelativeResize="0"/>
          <p:nvPr/>
        </p:nvPicPr>
        <p:blipFill>
          <a:blip r:embed="rId3">
            <a:alphaModFix/>
          </a:blip>
          <a:stretch>
            <a:fillRect/>
          </a:stretch>
        </p:blipFill>
        <p:spPr>
          <a:xfrm>
            <a:off x="4272850" y="1"/>
            <a:ext cx="4871151" cy="194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235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python</a:t>
            </a:r>
            <a:endParaRPr/>
          </a:p>
        </p:txBody>
      </p:sp>
      <p:sp>
        <p:nvSpPr>
          <p:cNvPr id="103" name="Google Shape;10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Python.org</a:t>
            </a:r>
            <a:endParaRPr/>
          </a:p>
          <a:p>
            <a:pPr indent="-342900" lvl="0" marL="457200" rtl="0" algn="l">
              <a:spcBef>
                <a:spcPts val="0"/>
              </a:spcBef>
              <a:spcAft>
                <a:spcPts val="0"/>
              </a:spcAft>
              <a:buSzPts val="1800"/>
              <a:buAutoNum type="arabicPeriod"/>
            </a:pPr>
            <a:r>
              <a:rPr lang="en"/>
              <a:t>Install 3.6 (</a:t>
            </a:r>
            <a:r>
              <a:rPr lang="en" u="sng">
                <a:solidFill>
                  <a:schemeClr val="hlink"/>
                </a:solidFill>
                <a:hlinkClick r:id="rId3"/>
              </a:rPr>
              <a:t>https://www.python.org/downloads/release/python-360/</a:t>
            </a:r>
            <a:r>
              <a:rPr lang="en"/>
              <a:t>)</a:t>
            </a:r>
            <a:endParaRPr/>
          </a:p>
          <a:p>
            <a:pPr indent="-342900" lvl="0" marL="457200" rtl="0" algn="l">
              <a:spcBef>
                <a:spcPts val="0"/>
              </a:spcBef>
              <a:spcAft>
                <a:spcPts val="0"/>
              </a:spcAft>
              <a:buSzPts val="1800"/>
              <a:buAutoNum type="arabicPeriod"/>
            </a:pPr>
            <a:r>
              <a:rPr lang="en"/>
              <a:t>Windows x86-64 web based installer</a:t>
            </a:r>
            <a:endParaRPr/>
          </a:p>
          <a:p>
            <a:pPr indent="-342900" lvl="0" marL="457200" rtl="0" algn="l">
              <a:spcBef>
                <a:spcPts val="0"/>
              </a:spcBef>
              <a:spcAft>
                <a:spcPts val="0"/>
              </a:spcAft>
              <a:buSzPts val="1800"/>
              <a:buAutoNum type="arabicPeriod"/>
            </a:pPr>
            <a:r>
              <a:rPr lang="en"/>
              <a:t>Run the installed file → Must tick </a:t>
            </a:r>
            <a:r>
              <a:rPr b="1" lang="en"/>
              <a:t>add path</a:t>
            </a:r>
            <a:r>
              <a:rPr lang="en"/>
              <a:t> option </a:t>
            </a:r>
            <a:endParaRPr/>
          </a:p>
          <a:p>
            <a:pPr indent="-342900" lvl="0" marL="457200" rtl="0" algn="l">
              <a:spcBef>
                <a:spcPts val="0"/>
              </a:spcBef>
              <a:spcAft>
                <a:spcPts val="0"/>
              </a:spcAft>
              <a:buSzPts val="1800"/>
              <a:buAutoNum type="arabicPeriod"/>
            </a:pPr>
            <a:r>
              <a:rPr lang="en"/>
              <a:t>Use </a:t>
            </a:r>
            <a:r>
              <a:rPr lang="en"/>
              <a:t>command</a:t>
            </a:r>
            <a:r>
              <a:rPr lang="en"/>
              <a:t> prompt to check python  ( type python then enter)</a:t>
            </a:r>
            <a:endParaRPr/>
          </a:p>
          <a:p>
            <a:pPr indent="-342900" lvl="0" marL="457200" rtl="0" algn="l">
              <a:spcBef>
                <a:spcPts val="0"/>
              </a:spcBef>
              <a:spcAft>
                <a:spcPts val="0"/>
              </a:spcAft>
              <a:buSzPts val="1800"/>
              <a:buAutoNum type="arabicPeriod"/>
            </a:pPr>
            <a:r>
              <a:rPr lang="en"/>
              <a:t>Check python version [comment prompt→ python  - - version </a:t>
            </a:r>
            <a:endParaRPr/>
          </a:p>
          <a:p>
            <a:pPr indent="-342900" lvl="0" marL="457200" rtl="0" algn="l">
              <a:spcBef>
                <a:spcPts val="0"/>
              </a:spcBef>
              <a:spcAft>
                <a:spcPts val="0"/>
              </a:spcAft>
              <a:buSzPts val="1800"/>
              <a:buAutoNum type="arabicPeriod"/>
            </a:pPr>
            <a:r>
              <a:rPr lang="en"/>
              <a:t>It </a:t>
            </a:r>
            <a:r>
              <a:rPr lang="en"/>
              <a:t>automatically</a:t>
            </a:r>
            <a:r>
              <a:rPr lang="en"/>
              <a:t> install </a:t>
            </a:r>
            <a:r>
              <a:rPr lang="en"/>
              <a:t>python</a:t>
            </a:r>
            <a:r>
              <a:rPr lang="en"/>
              <a:t> default IDE [ IDLE ]</a:t>
            </a:r>
            <a:endParaRPr/>
          </a:p>
          <a:p>
            <a:pPr indent="-342900" lvl="0" marL="457200" rtl="0" algn="l">
              <a:spcBef>
                <a:spcPts val="0"/>
              </a:spcBef>
              <a:spcAft>
                <a:spcPts val="0"/>
              </a:spcAft>
              <a:buSzPts val="1800"/>
              <a:buAutoNum type="arabicPeriod"/>
            </a:pPr>
            <a:r>
              <a:rPr lang="en"/>
              <a:t>Try to print (“Hello World”)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types/operator/idle</a:t>
            </a:r>
            <a:endParaRPr/>
          </a:p>
        </p:txBody>
      </p:sp>
      <p:sp>
        <p:nvSpPr>
          <p:cNvPr id="109" name="Google Shape;109;p18"/>
          <p:cNvSpPr txBox="1"/>
          <p:nvPr>
            <p:ph idx="1" type="body"/>
          </p:nvPr>
        </p:nvSpPr>
        <p:spPr>
          <a:xfrm>
            <a:off x="311700" y="1234075"/>
            <a:ext cx="3283800" cy="3775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Open IDLE Check the following</a:t>
            </a:r>
            <a:endParaRPr/>
          </a:p>
          <a:p>
            <a:pPr indent="0" lvl="0" marL="0" rtl="0" algn="l">
              <a:spcBef>
                <a:spcPts val="1200"/>
              </a:spcBef>
              <a:spcAft>
                <a:spcPts val="0"/>
              </a:spcAft>
              <a:buNone/>
            </a:pPr>
            <a:r>
              <a:rPr lang="en"/>
              <a:t>a=10</a:t>
            </a:r>
            <a:endParaRPr/>
          </a:p>
          <a:p>
            <a:pPr indent="0" lvl="0" marL="0" rtl="0" algn="l">
              <a:spcBef>
                <a:spcPts val="1200"/>
              </a:spcBef>
              <a:spcAft>
                <a:spcPts val="0"/>
              </a:spcAft>
              <a:buNone/>
            </a:pPr>
            <a:r>
              <a:rPr lang="en"/>
              <a:t>b=”welcome”</a:t>
            </a:r>
            <a:endParaRPr/>
          </a:p>
          <a:p>
            <a:pPr indent="0" lvl="0" marL="0" rtl="0" algn="l">
              <a:spcBef>
                <a:spcPts val="1200"/>
              </a:spcBef>
              <a:spcAft>
                <a:spcPts val="0"/>
              </a:spcAft>
              <a:buNone/>
            </a:pPr>
            <a:r>
              <a:rPr lang="en"/>
              <a:t>c=10.1</a:t>
            </a:r>
            <a:endParaRPr/>
          </a:p>
          <a:p>
            <a:pPr indent="0" lvl="0" marL="0" rtl="0" algn="l">
              <a:spcBef>
                <a:spcPts val="1200"/>
              </a:spcBef>
              <a:spcAft>
                <a:spcPts val="0"/>
              </a:spcAft>
              <a:buNone/>
            </a:pPr>
            <a:r>
              <a:rPr lang="en"/>
              <a:t>d=’10’</a:t>
            </a:r>
            <a:endParaRPr/>
          </a:p>
          <a:p>
            <a:pPr indent="0" lvl="0" marL="0" rtl="0" algn="l">
              <a:spcBef>
                <a:spcPts val="1200"/>
              </a:spcBef>
              <a:spcAft>
                <a:spcPts val="0"/>
              </a:spcAft>
              <a:buNone/>
            </a:pPr>
            <a:r>
              <a:rPr lang="en"/>
              <a:t>e=’20’</a:t>
            </a:r>
            <a:endParaRPr/>
          </a:p>
          <a:p>
            <a:pPr indent="0" lvl="0" marL="0" rtl="0" algn="l">
              <a:spcBef>
                <a:spcPts val="1200"/>
              </a:spcBef>
              <a:spcAft>
                <a:spcPts val="0"/>
              </a:spcAft>
              <a:buNone/>
            </a:pPr>
            <a:r>
              <a:rPr lang="en"/>
              <a:t>print(type(a))</a:t>
            </a:r>
            <a:endParaRPr/>
          </a:p>
          <a:p>
            <a:pPr indent="0" lvl="0" marL="0" rtl="0" algn="l">
              <a:spcBef>
                <a:spcPts val="1200"/>
              </a:spcBef>
              <a:spcAft>
                <a:spcPts val="0"/>
              </a:spcAft>
              <a:buNone/>
            </a:pPr>
            <a:r>
              <a:rPr lang="en"/>
              <a:t>print(b+e)</a:t>
            </a:r>
            <a:endParaRPr/>
          </a:p>
          <a:p>
            <a:pPr indent="0" lvl="0" marL="0" rtl="0" algn="l">
              <a:spcBef>
                <a:spcPts val="1200"/>
              </a:spcBef>
              <a:spcAft>
                <a:spcPts val="0"/>
              </a:spcAft>
              <a:buNone/>
            </a:pPr>
            <a:r>
              <a:rPr lang="en"/>
              <a:t>print(“nova ”*5)</a:t>
            </a:r>
            <a:endParaRPr/>
          </a:p>
          <a:p>
            <a:pPr indent="0" lvl="0" marL="0" rtl="0" algn="l">
              <a:spcBef>
                <a:spcPts val="1200"/>
              </a:spcBef>
              <a:spcAft>
                <a:spcPts val="1200"/>
              </a:spcAft>
              <a:buNone/>
            </a:pPr>
            <a:r>
              <a:rPr lang="en"/>
              <a:t>print(“3”*3) (operator overloading)</a:t>
            </a:r>
            <a:endParaRPr/>
          </a:p>
        </p:txBody>
      </p:sp>
      <p:sp>
        <p:nvSpPr>
          <p:cNvPr id="110" name="Google Shape;110;p18"/>
          <p:cNvSpPr txBox="1"/>
          <p:nvPr>
            <p:ph idx="1" type="body"/>
          </p:nvPr>
        </p:nvSpPr>
        <p:spPr>
          <a:xfrm>
            <a:off x="4029150" y="1234075"/>
            <a:ext cx="4112700" cy="37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a=1</a:t>
            </a:r>
            <a:endParaRPr/>
          </a:p>
          <a:p>
            <a:pPr indent="0" lvl="0" marL="0" rtl="0" algn="l">
              <a:spcBef>
                <a:spcPts val="1200"/>
              </a:spcBef>
              <a:spcAft>
                <a:spcPts val="0"/>
              </a:spcAft>
              <a:buNone/>
            </a:pPr>
            <a:r>
              <a:rPr lang="en"/>
              <a:t>a=a+1</a:t>
            </a:r>
            <a:endParaRPr/>
          </a:p>
          <a:p>
            <a:pPr indent="0" lvl="0" marL="0" rtl="0" algn="l">
              <a:spcBef>
                <a:spcPts val="1200"/>
              </a:spcBef>
              <a:spcAft>
                <a:spcPts val="0"/>
              </a:spcAft>
              <a:buNone/>
            </a:pPr>
            <a:r>
              <a:rPr lang="en"/>
              <a:t>a+=1 (place operator)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 new in IDLE</a:t>
            </a:r>
            <a:endParaRPr/>
          </a:p>
          <a:p>
            <a:pPr indent="0" lvl="0" marL="0" rtl="0" algn="l">
              <a:spcBef>
                <a:spcPts val="1200"/>
              </a:spcBef>
              <a:spcAft>
                <a:spcPts val="0"/>
              </a:spcAft>
              <a:buNone/>
            </a:pPr>
            <a:r>
              <a:rPr lang="en"/>
              <a:t>Type your code </a:t>
            </a:r>
            <a:endParaRPr/>
          </a:p>
          <a:p>
            <a:pPr indent="0" lvl="0" marL="0" rtl="0" algn="l">
              <a:spcBef>
                <a:spcPts val="1200"/>
              </a:spcBef>
              <a:spcAft>
                <a:spcPts val="0"/>
              </a:spcAft>
              <a:buNone/>
            </a:pPr>
            <a:r>
              <a:rPr lang="en"/>
              <a:t>Save → run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Pycharm and test a simple program</a:t>
            </a:r>
            <a:endParaRPr/>
          </a:p>
        </p:txBody>
      </p:sp>
      <p:sp>
        <p:nvSpPr>
          <p:cNvPr id="116" name="Google Shape;116;p19"/>
          <p:cNvSpPr txBox="1"/>
          <p:nvPr>
            <p:ph idx="1" type="body"/>
          </p:nvPr>
        </p:nvSpPr>
        <p:spPr>
          <a:xfrm>
            <a:off x="311700" y="1234075"/>
            <a:ext cx="8520600" cy="3799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u="sng">
                <a:solidFill>
                  <a:schemeClr val="hlink"/>
                </a:solidFill>
                <a:hlinkClick r:id="rId3"/>
              </a:rPr>
              <a:t>https://www.jetbrains.com/pycharm/download/#section=windows</a:t>
            </a:r>
            <a:endParaRPr/>
          </a:p>
          <a:p>
            <a:pPr indent="-342900" lvl="0" marL="457200" rtl="0" algn="l">
              <a:spcBef>
                <a:spcPts val="0"/>
              </a:spcBef>
              <a:spcAft>
                <a:spcPts val="0"/>
              </a:spcAft>
              <a:buSzPts val="1800"/>
              <a:buAutoNum type="arabicPeriod"/>
            </a:pPr>
            <a:r>
              <a:rPr lang="en"/>
              <a:t>Community → Download</a:t>
            </a:r>
            <a:endParaRPr/>
          </a:p>
          <a:p>
            <a:pPr indent="-342900" lvl="0" marL="457200" rtl="0" algn="l">
              <a:spcBef>
                <a:spcPts val="0"/>
              </a:spcBef>
              <a:spcAft>
                <a:spcPts val="0"/>
              </a:spcAft>
              <a:buSzPts val="1800"/>
              <a:buAutoNum type="arabicPeriod"/>
            </a:pPr>
            <a:r>
              <a:rPr lang="en"/>
              <a:t>Install python</a:t>
            </a:r>
            <a:endParaRPr/>
          </a:p>
          <a:p>
            <a:pPr indent="-342900" lvl="0" marL="457200" rtl="0" algn="l">
              <a:spcBef>
                <a:spcPts val="0"/>
              </a:spcBef>
              <a:spcAft>
                <a:spcPts val="0"/>
              </a:spcAft>
              <a:buSzPts val="1800"/>
              <a:buAutoNum type="arabicPeriod"/>
            </a:pPr>
            <a:r>
              <a:rPr lang="en"/>
              <a:t>File→New project</a:t>
            </a:r>
            <a:endParaRPr/>
          </a:p>
          <a:p>
            <a:pPr indent="-342900" lvl="0" marL="457200" rtl="0" algn="l">
              <a:spcBef>
                <a:spcPts val="0"/>
              </a:spcBef>
              <a:spcAft>
                <a:spcPts val="0"/>
              </a:spcAft>
              <a:buSzPts val="1800"/>
              <a:buAutoNum type="arabicPeriod"/>
            </a:pPr>
            <a:r>
              <a:rPr lang="en"/>
              <a:t>Name your project folder (nova_python_projects)--&gt; New window</a:t>
            </a:r>
            <a:endParaRPr/>
          </a:p>
          <a:p>
            <a:pPr indent="-342900" lvl="0" marL="457200" rtl="0" algn="l">
              <a:spcBef>
                <a:spcPts val="0"/>
              </a:spcBef>
              <a:spcAft>
                <a:spcPts val="0"/>
              </a:spcAft>
              <a:buSzPts val="1800"/>
              <a:buAutoNum type="arabicPeriod"/>
            </a:pPr>
            <a:r>
              <a:rPr lang="en"/>
              <a:t>Right click on your project name→ chose </a:t>
            </a:r>
            <a:r>
              <a:rPr lang="en"/>
              <a:t>python</a:t>
            </a:r>
            <a:r>
              <a:rPr lang="en"/>
              <a:t> file→ name your file (first_program) (</a:t>
            </a:r>
            <a:r>
              <a:rPr lang="en"/>
              <a:t>automatically</a:t>
            </a:r>
            <a:r>
              <a:rPr lang="en"/>
              <a:t> create .py file)</a:t>
            </a:r>
            <a:endParaRPr/>
          </a:p>
          <a:p>
            <a:pPr indent="-342900" lvl="0" marL="457200" rtl="0" algn="l">
              <a:spcBef>
                <a:spcPts val="0"/>
              </a:spcBef>
              <a:spcAft>
                <a:spcPts val="0"/>
              </a:spcAft>
              <a:buSzPts val="1800"/>
              <a:buAutoNum type="arabicPeriod"/>
            </a:pPr>
            <a:r>
              <a:rPr lang="en"/>
              <a:t>File menu → settings →theme,  Editor →font(20), project name→python </a:t>
            </a:r>
            <a:r>
              <a:rPr lang="en"/>
              <a:t>interpreter</a:t>
            </a:r>
            <a:r>
              <a:rPr lang="en"/>
              <a:t> (shows installed packages) + button to install packages &amp; python structure</a:t>
            </a:r>
            <a:endParaRPr/>
          </a:p>
          <a:p>
            <a:pPr indent="-342900" lvl="0" marL="457200" rtl="0" algn="l">
              <a:spcBef>
                <a:spcPts val="0"/>
              </a:spcBef>
              <a:spcAft>
                <a:spcPts val="0"/>
              </a:spcAft>
              <a:buSzPts val="1800"/>
              <a:buAutoNum type="arabicPeriod"/>
            </a:pPr>
            <a:r>
              <a:rPr lang="en"/>
              <a:t>Type print(“Welcome”)</a:t>
            </a:r>
            <a:endParaRPr/>
          </a:p>
          <a:p>
            <a:pPr indent="-342900" lvl="0" marL="457200" rtl="0" algn="l">
              <a:spcBef>
                <a:spcPts val="0"/>
              </a:spcBef>
              <a:spcAft>
                <a:spcPts val="0"/>
              </a:spcAft>
              <a:buSzPts val="1800"/>
              <a:buAutoNum type="arabicPeriod"/>
            </a:pPr>
            <a:r>
              <a:rPr lang="en"/>
              <a:t>R.click in edit </a:t>
            </a:r>
            <a:r>
              <a:rPr lang="en"/>
              <a:t>screen</a:t>
            </a:r>
            <a:r>
              <a:rPr lang="en"/>
              <a:t> → run→your program name (Ctrl+shift+f10)</a:t>
            </a:r>
            <a:endParaRPr/>
          </a:p>
          <a:p>
            <a:pPr indent="-342900" lvl="0" marL="457200" rtl="0" algn="l">
              <a:spcBef>
                <a:spcPts val="0"/>
              </a:spcBef>
              <a:spcAft>
                <a:spcPts val="0"/>
              </a:spcAft>
              <a:buSzPts val="1800"/>
              <a:buAutoNum type="arabicPeriod"/>
            </a:pPr>
            <a:r>
              <a:rPr lang="en"/>
              <a:t>Comment a </a:t>
            </a:r>
            <a:r>
              <a:rPr lang="en"/>
              <a:t>selected</a:t>
            </a:r>
            <a:r>
              <a:rPr lang="en"/>
              <a:t> are by pressing ctrl+ / (puts # in all lines)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10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a simple program to add two </a:t>
            </a:r>
            <a:r>
              <a:rPr lang="en"/>
              <a:t>numbers, by input two numbers from keyboard</a:t>
            </a:r>
            <a:endParaRPr/>
          </a:p>
        </p:txBody>
      </p:sp>
      <p:pic>
        <p:nvPicPr>
          <p:cNvPr id="122" name="Google Shape;122;p20"/>
          <p:cNvPicPr preferRelativeResize="0"/>
          <p:nvPr/>
        </p:nvPicPr>
        <p:blipFill>
          <a:blip r:embed="rId3">
            <a:alphaModFix/>
          </a:blip>
          <a:stretch>
            <a:fillRect/>
          </a:stretch>
        </p:blipFill>
        <p:spPr>
          <a:xfrm>
            <a:off x="1407800" y="1419950"/>
            <a:ext cx="5658375" cy="1590600"/>
          </a:xfrm>
          <a:prstGeom prst="rect">
            <a:avLst/>
          </a:prstGeom>
          <a:noFill/>
          <a:ln>
            <a:noFill/>
          </a:ln>
        </p:spPr>
      </p:pic>
      <p:pic>
        <p:nvPicPr>
          <p:cNvPr id="123" name="Google Shape;123;p20"/>
          <p:cNvPicPr preferRelativeResize="0"/>
          <p:nvPr/>
        </p:nvPicPr>
        <p:blipFill>
          <a:blip r:embed="rId4">
            <a:alphaModFix/>
          </a:blip>
          <a:stretch>
            <a:fillRect/>
          </a:stretch>
        </p:blipFill>
        <p:spPr>
          <a:xfrm>
            <a:off x="1651550" y="3075675"/>
            <a:ext cx="6090876" cy="172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129" name="Google Shape;129;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I=P x N x R  calculate </a:t>
            </a:r>
            <a:r>
              <a:rPr lang="en"/>
              <a:t>interest</a:t>
            </a:r>
            <a:r>
              <a:rPr lang="en"/>
              <a:t> using the above equation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