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0080625" cy="7559675"/>
  <p:notesSz cx="7559675" cy="10691813"/>
  <p:defaultTextStyle>
    <a:defPPr>
      <a:defRPr lang="en-US"/>
    </a:defPPr>
    <a:lvl1pPr marL="0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5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0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15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20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26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32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37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42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16" y="-7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88036" y="1511935"/>
            <a:ext cx="8655897" cy="2015913"/>
          </a:xfrm>
          <a:ln>
            <a:noFill/>
          </a:ln>
        </p:spPr>
        <p:txBody>
          <a:bodyPr vert="horz" tIns="0" rIns="20159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62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88036" y="3558863"/>
            <a:ext cx="8659257" cy="1931917"/>
          </a:xfrm>
        </p:spPr>
        <p:txBody>
          <a:bodyPr lIns="0" rIns="20159"/>
          <a:lstStyle>
            <a:lvl1pPr marL="0" marR="50397" indent="0" algn="r">
              <a:buNone/>
              <a:defRPr>
                <a:solidFill>
                  <a:schemeClr val="tx1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Arial"/>
              </a:rPr>
              <a:t>&lt;date/time&gt;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Arial"/>
              </a:rPr>
              <a:t>&lt;footer&gt;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13A65FE-6752-41DB-878B-59D33D72BE09}" type="slidenum">
              <a:rPr lang="en-US" sz="1400" b="0" strike="noStrike" spc="-1" smtClean="0">
                <a:latin typeface="Arial"/>
              </a:rPr>
              <a:pPr algn="r"/>
              <a:t>‹#›</a:t>
            </a:fld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1007958"/>
            <a:ext cx="2268141" cy="574500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1007958"/>
            <a:ext cx="6636411" cy="574500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Arial"/>
              </a:rPr>
              <a:t>&lt;date/time&gt;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Arial"/>
              </a:rPr>
              <a:t>&lt;footer&gt;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13A65FE-6752-41DB-878B-59D33D72BE09}" type="slidenum">
              <a:rPr lang="en-US" sz="1400" b="0" strike="noStrike" spc="-1" smtClean="0">
                <a:latin typeface="Arial"/>
              </a:rPr>
              <a:pPr algn="r"/>
              <a:t>‹#›</a:t>
            </a:fld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2" y="700596"/>
            <a:ext cx="9071640" cy="678533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 dirty="0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222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222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04000" y="4462920"/>
            <a:ext cx="4426920" cy="222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152680" y="4462920"/>
            <a:ext cx="4426920" cy="222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Arial"/>
              </a:rPr>
              <a:t>&lt;date/time&gt;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Arial"/>
              </a:rPr>
              <a:t>&lt;footer&gt;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13A65FE-6752-41DB-878B-59D33D72BE09}" type="slidenum">
              <a:rPr lang="en-US" sz="1400" b="0" strike="noStrike" spc="-1" smtClean="0">
                <a:latin typeface="Arial"/>
              </a:rPr>
              <a:pPr algn="r"/>
              <a:t>‹#›</a:t>
            </a:fld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676" y="1451458"/>
            <a:ext cx="8568531" cy="1501855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62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676" y="2981391"/>
            <a:ext cx="8568531" cy="1664178"/>
          </a:xfrm>
        </p:spPr>
        <p:txBody>
          <a:bodyPr lIns="50397" rIns="50397" anchor="t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Arial"/>
              </a:rPr>
              <a:t>&lt;date/time&gt;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Arial"/>
              </a:rPr>
              <a:t>&lt;footer&gt;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13A65FE-6752-41DB-878B-59D33D72BE09}" type="slidenum">
              <a:rPr lang="en-US" sz="1400" b="0" strike="noStrike" spc="-1" smtClean="0">
                <a:latin typeface="Arial"/>
              </a:rPr>
              <a:pPr algn="r"/>
              <a:t>‹#›</a:t>
            </a:fld>
            <a:endParaRPr lang="en-US" sz="1400" b="0" strike="noStrike" spc="-1" dirty="0">
              <a:latin typeface="Arial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776127"/>
            <a:ext cx="9072563" cy="1259946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2116538"/>
            <a:ext cx="4452276" cy="4888590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2116538"/>
            <a:ext cx="4452276" cy="4888590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Arial"/>
              </a:rPr>
              <a:t>&lt;date/time&gt;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Arial"/>
              </a:rPr>
              <a:t>&lt;footer&gt;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13A65FE-6752-41DB-878B-59D33D72BE09}" type="slidenum">
              <a:rPr lang="en-US" sz="1400" b="0" strike="noStrike" spc="-1" smtClean="0">
                <a:latin typeface="Arial"/>
              </a:rPr>
              <a:pPr algn="r"/>
              <a:t>‹#›</a:t>
            </a:fld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776127"/>
            <a:ext cx="9072563" cy="1259946"/>
          </a:xfrm>
        </p:spPr>
        <p:txBody>
          <a:bodyPr tIns="50397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2045068"/>
            <a:ext cx="4454027" cy="726813"/>
          </a:xfrm>
        </p:spPr>
        <p:txBody>
          <a:bodyPr lIns="50397" tIns="0" rIns="50397" bIns="0" anchor="ctr">
            <a:noAutofit/>
          </a:bodyPr>
          <a:lstStyle>
            <a:lvl1pPr marL="0" indent="0">
              <a:buNone/>
              <a:defRPr sz="26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20818" y="2050038"/>
            <a:ext cx="4455776" cy="721843"/>
          </a:xfrm>
        </p:spPr>
        <p:txBody>
          <a:bodyPr lIns="50397" tIns="0" rIns="50397" bIns="0" anchor="ctr"/>
          <a:lstStyle>
            <a:lvl1pPr marL="0" indent="0">
              <a:buNone/>
              <a:defRPr sz="26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4031" y="2771881"/>
            <a:ext cx="4454027" cy="4239194"/>
          </a:xfrm>
        </p:spPr>
        <p:txBody>
          <a:bodyPr tIns="0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771881"/>
            <a:ext cx="4455776" cy="4239194"/>
          </a:xfrm>
        </p:spPr>
        <p:txBody>
          <a:bodyPr tIns="0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Arial"/>
              </a:rPr>
              <a:t>&lt;date/time&gt;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Arial"/>
              </a:rPr>
              <a:t>&lt;footer&gt;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13A65FE-6752-41DB-878B-59D33D72BE09}" type="slidenum">
              <a:rPr lang="en-US" sz="1400" b="0" strike="noStrike" spc="-1" smtClean="0">
                <a:latin typeface="Arial"/>
              </a:rPr>
              <a:pPr algn="r"/>
              <a:t>‹#›</a:t>
            </a:fld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776127"/>
            <a:ext cx="9156568" cy="1259946"/>
          </a:xfrm>
        </p:spPr>
        <p:txBody>
          <a:bodyPr vert="horz" tIns="50397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5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Arial"/>
              </a:rPr>
              <a:t>&lt;date/time&gt;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Arial"/>
              </a:rPr>
              <a:t>&lt;footer&gt;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13A65FE-6752-41DB-878B-59D33D72BE09}" type="slidenum">
              <a:rPr lang="en-US" sz="1400" b="0" strike="noStrike" spc="-1" smtClean="0">
                <a:latin typeface="Arial"/>
              </a:rPr>
              <a:pPr algn="r"/>
              <a:t>‹#›</a:t>
            </a:fld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047" y="566978"/>
            <a:ext cx="3024188" cy="1280945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9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56047" y="1847921"/>
            <a:ext cx="3024188" cy="5039783"/>
          </a:xfrm>
        </p:spPr>
        <p:txBody>
          <a:bodyPr lIns="20159" rIns="20159"/>
          <a:lstStyle>
            <a:lvl1pPr marL="0" indent="0" algn="l">
              <a:buNone/>
              <a:defRPr sz="1500"/>
            </a:lvl1pPr>
            <a:lvl2pPr indent="0" algn="l">
              <a:buNone/>
              <a:defRPr sz="1300"/>
            </a:lvl2pPr>
            <a:lvl3pPr indent="0" algn="l">
              <a:buNone/>
              <a:defRPr sz="1100"/>
            </a:lvl3pPr>
            <a:lvl4pPr indent="0" algn="l">
              <a:buNone/>
              <a:defRPr sz="1000"/>
            </a:lvl4pPr>
            <a:lvl5pPr indent="0" algn="l"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941245" y="1847921"/>
            <a:ext cx="5635349" cy="5039783"/>
          </a:xfrm>
        </p:spPr>
        <p:txBody>
          <a:bodyPr tIns="0"/>
          <a:lstStyle>
            <a:lvl1pPr>
              <a:defRPr sz="3100"/>
            </a:lvl1pPr>
            <a:lvl2pPr>
              <a:defRPr sz="2900"/>
            </a:lvl2pPr>
            <a:lvl3pPr>
              <a:defRPr sz="2600"/>
            </a:lvl3pPr>
            <a:lvl4pPr>
              <a:defRPr sz="22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Arial"/>
              </a:rPr>
              <a:t>&lt;date/time&gt;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Arial"/>
              </a:rPr>
              <a:t>&lt;footer&gt;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13A65FE-6752-41DB-878B-59D33D72BE09}" type="slidenum">
              <a:rPr lang="en-US" sz="1400" b="0" strike="noStrike" spc="-1" smtClean="0">
                <a:latin typeface="Arial"/>
              </a:rPr>
              <a:pPr algn="r"/>
              <a:t>‹#›</a:t>
            </a:fld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490023" y="1221450"/>
            <a:ext cx="5796359" cy="4535805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824002" y="5908153"/>
            <a:ext cx="171371" cy="171353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1297420"/>
            <a:ext cx="2439511" cy="1744547"/>
          </a:xfrm>
        </p:spPr>
        <p:txBody>
          <a:bodyPr vert="horz" lIns="50397" tIns="50397" rIns="50397" bIns="50397" anchor="b"/>
          <a:lstStyle>
            <a:lvl1pPr algn="l">
              <a:buNone/>
              <a:defRPr sz="22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2" y="3118211"/>
            <a:ext cx="2436151" cy="2402297"/>
          </a:xfrm>
        </p:spPr>
        <p:txBody>
          <a:bodyPr lIns="70556" rIns="50397" bIns="50397" anchor="t"/>
          <a:lstStyle>
            <a:lvl1pPr marL="0" indent="0" algn="l">
              <a:spcBef>
                <a:spcPts val="276"/>
              </a:spcBef>
              <a:buFontTx/>
              <a:buNone/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Arial"/>
              </a:rPr>
              <a:t>&lt;date/time&gt;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Arial"/>
              </a:rPr>
              <a:t>&lt;footer&gt;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04552" y="7006699"/>
            <a:ext cx="672042" cy="402483"/>
          </a:xfrm>
        </p:spPr>
        <p:txBody>
          <a:bodyPr/>
          <a:lstStyle/>
          <a:p>
            <a:pPr algn="r"/>
            <a:fld id="{013A65FE-6752-41DB-878B-59D33D72BE09}" type="slidenum">
              <a:rPr lang="en-US" sz="1400" b="0" strike="noStrike" spc="-1" smtClean="0">
                <a:latin typeface="Arial"/>
              </a:rPr>
              <a:pPr algn="r"/>
              <a:t>‹#›</a:t>
            </a:fld>
            <a:endParaRPr lang="en-US" sz="1400" b="0" strike="noStrike" spc="-1" dirty="0">
              <a:latin typeface="Arial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842845" y="1322245"/>
            <a:ext cx="5090716" cy="4334214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5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0501" y="6411724"/>
            <a:ext cx="10101626" cy="11479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830299" y="6856206"/>
            <a:ext cx="5250326" cy="70347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0501" y="-7875"/>
            <a:ext cx="10101626" cy="11479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830299" y="-7875"/>
            <a:ext cx="5250326" cy="70347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04031" y="776127"/>
            <a:ext cx="9072563" cy="1259946"/>
          </a:xfrm>
          <a:prstGeom prst="rect">
            <a:avLst/>
          </a:prstGeom>
        </p:spPr>
        <p:txBody>
          <a:bodyPr vert="horz" lIns="0" tIns="50397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04031" y="2133508"/>
            <a:ext cx="9072563" cy="4838192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3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z="1400" b="0" strike="noStrike" spc="-1" smtClean="0">
                <a:latin typeface="Arial"/>
              </a:rPr>
              <a:t>&lt;date/time&gt;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940182" y="7006699"/>
            <a:ext cx="3696229" cy="40248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3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ctr"/>
            <a:r>
              <a:rPr lang="en-US" sz="1400" b="0" strike="noStrike" spc="-1" smtClean="0">
                <a:latin typeface="Arial"/>
              </a:rPr>
              <a:t>&lt;footer&gt;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736542" y="7006699"/>
            <a:ext cx="840052" cy="40248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3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/>
            <a:fld id="{013A65FE-6752-41DB-878B-59D33D72BE09}" type="slidenum">
              <a:rPr lang="en-US" sz="1400" b="0" strike="noStrike" spc="-1" smtClean="0">
                <a:latin typeface="Arial"/>
              </a:rPr>
              <a:pPr algn="r"/>
              <a:t>‹#›</a:t>
            </a:fld>
            <a:endParaRPr lang="en-US" sz="1400" b="0" strike="noStrike" spc="-1" dirty="0">
              <a:latin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20965" y="223117"/>
            <a:ext cx="10120917" cy="715649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rtl="0" eaLnBrk="1" latinLnBrk="0" hangingPunct="1">
        <a:spcBef>
          <a:spcPct val="0"/>
        </a:spcBef>
        <a:buNone/>
        <a:defRPr kumimoji="0" sz="55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02383" indent="-302383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05560" indent="-27214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indent="-27214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10326" indent="-231827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612709" indent="-231827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915092" indent="-231827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16681" indent="-201589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19063" indent="-201589" algn="l" rtl="0" eaLnBrk="1" latinLnBrk="0" hangingPunct="1">
        <a:spcBef>
          <a:spcPct val="20000"/>
        </a:spcBef>
        <a:buClr>
          <a:schemeClr val="tx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721446" indent="-201589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04002" y="1859633"/>
            <a:ext cx="9071640" cy="13542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IN" sz="4400" dirty="0"/>
              <a:t>Diabetes Prediction with Data Mining Algorithm</a:t>
            </a:r>
            <a:endParaRPr lang="en-US" sz="44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504002" y="3819677"/>
            <a:ext cx="9071640" cy="196977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3200" spc="-1" dirty="0">
                <a:solidFill>
                  <a:srgbClr val="FFFFFF"/>
                </a:solidFill>
                <a:latin typeface="Arial"/>
              </a:rPr>
              <a:t>Presented by-</a:t>
            </a:r>
          </a:p>
          <a:p>
            <a:pPr algn="ctr"/>
            <a:r>
              <a:rPr lang="en-US" sz="3200" spc="-1" dirty="0" err="1">
                <a:solidFill>
                  <a:srgbClr val="FFFFFF"/>
                </a:solidFill>
                <a:latin typeface="Arial"/>
              </a:rPr>
              <a:t>Akshaj</a:t>
            </a:r>
            <a:r>
              <a:rPr lang="en-US" sz="3200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spc="-1" dirty="0" err="1">
                <a:solidFill>
                  <a:srgbClr val="FFFFFF"/>
                </a:solidFill>
                <a:latin typeface="Arial"/>
              </a:rPr>
              <a:t>Patil</a:t>
            </a:r>
            <a:endParaRPr lang="en-US" sz="3200" spc="-1" dirty="0">
              <a:solidFill>
                <a:srgbClr val="FFFFFF"/>
              </a:solidFill>
              <a:latin typeface="Arial"/>
            </a:endParaRPr>
          </a:p>
          <a:p>
            <a:pPr algn="ctr"/>
            <a:r>
              <a:rPr lang="en-US" sz="3200" spc="-1" dirty="0">
                <a:solidFill>
                  <a:srgbClr val="FFFFFF"/>
                </a:solidFill>
                <a:latin typeface="Arial"/>
              </a:rPr>
              <a:t>MT19111</a:t>
            </a:r>
          </a:p>
          <a:p>
            <a:pPr algn="ctr"/>
            <a:endParaRPr lang="en-US" sz="3200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04002" y="700596"/>
            <a:ext cx="9071640" cy="678533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spc="-1" dirty="0">
                <a:latin typeface="Arial"/>
              </a:rPr>
              <a:t>Introduction</a:t>
            </a:r>
          </a:p>
        </p:txBody>
      </p:sp>
      <p:sp>
        <p:nvSpPr>
          <p:cNvPr id="127" name="TextShape 2"/>
          <p:cNvSpPr txBox="1"/>
          <p:nvPr/>
        </p:nvSpPr>
        <p:spPr>
          <a:xfrm>
            <a:off x="504002" y="2020682"/>
            <a:ext cx="9071640" cy="4675319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r>
              <a:rPr lang="en-IN" sz="3200" dirty="0"/>
              <a:t>Diabetes is caused due to an abnormal increase in </a:t>
            </a:r>
            <a:r>
              <a:rPr lang="en-IN" sz="3200" dirty="0" smtClean="0"/>
              <a:t>blood sugar </a:t>
            </a:r>
            <a:r>
              <a:rPr lang="en-IN" sz="3200" dirty="0"/>
              <a:t>concentration. Diabetes can lead to various </a:t>
            </a:r>
            <a:r>
              <a:rPr lang="en-IN" sz="3200" dirty="0" smtClean="0"/>
              <a:t>problems or </a:t>
            </a:r>
            <a:r>
              <a:rPr lang="en-IN" sz="3200" dirty="0"/>
              <a:t>can even lead to premature death. </a:t>
            </a:r>
            <a:r>
              <a:rPr lang="en-IN" sz="3200" dirty="0" smtClean="0"/>
              <a:t>Nowadays </a:t>
            </a:r>
            <a:r>
              <a:rPr lang="en-IN" sz="3200" dirty="0"/>
              <a:t>diabetes can be </a:t>
            </a:r>
            <a:r>
              <a:rPr lang="en-IN" sz="3200" dirty="0" smtClean="0"/>
              <a:t>predicted </a:t>
            </a:r>
            <a:r>
              <a:rPr lang="en-US" sz="3200" dirty="0" smtClean="0"/>
              <a:t>using </a:t>
            </a:r>
            <a:r>
              <a:rPr lang="en-US" sz="3200" dirty="0"/>
              <a:t>data mining techniques. </a:t>
            </a:r>
            <a:r>
              <a:rPr lang="en-US" sz="3200" dirty="0" smtClean="0"/>
              <a:t>Pima-Indian-Diabetic-Data-sets </a:t>
            </a:r>
            <a:r>
              <a:rPr lang="en-IN" sz="3200" dirty="0" smtClean="0"/>
              <a:t>is </a:t>
            </a:r>
            <a:r>
              <a:rPr lang="en-IN" sz="3200" dirty="0"/>
              <a:t>used to train and evaluate data mining </a:t>
            </a:r>
            <a:r>
              <a:rPr lang="en-IN" sz="3200" dirty="0" smtClean="0"/>
              <a:t>algorithms. Data-sets </a:t>
            </a:r>
            <a:r>
              <a:rPr lang="en-IN" sz="3200" dirty="0"/>
              <a:t>can contain irrelevant data such as noise. This </a:t>
            </a:r>
            <a:r>
              <a:rPr lang="en-IN" sz="3200" dirty="0" smtClean="0"/>
              <a:t>paper tries </a:t>
            </a:r>
            <a:r>
              <a:rPr lang="en-IN" sz="3200" dirty="0"/>
              <a:t>to overcome the problem of predicting null values </a:t>
            </a:r>
            <a:r>
              <a:rPr lang="en-IN" sz="3200" dirty="0" smtClean="0"/>
              <a:t>and </a:t>
            </a:r>
            <a:r>
              <a:rPr lang="en-US" sz="3200" dirty="0" smtClean="0"/>
              <a:t>removing outliers.</a:t>
            </a:r>
            <a:endParaRPr lang="en-US" sz="3200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04002" y="700596"/>
            <a:ext cx="9071640" cy="678533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spc="-1" dirty="0">
                <a:latin typeface="Arial"/>
              </a:rPr>
              <a:t>Preprocessing</a:t>
            </a:r>
          </a:p>
        </p:txBody>
      </p:sp>
      <p:sp>
        <p:nvSpPr>
          <p:cNvPr id="129" name="TextShape 2"/>
          <p:cNvSpPr txBox="1"/>
          <p:nvPr/>
        </p:nvSpPr>
        <p:spPr>
          <a:xfrm>
            <a:off x="620712" y="2027237"/>
            <a:ext cx="9071640" cy="46753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8000"/>
          </a:bodyPr>
          <a:lstStyle/>
          <a:p>
            <a:r>
              <a:rPr lang="en-IN" sz="3200" dirty="0" smtClean="0"/>
              <a:t>In this data we have </a:t>
            </a:r>
            <a:r>
              <a:rPr lang="en-IN" sz="3200" dirty="0"/>
              <a:t>many </a:t>
            </a:r>
            <a:r>
              <a:rPr lang="en-IN" sz="3200" dirty="0" smtClean="0"/>
              <a:t>rows of </a:t>
            </a:r>
            <a:r>
              <a:rPr lang="en-IN" sz="3200" dirty="0"/>
              <a:t>Insulin and </a:t>
            </a:r>
            <a:r>
              <a:rPr lang="en-IN" sz="3200" dirty="0" smtClean="0"/>
              <a:t>Skin Thickness </a:t>
            </a:r>
            <a:r>
              <a:rPr lang="en-IN" sz="3200" dirty="0"/>
              <a:t>with null values, but as </a:t>
            </a:r>
            <a:r>
              <a:rPr lang="en-IN" sz="3200" dirty="0" smtClean="0"/>
              <a:t>they are important attributes </a:t>
            </a:r>
            <a:r>
              <a:rPr lang="en-IN" sz="3200" dirty="0"/>
              <a:t>so instead of deleting these we </a:t>
            </a:r>
            <a:r>
              <a:rPr lang="en-IN" sz="3200" dirty="0" smtClean="0"/>
              <a:t>will predict </a:t>
            </a:r>
            <a:r>
              <a:rPr lang="en-IN" sz="3200" dirty="0"/>
              <a:t>these missing values with help of classifier.</a:t>
            </a:r>
          </a:p>
          <a:p>
            <a:endParaRPr lang="en-IN" sz="3200" dirty="0" smtClean="0"/>
          </a:p>
          <a:p>
            <a:r>
              <a:rPr lang="en-IN" sz="3200" dirty="0" smtClean="0"/>
              <a:t>For </a:t>
            </a:r>
            <a:r>
              <a:rPr lang="en-IN" sz="3200" dirty="0"/>
              <a:t>predicting these missing values we will use the KNN</a:t>
            </a:r>
          </a:p>
          <a:p>
            <a:r>
              <a:rPr lang="en-IN" sz="3200" dirty="0"/>
              <a:t>classifier. We will train the KNN model with all attributes </a:t>
            </a:r>
            <a:r>
              <a:rPr lang="en-IN" sz="3200" dirty="0" smtClean="0"/>
              <a:t>in which </a:t>
            </a:r>
            <a:r>
              <a:rPr lang="en-IN" sz="3200" dirty="0"/>
              <a:t>predicted class will be Insulin/Skin Thickness </a:t>
            </a:r>
            <a:r>
              <a:rPr lang="en-IN" sz="3200" dirty="0" smtClean="0"/>
              <a:t>attribute and </a:t>
            </a:r>
            <a:r>
              <a:rPr lang="en-IN" sz="3200" dirty="0"/>
              <a:t>fill missing values with predicted values</a:t>
            </a:r>
            <a:r>
              <a:rPr lang="en-IN" sz="3200" dirty="0" smtClean="0"/>
              <a:t>.</a:t>
            </a:r>
            <a:endParaRPr lang="en-US" sz="3200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/>
              <a:t>   There is outlier in Skin Thickness and Insulin so delete that </a:t>
            </a:r>
            <a:r>
              <a:rPr lang="en-US" sz="2800" dirty="0" smtClean="0"/>
              <a:t>particular row.</a:t>
            </a:r>
            <a:endParaRPr lang="en-US" sz="2800" spc="-1" dirty="0" smtClean="0">
              <a:latin typeface="Arial"/>
            </a:endParaRPr>
          </a:p>
          <a:p>
            <a:endParaRPr lang="en-US" dirty="0"/>
          </a:p>
        </p:txBody>
      </p:sp>
      <p:pic>
        <p:nvPicPr>
          <p:cNvPr id="4" name="Picture 3" descr="SkinOutli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8312" y="3398837"/>
            <a:ext cx="3962953" cy="2896004"/>
          </a:xfrm>
          <a:prstGeom prst="rect">
            <a:avLst/>
          </a:prstGeom>
        </p:spPr>
      </p:pic>
      <p:pic>
        <p:nvPicPr>
          <p:cNvPr id="5" name="Picture 4" descr="InsulinOutli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87912" y="3322637"/>
            <a:ext cx="3962953" cy="29055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04002" y="700596"/>
            <a:ext cx="9071640" cy="678533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spc="-1" dirty="0" smtClean="0">
                <a:latin typeface="Arial"/>
              </a:rPr>
              <a:t>Classifiers</a:t>
            </a:r>
            <a:endParaRPr lang="en-US" sz="4400" spc="-1" dirty="0"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504000" y="2020680"/>
            <a:ext cx="4426920" cy="22298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pPr marL="431910" indent="-323933" algn="ctr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Arial"/>
              </a:rPr>
              <a:t>Decision Tree</a:t>
            </a:r>
          </a:p>
          <a:p>
            <a:pPr marL="431910" indent="-323933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latin typeface="Arial"/>
              </a:rPr>
              <a:t>Used as it can work well on numerical data and categorical data </a:t>
            </a:r>
            <a:r>
              <a:rPr lang="en-US" sz="2000" spc="-1" dirty="0" smtClean="0">
                <a:latin typeface="Arial"/>
              </a:rPr>
              <a:t>efficiently. Also Missing values do not affect much in building the tree.</a:t>
            </a:r>
            <a:endParaRPr lang="en-US" sz="2000" spc="-1" dirty="0">
              <a:latin typeface="Arial"/>
            </a:endParaRPr>
          </a:p>
          <a:p>
            <a:pPr marL="431910" indent="-323933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latin typeface="Arial"/>
              </a:rPr>
              <a:t>Accuracy of model is: </a:t>
            </a:r>
            <a:r>
              <a:rPr lang="en-US" sz="2000" spc="-1" dirty="0" smtClean="0">
                <a:latin typeface="Arial"/>
              </a:rPr>
              <a:t>77.23</a:t>
            </a:r>
            <a:endParaRPr lang="en-US" sz="2000" spc="-1" dirty="0">
              <a:latin typeface="Arial"/>
            </a:endParaRPr>
          </a:p>
          <a:p>
            <a:pPr marL="431910" indent="-323933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n-US" sz="2000" spc="-1" dirty="0">
              <a:latin typeface="Arial"/>
            </a:endParaRPr>
          </a:p>
          <a:p>
            <a:pPr marL="431910" indent="-323933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n-US" sz="2000" spc="-1" dirty="0">
              <a:latin typeface="Arial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5152680" y="2020680"/>
            <a:ext cx="4426920" cy="22298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>
            <a:normAutofit/>
          </a:bodyPr>
          <a:lstStyle/>
          <a:p>
            <a:pPr marL="431910" indent="-323933" algn="ctr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spc="-1" dirty="0" smtClean="0">
                <a:latin typeface="Arial"/>
              </a:rPr>
              <a:t>KNN</a:t>
            </a:r>
            <a:endParaRPr lang="en-US" sz="2800" spc="-1" dirty="0">
              <a:latin typeface="Arial"/>
            </a:endParaRPr>
          </a:p>
          <a:p>
            <a:pPr marL="431910" indent="-323933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spc="-1" dirty="0" smtClean="0">
                <a:latin typeface="Arial"/>
              </a:rPr>
              <a:t>It requires no training period so data can be seamlessly added here.</a:t>
            </a:r>
            <a:endParaRPr lang="en-US" sz="2200" spc="-1" dirty="0">
              <a:latin typeface="Arial"/>
            </a:endParaRPr>
          </a:p>
          <a:p>
            <a:pPr marL="431910" indent="-323933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spc="-1" dirty="0" smtClean="0">
                <a:latin typeface="Arial"/>
              </a:rPr>
              <a:t>Accuracy of model is: 79.03</a:t>
            </a:r>
            <a:endParaRPr lang="en-US" sz="2200" spc="-1" dirty="0">
              <a:latin typeface="Arial"/>
            </a:endParaRPr>
          </a:p>
        </p:txBody>
      </p:sp>
      <p:sp>
        <p:nvSpPr>
          <p:cNvPr id="133" name="TextShape 4"/>
          <p:cNvSpPr txBox="1"/>
          <p:nvPr/>
        </p:nvSpPr>
        <p:spPr>
          <a:xfrm>
            <a:off x="504000" y="4462920"/>
            <a:ext cx="4426920" cy="22298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>
            <a:normAutofit/>
          </a:bodyPr>
          <a:lstStyle/>
          <a:p>
            <a:pPr marL="431910" indent="-323933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Arial"/>
              </a:rPr>
              <a:t>Gaussian Naive </a:t>
            </a:r>
            <a:r>
              <a:rPr lang="en-US" sz="2800" spc="-1" dirty="0" err="1">
                <a:latin typeface="Arial"/>
              </a:rPr>
              <a:t>Bayes</a:t>
            </a:r>
            <a:endParaRPr lang="en-US" sz="2800" spc="-1" dirty="0">
              <a:latin typeface="Arial"/>
            </a:endParaRPr>
          </a:p>
          <a:p>
            <a:pPr marL="431910" indent="-323933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dirty="0" smtClean="0">
                <a:latin typeface="Arial"/>
              </a:rPr>
              <a:t>Performs well on small data and also works well on both discrete and continuous data.</a:t>
            </a:r>
            <a:endParaRPr lang="en-US" sz="2000" spc="-1" dirty="0">
              <a:latin typeface="Arial"/>
            </a:endParaRPr>
          </a:p>
          <a:p>
            <a:pPr marL="431910" indent="-323933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latin typeface="Arial"/>
              </a:rPr>
              <a:t>Accuracy of model is: </a:t>
            </a:r>
            <a:r>
              <a:rPr lang="en-US" sz="2000" spc="-1" dirty="0" smtClean="0">
                <a:latin typeface="Arial"/>
              </a:rPr>
              <a:t>76.8</a:t>
            </a:r>
            <a:endParaRPr lang="en-US" sz="2000" spc="-1" dirty="0">
              <a:latin typeface="Arial"/>
            </a:endParaRPr>
          </a:p>
        </p:txBody>
      </p:sp>
      <p:sp>
        <p:nvSpPr>
          <p:cNvPr id="134" name="TextShape 5"/>
          <p:cNvSpPr txBox="1"/>
          <p:nvPr/>
        </p:nvSpPr>
        <p:spPr>
          <a:xfrm>
            <a:off x="5152680" y="4462920"/>
            <a:ext cx="4426920" cy="22298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>
            <a:normAutofit/>
          </a:bodyPr>
          <a:lstStyle/>
          <a:p>
            <a:pPr marL="431910" indent="-323933" algn="ctr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Arial"/>
              </a:rPr>
              <a:t>SVM</a:t>
            </a:r>
          </a:p>
          <a:p>
            <a:pPr marL="431910" indent="-323933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dirty="0" smtClean="0">
                <a:latin typeface="Arial"/>
              </a:rPr>
              <a:t>It helps in avoiding over fitting of data by dividing data with help of hyper plane.</a:t>
            </a:r>
            <a:endParaRPr lang="en-US" sz="2000" spc="-1" dirty="0">
              <a:latin typeface="Arial"/>
            </a:endParaRPr>
          </a:p>
          <a:p>
            <a:pPr marL="431910" indent="-323933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latin typeface="Arial"/>
              </a:rPr>
              <a:t>Accuracy of model is: </a:t>
            </a:r>
            <a:r>
              <a:rPr lang="en-US" sz="2000" spc="-1" dirty="0" smtClean="0">
                <a:latin typeface="Arial"/>
              </a:rPr>
              <a:t>0.79</a:t>
            </a:r>
            <a:endParaRPr lang="en-US" sz="2000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04002" y="700596"/>
            <a:ext cx="9071640" cy="678533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spc="-1" dirty="0">
                <a:latin typeface="Arial"/>
              </a:rPr>
              <a:t>Conclusion</a:t>
            </a:r>
          </a:p>
        </p:txBody>
      </p:sp>
      <p:sp>
        <p:nvSpPr>
          <p:cNvPr id="136" name="TextShape 2"/>
          <p:cNvSpPr txBox="1"/>
          <p:nvPr/>
        </p:nvSpPr>
        <p:spPr>
          <a:xfrm>
            <a:off x="504002" y="1984682"/>
            <a:ext cx="9071640" cy="4675319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en-IN" sz="3200" i="1" dirty="0" smtClean="0"/>
              <a:t>We </a:t>
            </a:r>
            <a:r>
              <a:rPr lang="en-IN" sz="3200" i="1" dirty="0"/>
              <a:t>can also conclude that replacing missing values </a:t>
            </a:r>
            <a:r>
              <a:rPr lang="en-IN" sz="3200" i="1" dirty="0" smtClean="0"/>
              <a:t>with prediction </a:t>
            </a:r>
            <a:r>
              <a:rPr lang="en-IN" sz="3200" i="1" dirty="0"/>
              <a:t>is more reliable than replacing missing values </a:t>
            </a:r>
            <a:r>
              <a:rPr lang="en-IN" sz="3200" i="1" dirty="0" smtClean="0"/>
              <a:t>with mean </a:t>
            </a:r>
            <a:r>
              <a:rPr lang="en-IN" sz="3200" i="1" dirty="0"/>
              <a:t>because we can see a rise in accuracy in the </a:t>
            </a:r>
            <a:r>
              <a:rPr lang="en-IN" sz="3200" i="1" dirty="0" smtClean="0"/>
              <a:t>comparison </a:t>
            </a:r>
            <a:r>
              <a:rPr lang="en-US" sz="3200" i="1" dirty="0" smtClean="0"/>
              <a:t>graph.</a:t>
            </a:r>
          </a:p>
          <a:p>
            <a:endParaRPr lang="en-US" sz="3200" i="1" spc="-1" dirty="0">
              <a:latin typeface="Arial"/>
            </a:endParaRPr>
          </a:p>
        </p:txBody>
      </p:sp>
      <p:pic>
        <p:nvPicPr>
          <p:cNvPr id="4" name="Picture 3" descr="Comparision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97112" y="4008437"/>
            <a:ext cx="5077534" cy="3353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1048</TotalTime>
  <Words>314</Words>
  <Application>Microsoft Office PowerPoint</Application>
  <PresentationFormat>Custom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Slide 1</vt:lpstr>
      <vt:lpstr>Slide 2</vt:lpstr>
      <vt:lpstr>Slide 3</vt:lpstr>
      <vt:lpstr>Preprocessing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Lights</dc:title>
  <dc:subject/>
  <dc:creator/>
  <dc:description/>
  <cp:lastModifiedBy>Akshaj</cp:lastModifiedBy>
  <cp:revision>10</cp:revision>
  <dcterms:created xsi:type="dcterms:W3CDTF">2019-11-29T16:59:33Z</dcterms:created>
  <dcterms:modified xsi:type="dcterms:W3CDTF">2019-11-30T23:46:32Z</dcterms:modified>
  <dc:language>en-US</dc:language>
</cp:coreProperties>
</file>