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7" r:id="rId4"/>
    <p:sldId id="259" r:id="rId5"/>
    <p:sldId id="265" r:id="rId6"/>
    <p:sldId id="264" r:id="rId7"/>
    <p:sldId id="263" r:id="rId8"/>
    <p:sldId id="262" r:id="rId9"/>
    <p:sldId id="260" r:id="rId10"/>
    <p:sldId id="273" r:id="rId11"/>
    <p:sldId id="275" r:id="rId12"/>
    <p:sldId id="276" r:id="rId13"/>
    <p:sldId id="277" r:id="rId14"/>
    <p:sldId id="272" r:id="rId15"/>
    <p:sldId id="274" r:id="rId16"/>
    <p:sldId id="27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06" autoAdjust="0"/>
    <p:restoredTop sz="94660"/>
  </p:normalViewPr>
  <p:slideViewPr>
    <p:cSldViewPr snapToGrid="0">
      <p:cViewPr varScale="1">
        <p:scale>
          <a:sx n="74" d="100"/>
          <a:sy n="74" d="100"/>
        </p:scale>
        <p:origin x="3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19733BC-0CE5-41BE-A348-623547D72E57}" type="datetimeFigureOut">
              <a:rPr lang="en-US" smtClean="0"/>
              <a:t>20-May-20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718A48C8-05B8-4747-83FF-D1764A559F95}"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6910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19733BC-0CE5-41BE-A348-623547D72E57}" type="datetimeFigureOut">
              <a:rPr lang="en-US" smtClean="0"/>
              <a:t>20-May-20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8A48C8-05B8-4747-83FF-D1764A559F95}" type="slidenum">
              <a:rPr lang="en-US" smtClean="0"/>
              <a:t>‹#›</a:t>
            </a:fld>
            <a:endParaRPr lang="en-US"/>
          </a:p>
        </p:txBody>
      </p:sp>
    </p:spTree>
    <p:extLst>
      <p:ext uri="{BB962C8B-B14F-4D97-AF65-F5344CB8AC3E}">
        <p14:creationId xmlns:p14="http://schemas.microsoft.com/office/powerpoint/2010/main" val="113411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19733BC-0CE5-41BE-A348-623547D72E57}" type="datetimeFigureOut">
              <a:rPr lang="en-US" smtClean="0"/>
              <a:t>20-May-20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A48C8-05B8-4747-83FF-D1764A559F95}"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4281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19733BC-0CE5-41BE-A348-623547D72E57}" type="datetimeFigureOut">
              <a:rPr lang="en-US" smtClean="0"/>
              <a:t>20-May-20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A48C8-05B8-4747-83FF-D1764A559F95}"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1943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19733BC-0CE5-41BE-A348-623547D72E57}" type="datetimeFigureOut">
              <a:rPr lang="en-US" smtClean="0"/>
              <a:t>20-May-20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A48C8-05B8-4747-83FF-D1764A559F95}" type="slidenum">
              <a:rPr lang="en-US" smtClean="0"/>
              <a:t>‹#›</a:t>
            </a:fld>
            <a:endParaRPr lang="en-US"/>
          </a:p>
        </p:txBody>
      </p:sp>
    </p:spTree>
    <p:extLst>
      <p:ext uri="{BB962C8B-B14F-4D97-AF65-F5344CB8AC3E}">
        <p14:creationId xmlns:p14="http://schemas.microsoft.com/office/powerpoint/2010/main" val="1199912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19733BC-0CE5-41BE-A348-623547D72E57}" type="datetimeFigureOut">
              <a:rPr lang="en-US" smtClean="0"/>
              <a:t>20-May-20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A48C8-05B8-4747-83FF-D1764A559F95}"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9418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19733BC-0CE5-41BE-A348-623547D72E57}" type="datetimeFigureOut">
              <a:rPr lang="en-US" smtClean="0"/>
              <a:t>20-May-20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A48C8-05B8-4747-83FF-D1764A559F95}"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6797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9733BC-0CE5-41BE-A348-623547D72E57}" type="datetimeFigureOut">
              <a:rPr lang="en-US" smtClean="0"/>
              <a:t>20-May-20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A48C8-05B8-4747-83FF-D1764A559F95}"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05031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9733BC-0CE5-41BE-A348-623547D72E57}" type="datetimeFigureOut">
              <a:rPr lang="en-US" smtClean="0"/>
              <a:t>20-May-20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A48C8-05B8-4747-83FF-D1764A559F95}"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6827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9733BC-0CE5-41BE-A348-623547D72E57}" type="datetimeFigureOut">
              <a:rPr lang="en-US" smtClean="0"/>
              <a:t>20-May-20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A48C8-05B8-4747-83FF-D1764A559F95}" type="slidenum">
              <a:rPr lang="en-US" smtClean="0"/>
              <a:t>‹#›</a:t>
            </a:fld>
            <a:endParaRPr lang="en-US"/>
          </a:p>
        </p:txBody>
      </p:sp>
    </p:spTree>
    <p:extLst>
      <p:ext uri="{BB962C8B-B14F-4D97-AF65-F5344CB8AC3E}">
        <p14:creationId xmlns:p14="http://schemas.microsoft.com/office/powerpoint/2010/main" val="1549146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19733BC-0CE5-41BE-A348-623547D72E57}" type="datetimeFigureOut">
              <a:rPr lang="en-US" smtClean="0"/>
              <a:t>20-May-20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A48C8-05B8-4747-83FF-D1764A559F95}"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0104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19733BC-0CE5-41BE-A348-623547D72E57}" type="datetimeFigureOut">
              <a:rPr lang="en-US" smtClean="0"/>
              <a:t>20-May-20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8A48C8-05B8-4747-83FF-D1764A559F95}" type="slidenum">
              <a:rPr lang="en-US" smtClean="0"/>
              <a:t>‹#›</a:t>
            </a:fld>
            <a:endParaRPr lang="en-US"/>
          </a:p>
        </p:txBody>
      </p:sp>
    </p:spTree>
    <p:extLst>
      <p:ext uri="{BB962C8B-B14F-4D97-AF65-F5344CB8AC3E}">
        <p14:creationId xmlns:p14="http://schemas.microsoft.com/office/powerpoint/2010/main" val="1222502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19733BC-0CE5-41BE-A348-623547D72E57}" type="datetimeFigureOut">
              <a:rPr lang="en-US" smtClean="0"/>
              <a:t>20-May-20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8A48C8-05B8-4747-83FF-D1764A559F95}"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0457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19733BC-0CE5-41BE-A348-623547D72E57}" type="datetimeFigureOut">
              <a:rPr lang="en-US" smtClean="0"/>
              <a:t>20-May-20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8A48C8-05B8-4747-83FF-D1764A559F95}"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5499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9733BC-0CE5-41BE-A348-623547D72E57}" type="datetimeFigureOut">
              <a:rPr lang="en-US" smtClean="0"/>
              <a:t>20-May-20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8A48C8-05B8-4747-83FF-D1764A559F95}" type="slidenum">
              <a:rPr lang="en-US" smtClean="0"/>
              <a:t>‹#›</a:t>
            </a:fld>
            <a:endParaRPr lang="en-US"/>
          </a:p>
        </p:txBody>
      </p:sp>
    </p:spTree>
    <p:extLst>
      <p:ext uri="{BB962C8B-B14F-4D97-AF65-F5344CB8AC3E}">
        <p14:creationId xmlns:p14="http://schemas.microsoft.com/office/powerpoint/2010/main" val="3147888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19733BC-0CE5-41BE-A348-623547D72E57}" type="datetimeFigureOut">
              <a:rPr lang="en-US" smtClean="0"/>
              <a:t>20-May-20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8A48C8-05B8-4747-83FF-D1764A559F95}"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719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19733BC-0CE5-41BE-A348-623547D72E57}" type="datetimeFigureOut">
              <a:rPr lang="en-US" smtClean="0"/>
              <a:t>20-May-20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8A48C8-05B8-4747-83FF-D1764A559F95}" type="slidenum">
              <a:rPr lang="en-US" smtClean="0"/>
              <a:t>‹#›</a:t>
            </a:fld>
            <a:endParaRPr lang="en-US"/>
          </a:p>
        </p:txBody>
      </p:sp>
    </p:spTree>
    <p:extLst>
      <p:ext uri="{BB962C8B-B14F-4D97-AF65-F5344CB8AC3E}">
        <p14:creationId xmlns:p14="http://schemas.microsoft.com/office/powerpoint/2010/main" val="3046109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19733BC-0CE5-41BE-A348-623547D72E57}" type="datetimeFigureOut">
              <a:rPr lang="en-US" smtClean="0"/>
              <a:t>20-May-20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18A48C8-05B8-4747-83FF-D1764A559F95}" type="slidenum">
              <a:rPr lang="en-US" smtClean="0"/>
              <a:t>‹#›</a:t>
            </a:fld>
            <a:endParaRPr lang="en-US"/>
          </a:p>
        </p:txBody>
      </p:sp>
    </p:spTree>
    <p:extLst>
      <p:ext uri="{BB962C8B-B14F-4D97-AF65-F5344CB8AC3E}">
        <p14:creationId xmlns:p14="http://schemas.microsoft.com/office/powerpoint/2010/main" val="129820518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5146" y="90618"/>
            <a:ext cx="9144000" cy="1367479"/>
          </a:xfrm>
        </p:spPr>
        <p:txBody>
          <a:bodyPr>
            <a:normAutofit/>
          </a:bodyPr>
          <a:lstStyle/>
          <a:p>
            <a:r>
              <a:rPr lang="en-US" sz="4000" dirty="0" smtClean="0"/>
              <a:t>Effective Prediction of Heart Disease using</a:t>
            </a:r>
            <a:br>
              <a:rPr lang="en-US" sz="4000" dirty="0" smtClean="0"/>
            </a:br>
            <a:r>
              <a:rPr lang="en-US" sz="4000" dirty="0" smtClean="0"/>
              <a:t>Machine/Deep Learning Techniques</a:t>
            </a:r>
            <a:endParaRPr lang="en-US" sz="4000" dirty="0"/>
          </a:p>
        </p:txBody>
      </p:sp>
      <p:sp>
        <p:nvSpPr>
          <p:cNvPr id="3" name="Subtitle 2"/>
          <p:cNvSpPr>
            <a:spLocks noGrp="1"/>
          </p:cNvSpPr>
          <p:nvPr>
            <p:ph type="subTitle" idx="1"/>
          </p:nvPr>
        </p:nvSpPr>
        <p:spPr>
          <a:xfrm>
            <a:off x="2290119" y="3072715"/>
            <a:ext cx="7710616" cy="2784389"/>
          </a:xfrm>
        </p:spPr>
        <p:txBody>
          <a:bodyPr/>
          <a:lstStyle/>
          <a:p>
            <a:r>
              <a:rPr lang="en-US" b="1" dirty="0" smtClean="0"/>
              <a:t>Research Project – Big Data Mining in Health Care</a:t>
            </a:r>
            <a:endParaRPr lang="en-US" b="1" dirty="0"/>
          </a:p>
          <a:p>
            <a:r>
              <a:rPr lang="en-US" b="1" dirty="0" smtClean="0"/>
              <a:t>Submission By:</a:t>
            </a:r>
          </a:p>
          <a:p>
            <a:pPr algn="l"/>
            <a:r>
              <a:rPr lang="en-US" sz="1800" b="1" dirty="0">
                <a:solidFill>
                  <a:schemeClr val="accent5">
                    <a:lumMod val="50000"/>
                  </a:schemeClr>
                </a:solidFill>
              </a:rPr>
              <a:t>	</a:t>
            </a:r>
            <a:r>
              <a:rPr lang="en-US" sz="1800" b="1" dirty="0" err="1" smtClean="0">
                <a:solidFill>
                  <a:schemeClr val="accent5">
                    <a:lumMod val="50000"/>
                  </a:schemeClr>
                </a:solidFill>
              </a:rPr>
              <a:t>Kanika</a:t>
            </a:r>
            <a:r>
              <a:rPr lang="en-US" sz="1800" b="1" dirty="0" smtClean="0">
                <a:solidFill>
                  <a:schemeClr val="accent5">
                    <a:lumMod val="50000"/>
                  </a:schemeClr>
                </a:solidFill>
              </a:rPr>
              <a:t> </a:t>
            </a:r>
            <a:r>
              <a:rPr lang="en-US" sz="1800" b="1" dirty="0">
                <a:solidFill>
                  <a:schemeClr val="accent5">
                    <a:lumMod val="50000"/>
                  </a:schemeClr>
                </a:solidFill>
              </a:rPr>
              <a:t>Mittal (</a:t>
            </a:r>
            <a:r>
              <a:rPr lang="en-US" sz="1800" b="1" dirty="0" smtClean="0">
                <a:solidFill>
                  <a:schemeClr val="accent5">
                    <a:lumMod val="50000"/>
                  </a:schemeClr>
                </a:solidFill>
              </a:rPr>
              <a:t>MT18075)				</a:t>
            </a:r>
            <a:r>
              <a:rPr lang="en-US" sz="1800" b="1" dirty="0" err="1" smtClean="0">
                <a:solidFill>
                  <a:schemeClr val="accent5">
                    <a:lumMod val="50000"/>
                  </a:schemeClr>
                </a:solidFill>
              </a:rPr>
              <a:t>Akshaj</a:t>
            </a:r>
            <a:r>
              <a:rPr lang="en-US" sz="1800" b="1" dirty="0" smtClean="0">
                <a:solidFill>
                  <a:schemeClr val="accent5">
                    <a:lumMod val="50000"/>
                  </a:schemeClr>
                </a:solidFill>
              </a:rPr>
              <a:t> Patil (MT19111)                     </a:t>
            </a:r>
          </a:p>
          <a:p>
            <a:pPr algn="l"/>
            <a:r>
              <a:rPr lang="en-US" sz="1800" b="1" dirty="0" smtClean="0">
                <a:solidFill>
                  <a:schemeClr val="accent5">
                    <a:lumMod val="50000"/>
                  </a:schemeClr>
                </a:solidFill>
              </a:rPr>
              <a:t>	</a:t>
            </a:r>
            <a:r>
              <a:rPr lang="en-US" sz="1800" b="1" dirty="0" err="1" smtClean="0">
                <a:solidFill>
                  <a:schemeClr val="accent5">
                    <a:lumMod val="50000"/>
                  </a:schemeClr>
                </a:solidFill>
              </a:rPr>
              <a:t>Dhawal</a:t>
            </a:r>
            <a:r>
              <a:rPr lang="en-US" sz="1800" b="1" dirty="0" smtClean="0">
                <a:solidFill>
                  <a:schemeClr val="accent5">
                    <a:lumMod val="50000"/>
                  </a:schemeClr>
                </a:solidFill>
              </a:rPr>
              <a:t> Singh </a:t>
            </a:r>
            <a:r>
              <a:rPr lang="en-US" sz="1800" b="1" dirty="0" err="1" smtClean="0">
                <a:solidFill>
                  <a:schemeClr val="accent5">
                    <a:lumMod val="50000"/>
                  </a:schemeClr>
                </a:solidFill>
              </a:rPr>
              <a:t>Pundir</a:t>
            </a:r>
            <a:r>
              <a:rPr lang="en-US" sz="1800" b="1" dirty="0" smtClean="0">
                <a:solidFill>
                  <a:schemeClr val="accent5">
                    <a:lumMod val="50000"/>
                  </a:schemeClr>
                </a:solidFill>
              </a:rPr>
              <a:t> (MT19120)			</a:t>
            </a:r>
            <a:r>
              <a:rPr lang="en-US" sz="1800" b="1" dirty="0" err="1" smtClean="0">
                <a:solidFill>
                  <a:schemeClr val="accent5">
                    <a:lumMod val="50000"/>
                  </a:schemeClr>
                </a:solidFill>
              </a:rPr>
              <a:t>Nitindeep</a:t>
            </a:r>
            <a:r>
              <a:rPr lang="en-US" sz="1800" b="1" dirty="0" smtClean="0">
                <a:solidFill>
                  <a:schemeClr val="accent5">
                    <a:lumMod val="50000"/>
                  </a:schemeClr>
                </a:solidFill>
              </a:rPr>
              <a:t> Singh (MT19069)</a:t>
            </a:r>
          </a:p>
          <a:p>
            <a:pPr algn="l"/>
            <a:endParaRPr lang="en-US" dirty="0"/>
          </a:p>
        </p:txBody>
      </p:sp>
      <p:sp>
        <p:nvSpPr>
          <p:cNvPr id="4" name="TextBox 3"/>
          <p:cNvSpPr txBox="1"/>
          <p:nvPr/>
        </p:nvSpPr>
        <p:spPr>
          <a:xfrm>
            <a:off x="3657600" y="1902941"/>
            <a:ext cx="4843849" cy="369332"/>
          </a:xfrm>
          <a:prstGeom prst="rect">
            <a:avLst/>
          </a:prstGeom>
          <a:noFill/>
        </p:spPr>
        <p:txBody>
          <a:bodyPr wrap="square" rtlCol="0">
            <a:spAutoFit/>
          </a:bodyPr>
          <a:lstStyle/>
          <a:p>
            <a:pPr algn="ctr"/>
            <a:r>
              <a:rPr lang="en-US" b="1" dirty="0" smtClean="0">
                <a:solidFill>
                  <a:schemeClr val="accent5">
                    <a:lumMod val="50000"/>
                  </a:schemeClr>
                </a:solidFill>
              </a:rPr>
              <a:t>Group Number - 15 </a:t>
            </a:r>
            <a:endParaRPr lang="en-US" b="1" dirty="0">
              <a:solidFill>
                <a:schemeClr val="accent5">
                  <a:lumMod val="50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98312"/>
            <a:ext cx="3329940" cy="1831846"/>
          </a:xfrm>
          <a:prstGeom prst="rect">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spTree>
    <p:extLst>
      <p:ext uri="{BB962C8B-B14F-4D97-AF65-F5344CB8AC3E}">
        <p14:creationId xmlns:p14="http://schemas.microsoft.com/office/powerpoint/2010/main" val="2614589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022078" cy="709508"/>
          </a:xfrm>
        </p:spPr>
        <p:txBody>
          <a:bodyPr>
            <a:normAutofit fontScale="90000"/>
          </a:bodyPr>
          <a:lstStyle/>
          <a:p>
            <a:r>
              <a:rPr lang="en-US" dirty="0"/>
              <a:t>Materials and Methods (Cont.)</a:t>
            </a:r>
          </a:p>
        </p:txBody>
      </p:sp>
      <p:sp>
        <p:nvSpPr>
          <p:cNvPr id="3" name="Content Placeholder 2"/>
          <p:cNvSpPr>
            <a:spLocks noGrp="1"/>
          </p:cNvSpPr>
          <p:nvPr>
            <p:ph sz="half" idx="1"/>
          </p:nvPr>
        </p:nvSpPr>
        <p:spPr/>
        <p:txBody>
          <a:bodyPr>
            <a:normAutofit fontScale="92500" lnSpcReduction="20000"/>
          </a:bodyPr>
          <a:lstStyle/>
          <a:p>
            <a:pPr marL="0" indent="0">
              <a:buNone/>
            </a:pPr>
            <a:r>
              <a:rPr lang="en-US" b="1" dirty="0" smtClean="0"/>
              <a:t>Classification Techniques Used :</a:t>
            </a:r>
          </a:p>
          <a:p>
            <a:r>
              <a:rPr lang="en-US" dirty="0" smtClean="0"/>
              <a:t>Naïve Bayes</a:t>
            </a:r>
          </a:p>
          <a:p>
            <a:r>
              <a:rPr lang="en-US" dirty="0" smtClean="0"/>
              <a:t>Decision Tree</a:t>
            </a:r>
          </a:p>
          <a:p>
            <a:r>
              <a:rPr lang="en-US" dirty="0" smtClean="0"/>
              <a:t>Random Forest</a:t>
            </a:r>
          </a:p>
          <a:p>
            <a:r>
              <a:rPr lang="en-US" dirty="0" smtClean="0"/>
              <a:t>SVM</a:t>
            </a:r>
          </a:p>
          <a:p>
            <a:r>
              <a:rPr lang="en-US" dirty="0" smtClean="0"/>
              <a:t>Logistic Regression</a:t>
            </a:r>
          </a:p>
          <a:p>
            <a:r>
              <a:rPr lang="en-US" dirty="0" smtClean="0"/>
              <a:t>MLP</a:t>
            </a:r>
          </a:p>
          <a:p>
            <a:r>
              <a:rPr lang="en-US" dirty="0" smtClean="0"/>
              <a:t>LSTM</a:t>
            </a:r>
            <a:endParaRPr lang="en-US" dirty="0"/>
          </a:p>
        </p:txBody>
      </p:sp>
      <p:sp>
        <p:nvSpPr>
          <p:cNvPr id="4" name="Content Placeholder 3"/>
          <p:cNvSpPr>
            <a:spLocks noGrp="1"/>
          </p:cNvSpPr>
          <p:nvPr>
            <p:ph sz="half" idx="2"/>
          </p:nvPr>
        </p:nvSpPr>
        <p:spPr/>
        <p:txBody>
          <a:bodyPr>
            <a:normAutofit fontScale="92500" lnSpcReduction="20000"/>
          </a:bodyPr>
          <a:lstStyle/>
          <a:p>
            <a:pPr marL="0" indent="0">
              <a:buNone/>
            </a:pPr>
            <a:r>
              <a:rPr lang="en-US" dirty="0" smtClean="0"/>
              <a:t>  </a:t>
            </a:r>
            <a:r>
              <a:rPr lang="en-US" b="1" dirty="0" smtClean="0"/>
              <a:t>Evaluation Parameters :</a:t>
            </a:r>
          </a:p>
          <a:p>
            <a:r>
              <a:rPr lang="en-US" sz="2800" dirty="0" smtClean="0"/>
              <a:t>Accuracy</a:t>
            </a:r>
          </a:p>
          <a:p>
            <a:r>
              <a:rPr lang="en-US" sz="2800" dirty="0" smtClean="0"/>
              <a:t>Sensitivity</a:t>
            </a:r>
          </a:p>
          <a:p>
            <a:r>
              <a:rPr lang="en-US" sz="2800" dirty="0" smtClean="0"/>
              <a:t>Specificity</a:t>
            </a:r>
          </a:p>
          <a:p>
            <a:r>
              <a:rPr lang="en-US" sz="2800" dirty="0" smtClean="0"/>
              <a:t>Precision</a:t>
            </a:r>
          </a:p>
          <a:p>
            <a:r>
              <a:rPr lang="en-US" sz="2800" dirty="0" smtClean="0"/>
              <a:t>AUC-ROC</a:t>
            </a:r>
          </a:p>
          <a:p>
            <a:r>
              <a:rPr lang="en-US" sz="2800" dirty="0" smtClean="0"/>
              <a:t>MCC</a:t>
            </a:r>
          </a:p>
          <a:p>
            <a:pPr lvl="1"/>
            <a:endParaRPr lang="en-US" dirty="0"/>
          </a:p>
        </p:txBody>
      </p:sp>
    </p:spTree>
    <p:extLst>
      <p:ext uri="{BB962C8B-B14F-4D97-AF65-F5344CB8AC3E}">
        <p14:creationId xmlns:p14="http://schemas.microsoft.com/office/powerpoint/2010/main" val="18055348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090658" cy="732368"/>
          </a:xfrm>
        </p:spPr>
        <p:txBody>
          <a:bodyPr>
            <a:normAutofit fontScale="90000"/>
          </a:bodyPr>
          <a:lstStyle/>
          <a:p>
            <a:r>
              <a:rPr lang="en-US" dirty="0"/>
              <a:t>Results</a:t>
            </a:r>
          </a:p>
        </p:txBody>
      </p:sp>
      <p:sp>
        <p:nvSpPr>
          <p:cNvPr id="3" name="Content Placeholder 2"/>
          <p:cNvSpPr>
            <a:spLocks noGrp="1"/>
          </p:cNvSpPr>
          <p:nvPr>
            <p:ph sz="half" idx="1"/>
          </p:nvPr>
        </p:nvSpPr>
        <p:spPr/>
        <p:txBody>
          <a:bodyPr>
            <a:normAutofit lnSpcReduction="10000"/>
          </a:bodyPr>
          <a:lstStyle/>
          <a:p>
            <a:pPr algn="just"/>
            <a:r>
              <a:rPr lang="en-US" dirty="0" smtClean="0"/>
              <a:t>The top three rows show the results of the baseline models.</a:t>
            </a:r>
          </a:p>
          <a:p>
            <a:pPr algn="just"/>
            <a:r>
              <a:rPr lang="en-US" dirty="0" smtClean="0"/>
              <a:t>The results in the table clearly show that our proposed model perform better than the baseline model on all the evaluation metrics.</a:t>
            </a:r>
          </a:p>
          <a:p>
            <a:pPr algn="just"/>
            <a:r>
              <a:rPr lang="en-US" dirty="0" smtClean="0"/>
              <a:t>Decision Tree performed best in comparison to all other classifiers.</a:t>
            </a:r>
          </a:p>
          <a:p>
            <a:pPr algn="just"/>
            <a:endParaRPr lang="en-US"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25089" y="2446379"/>
            <a:ext cx="3758313" cy="3725914"/>
          </a:xfrm>
        </p:spPr>
      </p:pic>
    </p:spTree>
    <p:extLst>
      <p:ext uri="{BB962C8B-B14F-4D97-AF65-F5344CB8AC3E}">
        <p14:creationId xmlns:p14="http://schemas.microsoft.com/office/powerpoint/2010/main" val="4048538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8456" y="967418"/>
            <a:ext cx="4901184" cy="456590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736" y="967418"/>
            <a:ext cx="4980432" cy="4620768"/>
          </a:xfrm>
          <a:prstGeom prst="rect">
            <a:avLst/>
          </a:prstGeom>
        </p:spPr>
      </p:pic>
      <p:sp>
        <p:nvSpPr>
          <p:cNvPr id="8" name="TextBox 7"/>
          <p:cNvSpPr txBox="1"/>
          <p:nvPr/>
        </p:nvSpPr>
        <p:spPr>
          <a:xfrm>
            <a:off x="1595459" y="5570714"/>
            <a:ext cx="3694986" cy="369332"/>
          </a:xfrm>
          <a:prstGeom prst="rect">
            <a:avLst/>
          </a:prstGeom>
          <a:noFill/>
        </p:spPr>
        <p:txBody>
          <a:bodyPr wrap="none" rtlCol="0">
            <a:spAutoFit/>
          </a:bodyPr>
          <a:lstStyle/>
          <a:p>
            <a:r>
              <a:rPr lang="en-US" dirty="0" smtClean="0"/>
              <a:t>Comparison of Classification Accuracy</a:t>
            </a:r>
            <a:endParaRPr lang="en-US" dirty="0"/>
          </a:p>
        </p:txBody>
      </p:sp>
      <p:sp>
        <p:nvSpPr>
          <p:cNvPr id="9" name="TextBox 8"/>
          <p:cNvSpPr txBox="1"/>
          <p:nvPr/>
        </p:nvSpPr>
        <p:spPr>
          <a:xfrm>
            <a:off x="6575891" y="5533322"/>
            <a:ext cx="4620880" cy="369332"/>
          </a:xfrm>
          <a:prstGeom prst="rect">
            <a:avLst/>
          </a:prstGeom>
          <a:noFill/>
        </p:spPr>
        <p:txBody>
          <a:bodyPr wrap="none" rtlCol="0">
            <a:spAutoFit/>
          </a:bodyPr>
          <a:lstStyle/>
          <a:p>
            <a:r>
              <a:rPr lang="en-US" dirty="0" smtClean="0"/>
              <a:t>Comparison of Matthews Correlation Coefficient</a:t>
            </a:r>
            <a:endParaRPr lang="en-US" dirty="0"/>
          </a:p>
        </p:txBody>
      </p:sp>
    </p:spTree>
    <p:extLst>
      <p:ext uri="{BB962C8B-B14F-4D97-AF65-F5344CB8AC3E}">
        <p14:creationId xmlns:p14="http://schemas.microsoft.com/office/powerpoint/2010/main" val="2013528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5577" y="1111189"/>
            <a:ext cx="4901184" cy="332841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543" y="1111189"/>
            <a:ext cx="4901184" cy="3328416"/>
          </a:xfrm>
          <a:prstGeom prst="rect">
            <a:avLst/>
          </a:prstGeom>
        </p:spPr>
      </p:pic>
      <p:sp>
        <p:nvSpPr>
          <p:cNvPr id="4" name="TextBox 3"/>
          <p:cNvSpPr txBox="1"/>
          <p:nvPr/>
        </p:nvSpPr>
        <p:spPr>
          <a:xfrm>
            <a:off x="2247004" y="4624271"/>
            <a:ext cx="2642262" cy="369332"/>
          </a:xfrm>
          <a:prstGeom prst="rect">
            <a:avLst/>
          </a:prstGeom>
          <a:noFill/>
        </p:spPr>
        <p:txBody>
          <a:bodyPr wrap="none" rtlCol="0">
            <a:spAutoFit/>
          </a:bodyPr>
          <a:lstStyle/>
          <a:p>
            <a:r>
              <a:rPr lang="en-US" dirty="0" smtClean="0"/>
              <a:t>Comparison of ROC curve</a:t>
            </a:r>
            <a:endParaRPr lang="en-US" dirty="0"/>
          </a:p>
        </p:txBody>
      </p:sp>
      <p:sp>
        <p:nvSpPr>
          <p:cNvPr id="5" name="TextBox 4"/>
          <p:cNvSpPr txBox="1"/>
          <p:nvPr/>
        </p:nvSpPr>
        <p:spPr>
          <a:xfrm>
            <a:off x="6934137" y="4624271"/>
            <a:ext cx="3604064" cy="369332"/>
          </a:xfrm>
          <a:prstGeom prst="rect">
            <a:avLst/>
          </a:prstGeom>
          <a:noFill/>
        </p:spPr>
        <p:txBody>
          <a:bodyPr wrap="none" rtlCol="0">
            <a:spAutoFit/>
          </a:bodyPr>
          <a:lstStyle/>
          <a:p>
            <a:r>
              <a:rPr lang="en-US" dirty="0" smtClean="0"/>
              <a:t>Comparison of Precision-Recall curve</a:t>
            </a:r>
            <a:endParaRPr lang="en-US" dirty="0"/>
          </a:p>
        </p:txBody>
      </p:sp>
    </p:spTree>
    <p:extLst>
      <p:ext uri="{BB962C8B-B14F-4D97-AF65-F5344CB8AC3E}">
        <p14:creationId xmlns:p14="http://schemas.microsoft.com/office/powerpoint/2010/main" val="1427932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380218" cy="785708"/>
          </a:xfrm>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lgn="just"/>
            <a:r>
              <a:rPr lang="en-US" dirty="0"/>
              <a:t>In this paper, we have proposed machine and deep </a:t>
            </a:r>
            <a:r>
              <a:rPr lang="en-US" dirty="0" smtClean="0"/>
              <a:t>learning based </a:t>
            </a:r>
            <a:r>
              <a:rPr lang="en-US" dirty="0"/>
              <a:t>system for heart disease prediction</a:t>
            </a:r>
            <a:r>
              <a:rPr lang="en-US" dirty="0" smtClean="0"/>
              <a:t>.</a:t>
            </a:r>
          </a:p>
          <a:p>
            <a:pPr algn="just"/>
            <a:r>
              <a:rPr lang="en-US" dirty="0"/>
              <a:t>Decision Tree outperforms all other classifiers in A</a:t>
            </a:r>
            <a:r>
              <a:rPr lang="en-US" dirty="0" smtClean="0"/>
              <a:t>ccuracy, Specificity </a:t>
            </a:r>
            <a:r>
              <a:rPr lang="en-US" dirty="0"/>
              <a:t>and Sensitivity while Random Forest </a:t>
            </a:r>
            <a:r>
              <a:rPr lang="en-US" dirty="0" smtClean="0"/>
              <a:t>performs </a:t>
            </a:r>
            <a:r>
              <a:rPr lang="en-US" dirty="0"/>
              <a:t>the best in AUC</a:t>
            </a:r>
            <a:r>
              <a:rPr lang="en-US" dirty="0" smtClean="0"/>
              <a:t>.</a:t>
            </a:r>
          </a:p>
          <a:p>
            <a:pPr algn="just"/>
            <a:r>
              <a:rPr lang="en-US" dirty="0" smtClean="0"/>
              <a:t>Decision </a:t>
            </a:r>
            <a:r>
              <a:rPr lang="en-US" dirty="0"/>
              <a:t>Tree and Random Forest </a:t>
            </a:r>
            <a:r>
              <a:rPr lang="en-US" dirty="0" smtClean="0"/>
              <a:t>have performed equally with </a:t>
            </a:r>
            <a:r>
              <a:rPr lang="en-US" dirty="0"/>
              <a:t>very negligible difference </a:t>
            </a:r>
            <a:r>
              <a:rPr lang="en-US" dirty="0" smtClean="0"/>
              <a:t>in all </a:t>
            </a:r>
            <a:r>
              <a:rPr lang="en-US" dirty="0"/>
              <a:t>the evaluation metrics. </a:t>
            </a:r>
            <a:endParaRPr lang="en-US" dirty="0" smtClean="0"/>
          </a:p>
          <a:p>
            <a:pPr algn="just"/>
            <a:endParaRPr lang="en-US" dirty="0"/>
          </a:p>
        </p:txBody>
      </p:sp>
    </p:spTree>
    <p:extLst>
      <p:ext uri="{BB962C8B-B14F-4D97-AF65-F5344CB8AC3E}">
        <p14:creationId xmlns:p14="http://schemas.microsoft.com/office/powerpoint/2010/main" val="39517698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326878" cy="770468"/>
          </a:xfrm>
        </p:spPr>
        <p:txBody>
          <a:bodyPr/>
          <a:lstStyle/>
          <a:p>
            <a:r>
              <a:rPr lang="en-US" dirty="0" smtClean="0"/>
              <a:t>Conclusion (Cont.)</a:t>
            </a:r>
            <a:endParaRPr lang="en-US" dirty="0"/>
          </a:p>
        </p:txBody>
      </p:sp>
      <p:sp>
        <p:nvSpPr>
          <p:cNvPr id="3" name="Content Placeholder 2"/>
          <p:cNvSpPr>
            <a:spLocks noGrp="1"/>
          </p:cNvSpPr>
          <p:nvPr>
            <p:ph idx="1"/>
          </p:nvPr>
        </p:nvSpPr>
        <p:spPr/>
        <p:txBody>
          <a:bodyPr/>
          <a:lstStyle/>
          <a:p>
            <a:pPr marL="0" indent="0">
              <a:buNone/>
            </a:pPr>
            <a:r>
              <a:rPr lang="en-US" dirty="0" smtClean="0"/>
              <a:t>Future Work</a:t>
            </a:r>
          </a:p>
          <a:p>
            <a:pPr algn="just"/>
            <a:r>
              <a:rPr lang="en-US" dirty="0"/>
              <a:t>Advanced feature selection techniques like Recursive </a:t>
            </a:r>
            <a:r>
              <a:rPr lang="en-US" dirty="0" smtClean="0"/>
              <a:t>Feature </a:t>
            </a:r>
            <a:r>
              <a:rPr lang="en-US" dirty="0"/>
              <a:t>Selection, Minimal-Redundancy-Maximal-Relevance </a:t>
            </a:r>
            <a:r>
              <a:rPr lang="en-US" dirty="0" smtClean="0"/>
              <a:t>Feature </a:t>
            </a:r>
            <a:r>
              <a:rPr lang="en-US" dirty="0"/>
              <a:t>Selection, LASSO can be used in the system to </a:t>
            </a:r>
            <a:r>
              <a:rPr lang="en-US" dirty="0" smtClean="0"/>
              <a:t>improve the </a:t>
            </a:r>
            <a:r>
              <a:rPr lang="en-US" dirty="0"/>
              <a:t>accuracy of various parameters</a:t>
            </a:r>
            <a:r>
              <a:rPr lang="en-US" dirty="0" smtClean="0"/>
              <a:t>.</a:t>
            </a:r>
          </a:p>
          <a:p>
            <a:pPr algn="just"/>
            <a:r>
              <a:rPr lang="en-US" dirty="0" smtClean="0"/>
              <a:t> We can perform </a:t>
            </a:r>
            <a:r>
              <a:rPr lang="en-US" dirty="0"/>
              <a:t>more experiments with </a:t>
            </a:r>
            <a:r>
              <a:rPr lang="en-US" dirty="0" smtClean="0"/>
              <a:t>more </a:t>
            </a:r>
            <a:r>
              <a:rPr lang="en-US" dirty="0"/>
              <a:t>efficient feature selection and deep learning models </a:t>
            </a:r>
            <a:r>
              <a:rPr lang="en-US" dirty="0" smtClean="0"/>
              <a:t>for getting better predictions.</a:t>
            </a:r>
            <a:endParaRPr lang="en-US" dirty="0"/>
          </a:p>
        </p:txBody>
      </p:sp>
    </p:spTree>
    <p:extLst>
      <p:ext uri="{BB962C8B-B14F-4D97-AF65-F5344CB8AC3E}">
        <p14:creationId xmlns:p14="http://schemas.microsoft.com/office/powerpoint/2010/main" val="37014882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1295401" y="2556931"/>
            <a:ext cx="9601196" cy="3650685"/>
          </a:xfrm>
        </p:spPr>
        <p:txBody>
          <a:bodyPr>
            <a:normAutofit/>
          </a:bodyPr>
          <a:lstStyle/>
          <a:p>
            <a:pPr algn="just">
              <a:buFont typeface="+mj-lt"/>
              <a:buAutoNum type="arabicPeriod"/>
            </a:pPr>
            <a:r>
              <a:rPr lang="en-US" sz="1200" dirty="0"/>
              <a:t>S. </a:t>
            </a:r>
            <a:r>
              <a:rPr lang="en-US" sz="1200" dirty="0" err="1"/>
              <a:t>Palaniappan</a:t>
            </a:r>
            <a:r>
              <a:rPr lang="en-US" sz="1200" dirty="0"/>
              <a:t> and R. </a:t>
            </a:r>
            <a:r>
              <a:rPr lang="en-US" sz="1200" dirty="0" err="1"/>
              <a:t>Awang</a:t>
            </a:r>
            <a:r>
              <a:rPr lang="en-US" sz="1200" dirty="0"/>
              <a:t>, “Intelligent heart disease prediction system using data mining techniques,” in Proceedings of IEEE/ACS International Conference on Computer Systems and Applications (AICCSA 2008), pp. 108–115, Doha, Qatar, March-April 2008</a:t>
            </a:r>
            <a:r>
              <a:rPr lang="en-US" sz="1200" dirty="0" smtClean="0"/>
              <a:t>.</a:t>
            </a:r>
          </a:p>
          <a:p>
            <a:pPr algn="just">
              <a:buFont typeface="+mj-lt"/>
              <a:buAutoNum type="arabicPeriod"/>
            </a:pPr>
            <a:r>
              <a:rPr lang="en-US" sz="1200" dirty="0"/>
              <a:t>E. O. </a:t>
            </a:r>
            <a:r>
              <a:rPr lang="en-US" sz="1200" dirty="0" err="1"/>
              <a:t>Olaniyi</a:t>
            </a:r>
            <a:r>
              <a:rPr lang="en-US" sz="1200" dirty="0"/>
              <a:t> and O. K. </a:t>
            </a:r>
            <a:r>
              <a:rPr lang="en-US" sz="1200" dirty="0" err="1"/>
              <a:t>Oyedotun</a:t>
            </a:r>
            <a:r>
              <a:rPr lang="en-US" sz="1200" dirty="0"/>
              <a:t>, “Heart diseases diagnosis using neural networks arbitration,” International Journal of Intelligent Systems and Applications, vol. 7, no. 12, pp. 75–82, 2015</a:t>
            </a:r>
            <a:r>
              <a:rPr lang="en-US" sz="1200" dirty="0" smtClean="0"/>
              <a:t>.</a:t>
            </a:r>
          </a:p>
          <a:p>
            <a:pPr algn="just">
              <a:buFont typeface="+mj-lt"/>
              <a:buAutoNum type="arabicPeriod"/>
            </a:pPr>
            <a:r>
              <a:rPr lang="en-US" sz="1200" dirty="0"/>
              <a:t>M. A. </a:t>
            </a:r>
            <a:r>
              <a:rPr lang="en-US" sz="1200" dirty="0" err="1"/>
              <a:t>Jabbar</a:t>
            </a:r>
            <a:r>
              <a:rPr lang="en-US" sz="1200" dirty="0"/>
              <a:t>, B. L. </a:t>
            </a:r>
            <a:r>
              <a:rPr lang="en-US" sz="1200" dirty="0" err="1"/>
              <a:t>Deekshatulu</a:t>
            </a:r>
            <a:r>
              <a:rPr lang="en-US" sz="1200" dirty="0"/>
              <a:t>, and P. Chandra, “Classification of heart disease using artificial neural network and feature subset selection,” Global Journal of Computer Science and Technology Neural &amp; Artificial Intelligence, vol. 13, no. 11, 2013</a:t>
            </a:r>
            <a:r>
              <a:rPr lang="en-US" sz="1200" dirty="0" smtClean="0"/>
              <a:t>.</a:t>
            </a:r>
          </a:p>
          <a:p>
            <a:pPr algn="just">
              <a:buFont typeface="+mj-lt"/>
              <a:buAutoNum type="arabicPeriod"/>
            </a:pPr>
            <a:r>
              <a:rPr lang="en-US" sz="1200" dirty="0"/>
              <a:t>H. </a:t>
            </a:r>
            <a:r>
              <a:rPr lang="en-US" sz="1200" dirty="0" err="1"/>
              <a:t>Kahramanli</a:t>
            </a:r>
            <a:r>
              <a:rPr lang="en-US" sz="1200" dirty="0"/>
              <a:t> and N. </a:t>
            </a:r>
            <a:r>
              <a:rPr lang="en-US" sz="1200" dirty="0" err="1"/>
              <a:t>Allahverdi</a:t>
            </a:r>
            <a:r>
              <a:rPr lang="en-US" sz="1200" dirty="0"/>
              <a:t>, “Design of a hybrid system for the diabetes and heart diseases,” Expert Systems with Applications, vol. 35, no. 1-2, pp. 82–89, 2008</a:t>
            </a:r>
            <a:r>
              <a:rPr lang="en-US" sz="1200" dirty="0" smtClean="0"/>
              <a:t>.</a:t>
            </a:r>
          </a:p>
          <a:p>
            <a:pPr algn="just">
              <a:buFont typeface="+mj-lt"/>
              <a:buAutoNum type="arabicPeriod"/>
            </a:pPr>
            <a:r>
              <a:rPr lang="en-US" sz="1200" dirty="0"/>
              <a:t>R. </a:t>
            </a:r>
            <a:r>
              <a:rPr lang="en-US" sz="1200" dirty="0" err="1"/>
              <a:t>Detrano</a:t>
            </a:r>
            <a:r>
              <a:rPr lang="en-US" sz="1200" dirty="0"/>
              <a:t>, A. </a:t>
            </a:r>
            <a:r>
              <a:rPr lang="en-US" sz="1200" dirty="0" err="1"/>
              <a:t>Janosi</a:t>
            </a:r>
            <a:r>
              <a:rPr lang="en-US" sz="1200" dirty="0"/>
              <a:t>, and W. </a:t>
            </a:r>
            <a:r>
              <a:rPr lang="en-US" sz="1200" dirty="0" err="1"/>
              <a:t>Steinbrunn</a:t>
            </a:r>
            <a:r>
              <a:rPr lang="en-US" sz="1200" dirty="0"/>
              <a:t>, “International application of a new probability algorithm for the diagnosis of coronary artery disease,” American Journal of Cardiology, vol. 64, no. 5, pp. 304–310, 1989</a:t>
            </a:r>
            <a:r>
              <a:rPr lang="en-US" sz="1200" dirty="0" smtClean="0"/>
              <a:t>.</a:t>
            </a:r>
          </a:p>
          <a:p>
            <a:pPr algn="just">
              <a:buFont typeface="+mj-lt"/>
              <a:buAutoNum type="arabicPeriod"/>
            </a:pPr>
            <a:r>
              <a:rPr lang="en-US" sz="1200" dirty="0"/>
              <a:t>M. </a:t>
            </a:r>
            <a:r>
              <a:rPr lang="en-US" sz="1200" dirty="0" err="1"/>
              <a:t>Gudadhe</a:t>
            </a:r>
            <a:r>
              <a:rPr lang="en-US" sz="1200" dirty="0"/>
              <a:t>, K. </a:t>
            </a:r>
            <a:r>
              <a:rPr lang="en-US" sz="1200" dirty="0" err="1"/>
              <a:t>Wankhade</a:t>
            </a:r>
            <a:r>
              <a:rPr lang="en-US" sz="1200" dirty="0"/>
              <a:t>, and S. </a:t>
            </a:r>
            <a:r>
              <a:rPr lang="en-US" sz="1200" dirty="0" err="1"/>
              <a:t>Dongre</a:t>
            </a:r>
            <a:r>
              <a:rPr lang="en-US" sz="1200" dirty="0"/>
              <a:t>, “Decision support system for heart disease based on support vector machine and artificial neural network,” in Proceedings of International Conference on Computer and Communication Technology (ICCCT), pp. 741–745, Allahabad, India, September </a:t>
            </a:r>
            <a:r>
              <a:rPr lang="en-US" sz="1200" dirty="0" smtClean="0"/>
              <a:t>2010</a:t>
            </a:r>
          </a:p>
          <a:p>
            <a:pPr algn="just">
              <a:buFont typeface="+mj-lt"/>
              <a:buAutoNum type="arabicPeriod"/>
            </a:pPr>
            <a:r>
              <a:rPr lang="en-US" sz="1200" dirty="0"/>
              <a:t>C. </a:t>
            </a:r>
            <a:r>
              <a:rPr lang="en-US" sz="1200" dirty="0" err="1"/>
              <a:t>Dangare</a:t>
            </a:r>
            <a:r>
              <a:rPr lang="en-US" sz="1200" dirty="0"/>
              <a:t> and S. </a:t>
            </a:r>
            <a:r>
              <a:rPr lang="en-US" sz="1200" dirty="0" err="1"/>
              <a:t>Apte</a:t>
            </a:r>
            <a:r>
              <a:rPr lang="en-US" sz="1200" dirty="0"/>
              <a:t>, “Improved study of heart disease </a:t>
            </a:r>
            <a:r>
              <a:rPr lang="en-US" sz="1200" dirty="0" err="1"/>
              <a:t>predictionsystem</a:t>
            </a:r>
            <a:r>
              <a:rPr lang="en-US" sz="1200" dirty="0"/>
              <a:t> using data mining classification </a:t>
            </a:r>
            <a:r>
              <a:rPr lang="en-US" sz="1200" dirty="0" err="1"/>
              <a:t>techniques,”International</a:t>
            </a:r>
            <a:r>
              <a:rPr lang="en-US" sz="1200" dirty="0"/>
              <a:t> Jour-</a:t>
            </a:r>
            <a:r>
              <a:rPr lang="en-US" sz="1200" dirty="0" err="1"/>
              <a:t>nal</a:t>
            </a:r>
            <a:r>
              <a:rPr lang="en-US" sz="1200" dirty="0"/>
              <a:t> of Computer Applications, vol. 47, pp. 44–48, 06 2012.</a:t>
            </a:r>
            <a:endParaRPr lang="en-US" sz="1200" dirty="0" smtClean="0"/>
          </a:p>
          <a:p>
            <a:endParaRPr lang="en-US" sz="1200" dirty="0" smtClean="0"/>
          </a:p>
          <a:p>
            <a:endParaRPr lang="en-US" sz="1200" dirty="0" smtClean="0"/>
          </a:p>
          <a:p>
            <a:endParaRPr lang="en-US" sz="1200" dirty="0"/>
          </a:p>
        </p:txBody>
      </p:sp>
    </p:spTree>
    <p:extLst>
      <p:ext uri="{BB962C8B-B14F-4D97-AF65-F5344CB8AC3E}">
        <p14:creationId xmlns:p14="http://schemas.microsoft.com/office/powerpoint/2010/main" val="478429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Significance of Choosing this topic :</a:t>
            </a:r>
          </a:p>
          <a:p>
            <a:pPr algn="just"/>
            <a:r>
              <a:rPr lang="en-US" dirty="0" smtClean="0"/>
              <a:t>Heart </a:t>
            </a:r>
            <a:r>
              <a:rPr lang="en-US" dirty="0"/>
              <a:t>disease is amongst the most critical conditions which have a significant impact on human life all over the world</a:t>
            </a:r>
            <a:r>
              <a:rPr lang="en-US" dirty="0" smtClean="0"/>
              <a:t>.</a:t>
            </a:r>
          </a:p>
          <a:p>
            <a:pPr algn="just"/>
            <a:r>
              <a:rPr lang="en-US" dirty="0" smtClean="0"/>
              <a:t>It </a:t>
            </a:r>
            <a:r>
              <a:rPr lang="en-US" dirty="0"/>
              <a:t>also accounts for being the reason for mortality and morbidity. </a:t>
            </a:r>
            <a:endParaRPr lang="en-US" dirty="0" smtClean="0"/>
          </a:p>
          <a:p>
            <a:pPr algn="just"/>
            <a:r>
              <a:rPr lang="en-US" dirty="0" smtClean="0"/>
              <a:t>Thus</a:t>
            </a:r>
            <a:r>
              <a:rPr lang="en-US" dirty="0"/>
              <a:t>, it is necessary to diagnose heart diseases in a timely and accurate manner, which can help in the prevention of such heart attacks.</a:t>
            </a:r>
          </a:p>
        </p:txBody>
      </p:sp>
      <p:sp>
        <p:nvSpPr>
          <p:cNvPr id="4" name="Title 3"/>
          <p:cNvSpPr>
            <a:spLocks noGrp="1"/>
          </p:cNvSpPr>
          <p:nvPr>
            <p:ph type="title"/>
          </p:nvPr>
        </p:nvSpPr>
        <p:spPr>
          <a:xfrm>
            <a:off x="1295402" y="982133"/>
            <a:ext cx="9311638" cy="846668"/>
          </a:xfrm>
        </p:spPr>
        <p:txBody>
          <a:bodyPr/>
          <a:lstStyle/>
          <a:p>
            <a:r>
              <a:rPr lang="en-US" dirty="0" smtClean="0"/>
              <a:t>Introduction</a:t>
            </a:r>
            <a:endParaRPr lang="en-US" dirty="0"/>
          </a:p>
        </p:txBody>
      </p:sp>
    </p:spTree>
    <p:extLst>
      <p:ext uri="{BB962C8B-B14F-4D97-AF65-F5344CB8AC3E}">
        <p14:creationId xmlns:p14="http://schemas.microsoft.com/office/powerpoint/2010/main" val="14621832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243058" cy="846667"/>
          </a:xfrm>
        </p:spPr>
        <p:txBody>
          <a:bodyPr>
            <a:normAutofit/>
          </a:bodyPr>
          <a:lstStyle/>
          <a:p>
            <a:r>
              <a:rPr lang="en-US" dirty="0" smtClean="0"/>
              <a:t>Introduction (Cont.)</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What we aim to do :</a:t>
            </a:r>
          </a:p>
          <a:p>
            <a:r>
              <a:rPr lang="en-US" dirty="0" smtClean="0"/>
              <a:t>Apply machine </a:t>
            </a:r>
            <a:r>
              <a:rPr lang="en-US" dirty="0"/>
              <a:t>and deep learning-based models for heart disease prediction, which aim to perform binary classification </a:t>
            </a:r>
            <a:r>
              <a:rPr lang="en-US" dirty="0" smtClean="0"/>
              <a:t>- people </a:t>
            </a:r>
            <a:r>
              <a:rPr lang="en-US" dirty="0"/>
              <a:t>with heart disease and people without heart disease</a:t>
            </a:r>
            <a:r>
              <a:rPr lang="en-US" dirty="0" smtClean="0"/>
              <a:t>.</a:t>
            </a:r>
          </a:p>
          <a:p>
            <a:r>
              <a:rPr lang="en-US" dirty="0"/>
              <a:t>The structure of our methodology is as follows </a:t>
            </a:r>
            <a:r>
              <a:rPr lang="en-US" dirty="0" smtClean="0"/>
              <a:t>– </a:t>
            </a:r>
          </a:p>
          <a:p>
            <a:pPr lvl="1">
              <a:buFont typeface="Arial" panose="020B0604020202020204" pitchFamily="34" charset="0"/>
              <a:buChar char="•"/>
            </a:pPr>
            <a:r>
              <a:rPr lang="en-US" sz="2400" dirty="0"/>
              <a:t>P</a:t>
            </a:r>
            <a:r>
              <a:rPr lang="en-US" sz="2400" dirty="0" smtClean="0"/>
              <a:t>reprocessing </a:t>
            </a:r>
            <a:r>
              <a:rPr lang="en-US" sz="2400" dirty="0"/>
              <a:t>of the </a:t>
            </a:r>
            <a:r>
              <a:rPr lang="en-US" sz="2400" dirty="0" smtClean="0"/>
              <a:t>datasets</a:t>
            </a:r>
          </a:p>
          <a:p>
            <a:pPr lvl="1">
              <a:buFont typeface="Arial" panose="020B0604020202020204" pitchFamily="34" charset="0"/>
              <a:buChar char="•"/>
            </a:pPr>
            <a:r>
              <a:rPr lang="en-US" sz="2400" dirty="0"/>
              <a:t>F</a:t>
            </a:r>
            <a:r>
              <a:rPr lang="en-US" sz="2400" dirty="0" smtClean="0"/>
              <a:t>eature selection</a:t>
            </a:r>
          </a:p>
          <a:p>
            <a:pPr lvl="1">
              <a:buFont typeface="Arial" panose="020B0604020202020204" pitchFamily="34" charset="0"/>
              <a:buChar char="•"/>
            </a:pPr>
            <a:r>
              <a:rPr lang="en-US" sz="2400" dirty="0"/>
              <a:t>C</a:t>
            </a:r>
            <a:r>
              <a:rPr lang="en-US" sz="2400" dirty="0" smtClean="0"/>
              <a:t>ross-validation</a:t>
            </a:r>
          </a:p>
          <a:p>
            <a:pPr lvl="1">
              <a:buFont typeface="Arial" panose="020B0604020202020204" pitchFamily="34" charset="0"/>
              <a:buChar char="•"/>
            </a:pPr>
            <a:r>
              <a:rPr lang="en-US" sz="2400" dirty="0"/>
              <a:t>A</a:t>
            </a:r>
            <a:r>
              <a:rPr lang="en-US" sz="2400" dirty="0" smtClean="0"/>
              <a:t>pplying </a:t>
            </a:r>
            <a:r>
              <a:rPr lang="en-US" sz="2400" dirty="0"/>
              <a:t>machine and deep learning </a:t>
            </a:r>
            <a:r>
              <a:rPr lang="en-US" sz="2400" dirty="0" smtClean="0"/>
              <a:t>classifiers</a:t>
            </a:r>
          </a:p>
          <a:p>
            <a:pPr lvl="1">
              <a:buFont typeface="Arial" panose="020B0604020202020204" pitchFamily="34" charset="0"/>
              <a:buChar char="•"/>
            </a:pPr>
            <a:r>
              <a:rPr lang="en-US" sz="2400" dirty="0" smtClean="0"/>
              <a:t>Evaluating </a:t>
            </a:r>
            <a:r>
              <a:rPr lang="en-US" sz="2400" dirty="0"/>
              <a:t>classifiers' performance.</a:t>
            </a:r>
          </a:p>
        </p:txBody>
      </p:sp>
    </p:spTree>
    <p:extLst>
      <p:ext uri="{BB962C8B-B14F-4D97-AF65-F5344CB8AC3E}">
        <p14:creationId xmlns:p14="http://schemas.microsoft.com/office/powerpoint/2010/main" val="16582500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364978" cy="831428"/>
          </a:xfrm>
        </p:spPr>
        <p:txBody>
          <a:bodyPr/>
          <a:lstStyle/>
          <a:p>
            <a:r>
              <a:rPr lang="en-US" dirty="0" smtClean="0"/>
              <a:t>Existing Systems</a:t>
            </a:r>
            <a:endParaRPr lang="en-US" dirty="0"/>
          </a:p>
        </p:txBody>
      </p:sp>
      <p:sp>
        <p:nvSpPr>
          <p:cNvPr id="3" name="Content Placeholder 2"/>
          <p:cNvSpPr>
            <a:spLocks noGrp="1"/>
          </p:cNvSpPr>
          <p:nvPr>
            <p:ph idx="1"/>
          </p:nvPr>
        </p:nvSpPr>
        <p:spPr/>
        <p:txBody>
          <a:bodyPr>
            <a:normAutofit/>
          </a:bodyPr>
          <a:lstStyle/>
          <a:p>
            <a:pPr algn="just"/>
            <a:r>
              <a:rPr lang="en-US" dirty="0"/>
              <a:t> </a:t>
            </a:r>
            <a:r>
              <a:rPr lang="en-US" sz="2000" dirty="0" err="1"/>
              <a:t>Palaniappan</a:t>
            </a:r>
            <a:r>
              <a:rPr lang="en-US" sz="2000" dirty="0"/>
              <a:t> </a:t>
            </a:r>
            <a:r>
              <a:rPr lang="en-US" sz="2000" dirty="0" smtClean="0"/>
              <a:t>and </a:t>
            </a:r>
            <a:r>
              <a:rPr lang="en-US" sz="2000" dirty="0" err="1" smtClean="0"/>
              <a:t>Awang</a:t>
            </a:r>
            <a:r>
              <a:rPr lang="en-US" sz="2000" dirty="0" smtClean="0"/>
              <a:t> </a:t>
            </a:r>
            <a:r>
              <a:rPr lang="en-US" sz="2000" dirty="0"/>
              <a:t>designed an expert medical diagnosing heart disease system and applied machine learning techniques such as Naive Bayes, </a:t>
            </a:r>
            <a:r>
              <a:rPr lang="en-US" sz="2000" dirty="0" smtClean="0"/>
              <a:t>Decision Tree</a:t>
            </a:r>
            <a:r>
              <a:rPr lang="en-US" sz="2000" dirty="0"/>
              <a:t>, and ANN in the system. </a:t>
            </a:r>
            <a:r>
              <a:rPr lang="en-US" sz="2000" dirty="0" smtClean="0"/>
              <a:t>They obtained the accuracy of 88.12%, 86.12%, 80.14% respectively for Naive Bayes, ANN and Decision Tree classifier</a:t>
            </a:r>
            <a:r>
              <a:rPr lang="en-US" sz="2000" dirty="0" smtClean="0"/>
              <a:t>. [1]</a:t>
            </a:r>
            <a:endParaRPr lang="en-US" sz="2000" dirty="0" smtClean="0"/>
          </a:p>
          <a:p>
            <a:pPr algn="just"/>
            <a:r>
              <a:rPr lang="en-US" sz="2000" dirty="0" err="1" smtClean="0"/>
              <a:t>Olaniyi</a:t>
            </a:r>
            <a:r>
              <a:rPr lang="en-US" sz="2000" dirty="0" smtClean="0"/>
              <a:t> </a:t>
            </a:r>
            <a:r>
              <a:rPr lang="en-US" sz="2000" dirty="0"/>
              <a:t>and </a:t>
            </a:r>
            <a:r>
              <a:rPr lang="en-US" sz="2000" dirty="0" err="1" smtClean="0"/>
              <a:t>Oyedotun</a:t>
            </a:r>
            <a:r>
              <a:rPr lang="en-US" sz="2000" dirty="0" smtClean="0"/>
              <a:t> </a:t>
            </a:r>
            <a:r>
              <a:rPr lang="en-US" sz="2000" dirty="0"/>
              <a:t>proposed a three-phase model based on the ANN to diagnose heart disease in angina and achieved a classification accuracy of 88.89</a:t>
            </a:r>
            <a:r>
              <a:rPr lang="en-US" sz="2000" dirty="0" smtClean="0"/>
              <a:t>%. [2]</a:t>
            </a:r>
            <a:endParaRPr lang="en-US" sz="2000" dirty="0" smtClean="0"/>
          </a:p>
          <a:p>
            <a:pPr algn="just"/>
            <a:r>
              <a:rPr lang="en-US" sz="2000" dirty="0" err="1"/>
              <a:t>Jabbar</a:t>
            </a:r>
            <a:r>
              <a:rPr lang="en-US" sz="2000" dirty="0"/>
              <a:t> et al</a:t>
            </a:r>
            <a:r>
              <a:rPr lang="en-US" sz="2000" dirty="0" smtClean="0"/>
              <a:t>. </a:t>
            </a:r>
            <a:r>
              <a:rPr lang="en-US" sz="2000" dirty="0"/>
              <a:t>designed a diagnostic system for heart disease and used machine learning classifier multilayer perceptron ANN-driven back propagation learning algorithm and feature selection algorithm</a:t>
            </a:r>
            <a:r>
              <a:rPr lang="en-US" sz="2000" dirty="0" smtClean="0"/>
              <a:t>. [3]</a:t>
            </a:r>
            <a:endParaRPr lang="en-US" sz="2000" dirty="0" smtClean="0"/>
          </a:p>
        </p:txBody>
      </p:sp>
    </p:spTree>
    <p:extLst>
      <p:ext uri="{BB962C8B-B14F-4D97-AF65-F5344CB8AC3E}">
        <p14:creationId xmlns:p14="http://schemas.microsoft.com/office/powerpoint/2010/main" val="23217143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319258" cy="846668"/>
          </a:xfrm>
        </p:spPr>
        <p:txBody>
          <a:bodyPr/>
          <a:lstStyle/>
          <a:p>
            <a:r>
              <a:rPr lang="en-US" dirty="0"/>
              <a:t>Existing </a:t>
            </a:r>
            <a:r>
              <a:rPr lang="en-US" dirty="0" smtClean="0"/>
              <a:t>Systems (Cont.)</a:t>
            </a:r>
            <a:endParaRPr lang="en-US" dirty="0"/>
          </a:p>
        </p:txBody>
      </p:sp>
      <p:sp>
        <p:nvSpPr>
          <p:cNvPr id="3" name="Content Placeholder 2"/>
          <p:cNvSpPr>
            <a:spLocks noGrp="1"/>
          </p:cNvSpPr>
          <p:nvPr>
            <p:ph idx="1"/>
          </p:nvPr>
        </p:nvSpPr>
        <p:spPr/>
        <p:txBody>
          <a:bodyPr>
            <a:normAutofit fontScale="92500"/>
          </a:bodyPr>
          <a:lstStyle/>
          <a:p>
            <a:pPr algn="just"/>
            <a:r>
              <a:rPr lang="en-US" dirty="0" err="1"/>
              <a:t>Kahramanli</a:t>
            </a:r>
            <a:r>
              <a:rPr lang="en-US" dirty="0"/>
              <a:t> and </a:t>
            </a:r>
            <a:r>
              <a:rPr lang="en-US" dirty="0" err="1"/>
              <a:t>Allahverdi</a:t>
            </a:r>
            <a:r>
              <a:rPr lang="en-US" dirty="0"/>
              <a:t> </a:t>
            </a:r>
            <a:r>
              <a:rPr lang="en-US" dirty="0" smtClean="0"/>
              <a:t>designed </a:t>
            </a:r>
            <a:r>
              <a:rPr lang="en-US" dirty="0"/>
              <a:t>a heart disease classification system used a hybrid technique in which a neural network integrates a fuzzy neural network and </a:t>
            </a:r>
            <a:r>
              <a:rPr lang="en-US" dirty="0" smtClean="0"/>
              <a:t>ANN. They </a:t>
            </a:r>
            <a:r>
              <a:rPr lang="en-US" dirty="0"/>
              <a:t>o</a:t>
            </a:r>
            <a:r>
              <a:rPr lang="en-US" dirty="0" smtClean="0"/>
              <a:t>btained a </a:t>
            </a:r>
            <a:r>
              <a:rPr lang="en-US" dirty="0"/>
              <a:t>classification accuracy of 87.4</a:t>
            </a:r>
            <a:r>
              <a:rPr lang="en-US" dirty="0" smtClean="0"/>
              <a:t>%. [4]</a:t>
            </a:r>
            <a:endParaRPr lang="en-US" dirty="0"/>
          </a:p>
          <a:p>
            <a:pPr algn="just"/>
            <a:r>
              <a:rPr lang="en-US" dirty="0" err="1" smtClean="0"/>
              <a:t>Detrano</a:t>
            </a:r>
            <a:r>
              <a:rPr lang="en-US" dirty="0" smtClean="0"/>
              <a:t> </a:t>
            </a:r>
            <a:r>
              <a:rPr lang="en-US" dirty="0"/>
              <a:t>et al</a:t>
            </a:r>
            <a:r>
              <a:rPr lang="en-US" dirty="0" smtClean="0"/>
              <a:t>. </a:t>
            </a:r>
            <a:r>
              <a:rPr lang="en-US" dirty="0"/>
              <a:t>proposed a logistic regression </a:t>
            </a:r>
            <a:r>
              <a:rPr lang="en-US" dirty="0" smtClean="0"/>
              <a:t>classifier based </a:t>
            </a:r>
            <a:r>
              <a:rPr lang="en-US" dirty="0"/>
              <a:t>decision support system for heart disease classification and obtained a classification accuracy of 77%. </a:t>
            </a:r>
            <a:r>
              <a:rPr lang="en-US" dirty="0" smtClean="0"/>
              <a:t>[5]</a:t>
            </a:r>
            <a:endParaRPr lang="en-US" dirty="0" smtClean="0"/>
          </a:p>
          <a:p>
            <a:pPr algn="just"/>
            <a:r>
              <a:rPr lang="en-US" dirty="0" err="1" smtClean="0"/>
              <a:t>Gudadhe</a:t>
            </a:r>
            <a:r>
              <a:rPr lang="en-US" dirty="0" smtClean="0"/>
              <a:t> </a:t>
            </a:r>
            <a:r>
              <a:rPr lang="en-US" dirty="0"/>
              <a:t>et al. </a:t>
            </a:r>
            <a:r>
              <a:rPr lang="en-US" dirty="0" smtClean="0"/>
              <a:t>used MLP and SVM </a:t>
            </a:r>
            <a:r>
              <a:rPr lang="en-US" dirty="0"/>
              <a:t>algorithms for heart disease classification. </a:t>
            </a:r>
            <a:r>
              <a:rPr lang="en-US" dirty="0" smtClean="0"/>
              <a:t>The </a:t>
            </a:r>
            <a:r>
              <a:rPr lang="en-US" dirty="0"/>
              <a:t>proposed classification system </a:t>
            </a:r>
            <a:r>
              <a:rPr lang="en-US" dirty="0" smtClean="0"/>
              <a:t>obtained </a:t>
            </a:r>
            <a:r>
              <a:rPr lang="en-US" dirty="0"/>
              <a:t>accuracy of 80.41</a:t>
            </a:r>
            <a:r>
              <a:rPr lang="en-US" dirty="0" smtClean="0"/>
              <a:t>%. [6]</a:t>
            </a:r>
            <a:endParaRPr lang="en-US" dirty="0"/>
          </a:p>
        </p:txBody>
      </p:sp>
    </p:spTree>
    <p:extLst>
      <p:ext uri="{BB962C8B-B14F-4D97-AF65-F5344CB8AC3E}">
        <p14:creationId xmlns:p14="http://schemas.microsoft.com/office/powerpoint/2010/main" val="18175471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309" y="636144"/>
            <a:ext cx="9601196" cy="1752829"/>
          </a:xfrm>
        </p:spPr>
        <p:txBody>
          <a:bodyPr>
            <a:normAutofit fontScale="90000"/>
          </a:bodyPr>
          <a:lstStyle/>
          <a:p>
            <a:r>
              <a:rPr lang="en-US" dirty="0" smtClean="0"/>
              <a:t>Baseline Research </a:t>
            </a:r>
            <a:r>
              <a:rPr lang="en-US" dirty="0"/>
              <a:t>Paper</a:t>
            </a:r>
            <a:br>
              <a:rPr lang="en-US" dirty="0"/>
            </a:br>
            <a:r>
              <a:rPr lang="en-US" sz="2800" b="1" dirty="0"/>
              <a:t>Improved Study of Heart Disease Prediction System using Data Mining Classification </a:t>
            </a:r>
            <a:r>
              <a:rPr lang="en-US" sz="2800" b="1" dirty="0" smtClean="0"/>
              <a:t>Techniques [7]</a:t>
            </a:r>
            <a:r>
              <a:rPr lang="en-US" sz="2800" b="1" dirty="0"/>
              <a:t/>
            </a:r>
            <a:br>
              <a:rPr lang="en-US" sz="2800" b="1" dirty="0"/>
            </a:br>
            <a:r>
              <a:rPr lang="en-US" sz="2800" b="1" dirty="0" err="1"/>
              <a:t>Chaitrali</a:t>
            </a:r>
            <a:r>
              <a:rPr lang="en-US" sz="2800" b="1" dirty="0"/>
              <a:t> S. </a:t>
            </a:r>
            <a:r>
              <a:rPr lang="en-US" sz="2800" b="1" dirty="0" err="1"/>
              <a:t>Dangare</a:t>
            </a:r>
            <a:endParaRPr lang="en-US" sz="2800" b="1" dirty="0"/>
          </a:p>
        </p:txBody>
      </p:sp>
      <p:sp>
        <p:nvSpPr>
          <p:cNvPr id="3" name="Content Placeholder 2"/>
          <p:cNvSpPr>
            <a:spLocks noGrp="1"/>
          </p:cNvSpPr>
          <p:nvPr>
            <p:ph idx="1"/>
          </p:nvPr>
        </p:nvSpPr>
        <p:spPr>
          <a:xfrm>
            <a:off x="1295401" y="2446639"/>
            <a:ext cx="9601196" cy="3690550"/>
          </a:xfrm>
        </p:spPr>
        <p:txBody>
          <a:bodyPr/>
          <a:lstStyle/>
          <a:p>
            <a:pPr algn="just"/>
            <a:r>
              <a:rPr lang="en-US" b="1" dirty="0"/>
              <a:t>Aim: </a:t>
            </a:r>
            <a:r>
              <a:rPr lang="en-US" dirty="0"/>
              <a:t>Improved Study of Heart Disease Prediction System using Data Mining Classification </a:t>
            </a:r>
            <a:r>
              <a:rPr lang="en-US" dirty="0" smtClean="0"/>
              <a:t>Techniques</a:t>
            </a:r>
          </a:p>
          <a:p>
            <a:pPr algn="just"/>
            <a:r>
              <a:rPr lang="en-US" b="1" dirty="0"/>
              <a:t>Objective: </a:t>
            </a:r>
            <a:r>
              <a:rPr lang="en-US" dirty="0"/>
              <a:t>The main objective of this research is to build Intelligent Heart Disease Prediction System that gives diagnosis of heart disease using historical heart database. To develop this system, medical terms such as sex, blood pressure, and cholesterol like 13 input attributes are used. To get more appropriate results, two more attributes i.e. obesity and smoking are used, as these attributes are considered as important attributes for heart disease.</a:t>
            </a:r>
          </a:p>
        </p:txBody>
      </p:sp>
    </p:spTree>
    <p:extLst>
      <p:ext uri="{BB962C8B-B14F-4D97-AF65-F5344CB8AC3E}">
        <p14:creationId xmlns:p14="http://schemas.microsoft.com/office/powerpoint/2010/main" val="20333650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138" y="586740"/>
            <a:ext cx="9381042" cy="1013460"/>
          </a:xfrm>
        </p:spPr>
        <p:txBody>
          <a:bodyPr/>
          <a:lstStyle/>
          <a:p>
            <a:r>
              <a:rPr lang="en-US" dirty="0"/>
              <a:t>Baseline Research </a:t>
            </a:r>
            <a:r>
              <a:rPr lang="en-US" dirty="0" smtClean="0"/>
              <a:t>Paper (Cont.)</a:t>
            </a:r>
            <a:endParaRPr lang="en-US" dirty="0"/>
          </a:p>
        </p:txBody>
      </p:sp>
      <p:sp>
        <p:nvSpPr>
          <p:cNvPr id="3" name="Content Placeholder 2"/>
          <p:cNvSpPr>
            <a:spLocks noGrp="1"/>
          </p:cNvSpPr>
          <p:nvPr>
            <p:ph idx="1"/>
          </p:nvPr>
        </p:nvSpPr>
        <p:spPr>
          <a:xfrm>
            <a:off x="1093061" y="1955663"/>
            <a:ext cx="9601196" cy="4234248"/>
          </a:xfrm>
        </p:spPr>
        <p:txBody>
          <a:bodyPr/>
          <a:lstStyle/>
          <a:p>
            <a:r>
              <a:rPr lang="en-US" b="1" dirty="0"/>
              <a:t>DATA </a:t>
            </a:r>
            <a:r>
              <a:rPr lang="en-US" b="1" dirty="0" smtClean="0"/>
              <a:t>SOURCE:</a:t>
            </a:r>
          </a:p>
          <a:p>
            <a:pPr marL="0" indent="0" algn="just">
              <a:buNone/>
            </a:pPr>
            <a:r>
              <a:rPr lang="en-US" dirty="0" smtClean="0"/>
              <a:t>The publicly available heart disease database is used. The Cleveland Heart Disease database consists of 303 records &amp; </a:t>
            </a:r>
            <a:r>
              <a:rPr lang="en-US" dirty="0" err="1" smtClean="0"/>
              <a:t>Statlog</a:t>
            </a:r>
            <a:r>
              <a:rPr lang="en-US" dirty="0" smtClean="0"/>
              <a:t> Heart Disease database consists of 270 records. The data set consists of 3 types of attributes: Input, Key &amp; Predictable attribute.</a:t>
            </a:r>
          </a:p>
          <a:p>
            <a:r>
              <a:rPr lang="en-US" b="1" dirty="0" smtClean="0"/>
              <a:t>DATA </a:t>
            </a:r>
            <a:r>
              <a:rPr lang="en-US" b="1" dirty="0"/>
              <a:t>MINING TECHNIQUES USED FOR </a:t>
            </a:r>
            <a:r>
              <a:rPr lang="en-US" b="1" dirty="0" smtClean="0"/>
              <a:t>PREDICTIONS:</a:t>
            </a:r>
          </a:p>
          <a:p>
            <a:pPr lvl="1">
              <a:buFont typeface="Arial" panose="020B0604020202020204" pitchFamily="34" charset="0"/>
              <a:buChar char="•"/>
            </a:pPr>
            <a:r>
              <a:rPr lang="en-US" dirty="0" smtClean="0"/>
              <a:t>Neural Networks</a:t>
            </a:r>
          </a:p>
          <a:p>
            <a:pPr lvl="1">
              <a:buFont typeface="Arial" panose="020B0604020202020204" pitchFamily="34" charset="0"/>
              <a:buChar char="•"/>
            </a:pPr>
            <a:r>
              <a:rPr lang="en-US" dirty="0"/>
              <a:t>Decision </a:t>
            </a:r>
            <a:r>
              <a:rPr lang="en-US" dirty="0" smtClean="0"/>
              <a:t>Trees</a:t>
            </a:r>
          </a:p>
          <a:p>
            <a:pPr lvl="1">
              <a:buFont typeface="Arial" panose="020B0604020202020204" pitchFamily="34" charset="0"/>
              <a:buChar char="•"/>
            </a:pPr>
            <a:r>
              <a:rPr lang="en-US" dirty="0"/>
              <a:t>Naive Bayes</a:t>
            </a:r>
          </a:p>
          <a:p>
            <a:pPr marL="0" indent="0">
              <a:buNone/>
            </a:pPr>
            <a:endParaRPr lang="en-US" dirty="0"/>
          </a:p>
        </p:txBody>
      </p:sp>
    </p:spTree>
    <p:extLst>
      <p:ext uri="{BB962C8B-B14F-4D97-AF65-F5344CB8AC3E}">
        <p14:creationId xmlns:p14="http://schemas.microsoft.com/office/powerpoint/2010/main" val="16126609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52619"/>
            <a:ext cx="9395458" cy="985682"/>
          </a:xfrm>
        </p:spPr>
        <p:txBody>
          <a:bodyPr/>
          <a:lstStyle/>
          <a:p>
            <a:r>
              <a:rPr lang="en-US" dirty="0"/>
              <a:t>Baseline Research </a:t>
            </a:r>
            <a:r>
              <a:rPr lang="en-US" dirty="0" smtClean="0"/>
              <a:t>Paper (Cont.)</a:t>
            </a:r>
            <a:endParaRPr lang="en-US" dirty="0"/>
          </a:p>
        </p:txBody>
      </p:sp>
      <p:sp>
        <p:nvSpPr>
          <p:cNvPr id="3" name="Content Placeholder 2"/>
          <p:cNvSpPr>
            <a:spLocks noGrp="1"/>
          </p:cNvSpPr>
          <p:nvPr>
            <p:ph idx="1"/>
          </p:nvPr>
        </p:nvSpPr>
        <p:spPr>
          <a:xfrm>
            <a:off x="1295401" y="1944130"/>
            <a:ext cx="9601196" cy="3931738"/>
          </a:xfrm>
        </p:spPr>
        <p:txBody>
          <a:bodyPr/>
          <a:lstStyle/>
          <a:p>
            <a:pPr>
              <a:buFont typeface="Arial" panose="020B0604020202020204" pitchFamily="34" charset="0"/>
              <a:buChar char="•"/>
            </a:pPr>
            <a:r>
              <a:rPr lang="en-US" b="1" dirty="0" smtClean="0"/>
              <a:t>RESULTS:</a:t>
            </a:r>
          </a:p>
          <a:p>
            <a:pPr>
              <a:buFont typeface="Wingdings" panose="05000000000000000000" pitchFamily="2" charset="2"/>
              <a:buChar char="Ø"/>
            </a:pPr>
            <a:endParaRPr lang="en-US" b="1" dirty="0"/>
          </a:p>
        </p:txBody>
      </p:sp>
      <p:pic>
        <p:nvPicPr>
          <p:cNvPr id="4" name="Picture 3"/>
          <p:cNvPicPr>
            <a:picLocks noChangeAspect="1"/>
          </p:cNvPicPr>
          <p:nvPr/>
        </p:nvPicPr>
        <p:blipFill>
          <a:blip r:embed="rId2"/>
          <a:stretch>
            <a:fillRect/>
          </a:stretch>
        </p:blipFill>
        <p:spPr>
          <a:xfrm>
            <a:off x="1281112" y="2588868"/>
            <a:ext cx="5362575" cy="2619375"/>
          </a:xfrm>
          <a:prstGeom prst="rect">
            <a:avLst/>
          </a:prstGeom>
        </p:spPr>
      </p:pic>
      <p:pic>
        <p:nvPicPr>
          <p:cNvPr id="5" name="Picture 4"/>
          <p:cNvPicPr>
            <a:picLocks noChangeAspect="1"/>
          </p:cNvPicPr>
          <p:nvPr/>
        </p:nvPicPr>
        <p:blipFill>
          <a:blip r:embed="rId3"/>
          <a:stretch>
            <a:fillRect/>
          </a:stretch>
        </p:blipFill>
        <p:spPr>
          <a:xfrm>
            <a:off x="6505059" y="2611395"/>
            <a:ext cx="4855087" cy="2817340"/>
          </a:xfrm>
          <a:prstGeom prst="rect">
            <a:avLst/>
          </a:prstGeom>
        </p:spPr>
      </p:pic>
      <p:sp>
        <p:nvSpPr>
          <p:cNvPr id="6" name="TextBox 5"/>
          <p:cNvSpPr txBox="1"/>
          <p:nvPr/>
        </p:nvSpPr>
        <p:spPr>
          <a:xfrm>
            <a:off x="1295401" y="5575229"/>
            <a:ext cx="10064745" cy="646331"/>
          </a:xfrm>
          <a:prstGeom prst="rect">
            <a:avLst/>
          </a:prstGeom>
          <a:noFill/>
        </p:spPr>
        <p:txBody>
          <a:bodyPr wrap="square" rtlCol="0">
            <a:spAutoFit/>
          </a:bodyPr>
          <a:lstStyle/>
          <a:p>
            <a:r>
              <a:rPr lang="en-US" dirty="0" smtClean="0"/>
              <a:t>Note: Due to update in the Cleveland and </a:t>
            </a:r>
            <a:r>
              <a:rPr lang="en-US" dirty="0" err="1" smtClean="0"/>
              <a:t>Statlog</a:t>
            </a:r>
            <a:r>
              <a:rPr lang="en-US" dirty="0" smtClean="0"/>
              <a:t> heart dataset, we only have 13 attributes; 2 extra attributes were removed from the latest update.</a:t>
            </a:r>
            <a:endParaRPr lang="en-US" dirty="0"/>
          </a:p>
        </p:txBody>
      </p:sp>
    </p:spTree>
    <p:extLst>
      <p:ext uri="{BB962C8B-B14F-4D97-AF65-F5344CB8AC3E}">
        <p14:creationId xmlns:p14="http://schemas.microsoft.com/office/powerpoint/2010/main" val="35664685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5654" y="1114569"/>
            <a:ext cx="8400689" cy="579249"/>
          </a:xfrm>
        </p:spPr>
        <p:txBody>
          <a:bodyPr>
            <a:normAutofit fontScale="90000"/>
          </a:bodyPr>
          <a:lstStyle/>
          <a:p>
            <a:r>
              <a:rPr lang="en-US" dirty="0" smtClean="0"/>
              <a:t>Materials and Methods</a:t>
            </a:r>
            <a:endParaRPr lang="en-US" dirty="0"/>
          </a:p>
        </p:txBody>
      </p:sp>
      <p:sp>
        <p:nvSpPr>
          <p:cNvPr id="3" name="Content Placeholder 2"/>
          <p:cNvSpPr>
            <a:spLocks noGrp="1"/>
          </p:cNvSpPr>
          <p:nvPr>
            <p:ph idx="1"/>
          </p:nvPr>
        </p:nvSpPr>
        <p:spPr>
          <a:xfrm>
            <a:off x="1104900" y="2202180"/>
            <a:ext cx="9517377" cy="3915857"/>
          </a:xfrm>
        </p:spPr>
        <p:txBody>
          <a:bodyPr>
            <a:normAutofit fontScale="85000" lnSpcReduction="20000"/>
          </a:bodyPr>
          <a:lstStyle/>
          <a:p>
            <a:pPr marL="0" indent="0">
              <a:buNone/>
            </a:pPr>
            <a:endParaRPr lang="en-US" dirty="0" smtClean="0"/>
          </a:p>
          <a:p>
            <a:pPr marL="0" indent="0">
              <a:buNone/>
            </a:pPr>
            <a:r>
              <a:rPr lang="en-US" sz="2200" b="1" dirty="0" smtClean="0"/>
              <a:t>Datasets Used (UCI Repository):</a:t>
            </a:r>
          </a:p>
          <a:p>
            <a:r>
              <a:rPr lang="en-US" sz="1800" dirty="0" smtClean="0"/>
              <a:t>Cleveland Dataset</a:t>
            </a:r>
          </a:p>
          <a:p>
            <a:r>
              <a:rPr lang="en-US" sz="1800" dirty="0" err="1" smtClean="0"/>
              <a:t>Statlog</a:t>
            </a:r>
            <a:r>
              <a:rPr lang="en-US" sz="1800" dirty="0" smtClean="0"/>
              <a:t> Dataset</a:t>
            </a:r>
          </a:p>
          <a:p>
            <a:pPr marL="0" indent="0">
              <a:buNone/>
            </a:pPr>
            <a:r>
              <a:rPr lang="en-US" sz="2200" b="1" dirty="0" smtClean="0"/>
              <a:t>Feature Generation/Selection </a:t>
            </a:r>
          </a:p>
          <a:p>
            <a:pPr marL="0" indent="0">
              <a:buNone/>
            </a:pPr>
            <a:r>
              <a:rPr lang="en-US" sz="2200" b="1" dirty="0" smtClean="0"/>
              <a:t>Techniques:</a:t>
            </a:r>
          </a:p>
          <a:p>
            <a:r>
              <a:rPr lang="en-US" sz="1800" dirty="0" smtClean="0"/>
              <a:t>PCA</a:t>
            </a:r>
          </a:p>
          <a:p>
            <a:r>
              <a:rPr lang="en-US" sz="1800" dirty="0" smtClean="0"/>
              <a:t>Categorical </a:t>
            </a:r>
            <a:r>
              <a:rPr lang="en-US" sz="1800" dirty="0" smtClean="0">
                <a:sym typeface="Wingdings" panose="05000000000000000000" pitchFamily="2" charset="2"/>
              </a:rPr>
              <a:t> Continuous</a:t>
            </a:r>
          </a:p>
          <a:p>
            <a:r>
              <a:rPr lang="en-US" sz="1800" dirty="0" smtClean="0">
                <a:sym typeface="Wingdings" panose="05000000000000000000" pitchFamily="2" charset="2"/>
              </a:rPr>
              <a:t>Select K-Best</a:t>
            </a:r>
            <a:endParaRPr lang="en-US" sz="1800" dirty="0"/>
          </a:p>
          <a:p>
            <a:pPr marL="0" indent="0">
              <a:buNone/>
            </a:pPr>
            <a:r>
              <a:rPr lang="en-US" sz="2200" b="1" dirty="0" smtClean="0"/>
              <a:t>Cross-Validation Technique :</a:t>
            </a:r>
          </a:p>
          <a:p>
            <a:r>
              <a:rPr lang="en-US" sz="1800" dirty="0" smtClean="0"/>
              <a:t>Stratified K-Fold Cross Validation</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6202" y="2691683"/>
            <a:ext cx="7511809" cy="3078051"/>
          </a:xfrm>
          <a:prstGeom prst="rect">
            <a:avLst/>
          </a:prstGeom>
        </p:spPr>
      </p:pic>
    </p:spTree>
    <p:extLst>
      <p:ext uri="{BB962C8B-B14F-4D97-AF65-F5344CB8AC3E}">
        <p14:creationId xmlns:p14="http://schemas.microsoft.com/office/powerpoint/2010/main" val="7350484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1570</TotalTime>
  <Words>1125</Words>
  <Application>Microsoft Office PowerPoint</Application>
  <PresentationFormat>Widescreen</PresentationFormat>
  <Paragraphs>94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Garamond</vt:lpstr>
      <vt:lpstr>Wingdings</vt:lpstr>
      <vt:lpstr>Organic</vt:lpstr>
      <vt:lpstr>Effective Prediction of Heart Disease using Machine/Deep Learning Techniques</vt:lpstr>
      <vt:lpstr>Introduction</vt:lpstr>
      <vt:lpstr>Introduction (Cont.)</vt:lpstr>
      <vt:lpstr>Existing Systems</vt:lpstr>
      <vt:lpstr>Existing Systems (Cont.)</vt:lpstr>
      <vt:lpstr>Baseline Research Paper Improved Study of Heart Disease Prediction System using Data Mining Classification Techniques [7] Chaitrali S. Dangare</vt:lpstr>
      <vt:lpstr>Baseline Research Paper (Cont.)</vt:lpstr>
      <vt:lpstr>Baseline Research Paper (Cont.)</vt:lpstr>
      <vt:lpstr>Materials and Methods</vt:lpstr>
      <vt:lpstr>Materials and Methods (Cont.)</vt:lpstr>
      <vt:lpstr>Results</vt:lpstr>
      <vt:lpstr>PowerPoint Presentation</vt:lpstr>
      <vt:lpstr>PowerPoint Presentation</vt:lpstr>
      <vt:lpstr>Conclusion</vt:lpstr>
      <vt:lpstr>Conclusion (Cont.)</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Using Data Mining Techniques</dc:title>
  <dc:creator>Windows User</dc:creator>
  <cp:lastModifiedBy>Harsh Jain</cp:lastModifiedBy>
  <cp:revision>45</cp:revision>
  <dcterms:created xsi:type="dcterms:W3CDTF">2020-05-18T05:24:49Z</dcterms:created>
  <dcterms:modified xsi:type="dcterms:W3CDTF">2020-05-20T17:49:12Z</dcterms:modified>
</cp:coreProperties>
</file>