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 id="2147483668" r:id="rId5"/>
  </p:sldMasterIdLst>
  <p:notesMasterIdLst>
    <p:notesMasterId r:id="rId28"/>
  </p:notesMasterIdLst>
  <p:sldIdLst>
    <p:sldId id="256" r:id="rId6"/>
    <p:sldId id="353" r:id="rId7"/>
    <p:sldId id="355" r:id="rId8"/>
    <p:sldId id="281" r:id="rId9"/>
    <p:sldId id="288" r:id="rId10"/>
    <p:sldId id="273" r:id="rId11"/>
    <p:sldId id="360" r:id="rId12"/>
    <p:sldId id="266" r:id="rId13"/>
    <p:sldId id="291" r:id="rId14"/>
    <p:sldId id="290" r:id="rId15"/>
    <p:sldId id="356" r:id="rId16"/>
    <p:sldId id="287" r:id="rId17"/>
    <p:sldId id="269" r:id="rId18"/>
    <p:sldId id="272" r:id="rId19"/>
    <p:sldId id="279" r:id="rId20"/>
    <p:sldId id="270" r:id="rId21"/>
    <p:sldId id="282" r:id="rId22"/>
    <p:sldId id="359" r:id="rId23"/>
    <p:sldId id="357" r:id="rId24"/>
    <p:sldId id="277" r:id="rId25"/>
    <p:sldId id="284" r:id="rId26"/>
    <p:sldId id="35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73D5DBF-787B-FBAC-08EB-8B8A758DC3FC}" name="Shankar, Akshitha" initials="AS" userId="S::akshank@iu.edu::90b813a1-1e71-4ca4-a3f5-fe2dffde91fb"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2A7CBA"/>
    <a:srgbClr val="990000"/>
    <a:srgbClr val="2F5597"/>
    <a:srgbClr val="D9D9D9"/>
    <a:srgbClr val="F0F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94D4BA-4E9C-4AC7-B203-43447C6E9752}" v="987" dt="2023-11-01T17:51:01.473"/>
    <p1510:client id="{2D47F1CC-BF85-4800-B450-152AED5D1CEC}" v="8224" dt="2023-11-02T00:41:36.356"/>
    <p1510:client id="{3A00A2E2-8260-4F22-8188-125FB28E33AA}" v="148" dt="2023-11-01T21:42:46.661"/>
    <p1510:client id="{3DF3477C-94F1-4132-B197-024AD62E79E9}" v="86" dt="2023-11-01T14:07:28.123"/>
    <p1510:client id="{58F1AFDF-DD2B-48D0-94CC-8E89EFA25C0E}" v="1469" dt="2023-11-01T13:56:38.529"/>
    <p1510:client id="{87FB006C-E7B1-48D8-900D-6ED09C2A57EF}" v="669" dt="2023-11-01T11:27:03.938"/>
    <p1510:client id="{C0859E83-6810-7648-B7DE-71A643E2ABAE}" v="1165" dt="2023-11-01T17:48:04.912"/>
    <p1510:client id="{CD21F340-FF08-4186-A331-F6E9B4D6E4B4}" v="2071" dt="2023-11-01T20:46:59.167"/>
  </p1510:revLst>
</p1510:revInfo>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74929" autoAdjust="0"/>
  </p:normalViewPr>
  <p:slideViewPr>
    <p:cSldViewPr snapToGrid="0">
      <p:cViewPr varScale="1">
        <p:scale>
          <a:sx n="55" d="100"/>
          <a:sy n="55" d="100"/>
        </p:scale>
        <p:origin x="113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microsoft.com/office/2018/10/relationships/authors" Targe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viewProps" Target="viewProps.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8917CB-19FE-0E4B-B1DC-304C0BC7B23B}" type="datetimeFigureOut">
              <a:rPr lang="en-US" smtClean="0"/>
              <a:t>2/13/2024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7A71CC-0475-764C-9858-60DF73B74F54}" type="slidenum">
              <a:rPr lang="en-US" smtClean="0"/>
              <a:t>‹#›</a:t>
            </a:fld>
            <a:endParaRPr lang="en-US"/>
          </a:p>
        </p:txBody>
      </p:sp>
    </p:spTree>
    <p:extLst>
      <p:ext uri="{BB962C8B-B14F-4D97-AF65-F5344CB8AC3E}">
        <p14:creationId xmlns:p14="http://schemas.microsoft.com/office/powerpoint/2010/main" val="16585578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57A71CC-0475-764C-9858-60DF73B74F54}" type="slidenum">
              <a:rPr lang="en-US" smtClean="0"/>
              <a:t>1</a:t>
            </a:fld>
            <a:endParaRPr lang="en-US"/>
          </a:p>
        </p:txBody>
      </p:sp>
    </p:spTree>
    <p:extLst>
      <p:ext uri="{BB962C8B-B14F-4D97-AF65-F5344CB8AC3E}">
        <p14:creationId xmlns:p14="http://schemas.microsoft.com/office/powerpoint/2010/main" val="40800911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51288E-C704-E645-84F5-1B331A8D41A3}" type="slidenum">
              <a:rPr lang="en-US" smtClean="0"/>
              <a:t>2</a:t>
            </a:fld>
            <a:endParaRPr lang="en-US"/>
          </a:p>
        </p:txBody>
      </p:sp>
    </p:spTree>
    <p:extLst>
      <p:ext uri="{BB962C8B-B14F-4D97-AF65-F5344CB8AC3E}">
        <p14:creationId xmlns:p14="http://schemas.microsoft.com/office/powerpoint/2010/main" val="15281414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851288E-C704-E645-84F5-1B331A8D41A3}" type="slidenum">
              <a:rPr lang="en-US" smtClean="0"/>
              <a:t>3</a:t>
            </a:fld>
            <a:endParaRPr lang="en-US"/>
          </a:p>
        </p:txBody>
      </p:sp>
    </p:spTree>
    <p:extLst>
      <p:ext uri="{BB962C8B-B14F-4D97-AF65-F5344CB8AC3E}">
        <p14:creationId xmlns:p14="http://schemas.microsoft.com/office/powerpoint/2010/main" val="1576566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57A71CC-0475-764C-9858-60DF73B74F54}" type="slidenum">
              <a:rPr lang="en-US" smtClean="0"/>
              <a:t>7</a:t>
            </a:fld>
            <a:endParaRPr lang="en-US"/>
          </a:p>
        </p:txBody>
      </p:sp>
    </p:spTree>
    <p:extLst>
      <p:ext uri="{BB962C8B-B14F-4D97-AF65-F5344CB8AC3E}">
        <p14:creationId xmlns:p14="http://schemas.microsoft.com/office/powerpoint/2010/main" val="7865668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57A71CC-0475-764C-9858-60DF73B74F54}" type="slidenum">
              <a:rPr lang="en-US" smtClean="0"/>
              <a:t>8</a:t>
            </a:fld>
            <a:endParaRPr lang="en-US"/>
          </a:p>
        </p:txBody>
      </p:sp>
    </p:spTree>
    <p:extLst>
      <p:ext uri="{BB962C8B-B14F-4D97-AF65-F5344CB8AC3E}">
        <p14:creationId xmlns:p14="http://schemas.microsoft.com/office/powerpoint/2010/main" val="18393984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7A71CC-0475-764C-9858-60DF73B74F54}" type="slidenum">
              <a:rPr lang="en-US" smtClean="0"/>
              <a:t>9</a:t>
            </a:fld>
            <a:endParaRPr lang="en-US"/>
          </a:p>
        </p:txBody>
      </p:sp>
    </p:spTree>
    <p:extLst>
      <p:ext uri="{BB962C8B-B14F-4D97-AF65-F5344CB8AC3E}">
        <p14:creationId xmlns:p14="http://schemas.microsoft.com/office/powerpoint/2010/main" val="23454207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57A71CC-0475-764C-9858-60DF73B74F54}" type="slidenum">
              <a:rPr lang="en-US" smtClean="0"/>
              <a:t>21</a:t>
            </a:fld>
            <a:endParaRPr lang="en-US"/>
          </a:p>
        </p:txBody>
      </p:sp>
    </p:spTree>
    <p:extLst>
      <p:ext uri="{BB962C8B-B14F-4D97-AF65-F5344CB8AC3E}">
        <p14:creationId xmlns:p14="http://schemas.microsoft.com/office/powerpoint/2010/main" val="1819527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Appendix">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306237B-B74C-20B2-7911-027022E79224}"/>
              </a:ext>
            </a:extLst>
          </p:cNvPr>
          <p:cNvSpPr/>
          <p:nvPr userDrawn="1"/>
        </p:nvSpPr>
        <p:spPr>
          <a:xfrm>
            <a:off x="0" y="6088566"/>
            <a:ext cx="12192000" cy="769434"/>
          </a:xfrm>
          <a:prstGeom prst="rect">
            <a:avLst/>
          </a:prstGeom>
          <a:solidFill>
            <a:schemeClr val="tx1">
              <a:lumMod val="95000"/>
              <a:lumOff val="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 name="Slide Number Placeholder 20">
            <a:extLst>
              <a:ext uri="{FF2B5EF4-FFF2-40B4-BE49-F238E27FC236}">
                <a16:creationId xmlns:a16="http://schemas.microsoft.com/office/drawing/2014/main" id="{B43927BE-F13A-72E9-5958-B6E07017BAEA}"/>
              </a:ext>
            </a:extLst>
          </p:cNvPr>
          <p:cNvSpPr>
            <a:spLocks noGrp="1"/>
          </p:cNvSpPr>
          <p:nvPr>
            <p:ph type="sldNum" sz="quarter" idx="4"/>
          </p:nvPr>
        </p:nvSpPr>
        <p:spPr>
          <a:xfrm>
            <a:off x="9343415" y="6375545"/>
            <a:ext cx="2743200" cy="365125"/>
          </a:xfrm>
          <a:prstGeom prst="rect">
            <a:avLst/>
          </a:prstGeom>
        </p:spPr>
        <p:txBody>
          <a:bodyPr vert="horz" lIns="91440" tIns="45720" rIns="91440" bIns="45720" rtlCol="0" anchor="ctr"/>
          <a:lstStyle>
            <a:lvl1pPr algn="r">
              <a:defRPr sz="1600">
                <a:solidFill>
                  <a:schemeClr val="bg1"/>
                </a:solidFill>
              </a:defRPr>
            </a:lvl1pPr>
          </a:lstStyle>
          <a:p>
            <a:fld id="{A985D017-44AD-B14C-B295-D6060EBAC39E}" type="slidenum">
              <a:rPr lang="en-US" smtClean="0"/>
              <a:pPr/>
              <a:t>‹#›</a:t>
            </a:fld>
            <a:endParaRPr lang="en-US"/>
          </a:p>
        </p:txBody>
      </p:sp>
      <p:sp>
        <p:nvSpPr>
          <p:cNvPr id="5" name="Title Placeholder 1">
            <a:extLst>
              <a:ext uri="{FF2B5EF4-FFF2-40B4-BE49-F238E27FC236}">
                <a16:creationId xmlns:a16="http://schemas.microsoft.com/office/drawing/2014/main" id="{4849EEE9-23EC-5660-1463-8F9B2D4B2B8F}"/>
              </a:ext>
            </a:extLst>
          </p:cNvPr>
          <p:cNvSpPr>
            <a:spLocks noGrp="1"/>
          </p:cNvSpPr>
          <p:nvPr>
            <p:ph type="title"/>
          </p:nvPr>
        </p:nvSpPr>
        <p:spPr>
          <a:xfrm>
            <a:off x="321431" y="77574"/>
            <a:ext cx="11765184" cy="769434"/>
          </a:xfrm>
          <a:prstGeom prst="rect">
            <a:avLst/>
          </a:prstGeom>
        </p:spPr>
        <p:txBody>
          <a:bodyPr vert="horz" lIns="91440" tIns="45720" rIns="91440" bIns="45720" rtlCol="0" anchor="ctr">
            <a:normAutofit/>
          </a:bodyPr>
          <a:lstStyle/>
          <a:p>
            <a:r>
              <a:rPr lang="en-US"/>
              <a:t>Click to edit Master title style</a:t>
            </a:r>
          </a:p>
        </p:txBody>
      </p:sp>
    </p:spTree>
    <p:extLst>
      <p:ext uri="{BB962C8B-B14F-4D97-AF65-F5344CB8AC3E}">
        <p14:creationId xmlns:p14="http://schemas.microsoft.com/office/powerpoint/2010/main" val="1658305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9927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3" name="Chevron 2">
            <a:extLst>
              <a:ext uri="{FF2B5EF4-FFF2-40B4-BE49-F238E27FC236}">
                <a16:creationId xmlns:a16="http://schemas.microsoft.com/office/drawing/2014/main" id="{7E34C1E8-9C51-F31D-040E-D932FEE0AD61}"/>
              </a:ext>
            </a:extLst>
          </p:cNvPr>
          <p:cNvSpPr/>
          <p:nvPr userDrawn="1"/>
        </p:nvSpPr>
        <p:spPr>
          <a:xfrm>
            <a:off x="67628" y="6212759"/>
            <a:ext cx="2027876" cy="548640"/>
          </a:xfrm>
          <a:prstGeom prst="chevr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1"/>
                </a:solidFill>
              </a:rPr>
              <a:t>Introduction</a:t>
            </a:r>
          </a:p>
        </p:txBody>
      </p:sp>
      <p:sp>
        <p:nvSpPr>
          <p:cNvPr id="4" name="Slide Number Placeholder 20">
            <a:extLst>
              <a:ext uri="{FF2B5EF4-FFF2-40B4-BE49-F238E27FC236}">
                <a16:creationId xmlns:a16="http://schemas.microsoft.com/office/drawing/2014/main" id="{69869B59-A882-84F3-763B-D02214BD9B5E}"/>
              </a:ext>
            </a:extLst>
          </p:cNvPr>
          <p:cNvSpPr>
            <a:spLocks noGrp="1"/>
          </p:cNvSpPr>
          <p:nvPr>
            <p:ph type="sldNum" sz="quarter" idx="4"/>
          </p:nvPr>
        </p:nvSpPr>
        <p:spPr>
          <a:xfrm>
            <a:off x="9343415" y="6375545"/>
            <a:ext cx="2743200" cy="365125"/>
          </a:xfrm>
          <a:prstGeom prst="rect">
            <a:avLst/>
          </a:prstGeom>
        </p:spPr>
        <p:txBody>
          <a:bodyPr vert="horz" lIns="91440" tIns="45720" rIns="91440" bIns="45720" rtlCol="0" anchor="ctr"/>
          <a:lstStyle>
            <a:lvl1pPr algn="r">
              <a:defRPr sz="1600">
                <a:solidFill>
                  <a:schemeClr val="bg1"/>
                </a:solidFill>
              </a:defRPr>
            </a:lvl1pPr>
          </a:lstStyle>
          <a:p>
            <a:fld id="{A985D017-44AD-B14C-B295-D6060EBAC39E}" type="slidenum">
              <a:rPr lang="en-US" smtClean="0"/>
              <a:pPr/>
              <a:t>‹#›</a:t>
            </a:fld>
            <a:endParaRPr lang="en-US"/>
          </a:p>
        </p:txBody>
      </p:sp>
      <p:sp>
        <p:nvSpPr>
          <p:cNvPr id="2" name="Title Placeholder 1">
            <a:extLst>
              <a:ext uri="{FF2B5EF4-FFF2-40B4-BE49-F238E27FC236}">
                <a16:creationId xmlns:a16="http://schemas.microsoft.com/office/drawing/2014/main" id="{7FA1AF22-0297-72B0-0504-2A3D97B9E01D}"/>
              </a:ext>
            </a:extLst>
          </p:cNvPr>
          <p:cNvSpPr>
            <a:spLocks noGrp="1"/>
          </p:cNvSpPr>
          <p:nvPr>
            <p:ph type="title"/>
          </p:nvPr>
        </p:nvSpPr>
        <p:spPr>
          <a:xfrm>
            <a:off x="321431" y="77574"/>
            <a:ext cx="11765184" cy="769434"/>
          </a:xfrm>
          <a:prstGeom prst="rect">
            <a:avLst/>
          </a:prstGeom>
        </p:spPr>
        <p:txBody>
          <a:bodyPr vert="horz" lIns="91440" tIns="45720" rIns="91440" bIns="45720" rtlCol="0" anchor="ctr">
            <a:normAutofit/>
          </a:bodyPr>
          <a:lstStyle/>
          <a:p>
            <a:r>
              <a:rPr lang="en-US"/>
              <a:t>Click to edit Master title style</a:t>
            </a:r>
          </a:p>
        </p:txBody>
      </p:sp>
    </p:spTree>
    <p:extLst>
      <p:ext uri="{BB962C8B-B14F-4D97-AF65-F5344CB8AC3E}">
        <p14:creationId xmlns:p14="http://schemas.microsoft.com/office/powerpoint/2010/main" val="1177162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commendation">
    <p:spTree>
      <p:nvGrpSpPr>
        <p:cNvPr id="1" name=""/>
        <p:cNvGrpSpPr/>
        <p:nvPr/>
      </p:nvGrpSpPr>
      <p:grpSpPr>
        <a:xfrm>
          <a:off x="0" y="0"/>
          <a:ext cx="0" cy="0"/>
          <a:chOff x="0" y="0"/>
          <a:chExt cx="0" cy="0"/>
        </a:xfrm>
      </p:grpSpPr>
      <p:sp>
        <p:nvSpPr>
          <p:cNvPr id="3" name="Slide Number Placeholder 20">
            <a:extLst>
              <a:ext uri="{FF2B5EF4-FFF2-40B4-BE49-F238E27FC236}">
                <a16:creationId xmlns:a16="http://schemas.microsoft.com/office/drawing/2014/main" id="{121F3F16-376C-EE85-B1E7-07642785BCE6}"/>
              </a:ext>
            </a:extLst>
          </p:cNvPr>
          <p:cNvSpPr>
            <a:spLocks noGrp="1"/>
          </p:cNvSpPr>
          <p:nvPr>
            <p:ph type="sldNum" sz="quarter" idx="4"/>
          </p:nvPr>
        </p:nvSpPr>
        <p:spPr>
          <a:xfrm>
            <a:off x="9343415" y="6375545"/>
            <a:ext cx="2743200" cy="365125"/>
          </a:xfrm>
          <a:prstGeom prst="rect">
            <a:avLst/>
          </a:prstGeom>
        </p:spPr>
        <p:txBody>
          <a:bodyPr vert="horz" lIns="91440" tIns="45720" rIns="91440" bIns="45720" rtlCol="0" anchor="ctr"/>
          <a:lstStyle>
            <a:lvl1pPr algn="r">
              <a:defRPr sz="1600">
                <a:solidFill>
                  <a:schemeClr val="bg1"/>
                </a:solidFill>
              </a:defRPr>
            </a:lvl1pPr>
          </a:lstStyle>
          <a:p>
            <a:fld id="{A985D017-44AD-B14C-B295-D6060EBAC39E}" type="slidenum">
              <a:rPr lang="en-US" smtClean="0"/>
              <a:pPr/>
              <a:t>‹#›</a:t>
            </a:fld>
            <a:endParaRPr lang="en-US"/>
          </a:p>
        </p:txBody>
      </p:sp>
      <p:sp>
        <p:nvSpPr>
          <p:cNvPr id="4" name="Title Placeholder 1">
            <a:extLst>
              <a:ext uri="{FF2B5EF4-FFF2-40B4-BE49-F238E27FC236}">
                <a16:creationId xmlns:a16="http://schemas.microsoft.com/office/drawing/2014/main" id="{128B8182-6E13-156E-B8A8-3384365BDFBC}"/>
              </a:ext>
            </a:extLst>
          </p:cNvPr>
          <p:cNvSpPr>
            <a:spLocks noGrp="1"/>
          </p:cNvSpPr>
          <p:nvPr>
            <p:ph type="title"/>
          </p:nvPr>
        </p:nvSpPr>
        <p:spPr>
          <a:xfrm>
            <a:off x="321431" y="77574"/>
            <a:ext cx="11765184" cy="769434"/>
          </a:xfrm>
          <a:prstGeom prst="rect">
            <a:avLst/>
          </a:prstGeom>
        </p:spPr>
        <p:txBody>
          <a:bodyPr vert="horz" lIns="91440" tIns="45720" rIns="91440" bIns="45720" rtlCol="0" anchor="ctr">
            <a:normAutofit/>
          </a:bodyPr>
          <a:lstStyle/>
          <a:p>
            <a:r>
              <a:rPr lang="en-US"/>
              <a:t>Click to edit Master title style</a:t>
            </a:r>
          </a:p>
        </p:txBody>
      </p:sp>
      <p:sp>
        <p:nvSpPr>
          <p:cNvPr id="5" name="Chevron 11">
            <a:extLst>
              <a:ext uri="{FF2B5EF4-FFF2-40B4-BE49-F238E27FC236}">
                <a16:creationId xmlns:a16="http://schemas.microsoft.com/office/drawing/2014/main" id="{4EC53C59-6D53-309D-E9D3-CDC07ECF8F89}"/>
              </a:ext>
            </a:extLst>
          </p:cNvPr>
          <p:cNvSpPr/>
          <p:nvPr userDrawn="1"/>
        </p:nvSpPr>
        <p:spPr>
          <a:xfrm>
            <a:off x="1992435" y="6217392"/>
            <a:ext cx="2029968" cy="548640"/>
          </a:xfrm>
          <a:prstGeom prst="chevron">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600">
                <a:solidFill>
                  <a:schemeClr val="bg1"/>
                </a:solidFill>
              </a:rPr>
              <a:t>  Recommendation</a:t>
            </a:r>
          </a:p>
        </p:txBody>
      </p:sp>
    </p:spTree>
    <p:extLst>
      <p:ext uri="{BB962C8B-B14F-4D97-AF65-F5344CB8AC3E}">
        <p14:creationId xmlns:p14="http://schemas.microsoft.com/office/powerpoint/2010/main" val="2977063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plementation">
    <p:spTree>
      <p:nvGrpSpPr>
        <p:cNvPr id="1" name=""/>
        <p:cNvGrpSpPr/>
        <p:nvPr/>
      </p:nvGrpSpPr>
      <p:grpSpPr>
        <a:xfrm>
          <a:off x="0" y="0"/>
          <a:ext cx="0" cy="0"/>
          <a:chOff x="0" y="0"/>
          <a:chExt cx="0" cy="0"/>
        </a:xfrm>
      </p:grpSpPr>
      <p:sp>
        <p:nvSpPr>
          <p:cNvPr id="3" name="Slide Number Placeholder 20">
            <a:extLst>
              <a:ext uri="{FF2B5EF4-FFF2-40B4-BE49-F238E27FC236}">
                <a16:creationId xmlns:a16="http://schemas.microsoft.com/office/drawing/2014/main" id="{F7E81FE6-9983-3A9E-9070-7A36BF1D661D}"/>
              </a:ext>
            </a:extLst>
          </p:cNvPr>
          <p:cNvSpPr>
            <a:spLocks noGrp="1"/>
          </p:cNvSpPr>
          <p:nvPr>
            <p:ph type="sldNum" sz="quarter" idx="4"/>
          </p:nvPr>
        </p:nvSpPr>
        <p:spPr>
          <a:xfrm>
            <a:off x="9343415" y="6375545"/>
            <a:ext cx="2743200" cy="365125"/>
          </a:xfrm>
          <a:prstGeom prst="rect">
            <a:avLst/>
          </a:prstGeom>
        </p:spPr>
        <p:txBody>
          <a:bodyPr vert="horz" lIns="91440" tIns="45720" rIns="91440" bIns="45720" rtlCol="0" anchor="ctr"/>
          <a:lstStyle>
            <a:lvl1pPr algn="r">
              <a:defRPr sz="1600">
                <a:solidFill>
                  <a:schemeClr val="bg1"/>
                </a:solidFill>
              </a:defRPr>
            </a:lvl1pPr>
          </a:lstStyle>
          <a:p>
            <a:fld id="{A985D017-44AD-B14C-B295-D6060EBAC39E}" type="slidenum">
              <a:rPr lang="en-US" smtClean="0"/>
              <a:pPr/>
              <a:t>‹#›</a:t>
            </a:fld>
            <a:endParaRPr lang="en-US"/>
          </a:p>
        </p:txBody>
      </p:sp>
      <p:sp>
        <p:nvSpPr>
          <p:cNvPr id="4" name="Title Placeholder 1">
            <a:extLst>
              <a:ext uri="{FF2B5EF4-FFF2-40B4-BE49-F238E27FC236}">
                <a16:creationId xmlns:a16="http://schemas.microsoft.com/office/drawing/2014/main" id="{DF094BD1-6491-05F2-E58B-A0A197ED0A72}"/>
              </a:ext>
            </a:extLst>
          </p:cNvPr>
          <p:cNvSpPr>
            <a:spLocks noGrp="1"/>
          </p:cNvSpPr>
          <p:nvPr>
            <p:ph type="title"/>
          </p:nvPr>
        </p:nvSpPr>
        <p:spPr>
          <a:xfrm>
            <a:off x="321431" y="77574"/>
            <a:ext cx="11765184" cy="769434"/>
          </a:xfrm>
          <a:prstGeom prst="rect">
            <a:avLst/>
          </a:prstGeom>
        </p:spPr>
        <p:txBody>
          <a:bodyPr vert="horz" lIns="91440" tIns="45720" rIns="91440" bIns="45720" rtlCol="0" anchor="ctr">
            <a:normAutofit/>
          </a:bodyPr>
          <a:lstStyle/>
          <a:p>
            <a:r>
              <a:rPr lang="en-US"/>
              <a:t>Click to edit Master title style</a:t>
            </a:r>
          </a:p>
        </p:txBody>
      </p:sp>
      <p:sp>
        <p:nvSpPr>
          <p:cNvPr id="5" name="Chevron 12">
            <a:extLst>
              <a:ext uri="{FF2B5EF4-FFF2-40B4-BE49-F238E27FC236}">
                <a16:creationId xmlns:a16="http://schemas.microsoft.com/office/drawing/2014/main" id="{E77923D3-194E-79F4-B84D-4C879E91E0D0}"/>
              </a:ext>
            </a:extLst>
          </p:cNvPr>
          <p:cNvSpPr/>
          <p:nvPr userDrawn="1"/>
        </p:nvSpPr>
        <p:spPr>
          <a:xfrm>
            <a:off x="3919334" y="6217392"/>
            <a:ext cx="2029968" cy="548640"/>
          </a:xfrm>
          <a:prstGeom prst="chevron">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600">
                <a:solidFill>
                  <a:schemeClr val="bg1"/>
                </a:solidFill>
              </a:rPr>
              <a:t>Implementation</a:t>
            </a:r>
          </a:p>
        </p:txBody>
      </p:sp>
    </p:spTree>
    <p:extLst>
      <p:ext uri="{BB962C8B-B14F-4D97-AF65-F5344CB8AC3E}">
        <p14:creationId xmlns:p14="http://schemas.microsoft.com/office/powerpoint/2010/main" val="2356148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inancials">
    <p:spTree>
      <p:nvGrpSpPr>
        <p:cNvPr id="1" name=""/>
        <p:cNvGrpSpPr/>
        <p:nvPr/>
      </p:nvGrpSpPr>
      <p:grpSpPr>
        <a:xfrm>
          <a:off x="0" y="0"/>
          <a:ext cx="0" cy="0"/>
          <a:chOff x="0" y="0"/>
          <a:chExt cx="0" cy="0"/>
        </a:xfrm>
      </p:grpSpPr>
      <p:sp>
        <p:nvSpPr>
          <p:cNvPr id="3" name="Slide Number Placeholder 20">
            <a:extLst>
              <a:ext uri="{FF2B5EF4-FFF2-40B4-BE49-F238E27FC236}">
                <a16:creationId xmlns:a16="http://schemas.microsoft.com/office/drawing/2014/main" id="{27EA8D79-CB86-1481-3A6B-BFFA7500E67D}"/>
              </a:ext>
            </a:extLst>
          </p:cNvPr>
          <p:cNvSpPr>
            <a:spLocks noGrp="1"/>
          </p:cNvSpPr>
          <p:nvPr>
            <p:ph type="sldNum" sz="quarter" idx="4"/>
          </p:nvPr>
        </p:nvSpPr>
        <p:spPr>
          <a:xfrm>
            <a:off x="9343415" y="6375545"/>
            <a:ext cx="2743200" cy="365125"/>
          </a:xfrm>
          <a:prstGeom prst="rect">
            <a:avLst/>
          </a:prstGeom>
        </p:spPr>
        <p:txBody>
          <a:bodyPr vert="horz" lIns="91440" tIns="45720" rIns="91440" bIns="45720" rtlCol="0" anchor="ctr"/>
          <a:lstStyle>
            <a:lvl1pPr algn="r">
              <a:defRPr sz="1600">
                <a:solidFill>
                  <a:schemeClr val="bg1"/>
                </a:solidFill>
              </a:defRPr>
            </a:lvl1pPr>
          </a:lstStyle>
          <a:p>
            <a:fld id="{A985D017-44AD-B14C-B295-D6060EBAC39E}" type="slidenum">
              <a:rPr lang="en-US" smtClean="0"/>
              <a:pPr/>
              <a:t>‹#›</a:t>
            </a:fld>
            <a:endParaRPr lang="en-US"/>
          </a:p>
        </p:txBody>
      </p:sp>
      <p:sp>
        <p:nvSpPr>
          <p:cNvPr id="4" name="Title Placeholder 1">
            <a:extLst>
              <a:ext uri="{FF2B5EF4-FFF2-40B4-BE49-F238E27FC236}">
                <a16:creationId xmlns:a16="http://schemas.microsoft.com/office/drawing/2014/main" id="{0183C1CA-BF1C-AF10-AB71-F768A54EC71D}"/>
              </a:ext>
            </a:extLst>
          </p:cNvPr>
          <p:cNvSpPr>
            <a:spLocks noGrp="1"/>
          </p:cNvSpPr>
          <p:nvPr>
            <p:ph type="title"/>
          </p:nvPr>
        </p:nvSpPr>
        <p:spPr>
          <a:xfrm>
            <a:off x="321431" y="77574"/>
            <a:ext cx="11765184" cy="769434"/>
          </a:xfrm>
          <a:prstGeom prst="rect">
            <a:avLst/>
          </a:prstGeom>
        </p:spPr>
        <p:txBody>
          <a:bodyPr vert="horz" lIns="91440" tIns="45720" rIns="91440" bIns="45720" rtlCol="0" anchor="ctr">
            <a:normAutofit/>
          </a:bodyPr>
          <a:lstStyle/>
          <a:p>
            <a:r>
              <a:rPr lang="en-US"/>
              <a:t>Click to edit Master title style</a:t>
            </a:r>
          </a:p>
        </p:txBody>
      </p:sp>
      <p:sp>
        <p:nvSpPr>
          <p:cNvPr id="5" name="Chevron 13">
            <a:extLst>
              <a:ext uri="{FF2B5EF4-FFF2-40B4-BE49-F238E27FC236}">
                <a16:creationId xmlns:a16="http://schemas.microsoft.com/office/drawing/2014/main" id="{914E82C9-5390-B1CC-5D07-3F4349BF5B96}"/>
              </a:ext>
            </a:extLst>
          </p:cNvPr>
          <p:cNvSpPr/>
          <p:nvPr userDrawn="1"/>
        </p:nvSpPr>
        <p:spPr>
          <a:xfrm>
            <a:off x="5846233" y="6217392"/>
            <a:ext cx="2029968" cy="548640"/>
          </a:xfrm>
          <a:prstGeom prst="chevron">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1"/>
                </a:solidFill>
              </a:rPr>
              <a:t>Financials</a:t>
            </a:r>
          </a:p>
        </p:txBody>
      </p:sp>
    </p:spTree>
    <p:extLst>
      <p:ext uri="{BB962C8B-B14F-4D97-AF65-F5344CB8AC3E}">
        <p14:creationId xmlns:p14="http://schemas.microsoft.com/office/powerpoint/2010/main" val="2431181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isks&amp;Mitigation">
    <p:spTree>
      <p:nvGrpSpPr>
        <p:cNvPr id="1" name=""/>
        <p:cNvGrpSpPr/>
        <p:nvPr/>
      </p:nvGrpSpPr>
      <p:grpSpPr>
        <a:xfrm>
          <a:off x="0" y="0"/>
          <a:ext cx="0" cy="0"/>
          <a:chOff x="0" y="0"/>
          <a:chExt cx="0" cy="0"/>
        </a:xfrm>
      </p:grpSpPr>
      <p:sp>
        <p:nvSpPr>
          <p:cNvPr id="3" name="Slide Number Placeholder 20">
            <a:extLst>
              <a:ext uri="{FF2B5EF4-FFF2-40B4-BE49-F238E27FC236}">
                <a16:creationId xmlns:a16="http://schemas.microsoft.com/office/drawing/2014/main" id="{C0A56375-8EEC-3077-E91A-95FB8233A778}"/>
              </a:ext>
            </a:extLst>
          </p:cNvPr>
          <p:cNvSpPr>
            <a:spLocks noGrp="1"/>
          </p:cNvSpPr>
          <p:nvPr>
            <p:ph type="sldNum" sz="quarter" idx="4"/>
          </p:nvPr>
        </p:nvSpPr>
        <p:spPr>
          <a:xfrm>
            <a:off x="9343415" y="6375545"/>
            <a:ext cx="2743200" cy="365125"/>
          </a:xfrm>
          <a:prstGeom prst="rect">
            <a:avLst/>
          </a:prstGeom>
        </p:spPr>
        <p:txBody>
          <a:bodyPr vert="horz" lIns="91440" tIns="45720" rIns="91440" bIns="45720" rtlCol="0" anchor="ctr"/>
          <a:lstStyle>
            <a:lvl1pPr algn="r">
              <a:defRPr sz="1600">
                <a:solidFill>
                  <a:schemeClr val="bg1"/>
                </a:solidFill>
              </a:defRPr>
            </a:lvl1pPr>
          </a:lstStyle>
          <a:p>
            <a:fld id="{A985D017-44AD-B14C-B295-D6060EBAC39E}" type="slidenum">
              <a:rPr lang="en-US" smtClean="0"/>
              <a:pPr/>
              <a:t>‹#›</a:t>
            </a:fld>
            <a:endParaRPr lang="en-US"/>
          </a:p>
        </p:txBody>
      </p:sp>
      <p:sp>
        <p:nvSpPr>
          <p:cNvPr id="4" name="Title Placeholder 1">
            <a:extLst>
              <a:ext uri="{FF2B5EF4-FFF2-40B4-BE49-F238E27FC236}">
                <a16:creationId xmlns:a16="http://schemas.microsoft.com/office/drawing/2014/main" id="{F5FDADAE-1CBD-71C4-713D-AD8DAEC27D56}"/>
              </a:ext>
            </a:extLst>
          </p:cNvPr>
          <p:cNvSpPr>
            <a:spLocks noGrp="1"/>
          </p:cNvSpPr>
          <p:nvPr>
            <p:ph type="title"/>
          </p:nvPr>
        </p:nvSpPr>
        <p:spPr>
          <a:xfrm>
            <a:off x="321431" y="77574"/>
            <a:ext cx="11765184" cy="769434"/>
          </a:xfrm>
          <a:prstGeom prst="rect">
            <a:avLst/>
          </a:prstGeom>
        </p:spPr>
        <p:txBody>
          <a:bodyPr vert="horz" lIns="91440" tIns="45720" rIns="91440" bIns="45720" rtlCol="0" anchor="ctr">
            <a:normAutofit/>
          </a:bodyPr>
          <a:lstStyle/>
          <a:p>
            <a:r>
              <a:rPr lang="en-US"/>
              <a:t>Click to edit Master title style</a:t>
            </a:r>
          </a:p>
        </p:txBody>
      </p:sp>
      <p:sp>
        <p:nvSpPr>
          <p:cNvPr id="5" name="Chevron 14">
            <a:extLst>
              <a:ext uri="{FF2B5EF4-FFF2-40B4-BE49-F238E27FC236}">
                <a16:creationId xmlns:a16="http://schemas.microsoft.com/office/drawing/2014/main" id="{66D16A64-2BF6-31AB-7A6E-079F641636CC}"/>
              </a:ext>
            </a:extLst>
          </p:cNvPr>
          <p:cNvSpPr>
            <a:spLocks/>
          </p:cNvSpPr>
          <p:nvPr userDrawn="1"/>
        </p:nvSpPr>
        <p:spPr>
          <a:xfrm>
            <a:off x="7773132" y="6217392"/>
            <a:ext cx="2029968" cy="548640"/>
          </a:xfrm>
          <a:prstGeom prst="chevron">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600">
                <a:solidFill>
                  <a:schemeClr val="bg1"/>
                </a:solidFill>
              </a:rPr>
              <a:t>  Risks &amp; Mitigation</a:t>
            </a:r>
          </a:p>
        </p:txBody>
      </p:sp>
    </p:spTree>
    <p:extLst>
      <p:ext uri="{BB962C8B-B14F-4D97-AF65-F5344CB8AC3E}">
        <p14:creationId xmlns:p14="http://schemas.microsoft.com/office/powerpoint/2010/main" val="4126565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clusion">
    <p:spTree>
      <p:nvGrpSpPr>
        <p:cNvPr id="1" name=""/>
        <p:cNvGrpSpPr/>
        <p:nvPr/>
      </p:nvGrpSpPr>
      <p:grpSpPr>
        <a:xfrm>
          <a:off x="0" y="0"/>
          <a:ext cx="0" cy="0"/>
          <a:chOff x="0" y="0"/>
          <a:chExt cx="0" cy="0"/>
        </a:xfrm>
      </p:grpSpPr>
      <p:sp>
        <p:nvSpPr>
          <p:cNvPr id="3" name="Slide Number Placeholder 20">
            <a:extLst>
              <a:ext uri="{FF2B5EF4-FFF2-40B4-BE49-F238E27FC236}">
                <a16:creationId xmlns:a16="http://schemas.microsoft.com/office/drawing/2014/main" id="{2F5F8361-1E59-4E8C-FA9A-58EFD1ABCA73}"/>
              </a:ext>
            </a:extLst>
          </p:cNvPr>
          <p:cNvSpPr>
            <a:spLocks noGrp="1"/>
          </p:cNvSpPr>
          <p:nvPr>
            <p:ph type="sldNum" sz="quarter" idx="4"/>
          </p:nvPr>
        </p:nvSpPr>
        <p:spPr>
          <a:xfrm>
            <a:off x="9343415" y="6375545"/>
            <a:ext cx="2743200" cy="365125"/>
          </a:xfrm>
          <a:prstGeom prst="rect">
            <a:avLst/>
          </a:prstGeom>
        </p:spPr>
        <p:txBody>
          <a:bodyPr vert="horz" lIns="91440" tIns="45720" rIns="91440" bIns="45720" rtlCol="0" anchor="ctr"/>
          <a:lstStyle>
            <a:lvl1pPr algn="r">
              <a:defRPr sz="1600">
                <a:solidFill>
                  <a:schemeClr val="bg1"/>
                </a:solidFill>
              </a:defRPr>
            </a:lvl1pPr>
          </a:lstStyle>
          <a:p>
            <a:fld id="{A985D017-44AD-B14C-B295-D6060EBAC39E}" type="slidenum">
              <a:rPr lang="en-US" smtClean="0"/>
              <a:pPr/>
              <a:t>‹#›</a:t>
            </a:fld>
            <a:endParaRPr lang="en-US"/>
          </a:p>
        </p:txBody>
      </p:sp>
      <p:sp>
        <p:nvSpPr>
          <p:cNvPr id="4" name="Chevron 15">
            <a:extLst>
              <a:ext uri="{FF2B5EF4-FFF2-40B4-BE49-F238E27FC236}">
                <a16:creationId xmlns:a16="http://schemas.microsoft.com/office/drawing/2014/main" id="{939CEEDE-573D-2682-7E8C-39CFDC70D840}"/>
              </a:ext>
            </a:extLst>
          </p:cNvPr>
          <p:cNvSpPr/>
          <p:nvPr userDrawn="1"/>
        </p:nvSpPr>
        <p:spPr>
          <a:xfrm>
            <a:off x="9700031" y="6217392"/>
            <a:ext cx="2029968" cy="548640"/>
          </a:xfrm>
          <a:prstGeom prst="chevron">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1"/>
                </a:solidFill>
              </a:rPr>
              <a:t>Conclusion</a:t>
            </a:r>
          </a:p>
        </p:txBody>
      </p:sp>
    </p:spTree>
    <p:extLst>
      <p:ext uri="{BB962C8B-B14F-4D97-AF65-F5344CB8AC3E}">
        <p14:creationId xmlns:p14="http://schemas.microsoft.com/office/powerpoint/2010/main" val="3605280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ppendix">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306237B-B74C-20B2-7911-027022E79224}"/>
              </a:ext>
            </a:extLst>
          </p:cNvPr>
          <p:cNvSpPr/>
          <p:nvPr userDrawn="1"/>
        </p:nvSpPr>
        <p:spPr>
          <a:xfrm>
            <a:off x="0" y="6088566"/>
            <a:ext cx="12192000" cy="769434"/>
          </a:xfrm>
          <a:prstGeom prst="rect">
            <a:avLst/>
          </a:prstGeom>
          <a:solidFill>
            <a:schemeClr val="tx1">
              <a:lumMod val="95000"/>
              <a:lumOff val="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 name="Slide Number Placeholder 20">
            <a:extLst>
              <a:ext uri="{FF2B5EF4-FFF2-40B4-BE49-F238E27FC236}">
                <a16:creationId xmlns:a16="http://schemas.microsoft.com/office/drawing/2014/main" id="{B43927BE-F13A-72E9-5958-B6E07017BAEA}"/>
              </a:ext>
            </a:extLst>
          </p:cNvPr>
          <p:cNvSpPr>
            <a:spLocks noGrp="1"/>
          </p:cNvSpPr>
          <p:nvPr>
            <p:ph type="sldNum" sz="quarter" idx="4"/>
          </p:nvPr>
        </p:nvSpPr>
        <p:spPr>
          <a:xfrm>
            <a:off x="9343415" y="6375545"/>
            <a:ext cx="2743200" cy="365125"/>
          </a:xfrm>
          <a:prstGeom prst="rect">
            <a:avLst/>
          </a:prstGeom>
        </p:spPr>
        <p:txBody>
          <a:bodyPr vert="horz" lIns="91440" tIns="45720" rIns="91440" bIns="45720" rtlCol="0" anchor="ctr"/>
          <a:lstStyle>
            <a:lvl1pPr algn="r">
              <a:defRPr sz="1600">
                <a:solidFill>
                  <a:schemeClr val="bg1"/>
                </a:solidFill>
              </a:defRPr>
            </a:lvl1pPr>
          </a:lstStyle>
          <a:p>
            <a:fld id="{A985D017-44AD-B14C-B295-D6060EBAC39E}" type="slidenum">
              <a:rPr lang="en-US" smtClean="0"/>
              <a:pPr/>
              <a:t>‹#›</a:t>
            </a:fld>
            <a:endParaRPr lang="en-US"/>
          </a:p>
        </p:txBody>
      </p:sp>
    </p:spTree>
    <p:extLst>
      <p:ext uri="{BB962C8B-B14F-4D97-AF65-F5344CB8AC3E}">
        <p14:creationId xmlns:p14="http://schemas.microsoft.com/office/powerpoint/2010/main" val="3312919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rgbClr val="4A1010"/>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585564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5549" y="44145"/>
            <a:ext cx="12110224" cy="769434"/>
          </a:xfrm>
          <a:prstGeom prst="rect">
            <a:avLst/>
          </a:prstGeom>
        </p:spPr>
        <p:txBody>
          <a:bodyPr vert="horz" lIns="91440" tIns="45720" rIns="91440" bIns="45720" rtlCol="0" anchor="ctr">
            <a:normAutofit/>
          </a:bodyPr>
          <a:lstStyle/>
          <a:p>
            <a:r>
              <a:rPr lang="en-US"/>
              <a:t>Click to edit Master title style</a:t>
            </a:r>
          </a:p>
        </p:txBody>
      </p:sp>
      <p:sp>
        <p:nvSpPr>
          <p:cNvPr id="10" name="Rectangle 9">
            <a:extLst>
              <a:ext uri="{FF2B5EF4-FFF2-40B4-BE49-F238E27FC236}">
                <a16:creationId xmlns:a16="http://schemas.microsoft.com/office/drawing/2014/main" id="{1FE504AE-E9B9-CFE5-DF9D-FE70CD3A0CC9}"/>
              </a:ext>
            </a:extLst>
          </p:cNvPr>
          <p:cNvSpPr/>
          <p:nvPr userDrawn="1"/>
        </p:nvSpPr>
        <p:spPr>
          <a:xfrm>
            <a:off x="0" y="6108443"/>
            <a:ext cx="12192000" cy="769434"/>
          </a:xfrm>
          <a:prstGeom prst="rect">
            <a:avLst/>
          </a:prstGeom>
          <a:solidFill>
            <a:schemeClr val="bg1"/>
          </a:solidFill>
          <a:ln w="28575">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 name="Chevron 10">
            <a:extLst>
              <a:ext uri="{FF2B5EF4-FFF2-40B4-BE49-F238E27FC236}">
                <a16:creationId xmlns:a16="http://schemas.microsoft.com/office/drawing/2014/main" id="{432F0606-0AB3-35A6-0504-B49231DAA34B}"/>
              </a:ext>
            </a:extLst>
          </p:cNvPr>
          <p:cNvSpPr/>
          <p:nvPr userDrawn="1"/>
        </p:nvSpPr>
        <p:spPr>
          <a:xfrm>
            <a:off x="67628" y="6217392"/>
            <a:ext cx="2027876" cy="548640"/>
          </a:xfrm>
          <a:prstGeom prst="chevron">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Introduction</a:t>
            </a:r>
          </a:p>
        </p:txBody>
      </p:sp>
      <p:sp>
        <p:nvSpPr>
          <p:cNvPr id="12" name="Chevron 11">
            <a:extLst>
              <a:ext uri="{FF2B5EF4-FFF2-40B4-BE49-F238E27FC236}">
                <a16:creationId xmlns:a16="http://schemas.microsoft.com/office/drawing/2014/main" id="{2C4EFB45-6155-117F-5B04-9DC933F90103}"/>
              </a:ext>
            </a:extLst>
          </p:cNvPr>
          <p:cNvSpPr/>
          <p:nvPr userDrawn="1"/>
        </p:nvSpPr>
        <p:spPr>
          <a:xfrm>
            <a:off x="1992435" y="6217392"/>
            <a:ext cx="2029968" cy="548640"/>
          </a:xfrm>
          <a:prstGeom prst="chevron">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600">
                <a:solidFill>
                  <a:schemeClr val="tx1"/>
                </a:solidFill>
              </a:rPr>
              <a:t>  Recommendation</a:t>
            </a:r>
          </a:p>
        </p:txBody>
      </p:sp>
      <p:sp>
        <p:nvSpPr>
          <p:cNvPr id="13" name="Chevron 12">
            <a:extLst>
              <a:ext uri="{FF2B5EF4-FFF2-40B4-BE49-F238E27FC236}">
                <a16:creationId xmlns:a16="http://schemas.microsoft.com/office/drawing/2014/main" id="{AF0BC61A-3C91-9940-5E81-B753F01C4A55}"/>
              </a:ext>
            </a:extLst>
          </p:cNvPr>
          <p:cNvSpPr/>
          <p:nvPr userDrawn="1"/>
        </p:nvSpPr>
        <p:spPr>
          <a:xfrm>
            <a:off x="3919334" y="6217392"/>
            <a:ext cx="2029968" cy="548640"/>
          </a:xfrm>
          <a:prstGeom prst="chevron">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600">
                <a:solidFill>
                  <a:schemeClr val="tx1"/>
                </a:solidFill>
              </a:rPr>
              <a:t>Implementation</a:t>
            </a:r>
          </a:p>
        </p:txBody>
      </p:sp>
      <p:sp>
        <p:nvSpPr>
          <p:cNvPr id="14" name="Chevron 13">
            <a:extLst>
              <a:ext uri="{FF2B5EF4-FFF2-40B4-BE49-F238E27FC236}">
                <a16:creationId xmlns:a16="http://schemas.microsoft.com/office/drawing/2014/main" id="{E85D7431-B816-F1CB-110D-D012778A8073}"/>
              </a:ext>
            </a:extLst>
          </p:cNvPr>
          <p:cNvSpPr/>
          <p:nvPr userDrawn="1"/>
        </p:nvSpPr>
        <p:spPr>
          <a:xfrm>
            <a:off x="5846233" y="6217392"/>
            <a:ext cx="2029968" cy="548640"/>
          </a:xfrm>
          <a:prstGeom prst="chevron">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Financials</a:t>
            </a:r>
          </a:p>
        </p:txBody>
      </p:sp>
      <p:sp>
        <p:nvSpPr>
          <p:cNvPr id="15" name="Chevron 14">
            <a:extLst>
              <a:ext uri="{FF2B5EF4-FFF2-40B4-BE49-F238E27FC236}">
                <a16:creationId xmlns:a16="http://schemas.microsoft.com/office/drawing/2014/main" id="{3FBECDFA-9669-0B68-2D1A-0AF34F79C053}"/>
              </a:ext>
            </a:extLst>
          </p:cNvPr>
          <p:cNvSpPr>
            <a:spLocks/>
          </p:cNvSpPr>
          <p:nvPr userDrawn="1"/>
        </p:nvSpPr>
        <p:spPr>
          <a:xfrm>
            <a:off x="7773132" y="6217392"/>
            <a:ext cx="2029968" cy="548640"/>
          </a:xfrm>
          <a:prstGeom prst="chevron">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600">
                <a:solidFill>
                  <a:schemeClr val="tx1"/>
                </a:solidFill>
              </a:rPr>
              <a:t>  Risks &amp; Mitigation</a:t>
            </a:r>
          </a:p>
        </p:txBody>
      </p:sp>
      <p:sp>
        <p:nvSpPr>
          <p:cNvPr id="16" name="Chevron 15">
            <a:extLst>
              <a:ext uri="{FF2B5EF4-FFF2-40B4-BE49-F238E27FC236}">
                <a16:creationId xmlns:a16="http://schemas.microsoft.com/office/drawing/2014/main" id="{5C45BF4D-8AFE-627A-0BDE-BDA5C19060FA}"/>
              </a:ext>
            </a:extLst>
          </p:cNvPr>
          <p:cNvSpPr/>
          <p:nvPr userDrawn="1"/>
        </p:nvSpPr>
        <p:spPr>
          <a:xfrm>
            <a:off x="9700031" y="6217392"/>
            <a:ext cx="2029968" cy="548640"/>
          </a:xfrm>
          <a:prstGeom prst="chevron">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Conclusion</a:t>
            </a:r>
          </a:p>
        </p:txBody>
      </p:sp>
      <p:sp>
        <p:nvSpPr>
          <p:cNvPr id="21" name="Slide Number Placeholder 20">
            <a:extLst>
              <a:ext uri="{FF2B5EF4-FFF2-40B4-BE49-F238E27FC236}">
                <a16:creationId xmlns:a16="http://schemas.microsoft.com/office/drawing/2014/main" id="{6F61AF77-B0A3-A51E-0462-95714E1AD32D}"/>
              </a:ext>
            </a:extLst>
          </p:cNvPr>
          <p:cNvSpPr>
            <a:spLocks noGrp="1"/>
          </p:cNvSpPr>
          <p:nvPr>
            <p:ph type="sldNum" sz="quarter" idx="4"/>
          </p:nvPr>
        </p:nvSpPr>
        <p:spPr>
          <a:xfrm>
            <a:off x="9394950" y="6309149"/>
            <a:ext cx="2743200" cy="365125"/>
          </a:xfrm>
          <a:prstGeom prst="rect">
            <a:avLst/>
          </a:prstGeom>
        </p:spPr>
        <p:txBody>
          <a:bodyPr vert="horz" lIns="91440" tIns="45720" rIns="91440" bIns="45720" rtlCol="0" anchor="ctr"/>
          <a:lstStyle>
            <a:lvl1pPr algn="r">
              <a:defRPr sz="1600">
                <a:solidFill>
                  <a:schemeClr val="tx1">
                    <a:lumMod val="95000"/>
                    <a:lumOff val="5000"/>
                  </a:schemeClr>
                </a:solidFill>
              </a:defRPr>
            </a:lvl1pPr>
          </a:lstStyle>
          <a:p>
            <a:fld id="{A985D017-44AD-B14C-B295-D6060EBAC39E}" type="slidenum">
              <a:rPr lang="en-US" smtClean="0"/>
              <a:pPr/>
              <a:t>‹#›</a:t>
            </a:fld>
            <a:endParaRPr lang="en-US" dirty="0"/>
          </a:p>
        </p:txBody>
      </p:sp>
      <p:sp>
        <p:nvSpPr>
          <p:cNvPr id="3" name="Rectangle 2">
            <a:extLst>
              <a:ext uri="{FF2B5EF4-FFF2-40B4-BE49-F238E27FC236}">
                <a16:creationId xmlns:a16="http://schemas.microsoft.com/office/drawing/2014/main" id="{8D88902B-F4BD-6551-6604-54EC02DF9514}"/>
              </a:ext>
            </a:extLst>
          </p:cNvPr>
          <p:cNvSpPr/>
          <p:nvPr userDrawn="1"/>
        </p:nvSpPr>
        <p:spPr>
          <a:xfrm>
            <a:off x="105384" y="117330"/>
            <a:ext cx="138455" cy="59387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70" r:id="rId1"/>
    <p:sldLayoutId id="2147483669" r:id="rId2"/>
    <p:sldLayoutId id="2147483662" r:id="rId3"/>
    <p:sldLayoutId id="2147483663" r:id="rId4"/>
    <p:sldLayoutId id="2147483664" r:id="rId5"/>
    <p:sldLayoutId id="2147483665" r:id="rId6"/>
    <p:sldLayoutId id="2147483666" r:id="rId7"/>
    <p:sldLayoutId id="2147483667" r:id="rId8"/>
    <p:sldLayoutId id="2147483671" r:id="rId9"/>
  </p:sldLayoutIdLst>
  <p:hf hdr="0" ftr="0" dt="0"/>
  <p:txStyles>
    <p:titleStyle>
      <a:lvl1pPr algn="l" defTabSz="914400" rtl="0" eaLnBrk="1" latinLnBrk="0" hangingPunct="1">
        <a:lnSpc>
          <a:spcPct val="90000"/>
        </a:lnSpc>
        <a:spcBef>
          <a:spcPct val="0"/>
        </a:spcBef>
        <a:buNone/>
        <a:defRPr sz="2800" kern="1200">
          <a:solidFill>
            <a:schemeClr val="tx1"/>
          </a:solidFill>
          <a:latin typeface=""/>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4019587"/>
      </p:ext>
    </p:extLst>
  </p:cSld>
  <p:clrMap bg1="lt1" tx1="dk1" bg2="lt2" tx2="dk2" accent1="accent1" accent2="accent2" accent3="accent3" accent4="accent4" accent5="accent5" accent6="accent6" hlink="hlink" folHlink="folHlink"/>
  <p:sldLayoutIdLst>
    <p:sldLayoutId id="2147483648"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hyperlink" Target="https://www.isarsoft.com/article/performance-measurement-in-airports-top-10-kpis-for-every-airport" TargetMode="External"/><Relationship Id="rId7" Type="http://schemas.openxmlformats.org/officeDocument/2006/relationships/hyperlink" Target="https://www.faasafety.gov/files/gslac/library/documents/2013/Mar/75455/AgSafety_brochure.pdf" TargetMode="External"/><Relationship Id="rId2" Type="http://schemas.openxmlformats.org/officeDocument/2006/relationships/hyperlink" Target="https://www.iata.org/en/publications/newsletters/iata-knowledge-hub/what-you-need-to-know-about-aviation-security/" TargetMode="External"/><Relationship Id="rId1" Type="http://schemas.openxmlformats.org/officeDocument/2006/relationships/slideLayout" Target="../slideLayouts/slideLayout8.xml"/><Relationship Id="rId6" Type="http://schemas.openxmlformats.org/officeDocument/2006/relationships/hyperlink" Target="https://www.cnn.com/2019/12/12/business/boeing-737-max-southwest-employees/index.html" TargetMode="External"/><Relationship Id="rId5" Type="http://schemas.openxmlformats.org/officeDocument/2006/relationships/hyperlink" Target="https://embeddedartistry.com/wp-content/uploads/2019/09/the-boeing-737-max-saga-lessons-for-software-organizations.pdf" TargetMode="External"/><Relationship Id="rId4" Type="http://schemas.openxmlformats.org/officeDocument/2006/relationships/hyperlink" Target="https://www.cnn.com/2020/11/17/business/boeing-737-max-grounding-cost/index.html"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sv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sv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E64B324-426B-318B-09DC-DCFADE2B73D3}"/>
              </a:ext>
            </a:extLst>
          </p:cNvPr>
          <p:cNvSpPr/>
          <p:nvPr/>
        </p:nvSpPr>
        <p:spPr>
          <a:xfrm>
            <a:off x="0" y="0"/>
            <a:ext cx="12191999" cy="6857999"/>
          </a:xfrm>
          <a:prstGeom prst="rect">
            <a:avLst/>
          </a:prstGeom>
          <a:solidFill>
            <a:schemeClr val="bg2">
              <a:lumMod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Arial" panose="020B0604020202020204" pitchFamily="34" charset="0"/>
              <a:cs typeface="Arial" panose="020B0604020202020204" pitchFamily="34" charset="0"/>
            </a:endParaRPr>
          </a:p>
        </p:txBody>
      </p:sp>
      <p:grpSp>
        <p:nvGrpSpPr>
          <p:cNvPr id="12" name="Group 11">
            <a:extLst>
              <a:ext uri="{FF2B5EF4-FFF2-40B4-BE49-F238E27FC236}">
                <a16:creationId xmlns:a16="http://schemas.microsoft.com/office/drawing/2014/main" id="{661C0E7E-A5FD-E2F1-AFFF-489DD18DE847}"/>
              </a:ext>
            </a:extLst>
          </p:cNvPr>
          <p:cNvGrpSpPr/>
          <p:nvPr/>
        </p:nvGrpSpPr>
        <p:grpSpPr>
          <a:xfrm>
            <a:off x="4791469" y="5299203"/>
            <a:ext cx="7400530" cy="1533951"/>
            <a:chOff x="4776340" y="5369077"/>
            <a:chExt cx="7400530" cy="1533951"/>
          </a:xfrm>
        </p:grpSpPr>
        <p:pic>
          <p:nvPicPr>
            <p:cNvPr id="13" name="Picture 12" descr="A person in a suit and tie&#10;&#10;Description automatically generated">
              <a:extLst>
                <a:ext uri="{FF2B5EF4-FFF2-40B4-BE49-F238E27FC236}">
                  <a16:creationId xmlns:a16="http://schemas.microsoft.com/office/drawing/2014/main" id="{CECEB6EC-94BA-4DE5-71E5-91649CC4C7A9}"/>
                </a:ext>
              </a:extLst>
            </p:cNvPr>
            <p:cNvPicPr>
              <a:picLocks noChangeAspect="1"/>
            </p:cNvPicPr>
            <p:nvPr/>
          </p:nvPicPr>
          <p:blipFill>
            <a:blip r:embed="rId3"/>
            <a:stretch>
              <a:fillRect/>
            </a:stretch>
          </p:blipFill>
          <p:spPr>
            <a:xfrm>
              <a:off x="6944930" y="5369078"/>
              <a:ext cx="914400" cy="914398"/>
            </a:xfrm>
            <a:prstGeom prst="flowChartConnector">
              <a:avLst/>
            </a:prstGeom>
          </p:spPr>
        </p:pic>
        <p:pic>
          <p:nvPicPr>
            <p:cNvPr id="14" name="Picture 13">
              <a:extLst>
                <a:ext uri="{FF2B5EF4-FFF2-40B4-BE49-F238E27FC236}">
                  <a16:creationId xmlns:a16="http://schemas.microsoft.com/office/drawing/2014/main" id="{CE74D1C6-50CB-483B-B702-D540376689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2324" y="5369078"/>
              <a:ext cx="914399" cy="91439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A person with long hair wearing a suit&#10;&#10;Description automatically generated">
              <a:extLst>
                <a:ext uri="{FF2B5EF4-FFF2-40B4-BE49-F238E27FC236}">
                  <a16:creationId xmlns:a16="http://schemas.microsoft.com/office/drawing/2014/main" id="{FF51EC50-2D8D-D9C6-979F-141D3975AAF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35505" y="5369077"/>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A person in a suit and tie&#10;&#10;Description automatically generated">
              <a:extLst>
                <a:ext uri="{FF2B5EF4-FFF2-40B4-BE49-F238E27FC236}">
                  <a16:creationId xmlns:a16="http://schemas.microsoft.com/office/drawing/2014/main" id="{C9C25E93-FC09-3733-B70D-A195C88EA2B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693423" y="5369077"/>
              <a:ext cx="914400" cy="914400"/>
            </a:xfrm>
            <a:prstGeom prst="ellipse">
              <a:avLst/>
            </a:prstGeom>
          </p:spPr>
        </p:pic>
        <p:sp>
          <p:nvSpPr>
            <p:cNvPr id="17" name="Title 1">
              <a:extLst>
                <a:ext uri="{FF2B5EF4-FFF2-40B4-BE49-F238E27FC236}">
                  <a16:creationId xmlns:a16="http://schemas.microsoft.com/office/drawing/2014/main" id="{4A0071DD-9CD4-858C-2682-C16BC6328346}"/>
                </a:ext>
              </a:extLst>
            </p:cNvPr>
            <p:cNvSpPr txBox="1">
              <a:spLocks/>
            </p:cNvSpPr>
            <p:nvPr/>
          </p:nvSpPr>
          <p:spPr>
            <a:xfrm>
              <a:off x="4776340" y="6373538"/>
              <a:ext cx="1666367" cy="51723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b="1">
                  <a:solidFill>
                    <a:schemeClr val="bg1"/>
                  </a:solidFill>
                  <a:latin typeface="Arial" panose="020B0604020202020204" pitchFamily="34" charset="0"/>
                  <a:cs typeface="Arial" panose="020B0604020202020204" pitchFamily="34" charset="0"/>
                </a:rPr>
                <a:t>Ray Chang</a:t>
              </a:r>
            </a:p>
          </p:txBody>
        </p:sp>
        <p:sp>
          <p:nvSpPr>
            <p:cNvPr id="18" name="Title 1">
              <a:extLst>
                <a:ext uri="{FF2B5EF4-FFF2-40B4-BE49-F238E27FC236}">
                  <a16:creationId xmlns:a16="http://schemas.microsoft.com/office/drawing/2014/main" id="{EA675AAB-4EA2-0DCD-17B4-09D0A58AFF29}"/>
                </a:ext>
              </a:extLst>
            </p:cNvPr>
            <p:cNvSpPr txBox="1">
              <a:spLocks/>
            </p:cNvSpPr>
            <p:nvPr/>
          </p:nvSpPr>
          <p:spPr>
            <a:xfrm>
              <a:off x="6469676" y="6373538"/>
              <a:ext cx="1771117" cy="51723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b="1">
                  <a:solidFill>
                    <a:schemeClr val="bg1"/>
                  </a:solidFill>
                  <a:latin typeface="Arial" panose="020B0604020202020204" pitchFamily="34" charset="0"/>
                  <a:cs typeface="Arial" panose="020B0604020202020204" pitchFamily="34" charset="0"/>
                </a:rPr>
                <a:t>Will Dannacher</a:t>
              </a:r>
            </a:p>
          </p:txBody>
        </p:sp>
        <p:sp>
          <p:nvSpPr>
            <p:cNvPr id="19" name="Title 1">
              <a:extLst>
                <a:ext uri="{FF2B5EF4-FFF2-40B4-BE49-F238E27FC236}">
                  <a16:creationId xmlns:a16="http://schemas.microsoft.com/office/drawing/2014/main" id="{CC6E5B38-5881-B9EE-F9E0-F1A5631D2F2C}"/>
                </a:ext>
              </a:extLst>
            </p:cNvPr>
            <p:cNvSpPr txBox="1">
              <a:spLocks/>
            </p:cNvSpPr>
            <p:nvPr/>
          </p:nvSpPr>
          <p:spPr>
            <a:xfrm>
              <a:off x="8174061" y="6385792"/>
              <a:ext cx="2056158" cy="51723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b="1">
                  <a:solidFill>
                    <a:schemeClr val="bg1"/>
                  </a:solidFill>
                  <a:latin typeface="Arial" panose="020B0604020202020204" pitchFamily="34" charset="0"/>
                  <a:cs typeface="Arial" panose="020B0604020202020204" pitchFamily="34" charset="0"/>
                </a:rPr>
                <a:t>Akshitha Shankar</a:t>
              </a:r>
            </a:p>
          </p:txBody>
        </p:sp>
        <p:sp>
          <p:nvSpPr>
            <p:cNvPr id="20" name="Title 1">
              <a:extLst>
                <a:ext uri="{FF2B5EF4-FFF2-40B4-BE49-F238E27FC236}">
                  <a16:creationId xmlns:a16="http://schemas.microsoft.com/office/drawing/2014/main" id="{4AE251D9-61F0-A2C8-93A6-D9DA20B74173}"/>
                </a:ext>
              </a:extLst>
            </p:cNvPr>
            <p:cNvSpPr txBox="1">
              <a:spLocks/>
            </p:cNvSpPr>
            <p:nvPr/>
          </p:nvSpPr>
          <p:spPr>
            <a:xfrm>
              <a:off x="10032097" y="6373538"/>
              <a:ext cx="2144773" cy="51723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b="1">
                  <a:solidFill>
                    <a:schemeClr val="bg1"/>
                  </a:solidFill>
                  <a:latin typeface="Arial" panose="020B0604020202020204" pitchFamily="34" charset="0"/>
                  <a:cs typeface="Arial" panose="020B0604020202020204" pitchFamily="34" charset="0"/>
                </a:rPr>
                <a:t>Vahin Vuppalanchi</a:t>
              </a:r>
            </a:p>
          </p:txBody>
        </p:sp>
      </p:grpSp>
      <p:pic>
        <p:nvPicPr>
          <p:cNvPr id="1030" name="Picture 6" descr="Boeing Logo and symbol, meaning, history, PNG, brand">
            <a:extLst>
              <a:ext uri="{FF2B5EF4-FFF2-40B4-BE49-F238E27FC236}">
                <a16:creationId xmlns:a16="http://schemas.microsoft.com/office/drawing/2014/main" id="{3E68C308-B1BF-A6F4-0362-C9C228C6E174}"/>
              </a:ext>
            </a:extLst>
          </p:cNvPr>
          <p:cNvPicPr>
            <a:picLocks noChangeAspect="1" noChangeArrowheads="1"/>
          </p:cNvPicPr>
          <p:nvPr/>
        </p:nvPicPr>
        <p:blipFill rotWithShape="1">
          <a:blip r:embed="rId7" cstate="print">
            <a:biLevel thresh="25000"/>
            <a:extLst>
              <a:ext uri="{28A0092B-C50C-407E-A947-70E740481C1C}">
                <a14:useLocalDpi xmlns:a14="http://schemas.microsoft.com/office/drawing/2010/main" val="0"/>
              </a:ext>
            </a:extLst>
          </a:blip>
          <a:srcRect t="26992" b="27805"/>
          <a:stretch/>
        </p:blipFill>
        <p:spPr bwMode="auto">
          <a:xfrm>
            <a:off x="606603" y="752346"/>
            <a:ext cx="10972800" cy="3100039"/>
          </a:xfrm>
          <a:prstGeom prst="rect">
            <a:avLst/>
          </a:prstGeom>
          <a:noFill/>
          <a:effectLst>
            <a:outerShdw blurRad="50800" dist="38100" dir="2700000" sx="101000" sy="101000" algn="tl" rotWithShape="0">
              <a:srgbClr val="0070C0">
                <a:alpha val="40000"/>
              </a:srgbClr>
            </a:outerShdw>
          </a:effectLst>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D77CAC11-54A7-F789-545C-08F3DA88C74B}"/>
              </a:ext>
            </a:extLst>
          </p:cNvPr>
          <p:cNvSpPr txBox="1"/>
          <p:nvPr/>
        </p:nvSpPr>
        <p:spPr>
          <a:xfrm>
            <a:off x="3205385" y="2951130"/>
            <a:ext cx="9593217" cy="1200329"/>
          </a:xfrm>
          <a:prstGeom prst="rect">
            <a:avLst/>
          </a:prstGeom>
          <a:noFill/>
        </p:spPr>
        <p:txBody>
          <a:bodyPr wrap="square" rtlCol="0">
            <a:spAutoFit/>
          </a:bodyPr>
          <a:lstStyle/>
          <a:p>
            <a:r>
              <a:rPr lang="en-IN" sz="3600" b="1" dirty="0">
                <a:solidFill>
                  <a:schemeClr val="accent5"/>
                </a:solidFill>
                <a:latin typeface="Arial" panose="020B0604020202020204" pitchFamily="34" charset="0"/>
                <a:cs typeface="Arial" panose="020B0604020202020204" pitchFamily="34" charset="0"/>
              </a:rPr>
              <a:t>In Pursuit of Safety</a:t>
            </a:r>
            <a:r>
              <a:rPr lang="en-IN" sz="3600" dirty="0">
                <a:solidFill>
                  <a:schemeClr val="bg1"/>
                </a:solidFill>
                <a:latin typeface="Arial" panose="020B0604020202020204" pitchFamily="34" charset="0"/>
                <a:cs typeface="Arial" panose="020B0604020202020204" pitchFamily="34" charset="0"/>
              </a:rPr>
              <a:t>: Strengthening the Governance and Controls of Boeing Inc.</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CB1A1FA-3312-AB15-C9CD-B5803E77C8F2}"/>
              </a:ext>
            </a:extLst>
          </p:cNvPr>
          <p:cNvSpPr>
            <a:spLocks noGrp="1"/>
          </p:cNvSpPr>
          <p:nvPr>
            <p:ph type="sldNum" sz="quarter" idx="4"/>
          </p:nvPr>
        </p:nvSpPr>
        <p:spPr/>
        <p:txBody>
          <a:bodyPr/>
          <a:lstStyle/>
          <a:p>
            <a:fld id="{A985D017-44AD-B14C-B295-D6060EBAC39E}" type="slidenum">
              <a:rPr lang="en-US" smtClean="0">
                <a:solidFill>
                  <a:schemeClr val="tx1">
                    <a:lumMod val="95000"/>
                    <a:lumOff val="5000"/>
                  </a:schemeClr>
                </a:solidFill>
                <a:latin typeface="Arial" panose="020B0604020202020204" pitchFamily="34" charset="0"/>
                <a:cs typeface="Arial" panose="020B0604020202020204" pitchFamily="34" charset="0"/>
              </a:rPr>
              <a:pPr/>
              <a:t>10</a:t>
            </a:fld>
            <a:endParaRPr lang="en-US">
              <a:solidFill>
                <a:schemeClr val="tx1">
                  <a:lumMod val="95000"/>
                  <a:lumOff val="5000"/>
                </a:schemeClr>
              </a:solidFill>
              <a:latin typeface="Arial" panose="020B0604020202020204" pitchFamily="34" charset="0"/>
              <a:cs typeface="Arial" panose="020B0604020202020204" pitchFamily="34" charset="0"/>
            </a:endParaRPr>
          </a:p>
        </p:txBody>
      </p:sp>
      <p:sp>
        <p:nvSpPr>
          <p:cNvPr id="4" name="Oval 3">
            <a:extLst>
              <a:ext uri="{FF2B5EF4-FFF2-40B4-BE49-F238E27FC236}">
                <a16:creationId xmlns:a16="http://schemas.microsoft.com/office/drawing/2014/main" id="{A6BE1180-4ACF-9238-0E63-BFD103D10421}"/>
              </a:ext>
            </a:extLst>
          </p:cNvPr>
          <p:cNvSpPr>
            <a:spLocks noChangeAspect="1"/>
          </p:cNvSpPr>
          <p:nvPr/>
        </p:nvSpPr>
        <p:spPr>
          <a:xfrm>
            <a:off x="9899367" y="3081844"/>
            <a:ext cx="2103120" cy="2103120"/>
          </a:xfrm>
          <a:prstGeom prst="ellipse">
            <a:avLst/>
          </a:prstGeom>
          <a:solidFill>
            <a:srgbClr val="C00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800">
                <a:cs typeface="Calibri"/>
              </a:rPr>
              <a:t>$20B</a:t>
            </a:r>
            <a:endParaRPr lang="en-US" sz="3600"/>
          </a:p>
        </p:txBody>
      </p:sp>
      <p:sp>
        <p:nvSpPr>
          <p:cNvPr id="5" name="Oval 4">
            <a:extLst>
              <a:ext uri="{FF2B5EF4-FFF2-40B4-BE49-F238E27FC236}">
                <a16:creationId xmlns:a16="http://schemas.microsoft.com/office/drawing/2014/main" id="{7EDA0384-EB28-99B6-54A2-5D6BB956C3A4}"/>
              </a:ext>
            </a:extLst>
          </p:cNvPr>
          <p:cNvSpPr/>
          <p:nvPr/>
        </p:nvSpPr>
        <p:spPr>
          <a:xfrm>
            <a:off x="4056097" y="2064289"/>
            <a:ext cx="1371600" cy="1371600"/>
          </a:xfrm>
          <a:prstGeom prst="ellipse">
            <a:avLst/>
          </a:prstGeom>
          <a:solidFill>
            <a:schemeClr val="accent6">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a:cs typeface="Calibri"/>
              </a:rPr>
              <a:t>$3.6B</a:t>
            </a:r>
          </a:p>
        </p:txBody>
      </p:sp>
      <p:graphicFrame>
        <p:nvGraphicFramePr>
          <p:cNvPr id="7" name="Table 6">
            <a:extLst>
              <a:ext uri="{FF2B5EF4-FFF2-40B4-BE49-F238E27FC236}">
                <a16:creationId xmlns:a16="http://schemas.microsoft.com/office/drawing/2014/main" id="{117F4EBE-88B3-CACE-CAD3-C741C5C2C773}"/>
              </a:ext>
            </a:extLst>
          </p:cNvPr>
          <p:cNvGraphicFramePr>
            <a:graphicFrameLocks noGrp="1"/>
          </p:cNvGraphicFramePr>
          <p:nvPr>
            <p:extLst>
              <p:ext uri="{D42A27DB-BD31-4B8C-83A1-F6EECF244321}">
                <p14:modId xmlns:p14="http://schemas.microsoft.com/office/powerpoint/2010/main" val="3327697658"/>
              </p:ext>
            </p:extLst>
          </p:nvPr>
        </p:nvGraphicFramePr>
        <p:xfrm>
          <a:off x="355991" y="1279765"/>
          <a:ext cx="3426217" cy="3108960"/>
        </p:xfrm>
        <a:graphic>
          <a:graphicData uri="http://schemas.openxmlformats.org/drawingml/2006/table">
            <a:tbl>
              <a:tblPr firstRow="1" bandRow="1">
                <a:tableStyleId>{912C8C85-51F0-491E-9774-3900AFEF0FD7}</a:tableStyleId>
              </a:tblPr>
              <a:tblGrid>
                <a:gridCol w="1484735">
                  <a:extLst>
                    <a:ext uri="{9D8B030D-6E8A-4147-A177-3AD203B41FA5}">
                      <a16:colId xmlns:a16="http://schemas.microsoft.com/office/drawing/2014/main" val="2784692627"/>
                    </a:ext>
                  </a:extLst>
                </a:gridCol>
                <a:gridCol w="1941482">
                  <a:extLst>
                    <a:ext uri="{9D8B030D-6E8A-4147-A177-3AD203B41FA5}">
                      <a16:colId xmlns:a16="http://schemas.microsoft.com/office/drawing/2014/main" val="880962672"/>
                    </a:ext>
                  </a:extLst>
                </a:gridCol>
              </a:tblGrid>
              <a:tr h="358408">
                <a:tc gridSpan="2">
                  <a:txBody>
                    <a:bodyPr/>
                    <a:lstStyle/>
                    <a:p>
                      <a:pPr marL="0" indent="0" algn="ctr">
                        <a:buNone/>
                      </a:pPr>
                      <a:r>
                        <a:rPr lang="en-US">
                          <a:latin typeface="Arial"/>
                          <a:cs typeface="Arial"/>
                        </a:rPr>
                        <a:t>Costs of our Recommendation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c hMerge="1">
                  <a:txBody>
                    <a:bodyPr/>
                    <a:lstStyle/>
                    <a:p>
                      <a:pPr marL="0" indent="0">
                        <a:buNone/>
                      </a:pPr>
                      <a:r>
                        <a:rPr lang="en-US"/>
                        <a:t>Cost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477992809"/>
                  </a:ext>
                </a:extLst>
              </a:tr>
              <a:tr h="0">
                <a:tc>
                  <a:txBody>
                    <a:bodyPr/>
                    <a:lstStyle/>
                    <a:p>
                      <a:pPr marL="0" lvl="0" indent="0">
                        <a:buFont typeface="Arial"/>
                        <a:buNone/>
                      </a:pPr>
                      <a:r>
                        <a:rPr lang="en-US" sz="1600">
                          <a:latin typeface="Arial"/>
                          <a:cs typeface="Arial"/>
                        </a:rPr>
                        <a:t>Grounding Opportunity Cost (1 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buFont typeface="Arial"/>
                        <a:buNone/>
                      </a:pPr>
                      <a:r>
                        <a:rPr lang="en-US" sz="1600" b="1">
                          <a:latin typeface="Arial"/>
                          <a:cs typeface="Arial"/>
                        </a:rPr>
                        <a:t>$900M Per Quarter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75096730"/>
                  </a:ext>
                </a:extLst>
              </a:tr>
              <a:tr h="0">
                <a:tc>
                  <a:txBody>
                    <a:bodyPr/>
                    <a:lstStyle/>
                    <a:p>
                      <a:pPr marL="0" lvl="0" indent="0">
                        <a:buFont typeface="Arial"/>
                        <a:buNone/>
                      </a:pPr>
                      <a:r>
                        <a:rPr lang="en-US" sz="1600">
                          <a:latin typeface="Arial"/>
                          <a:cs typeface="Arial"/>
                        </a:rPr>
                        <a:t>Annual Salaries of Committee Members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buFont typeface="Arial"/>
                        <a:buNone/>
                      </a:pPr>
                      <a:r>
                        <a:rPr lang="en-US" sz="1600" dirty="0">
                          <a:latin typeface="Arial"/>
                          <a:cs typeface="Arial"/>
                        </a:rPr>
                        <a:t>$500K</a:t>
                      </a:r>
                    </a:p>
                    <a:p>
                      <a:pPr marL="0" lvl="0" indent="0">
                        <a:buFont typeface="Arial"/>
                        <a:buNone/>
                      </a:pPr>
                      <a:r>
                        <a:rPr lang="en-US" sz="1600" dirty="0">
                          <a:latin typeface="Arial"/>
                          <a:cs typeface="Arial"/>
                        </a:rPr>
                        <a:t>(</a:t>
                      </a:r>
                      <a:r>
                        <a:rPr lang="en-US" sz="1600" b="1" dirty="0">
                          <a:latin typeface="Arial"/>
                          <a:cs typeface="Arial"/>
                        </a:rPr>
                        <a:t>Recurring</a:t>
                      </a:r>
                      <a:r>
                        <a:rPr lang="en-US" sz="1600" dirty="0">
                          <a:latin typeface="Arial"/>
                          <a:cs typeface="Aria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4479856"/>
                  </a:ext>
                </a:extLst>
              </a:tr>
              <a:tr h="0">
                <a:tc>
                  <a:txBody>
                    <a:bodyPr/>
                    <a:lstStyle/>
                    <a:p>
                      <a:pPr marL="0" lvl="0" indent="0">
                        <a:buNone/>
                      </a:pPr>
                      <a:r>
                        <a:rPr lang="en-US" sz="1600">
                          <a:latin typeface="Arial"/>
                          <a:cs typeface="Arial"/>
                        </a:rPr>
                        <a:t>Testing &amp; Training Cost</a:t>
                      </a:r>
                    </a:p>
                  </a:txBody>
                  <a:tcPr>
                    <a:lnL w="12700">
                      <a:solidFill>
                        <a:schemeClr val="tx1"/>
                      </a:solidFill>
                    </a:lnL>
                    <a:lnR w="12700">
                      <a:solidFill>
                        <a:schemeClr val="tx1"/>
                      </a:solidFill>
                    </a:lnR>
                    <a:lnT w="12700">
                      <a:solidFill>
                        <a:schemeClr val="tx1"/>
                      </a:solidFill>
                    </a:lnT>
                    <a:lnB w="12700">
                      <a:solidFill>
                        <a:schemeClr val="tx1"/>
                      </a:solidFill>
                    </a:lnB>
                    <a:lnTlToBr w="0">
                      <a:noFill/>
                    </a:lnTlToBr>
                    <a:lnBlToTr w="0">
                      <a:noFill/>
                    </a:lnBlToTr>
                  </a:tcPr>
                </a:tc>
                <a:tc>
                  <a:txBody>
                    <a:bodyPr/>
                    <a:lstStyle/>
                    <a:p>
                      <a:pPr marL="0" lvl="0" indent="0">
                        <a:buNone/>
                      </a:pPr>
                      <a:r>
                        <a:rPr lang="en-US" sz="1600">
                          <a:latin typeface="Arial"/>
                          <a:cs typeface="Arial"/>
                        </a:rPr>
                        <a:t>$1M Monthly (Recurring)</a:t>
                      </a:r>
                    </a:p>
                  </a:txBody>
                  <a:tcPr>
                    <a:lnL w="12700">
                      <a:solidFill>
                        <a:schemeClr val="tx1"/>
                      </a:solidFill>
                    </a:lnL>
                    <a:lnR w="12700">
                      <a:solidFill>
                        <a:schemeClr val="tx1"/>
                      </a:solidFill>
                    </a:lnR>
                    <a:lnT w="12700">
                      <a:solidFill>
                        <a:schemeClr val="tx1"/>
                      </a:solidFill>
                    </a:lnT>
                    <a:lnB w="12700">
                      <a:solidFill>
                        <a:schemeClr val="tx1"/>
                      </a:solidFill>
                    </a:lnB>
                    <a:lnTlToBr w="0">
                      <a:noFill/>
                    </a:lnTlToBr>
                    <a:lnBlToTr w="0">
                      <a:noFill/>
                    </a:lnBlToTr>
                  </a:tcPr>
                </a:tc>
                <a:extLst>
                  <a:ext uri="{0D108BD9-81ED-4DB2-BD59-A6C34878D82A}">
                    <a16:rowId xmlns:a16="http://schemas.microsoft.com/office/drawing/2014/main" val="3208212338"/>
                  </a:ext>
                </a:extLst>
              </a:tr>
            </a:tbl>
          </a:graphicData>
        </a:graphic>
      </p:graphicFrame>
      <p:sp>
        <p:nvSpPr>
          <p:cNvPr id="10" name="Oval 9">
            <a:extLst>
              <a:ext uri="{FF2B5EF4-FFF2-40B4-BE49-F238E27FC236}">
                <a16:creationId xmlns:a16="http://schemas.microsoft.com/office/drawing/2014/main" id="{F0BF704E-3638-6875-7456-91A62091730D}"/>
              </a:ext>
            </a:extLst>
          </p:cNvPr>
          <p:cNvSpPr>
            <a:spLocks noChangeAspect="1"/>
          </p:cNvSpPr>
          <p:nvPr/>
        </p:nvSpPr>
        <p:spPr>
          <a:xfrm>
            <a:off x="10036527" y="661118"/>
            <a:ext cx="1828800" cy="1825436"/>
          </a:xfrm>
          <a:prstGeom prst="ellipse">
            <a:avLst/>
          </a:prstGeom>
          <a:solidFill>
            <a:srgbClr val="C00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a:cs typeface="Calibri"/>
              </a:rPr>
              <a:t>$16.5B</a:t>
            </a:r>
          </a:p>
        </p:txBody>
      </p:sp>
      <p:graphicFrame>
        <p:nvGraphicFramePr>
          <p:cNvPr id="6" name="Table 5">
            <a:extLst>
              <a:ext uri="{FF2B5EF4-FFF2-40B4-BE49-F238E27FC236}">
                <a16:creationId xmlns:a16="http://schemas.microsoft.com/office/drawing/2014/main" id="{04A93116-6E5D-7B79-94FC-FC424A2F0CE3}"/>
              </a:ext>
            </a:extLst>
          </p:cNvPr>
          <p:cNvGraphicFramePr>
            <a:graphicFrameLocks noGrp="1"/>
          </p:cNvGraphicFramePr>
          <p:nvPr>
            <p:extLst>
              <p:ext uri="{D42A27DB-BD31-4B8C-83A1-F6EECF244321}">
                <p14:modId xmlns:p14="http://schemas.microsoft.com/office/powerpoint/2010/main" val="614657966"/>
              </p:ext>
            </p:extLst>
          </p:nvPr>
        </p:nvGraphicFramePr>
        <p:xfrm>
          <a:off x="5994983" y="769434"/>
          <a:ext cx="3348432" cy="1529080"/>
        </p:xfrm>
        <a:graphic>
          <a:graphicData uri="http://schemas.openxmlformats.org/drawingml/2006/table">
            <a:tbl>
              <a:tblPr firstRow="1">
                <a:tableStyleId>{5C22544A-7EE6-4342-B048-85BDC9FD1C3A}</a:tableStyleId>
              </a:tblPr>
              <a:tblGrid>
                <a:gridCol w="1674216">
                  <a:extLst>
                    <a:ext uri="{9D8B030D-6E8A-4147-A177-3AD203B41FA5}">
                      <a16:colId xmlns:a16="http://schemas.microsoft.com/office/drawing/2014/main" val="2764032972"/>
                    </a:ext>
                  </a:extLst>
                </a:gridCol>
                <a:gridCol w="1674216">
                  <a:extLst>
                    <a:ext uri="{9D8B030D-6E8A-4147-A177-3AD203B41FA5}">
                      <a16:colId xmlns:a16="http://schemas.microsoft.com/office/drawing/2014/main" val="870763113"/>
                    </a:ext>
                  </a:extLst>
                </a:gridCol>
              </a:tblGrid>
              <a:tr h="370840">
                <a:tc gridSpan="2">
                  <a:txBody>
                    <a:bodyPr/>
                    <a:lstStyle/>
                    <a:p>
                      <a:pPr algn="ctr"/>
                      <a:r>
                        <a:rPr lang="en-US"/>
                        <a:t>Indirect Costs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hMerge="1">
                  <a:txBody>
                    <a:bodyPr/>
                    <a:lstStyle/>
                    <a:p>
                      <a:endParaRPr lang="en-US"/>
                    </a:p>
                  </a:txBody>
                  <a:tcPr>
                    <a:solidFill>
                      <a:srgbClr val="C00000"/>
                    </a:solidFill>
                  </a:tcPr>
                </a:tc>
                <a:extLst>
                  <a:ext uri="{0D108BD9-81ED-4DB2-BD59-A6C34878D82A}">
                    <a16:rowId xmlns:a16="http://schemas.microsoft.com/office/drawing/2014/main" val="2225001540"/>
                  </a:ext>
                </a:extLst>
              </a:tr>
              <a:tr h="370840">
                <a:tc>
                  <a:txBody>
                    <a:bodyPr/>
                    <a:lstStyle/>
                    <a:p>
                      <a:r>
                        <a:rPr lang="en-US" sz="1600">
                          <a:latin typeface="Arial"/>
                          <a:cs typeface="Arial"/>
                        </a:rPr>
                        <a:t>Norwegian Air Contract Fallout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600">
                          <a:latin typeface="Arial"/>
                          <a:cs typeface="Arial"/>
                        </a:rPr>
                        <a:t>$11.5B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792020680"/>
                  </a:ext>
                </a:extLst>
              </a:tr>
              <a:tr h="370840">
                <a:tc>
                  <a:txBody>
                    <a:bodyPr/>
                    <a:lstStyle/>
                    <a:p>
                      <a:r>
                        <a:rPr lang="en-US" sz="1600">
                          <a:latin typeface="Arial"/>
                          <a:cs typeface="Arial"/>
                        </a:rPr>
                        <a:t>Airline Compensation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600">
                          <a:latin typeface="Arial"/>
                          <a:cs typeface="Arial"/>
                        </a:rPr>
                        <a:t>$5B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907996275"/>
                  </a:ext>
                </a:extLst>
              </a:tr>
            </a:tbl>
          </a:graphicData>
        </a:graphic>
      </p:graphicFrame>
      <p:graphicFrame>
        <p:nvGraphicFramePr>
          <p:cNvPr id="8" name="Table 7">
            <a:extLst>
              <a:ext uri="{FF2B5EF4-FFF2-40B4-BE49-F238E27FC236}">
                <a16:creationId xmlns:a16="http://schemas.microsoft.com/office/drawing/2014/main" id="{6F58C66E-686B-4093-A586-CE7E08203BA2}"/>
              </a:ext>
            </a:extLst>
          </p:cNvPr>
          <p:cNvGraphicFramePr>
            <a:graphicFrameLocks noGrp="1"/>
          </p:cNvGraphicFramePr>
          <p:nvPr>
            <p:extLst>
              <p:ext uri="{D42A27DB-BD31-4B8C-83A1-F6EECF244321}">
                <p14:modId xmlns:p14="http://schemas.microsoft.com/office/powerpoint/2010/main" val="543228803"/>
              </p:ext>
            </p:extLst>
          </p:nvPr>
        </p:nvGraphicFramePr>
        <p:xfrm>
          <a:off x="5961855" y="2604324"/>
          <a:ext cx="3757254" cy="2479040"/>
        </p:xfrm>
        <a:graphic>
          <a:graphicData uri="http://schemas.openxmlformats.org/drawingml/2006/table">
            <a:tbl>
              <a:tblPr firstRow="1">
                <a:tableStyleId>{5C22544A-7EE6-4342-B048-85BDC9FD1C3A}</a:tableStyleId>
              </a:tblPr>
              <a:tblGrid>
                <a:gridCol w="1878627">
                  <a:extLst>
                    <a:ext uri="{9D8B030D-6E8A-4147-A177-3AD203B41FA5}">
                      <a16:colId xmlns:a16="http://schemas.microsoft.com/office/drawing/2014/main" val="2764032972"/>
                    </a:ext>
                  </a:extLst>
                </a:gridCol>
                <a:gridCol w="1878627">
                  <a:extLst>
                    <a:ext uri="{9D8B030D-6E8A-4147-A177-3AD203B41FA5}">
                      <a16:colId xmlns:a16="http://schemas.microsoft.com/office/drawing/2014/main" val="870763113"/>
                    </a:ext>
                  </a:extLst>
                </a:gridCol>
              </a:tblGrid>
              <a:tr h="370840">
                <a:tc gridSpan="2">
                  <a:txBody>
                    <a:bodyPr/>
                    <a:lstStyle/>
                    <a:p>
                      <a:pPr algn="ctr"/>
                      <a:r>
                        <a:rPr lang="en-US"/>
                        <a:t>Direct Costs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hMerge="1">
                  <a:txBody>
                    <a:bodyPr/>
                    <a:lstStyle/>
                    <a:p>
                      <a:endParaRPr lang="en-US"/>
                    </a:p>
                  </a:txBody>
                  <a:tcPr>
                    <a:solidFill>
                      <a:srgbClr val="C00000"/>
                    </a:solidFill>
                  </a:tcPr>
                </a:tc>
                <a:extLst>
                  <a:ext uri="{0D108BD9-81ED-4DB2-BD59-A6C34878D82A}">
                    <a16:rowId xmlns:a16="http://schemas.microsoft.com/office/drawing/2014/main" val="2225001540"/>
                  </a:ext>
                </a:extLst>
              </a:tr>
              <a:tr h="370840">
                <a:tc>
                  <a:txBody>
                    <a:bodyPr/>
                    <a:lstStyle/>
                    <a:p>
                      <a:r>
                        <a:rPr lang="en-US" sz="1600">
                          <a:latin typeface="Arial"/>
                          <a:cs typeface="Arial"/>
                        </a:rPr>
                        <a:t>Customer Compensation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600">
                          <a:latin typeface="Arial"/>
                          <a:cs typeface="Arial"/>
                        </a:rPr>
                        <a:t>$8.6B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792020680"/>
                  </a:ext>
                </a:extLst>
              </a:tr>
              <a:tr h="370840">
                <a:tc>
                  <a:txBody>
                    <a:bodyPr/>
                    <a:lstStyle/>
                    <a:p>
                      <a:r>
                        <a:rPr lang="en-US" sz="1600">
                          <a:latin typeface="Arial"/>
                          <a:cs typeface="Arial"/>
                        </a:rPr>
                        <a:t>Extra Production Costs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600">
                          <a:latin typeface="Arial"/>
                          <a:cs typeface="Arial"/>
                        </a:rPr>
                        <a:t>$5B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907996275"/>
                  </a:ext>
                </a:extLst>
              </a:tr>
              <a:tr h="370840">
                <a:tc>
                  <a:txBody>
                    <a:bodyPr/>
                    <a:lstStyle/>
                    <a:p>
                      <a:r>
                        <a:rPr lang="en-US" sz="1600">
                          <a:latin typeface="Arial"/>
                          <a:cs typeface="Arial"/>
                        </a:rPr>
                        <a:t>Increased Costs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600">
                          <a:latin typeface="Arial"/>
                          <a:cs typeface="Arial"/>
                        </a:rPr>
                        <a:t>$6.3B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6681712"/>
                  </a:ext>
                </a:extLst>
              </a:tr>
              <a:tr h="370840">
                <a:tc>
                  <a:txBody>
                    <a:bodyPr/>
                    <a:lstStyle/>
                    <a:p>
                      <a:r>
                        <a:rPr lang="en-US" sz="1600">
                          <a:latin typeface="Arial"/>
                          <a:cs typeface="Arial"/>
                        </a:rPr>
                        <a:t>Victim Compensation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600">
                          <a:latin typeface="Arial"/>
                          <a:cs typeface="Arial"/>
                        </a:rPr>
                        <a:t>$100M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51309674"/>
                  </a:ext>
                </a:extLst>
              </a:tr>
            </a:tbl>
          </a:graphicData>
        </a:graphic>
      </p:graphicFrame>
      <p:cxnSp>
        <p:nvCxnSpPr>
          <p:cNvPr id="9" name="Straight Connector 8">
            <a:extLst>
              <a:ext uri="{FF2B5EF4-FFF2-40B4-BE49-F238E27FC236}">
                <a16:creationId xmlns:a16="http://schemas.microsoft.com/office/drawing/2014/main" id="{BEA90990-24F2-3EEB-7F00-2828AC39AC8B}"/>
              </a:ext>
            </a:extLst>
          </p:cNvPr>
          <p:cNvCxnSpPr>
            <a:cxnSpLocks/>
          </p:cNvCxnSpPr>
          <p:nvPr/>
        </p:nvCxnSpPr>
        <p:spPr>
          <a:xfrm>
            <a:off x="5683187" y="633318"/>
            <a:ext cx="0" cy="5265606"/>
          </a:xfrm>
          <a:prstGeom prst="line">
            <a:avLst/>
          </a:prstGeom>
          <a:ln w="31750"/>
        </p:spPr>
        <p:style>
          <a:lnRef idx="1">
            <a:schemeClr val="dk1"/>
          </a:lnRef>
          <a:fillRef idx="0">
            <a:schemeClr val="dk1"/>
          </a:fillRef>
          <a:effectRef idx="0">
            <a:schemeClr val="dk1"/>
          </a:effectRef>
          <a:fontRef idx="minor">
            <a:schemeClr val="tx1"/>
          </a:fontRef>
        </p:style>
      </p:cxnSp>
      <p:graphicFrame>
        <p:nvGraphicFramePr>
          <p:cNvPr id="11" name="Table 10">
            <a:extLst>
              <a:ext uri="{FF2B5EF4-FFF2-40B4-BE49-F238E27FC236}">
                <a16:creationId xmlns:a16="http://schemas.microsoft.com/office/drawing/2014/main" id="{4C62AA39-6F3D-ECF1-6151-88F27AA351AD}"/>
              </a:ext>
            </a:extLst>
          </p:cNvPr>
          <p:cNvGraphicFramePr>
            <a:graphicFrameLocks noGrp="1"/>
          </p:cNvGraphicFramePr>
          <p:nvPr>
            <p:extLst>
              <p:ext uri="{D42A27DB-BD31-4B8C-83A1-F6EECF244321}">
                <p14:modId xmlns:p14="http://schemas.microsoft.com/office/powerpoint/2010/main" val="2919465754"/>
              </p:ext>
            </p:extLst>
          </p:nvPr>
        </p:nvGraphicFramePr>
        <p:xfrm>
          <a:off x="337604" y="4650742"/>
          <a:ext cx="3439886" cy="822960"/>
        </p:xfrm>
        <a:graphic>
          <a:graphicData uri="http://schemas.openxmlformats.org/drawingml/2006/table">
            <a:tbl>
              <a:tblPr firstRow="1" bandRow="1">
                <a:tableStyleId>{2D5ABB26-0587-4C30-8999-92F81FD0307C}</a:tableStyleId>
              </a:tblPr>
              <a:tblGrid>
                <a:gridCol w="1487465">
                  <a:extLst>
                    <a:ext uri="{9D8B030D-6E8A-4147-A177-3AD203B41FA5}">
                      <a16:colId xmlns:a16="http://schemas.microsoft.com/office/drawing/2014/main" val="219078892"/>
                    </a:ext>
                  </a:extLst>
                </a:gridCol>
                <a:gridCol w="1952421">
                  <a:extLst>
                    <a:ext uri="{9D8B030D-6E8A-4147-A177-3AD203B41FA5}">
                      <a16:colId xmlns:a16="http://schemas.microsoft.com/office/drawing/2014/main" val="607225239"/>
                    </a:ext>
                  </a:extLst>
                </a:gridCol>
              </a:tblGrid>
              <a:tr h="454616">
                <a:tc>
                  <a:txBody>
                    <a:bodyPr/>
                    <a:lstStyle/>
                    <a:p>
                      <a:r>
                        <a:rPr lang="en-US" sz="1600">
                          <a:latin typeface="Arial"/>
                        </a:rPr>
                        <a:t>CSO Certification Cost</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n-US" sz="1600" dirty="0">
                          <a:latin typeface="Arial"/>
                        </a:rPr>
                        <a:t>$2.5K</a:t>
                      </a:r>
                    </a:p>
                    <a:p>
                      <a:pPr lvl="0">
                        <a:buNone/>
                      </a:pPr>
                      <a:r>
                        <a:rPr lang="en-US" sz="1600" dirty="0">
                          <a:latin typeface="Arial"/>
                        </a:rPr>
                        <a:t>(</a:t>
                      </a:r>
                      <a:r>
                        <a:rPr lang="en-US" sz="1600" b="1" dirty="0">
                          <a:latin typeface="Arial"/>
                        </a:rPr>
                        <a:t>One-Time Fee</a:t>
                      </a:r>
                      <a:r>
                        <a:rPr lang="en-US" sz="1600" dirty="0">
                          <a:latin typeface="Arial"/>
                        </a:rPr>
                        <a:t>)</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382910362"/>
                  </a:ext>
                </a:extLst>
              </a:tr>
            </a:tbl>
          </a:graphicData>
        </a:graphic>
      </p:graphicFrame>
      <p:sp>
        <p:nvSpPr>
          <p:cNvPr id="3" name="Title 2">
            <a:extLst>
              <a:ext uri="{FF2B5EF4-FFF2-40B4-BE49-F238E27FC236}">
                <a16:creationId xmlns:a16="http://schemas.microsoft.com/office/drawing/2014/main" id="{EB55B26F-A5D9-59BE-D162-D057151C391B}"/>
              </a:ext>
            </a:extLst>
          </p:cNvPr>
          <p:cNvSpPr>
            <a:spLocks noGrp="1"/>
          </p:cNvSpPr>
          <p:nvPr>
            <p:ph type="title"/>
          </p:nvPr>
        </p:nvSpPr>
        <p:spPr>
          <a:xfrm>
            <a:off x="211425" y="0"/>
            <a:ext cx="12110224" cy="769434"/>
          </a:xfrm>
        </p:spPr>
        <p:txBody>
          <a:bodyPr>
            <a:noAutofit/>
          </a:bodyPr>
          <a:lstStyle/>
          <a:p>
            <a:r>
              <a:rPr lang="en-US" b="0" i="0" dirty="0">
                <a:effectLst/>
                <a:latin typeface="Arial" panose="020B0604020202020204" pitchFamily="34" charset="0"/>
                <a:cs typeface="Arial" panose="020B0604020202020204" pitchFamily="34" charset="0"/>
              </a:rPr>
              <a:t>Boeing can prevent significant financial distress by investing in this strategy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56251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9AAFBA5-6A7A-CF08-EF41-FD379CAD2A83}"/>
              </a:ext>
            </a:extLst>
          </p:cNvPr>
          <p:cNvSpPr>
            <a:spLocks noGrp="1"/>
          </p:cNvSpPr>
          <p:nvPr>
            <p:ph type="sldNum" sz="quarter" idx="4"/>
          </p:nvPr>
        </p:nvSpPr>
        <p:spPr/>
        <p:txBody>
          <a:bodyPr/>
          <a:lstStyle/>
          <a:p>
            <a:fld id="{A985D017-44AD-B14C-B295-D6060EBAC39E}" type="slidenum">
              <a:rPr lang="en-US" smtClean="0">
                <a:solidFill>
                  <a:schemeClr val="tx1">
                    <a:lumMod val="95000"/>
                    <a:lumOff val="5000"/>
                  </a:schemeClr>
                </a:solidFill>
                <a:latin typeface="Arial" panose="020B0604020202020204" pitchFamily="34" charset="0"/>
                <a:cs typeface="Arial" panose="020B0604020202020204" pitchFamily="34" charset="0"/>
              </a:rPr>
              <a:pPr/>
              <a:t>11</a:t>
            </a:fld>
            <a:endParaRPr lang="en-US">
              <a:solidFill>
                <a:schemeClr val="tx1">
                  <a:lumMod val="95000"/>
                  <a:lumOff val="5000"/>
                </a:schemeClr>
              </a:solidFill>
              <a:latin typeface="Arial" panose="020B0604020202020204" pitchFamily="34" charset="0"/>
              <a:cs typeface="Arial" panose="020B0604020202020204" pitchFamily="34" charset="0"/>
            </a:endParaRPr>
          </a:p>
        </p:txBody>
      </p:sp>
      <p:sp>
        <p:nvSpPr>
          <p:cNvPr id="7" name="Title 2">
            <a:extLst>
              <a:ext uri="{FF2B5EF4-FFF2-40B4-BE49-F238E27FC236}">
                <a16:creationId xmlns:a16="http://schemas.microsoft.com/office/drawing/2014/main" id="{66AEB432-02D0-B75A-18BC-A38F3A104B56}"/>
              </a:ext>
            </a:extLst>
          </p:cNvPr>
          <p:cNvSpPr>
            <a:spLocks noGrp="1"/>
          </p:cNvSpPr>
          <p:nvPr>
            <p:ph type="title"/>
          </p:nvPr>
        </p:nvSpPr>
        <p:spPr>
          <a:xfrm>
            <a:off x="246876" y="39797"/>
            <a:ext cx="11945124" cy="769434"/>
          </a:xfrm>
        </p:spPr>
        <p:txBody>
          <a:bodyPr>
            <a:normAutofit/>
          </a:bodyPr>
          <a:lstStyle/>
          <a:p>
            <a:r>
              <a:rPr lang="en-US" dirty="0">
                <a:latin typeface="Arial" panose="020B0604020202020204" pitchFamily="34" charset="0"/>
                <a:cs typeface="Arial" panose="020B0604020202020204" pitchFamily="34" charset="0"/>
              </a:rPr>
              <a:t>Boeing will be able to mitigate any possible risks</a:t>
            </a:r>
          </a:p>
        </p:txBody>
      </p:sp>
      <p:grpSp>
        <p:nvGrpSpPr>
          <p:cNvPr id="3" name="Group 2">
            <a:extLst>
              <a:ext uri="{FF2B5EF4-FFF2-40B4-BE49-F238E27FC236}">
                <a16:creationId xmlns:a16="http://schemas.microsoft.com/office/drawing/2014/main" id="{9F8BD196-86AB-1F28-EB17-8ED7F4223E24}"/>
              </a:ext>
            </a:extLst>
          </p:cNvPr>
          <p:cNvGrpSpPr/>
          <p:nvPr/>
        </p:nvGrpSpPr>
        <p:grpSpPr>
          <a:xfrm>
            <a:off x="306232" y="854128"/>
            <a:ext cx="3458300" cy="4981618"/>
            <a:chOff x="413656" y="892629"/>
            <a:chExt cx="3458300" cy="4981618"/>
          </a:xfrm>
        </p:grpSpPr>
        <p:sp>
          <p:nvSpPr>
            <p:cNvPr id="8" name="Rectangle 7">
              <a:extLst>
                <a:ext uri="{FF2B5EF4-FFF2-40B4-BE49-F238E27FC236}">
                  <a16:creationId xmlns:a16="http://schemas.microsoft.com/office/drawing/2014/main" id="{B0276B6E-7A43-3724-D6D7-AE59472EEB41}"/>
                </a:ext>
              </a:extLst>
            </p:cNvPr>
            <p:cNvSpPr/>
            <p:nvPr/>
          </p:nvSpPr>
          <p:spPr>
            <a:xfrm>
              <a:off x="413657" y="1230085"/>
              <a:ext cx="3458299" cy="4644162"/>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DE8043A7-C6B9-F361-25AB-208A19DB1A0B}"/>
                </a:ext>
              </a:extLst>
            </p:cNvPr>
            <p:cNvSpPr/>
            <p:nvPr/>
          </p:nvSpPr>
          <p:spPr>
            <a:xfrm>
              <a:off x="560614" y="892629"/>
              <a:ext cx="3146010" cy="740228"/>
            </a:xfrm>
            <a:prstGeom prst="rect">
              <a:avLst/>
            </a:prstGeom>
            <a:solidFill>
              <a:schemeClr val="bg1"/>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Arial" panose="020B0604020202020204" pitchFamily="34" charset="0"/>
                  <a:ea typeface="Calibri"/>
                  <a:cs typeface="Arial" panose="020B0604020202020204" pitchFamily="34" charset="0"/>
                </a:rPr>
                <a:t>Organizational Resistance to Change</a:t>
              </a:r>
            </a:p>
          </p:txBody>
        </p:sp>
        <p:grpSp>
          <p:nvGrpSpPr>
            <p:cNvPr id="15" name="Group 14">
              <a:extLst>
                <a:ext uri="{FF2B5EF4-FFF2-40B4-BE49-F238E27FC236}">
                  <a16:creationId xmlns:a16="http://schemas.microsoft.com/office/drawing/2014/main" id="{349420AD-7FE9-C1A7-63C3-10EF81F70C55}"/>
                </a:ext>
              </a:extLst>
            </p:cNvPr>
            <p:cNvGrpSpPr/>
            <p:nvPr/>
          </p:nvGrpSpPr>
          <p:grpSpPr>
            <a:xfrm>
              <a:off x="1228499" y="1756051"/>
              <a:ext cx="1617448" cy="1396617"/>
              <a:chOff x="3960241" y="1458557"/>
              <a:chExt cx="1617448" cy="1396617"/>
            </a:xfrm>
          </p:grpSpPr>
          <p:sp>
            <p:nvSpPr>
              <p:cNvPr id="16" name="Rectangle 15">
                <a:extLst>
                  <a:ext uri="{FF2B5EF4-FFF2-40B4-BE49-F238E27FC236}">
                    <a16:creationId xmlns:a16="http://schemas.microsoft.com/office/drawing/2014/main" id="{348AD7C5-017D-99F5-EDF2-648936CB44F8}"/>
                  </a:ext>
                </a:extLst>
              </p:cNvPr>
              <p:cNvSpPr/>
              <p:nvPr/>
            </p:nvSpPr>
            <p:spPr>
              <a:xfrm>
                <a:off x="5081990" y="2204951"/>
                <a:ext cx="358925" cy="355984"/>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latin typeface="Arial" panose="020B0604020202020204" pitchFamily="34" charset="0"/>
                  <a:ea typeface="Open Sans" panose="020B0606030504020204" pitchFamily="34" charset="0"/>
                  <a:cs typeface="Arial" panose="020B0604020202020204" pitchFamily="34" charset="0"/>
                </a:endParaRPr>
              </a:p>
            </p:txBody>
          </p:sp>
          <p:grpSp>
            <p:nvGrpSpPr>
              <p:cNvPr id="17" name="Group 16">
                <a:extLst>
                  <a:ext uri="{FF2B5EF4-FFF2-40B4-BE49-F238E27FC236}">
                    <a16:creationId xmlns:a16="http://schemas.microsoft.com/office/drawing/2014/main" id="{B5108129-46DA-A0F1-78E7-0971FFE50FB0}"/>
                  </a:ext>
                </a:extLst>
              </p:cNvPr>
              <p:cNvGrpSpPr/>
              <p:nvPr/>
            </p:nvGrpSpPr>
            <p:grpSpPr>
              <a:xfrm>
                <a:off x="3960241" y="1458557"/>
                <a:ext cx="1617448" cy="1396617"/>
                <a:chOff x="3960241" y="1458557"/>
                <a:chExt cx="1617448" cy="1396617"/>
              </a:xfrm>
            </p:grpSpPr>
            <p:sp>
              <p:nvSpPr>
                <p:cNvPr id="18" name="Rectangle 17">
                  <a:extLst>
                    <a:ext uri="{FF2B5EF4-FFF2-40B4-BE49-F238E27FC236}">
                      <a16:creationId xmlns:a16="http://schemas.microsoft.com/office/drawing/2014/main" id="{27117BAE-CD2A-481D-53B3-BDDEDB938189}"/>
                    </a:ext>
                  </a:extLst>
                </p:cNvPr>
                <p:cNvSpPr/>
                <p:nvPr/>
              </p:nvSpPr>
              <p:spPr>
                <a:xfrm>
                  <a:off x="4342566" y="2204951"/>
                  <a:ext cx="358925" cy="355984"/>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latin typeface="Arial" panose="020B0604020202020204" pitchFamily="34" charset="0"/>
                    <a:ea typeface="Open Sans" panose="020B0606030504020204" pitchFamily="34" charset="0"/>
                    <a:cs typeface="Arial" panose="020B0604020202020204" pitchFamily="34" charset="0"/>
                  </a:endParaRPr>
                </a:p>
              </p:txBody>
            </p:sp>
            <p:sp>
              <p:nvSpPr>
                <p:cNvPr id="19" name="Rectangle 18">
                  <a:extLst>
                    <a:ext uri="{FF2B5EF4-FFF2-40B4-BE49-F238E27FC236}">
                      <a16:creationId xmlns:a16="http://schemas.microsoft.com/office/drawing/2014/main" id="{D73F79E3-3DCC-1D8E-A161-9CF636F4E3C9}"/>
                    </a:ext>
                  </a:extLst>
                </p:cNvPr>
                <p:cNvSpPr/>
                <p:nvPr/>
              </p:nvSpPr>
              <p:spPr>
                <a:xfrm>
                  <a:off x="4712278" y="2204951"/>
                  <a:ext cx="358925" cy="355984"/>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latin typeface="Arial" panose="020B0604020202020204" pitchFamily="34" charset="0"/>
                    <a:ea typeface="Open Sans" panose="020B0606030504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2F027A12-C044-BD5E-2EA9-F2A35DC09F77}"/>
                    </a:ext>
                  </a:extLst>
                </p:cNvPr>
                <p:cNvSpPr/>
                <p:nvPr/>
              </p:nvSpPr>
              <p:spPr>
                <a:xfrm>
                  <a:off x="4342566" y="1838423"/>
                  <a:ext cx="358925" cy="355984"/>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latin typeface="Arial" panose="020B0604020202020204" pitchFamily="34" charset="0"/>
                    <a:ea typeface="Open Sans" panose="020B0606030504020204" pitchFamily="34" charset="0"/>
                    <a:cs typeface="Arial" panose="020B0604020202020204" pitchFamily="34" charset="0"/>
                  </a:endParaRPr>
                </a:p>
              </p:txBody>
            </p:sp>
            <p:sp>
              <p:nvSpPr>
                <p:cNvPr id="21" name="Rectangle 20">
                  <a:extLst>
                    <a:ext uri="{FF2B5EF4-FFF2-40B4-BE49-F238E27FC236}">
                      <a16:creationId xmlns:a16="http://schemas.microsoft.com/office/drawing/2014/main" id="{538D2E4D-51E5-D9B9-C27C-82B2BE6F4058}"/>
                    </a:ext>
                  </a:extLst>
                </p:cNvPr>
                <p:cNvSpPr/>
                <p:nvPr/>
              </p:nvSpPr>
              <p:spPr>
                <a:xfrm>
                  <a:off x="4712278" y="1838077"/>
                  <a:ext cx="358925" cy="355984"/>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latin typeface="Arial" panose="020B0604020202020204" pitchFamily="34" charset="0"/>
                    <a:ea typeface="Open Sans" panose="020B0606030504020204" pitchFamily="34" charset="0"/>
                    <a:cs typeface="Arial" panose="020B0604020202020204" pitchFamily="34" charset="0"/>
                  </a:endParaRPr>
                </a:p>
              </p:txBody>
            </p:sp>
            <p:sp>
              <p:nvSpPr>
                <p:cNvPr id="22" name="Rectangle 21">
                  <a:extLst>
                    <a:ext uri="{FF2B5EF4-FFF2-40B4-BE49-F238E27FC236}">
                      <a16:creationId xmlns:a16="http://schemas.microsoft.com/office/drawing/2014/main" id="{68D5954E-33CF-4EAB-A8B8-D317F9512243}"/>
                    </a:ext>
                  </a:extLst>
                </p:cNvPr>
                <p:cNvSpPr/>
                <p:nvPr/>
              </p:nvSpPr>
              <p:spPr>
                <a:xfrm>
                  <a:off x="5081990" y="1838077"/>
                  <a:ext cx="358925" cy="355984"/>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latin typeface="Arial" panose="020B0604020202020204" pitchFamily="34" charset="0"/>
                    <a:ea typeface="Open Sans" panose="020B0606030504020204" pitchFamily="34" charset="0"/>
                    <a:cs typeface="Arial" panose="020B0604020202020204" pitchFamily="34" charset="0"/>
                  </a:endParaRPr>
                </a:p>
              </p:txBody>
            </p:sp>
            <p:sp>
              <p:nvSpPr>
                <p:cNvPr id="23" name="Rectangle 22">
                  <a:extLst>
                    <a:ext uri="{FF2B5EF4-FFF2-40B4-BE49-F238E27FC236}">
                      <a16:creationId xmlns:a16="http://schemas.microsoft.com/office/drawing/2014/main" id="{8EE3C23A-B213-4ACE-41BE-3BA863BA290C}"/>
                    </a:ext>
                  </a:extLst>
                </p:cNvPr>
                <p:cNvSpPr/>
                <p:nvPr/>
              </p:nvSpPr>
              <p:spPr>
                <a:xfrm>
                  <a:off x="5081990" y="1474275"/>
                  <a:ext cx="358925" cy="355984"/>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latin typeface="Arial" panose="020B0604020202020204" pitchFamily="34" charset="0"/>
                    <a:ea typeface="Open Sans" panose="020B0606030504020204" pitchFamily="34" charset="0"/>
                    <a:cs typeface="Arial" panose="020B0604020202020204" pitchFamily="34" charset="0"/>
                  </a:endParaRPr>
                </a:p>
              </p:txBody>
            </p:sp>
            <p:sp>
              <p:nvSpPr>
                <p:cNvPr id="24" name="Rectangle 23">
                  <a:extLst>
                    <a:ext uri="{FF2B5EF4-FFF2-40B4-BE49-F238E27FC236}">
                      <a16:creationId xmlns:a16="http://schemas.microsoft.com/office/drawing/2014/main" id="{B6C4F88A-485F-E9E7-75C4-9836E4837D9D}"/>
                    </a:ext>
                  </a:extLst>
                </p:cNvPr>
                <p:cNvSpPr/>
                <p:nvPr/>
              </p:nvSpPr>
              <p:spPr>
                <a:xfrm>
                  <a:off x="4712278" y="1474044"/>
                  <a:ext cx="358925" cy="355984"/>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latin typeface="Arial" panose="020B0604020202020204" pitchFamily="34" charset="0"/>
                    <a:ea typeface="Open Sans" panose="020B0606030504020204" pitchFamily="34" charset="0"/>
                    <a:cs typeface="Arial" panose="020B0604020202020204" pitchFamily="34" charset="0"/>
                  </a:endParaRPr>
                </a:p>
              </p:txBody>
            </p:sp>
            <p:grpSp>
              <p:nvGrpSpPr>
                <p:cNvPr id="25" name="Group 24">
                  <a:extLst>
                    <a:ext uri="{FF2B5EF4-FFF2-40B4-BE49-F238E27FC236}">
                      <a16:creationId xmlns:a16="http://schemas.microsoft.com/office/drawing/2014/main" id="{D75F78EE-D50D-0F6E-18D2-F89C7D26FE27}"/>
                    </a:ext>
                  </a:extLst>
                </p:cNvPr>
                <p:cNvGrpSpPr/>
                <p:nvPr/>
              </p:nvGrpSpPr>
              <p:grpSpPr>
                <a:xfrm>
                  <a:off x="3960241" y="1458557"/>
                  <a:ext cx="1617448" cy="1396617"/>
                  <a:chOff x="3960241" y="1458746"/>
                  <a:chExt cx="1617448" cy="1396617"/>
                </a:xfrm>
              </p:grpSpPr>
              <p:grpSp>
                <p:nvGrpSpPr>
                  <p:cNvPr id="26" name="Group 25">
                    <a:extLst>
                      <a:ext uri="{FF2B5EF4-FFF2-40B4-BE49-F238E27FC236}">
                        <a16:creationId xmlns:a16="http://schemas.microsoft.com/office/drawing/2014/main" id="{67F3FBC4-28C0-828D-A683-FA4E190969E9}"/>
                      </a:ext>
                    </a:extLst>
                  </p:cNvPr>
                  <p:cNvGrpSpPr/>
                  <p:nvPr/>
                </p:nvGrpSpPr>
                <p:grpSpPr>
                  <a:xfrm>
                    <a:off x="4244038" y="1458746"/>
                    <a:ext cx="1333651" cy="1170417"/>
                    <a:chOff x="4075763" y="1358900"/>
                    <a:chExt cx="1333651" cy="1170417"/>
                  </a:xfrm>
                </p:grpSpPr>
                <p:cxnSp>
                  <p:nvCxnSpPr>
                    <p:cNvPr id="30" name="Straight Connector 29">
                      <a:extLst>
                        <a:ext uri="{FF2B5EF4-FFF2-40B4-BE49-F238E27FC236}">
                          <a16:creationId xmlns:a16="http://schemas.microsoft.com/office/drawing/2014/main" id="{F9F80112-0484-FD97-5FE5-D47C0C6423A3}"/>
                        </a:ext>
                      </a:extLst>
                    </p:cNvPr>
                    <p:cNvCxnSpPr>
                      <a:cxnSpLocks/>
                    </p:cNvCxnSpPr>
                    <p:nvPr/>
                  </p:nvCxnSpPr>
                  <p:spPr>
                    <a:xfrm>
                      <a:off x="4075763" y="2529317"/>
                      <a:ext cx="1333651" cy="0"/>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1" name="Straight Connector 30">
                      <a:extLst>
                        <a:ext uri="{FF2B5EF4-FFF2-40B4-BE49-F238E27FC236}">
                          <a16:creationId xmlns:a16="http://schemas.microsoft.com/office/drawing/2014/main" id="{8BEF8AB3-EB55-C3B3-C4CB-6A47B77BA117}"/>
                        </a:ext>
                      </a:extLst>
                    </p:cNvPr>
                    <p:cNvCxnSpPr>
                      <a:cxnSpLocks/>
                    </p:cNvCxnSpPr>
                    <p:nvPr/>
                  </p:nvCxnSpPr>
                  <p:spPr>
                    <a:xfrm flipV="1">
                      <a:off x="4075763" y="1358900"/>
                      <a:ext cx="0" cy="1170417"/>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27" name="TextBox 46">
                    <a:extLst>
                      <a:ext uri="{FF2B5EF4-FFF2-40B4-BE49-F238E27FC236}">
                        <a16:creationId xmlns:a16="http://schemas.microsoft.com/office/drawing/2014/main" id="{22A24F10-FAEF-93C3-FB16-261BFDA5292E}"/>
                      </a:ext>
                    </a:extLst>
                  </p:cNvPr>
                  <p:cNvSpPr txBox="1"/>
                  <p:nvPr/>
                </p:nvSpPr>
                <p:spPr>
                  <a:xfrm rot="16200000">
                    <a:off x="3583789" y="1857101"/>
                    <a:ext cx="1029904"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latin typeface="Arial" panose="020B0604020202020204" pitchFamily="34" charset="0"/>
                        <a:ea typeface="Open Sans" panose="020B0606030504020204" pitchFamily="34" charset="0"/>
                        <a:cs typeface="Arial" panose="020B0604020202020204" pitchFamily="34" charset="0"/>
                      </a:rPr>
                      <a:t>Impact</a:t>
                    </a:r>
                    <a:endParaRPr lang="en-US" sz="1100" dirty="0">
                      <a:latin typeface="Arial" panose="020B0604020202020204" pitchFamily="34" charset="0"/>
                      <a:ea typeface="Open Sans" panose="020B0606030504020204" pitchFamily="34" charset="0"/>
                      <a:cs typeface="Arial" panose="020B0604020202020204" pitchFamily="34" charset="0"/>
                    </a:endParaRPr>
                  </a:p>
                </p:txBody>
              </p:sp>
              <p:sp>
                <p:nvSpPr>
                  <p:cNvPr id="28" name="TextBox 49">
                    <a:extLst>
                      <a:ext uri="{FF2B5EF4-FFF2-40B4-BE49-F238E27FC236}">
                        <a16:creationId xmlns:a16="http://schemas.microsoft.com/office/drawing/2014/main" id="{6BE079CF-2785-74C2-3F42-55FC7F098105}"/>
                      </a:ext>
                    </a:extLst>
                  </p:cNvPr>
                  <p:cNvSpPr txBox="1"/>
                  <p:nvPr/>
                </p:nvSpPr>
                <p:spPr>
                  <a:xfrm>
                    <a:off x="4447512" y="2578364"/>
                    <a:ext cx="1029904"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latin typeface="Arial" panose="020B0604020202020204" pitchFamily="34" charset="0"/>
                        <a:ea typeface="Open Sans" panose="020B0606030504020204" pitchFamily="34" charset="0"/>
                        <a:cs typeface="Arial" panose="020B0604020202020204" pitchFamily="34" charset="0"/>
                      </a:rPr>
                      <a:t>Likelihood</a:t>
                    </a:r>
                  </a:p>
                </p:txBody>
              </p:sp>
              <p:sp>
                <p:nvSpPr>
                  <p:cNvPr id="29" name="Rectangle 28">
                    <a:extLst>
                      <a:ext uri="{FF2B5EF4-FFF2-40B4-BE49-F238E27FC236}">
                        <a16:creationId xmlns:a16="http://schemas.microsoft.com/office/drawing/2014/main" id="{85CD1706-F60C-2224-38D9-E40D8BDDA390}"/>
                      </a:ext>
                    </a:extLst>
                  </p:cNvPr>
                  <p:cNvSpPr/>
                  <p:nvPr/>
                </p:nvSpPr>
                <p:spPr>
                  <a:xfrm>
                    <a:off x="4342566" y="1474275"/>
                    <a:ext cx="358925" cy="355984"/>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latin typeface="Arial" panose="020B0604020202020204" pitchFamily="34" charset="0"/>
                      <a:ea typeface="Open Sans" panose="020B0606030504020204" pitchFamily="34" charset="0"/>
                      <a:cs typeface="Arial" panose="020B0604020202020204" pitchFamily="34" charset="0"/>
                    </a:endParaRPr>
                  </a:p>
                </p:txBody>
              </p:sp>
            </p:grpSp>
          </p:grpSp>
        </p:grpSp>
        <p:sp>
          <p:nvSpPr>
            <p:cNvPr id="32" name="TextBox 31">
              <a:extLst>
                <a:ext uri="{FF2B5EF4-FFF2-40B4-BE49-F238E27FC236}">
                  <a16:creationId xmlns:a16="http://schemas.microsoft.com/office/drawing/2014/main" id="{078A0F7D-6FA3-12CA-324A-85F20CFF2572}"/>
                </a:ext>
              </a:extLst>
            </p:cNvPr>
            <p:cNvSpPr txBox="1"/>
            <p:nvPr/>
          </p:nvSpPr>
          <p:spPr>
            <a:xfrm>
              <a:off x="413656" y="3228492"/>
              <a:ext cx="3458296" cy="2554545"/>
            </a:xfrm>
            <a:prstGeom prst="rect">
              <a:avLst/>
            </a:prstGeom>
            <a:noFill/>
          </p:spPr>
          <p:txBody>
            <a:bodyPr wrap="square" rtlCol="0">
              <a:spAutoFit/>
            </a:bodyPr>
            <a:lstStyle/>
            <a:p>
              <a:pPr marL="285750" indent="-285750">
                <a:buFont typeface="Arial" panose="020B0604020202020204" pitchFamily="34" charset="0"/>
                <a:buChar char="•"/>
              </a:pPr>
              <a:r>
                <a:rPr lang="en-US" sz="1600" b="0" i="0" dirty="0">
                  <a:effectLst/>
                  <a:latin typeface="Arial" panose="020B0604020202020204" pitchFamily="34" charset="0"/>
                  <a:cs typeface="Arial" panose="020B0604020202020204" pitchFamily="34" charset="0"/>
                </a:rPr>
                <a:t>Extensive change management efforts, including clear communication, training, and involvement of employees in the process.</a:t>
              </a:r>
              <a:endParaRPr lang="en-US" sz="1600" dirty="0">
                <a:latin typeface="Arial" panose="020B0604020202020204" pitchFamily="34" charset="0"/>
                <a:ea typeface="Calibri"/>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ea typeface="Calibri"/>
                  <a:cs typeface="Arial" panose="020B0604020202020204" pitchFamily="34" charset="0"/>
                </a:rPr>
                <a:t>Involve the employees, ensuring the training and dialogue is relevant to their roles and responsibilities</a:t>
              </a:r>
            </a:p>
            <a:p>
              <a:endParaRPr lang="en-IN" sz="1600" dirty="0"/>
            </a:p>
          </p:txBody>
        </p:sp>
        <p:sp>
          <p:nvSpPr>
            <p:cNvPr id="136" name="Isosceles Triangle 135">
              <a:extLst>
                <a:ext uri="{FF2B5EF4-FFF2-40B4-BE49-F238E27FC236}">
                  <a16:creationId xmlns:a16="http://schemas.microsoft.com/office/drawing/2014/main" id="{931F4F3C-3CC8-C41B-8E83-5EAB6F2852E3}"/>
                </a:ext>
              </a:extLst>
            </p:cNvPr>
            <p:cNvSpPr/>
            <p:nvPr/>
          </p:nvSpPr>
          <p:spPr>
            <a:xfrm>
              <a:off x="2058981" y="2209578"/>
              <a:ext cx="187971" cy="165100"/>
            </a:xfrm>
            <a:prstGeom prst="triangle">
              <a:avLst/>
            </a:prstGeom>
            <a:ln w="28575">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grpSp>
      <p:grpSp>
        <p:nvGrpSpPr>
          <p:cNvPr id="4" name="Group 3">
            <a:extLst>
              <a:ext uri="{FF2B5EF4-FFF2-40B4-BE49-F238E27FC236}">
                <a16:creationId xmlns:a16="http://schemas.microsoft.com/office/drawing/2014/main" id="{354F4479-474A-AEB6-9780-B242F0B08C19}"/>
              </a:ext>
            </a:extLst>
          </p:cNvPr>
          <p:cNvGrpSpPr/>
          <p:nvPr/>
        </p:nvGrpSpPr>
        <p:grpSpPr>
          <a:xfrm>
            <a:off x="4366850" y="854128"/>
            <a:ext cx="3458300" cy="4981618"/>
            <a:chOff x="4474274" y="892629"/>
            <a:chExt cx="3458300" cy="4981618"/>
          </a:xfrm>
        </p:grpSpPr>
        <p:sp>
          <p:nvSpPr>
            <p:cNvPr id="33" name="Rectangle 32">
              <a:extLst>
                <a:ext uri="{FF2B5EF4-FFF2-40B4-BE49-F238E27FC236}">
                  <a16:creationId xmlns:a16="http://schemas.microsoft.com/office/drawing/2014/main" id="{EE3C652C-27D4-E7AF-3471-3DC1F3CDF493}"/>
                </a:ext>
              </a:extLst>
            </p:cNvPr>
            <p:cNvSpPr/>
            <p:nvPr/>
          </p:nvSpPr>
          <p:spPr>
            <a:xfrm>
              <a:off x="4474275" y="1230085"/>
              <a:ext cx="3458299" cy="4644162"/>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Rectangle 33">
              <a:extLst>
                <a:ext uri="{FF2B5EF4-FFF2-40B4-BE49-F238E27FC236}">
                  <a16:creationId xmlns:a16="http://schemas.microsoft.com/office/drawing/2014/main" id="{07B96BA5-F849-6577-DAFF-FD64F049F862}"/>
                </a:ext>
              </a:extLst>
            </p:cNvPr>
            <p:cNvSpPr/>
            <p:nvPr/>
          </p:nvSpPr>
          <p:spPr>
            <a:xfrm>
              <a:off x="4621232" y="892629"/>
              <a:ext cx="3146010" cy="740228"/>
            </a:xfrm>
            <a:prstGeom prst="rect">
              <a:avLst/>
            </a:prstGeom>
            <a:solidFill>
              <a:schemeClr val="bg1"/>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tx1"/>
                  </a:solidFill>
                  <a:latin typeface="Arial" panose="020B0604020202020204" pitchFamily="34" charset="0"/>
                  <a:ea typeface="Calibri"/>
                  <a:cs typeface="Arial" panose="020B0604020202020204" pitchFamily="34" charset="0"/>
                </a:rPr>
                <a:t>Ineffective Governing Committee</a:t>
              </a:r>
              <a:endParaRPr lang="en-US" sz="1600">
                <a:solidFill>
                  <a:schemeClr val="tx1"/>
                </a:solidFill>
                <a:latin typeface="Arial" panose="020B0604020202020204" pitchFamily="34" charset="0"/>
                <a:ea typeface="Calibri"/>
                <a:cs typeface="Arial" panose="020B0604020202020204" pitchFamily="34" charset="0"/>
              </a:endParaRPr>
            </a:p>
          </p:txBody>
        </p:sp>
        <p:grpSp>
          <p:nvGrpSpPr>
            <p:cNvPr id="35" name="Group 34">
              <a:extLst>
                <a:ext uri="{FF2B5EF4-FFF2-40B4-BE49-F238E27FC236}">
                  <a16:creationId xmlns:a16="http://schemas.microsoft.com/office/drawing/2014/main" id="{F8BC49A5-8CE1-63EB-AB67-29C61C7216B6}"/>
                </a:ext>
              </a:extLst>
            </p:cNvPr>
            <p:cNvGrpSpPr/>
            <p:nvPr/>
          </p:nvGrpSpPr>
          <p:grpSpPr>
            <a:xfrm>
              <a:off x="5289117" y="1756051"/>
              <a:ext cx="1617448" cy="1396617"/>
              <a:chOff x="3960241" y="1458557"/>
              <a:chExt cx="1617448" cy="1396617"/>
            </a:xfrm>
          </p:grpSpPr>
          <p:sp>
            <p:nvSpPr>
              <p:cNvPr id="36" name="Rectangle 35">
                <a:extLst>
                  <a:ext uri="{FF2B5EF4-FFF2-40B4-BE49-F238E27FC236}">
                    <a16:creationId xmlns:a16="http://schemas.microsoft.com/office/drawing/2014/main" id="{0BA9278F-A47C-4205-ECEE-EBAE7670C91B}"/>
                  </a:ext>
                </a:extLst>
              </p:cNvPr>
              <p:cNvSpPr/>
              <p:nvPr/>
            </p:nvSpPr>
            <p:spPr>
              <a:xfrm>
                <a:off x="5081990" y="2204951"/>
                <a:ext cx="358925" cy="355984"/>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latin typeface="Arial" panose="020B0604020202020204" pitchFamily="34" charset="0"/>
                  <a:ea typeface="Open Sans" panose="020B0606030504020204" pitchFamily="34" charset="0"/>
                  <a:cs typeface="Arial" panose="020B0604020202020204" pitchFamily="34" charset="0"/>
                </a:endParaRPr>
              </a:p>
            </p:txBody>
          </p:sp>
          <p:grpSp>
            <p:nvGrpSpPr>
              <p:cNvPr id="37" name="Group 36">
                <a:extLst>
                  <a:ext uri="{FF2B5EF4-FFF2-40B4-BE49-F238E27FC236}">
                    <a16:creationId xmlns:a16="http://schemas.microsoft.com/office/drawing/2014/main" id="{611499F0-229B-5B1A-BBB5-298145FC75F3}"/>
                  </a:ext>
                </a:extLst>
              </p:cNvPr>
              <p:cNvGrpSpPr/>
              <p:nvPr/>
            </p:nvGrpSpPr>
            <p:grpSpPr>
              <a:xfrm>
                <a:off x="3960241" y="1458557"/>
                <a:ext cx="1617448" cy="1396617"/>
                <a:chOff x="3960241" y="1458557"/>
                <a:chExt cx="1617448" cy="1396617"/>
              </a:xfrm>
            </p:grpSpPr>
            <p:sp>
              <p:nvSpPr>
                <p:cNvPr id="38" name="Rectangle 37">
                  <a:extLst>
                    <a:ext uri="{FF2B5EF4-FFF2-40B4-BE49-F238E27FC236}">
                      <a16:creationId xmlns:a16="http://schemas.microsoft.com/office/drawing/2014/main" id="{E37D6691-8CE3-4E83-ED93-2346DFE2E032}"/>
                    </a:ext>
                  </a:extLst>
                </p:cNvPr>
                <p:cNvSpPr/>
                <p:nvPr/>
              </p:nvSpPr>
              <p:spPr>
                <a:xfrm>
                  <a:off x="4342566" y="2204951"/>
                  <a:ext cx="358925" cy="355984"/>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latin typeface="Arial" panose="020B0604020202020204" pitchFamily="34" charset="0"/>
                    <a:ea typeface="Open Sans" panose="020B0606030504020204" pitchFamily="34" charset="0"/>
                    <a:cs typeface="Arial" panose="020B0604020202020204" pitchFamily="34" charset="0"/>
                  </a:endParaRPr>
                </a:p>
              </p:txBody>
            </p:sp>
            <p:sp>
              <p:nvSpPr>
                <p:cNvPr id="39" name="Rectangle 38">
                  <a:extLst>
                    <a:ext uri="{FF2B5EF4-FFF2-40B4-BE49-F238E27FC236}">
                      <a16:creationId xmlns:a16="http://schemas.microsoft.com/office/drawing/2014/main" id="{6C3C27EB-B252-F11C-C1B4-52EDD9A17516}"/>
                    </a:ext>
                  </a:extLst>
                </p:cNvPr>
                <p:cNvSpPr/>
                <p:nvPr/>
              </p:nvSpPr>
              <p:spPr>
                <a:xfrm>
                  <a:off x="4712278" y="2204951"/>
                  <a:ext cx="358925" cy="355984"/>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latin typeface="Arial" panose="020B0604020202020204" pitchFamily="34" charset="0"/>
                    <a:ea typeface="Open Sans" panose="020B0606030504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69B9C1D3-9AB0-EE8D-D419-62CD537BDC47}"/>
                    </a:ext>
                  </a:extLst>
                </p:cNvPr>
                <p:cNvSpPr/>
                <p:nvPr/>
              </p:nvSpPr>
              <p:spPr>
                <a:xfrm>
                  <a:off x="4342566" y="1838423"/>
                  <a:ext cx="358925" cy="355984"/>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latin typeface="Arial" panose="020B0604020202020204" pitchFamily="34" charset="0"/>
                    <a:ea typeface="Open Sans" panose="020B0606030504020204" pitchFamily="34" charset="0"/>
                    <a:cs typeface="Arial" panose="020B0604020202020204" pitchFamily="34" charset="0"/>
                  </a:endParaRPr>
                </a:p>
              </p:txBody>
            </p:sp>
            <p:sp>
              <p:nvSpPr>
                <p:cNvPr id="41" name="Rectangle 40">
                  <a:extLst>
                    <a:ext uri="{FF2B5EF4-FFF2-40B4-BE49-F238E27FC236}">
                      <a16:creationId xmlns:a16="http://schemas.microsoft.com/office/drawing/2014/main" id="{0F20654E-8FCB-A558-32D8-ABD4292CCDE5}"/>
                    </a:ext>
                  </a:extLst>
                </p:cNvPr>
                <p:cNvSpPr/>
                <p:nvPr/>
              </p:nvSpPr>
              <p:spPr>
                <a:xfrm>
                  <a:off x="4712278" y="1838077"/>
                  <a:ext cx="358925" cy="355984"/>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latin typeface="Arial" panose="020B0604020202020204" pitchFamily="34" charset="0"/>
                    <a:ea typeface="Open Sans" panose="020B0606030504020204" pitchFamily="34" charset="0"/>
                    <a:cs typeface="Arial" panose="020B0604020202020204" pitchFamily="34" charset="0"/>
                  </a:endParaRPr>
                </a:p>
              </p:txBody>
            </p:sp>
            <p:sp>
              <p:nvSpPr>
                <p:cNvPr id="42" name="Rectangle 41">
                  <a:extLst>
                    <a:ext uri="{FF2B5EF4-FFF2-40B4-BE49-F238E27FC236}">
                      <a16:creationId xmlns:a16="http://schemas.microsoft.com/office/drawing/2014/main" id="{A02DDAF0-3830-DAC8-1136-7AB75B78AAAA}"/>
                    </a:ext>
                  </a:extLst>
                </p:cNvPr>
                <p:cNvSpPr/>
                <p:nvPr/>
              </p:nvSpPr>
              <p:spPr>
                <a:xfrm>
                  <a:off x="5081990" y="1838077"/>
                  <a:ext cx="358925" cy="355984"/>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latin typeface="Arial" panose="020B0604020202020204" pitchFamily="34" charset="0"/>
                    <a:ea typeface="Open Sans" panose="020B0606030504020204" pitchFamily="34" charset="0"/>
                    <a:cs typeface="Arial" panose="020B0604020202020204" pitchFamily="34" charset="0"/>
                  </a:endParaRPr>
                </a:p>
              </p:txBody>
            </p:sp>
            <p:sp>
              <p:nvSpPr>
                <p:cNvPr id="43" name="Rectangle 42">
                  <a:extLst>
                    <a:ext uri="{FF2B5EF4-FFF2-40B4-BE49-F238E27FC236}">
                      <a16:creationId xmlns:a16="http://schemas.microsoft.com/office/drawing/2014/main" id="{9D475759-93A5-4D97-68A5-CC161FD9415B}"/>
                    </a:ext>
                  </a:extLst>
                </p:cNvPr>
                <p:cNvSpPr/>
                <p:nvPr/>
              </p:nvSpPr>
              <p:spPr>
                <a:xfrm>
                  <a:off x="5081990" y="1474275"/>
                  <a:ext cx="358925" cy="355984"/>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latin typeface="Arial" panose="020B0604020202020204" pitchFamily="34" charset="0"/>
                    <a:ea typeface="Open Sans" panose="020B0606030504020204" pitchFamily="34" charset="0"/>
                    <a:cs typeface="Arial" panose="020B0604020202020204" pitchFamily="34" charset="0"/>
                  </a:endParaRPr>
                </a:p>
              </p:txBody>
            </p:sp>
            <p:sp>
              <p:nvSpPr>
                <p:cNvPr id="44" name="Rectangle 43">
                  <a:extLst>
                    <a:ext uri="{FF2B5EF4-FFF2-40B4-BE49-F238E27FC236}">
                      <a16:creationId xmlns:a16="http://schemas.microsoft.com/office/drawing/2014/main" id="{C9F0BF23-3BB2-A9FC-4233-A15B461702BF}"/>
                    </a:ext>
                  </a:extLst>
                </p:cNvPr>
                <p:cNvSpPr/>
                <p:nvPr/>
              </p:nvSpPr>
              <p:spPr>
                <a:xfrm>
                  <a:off x="4712278" y="1474044"/>
                  <a:ext cx="358925" cy="355984"/>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latin typeface="Arial" panose="020B0604020202020204" pitchFamily="34" charset="0"/>
                    <a:ea typeface="Open Sans" panose="020B0606030504020204" pitchFamily="34" charset="0"/>
                    <a:cs typeface="Arial" panose="020B0604020202020204" pitchFamily="34" charset="0"/>
                  </a:endParaRPr>
                </a:p>
              </p:txBody>
            </p:sp>
            <p:grpSp>
              <p:nvGrpSpPr>
                <p:cNvPr id="50" name="Group 49">
                  <a:extLst>
                    <a:ext uri="{FF2B5EF4-FFF2-40B4-BE49-F238E27FC236}">
                      <a16:creationId xmlns:a16="http://schemas.microsoft.com/office/drawing/2014/main" id="{95535D8E-272B-8E9C-7421-3CEDE651FE06}"/>
                    </a:ext>
                  </a:extLst>
                </p:cNvPr>
                <p:cNvGrpSpPr/>
                <p:nvPr/>
              </p:nvGrpSpPr>
              <p:grpSpPr>
                <a:xfrm>
                  <a:off x="3960241" y="1458557"/>
                  <a:ext cx="1617448" cy="1396617"/>
                  <a:chOff x="3960241" y="1458746"/>
                  <a:chExt cx="1617448" cy="1396617"/>
                </a:xfrm>
              </p:grpSpPr>
              <p:grpSp>
                <p:nvGrpSpPr>
                  <p:cNvPr id="52" name="Group 51">
                    <a:extLst>
                      <a:ext uri="{FF2B5EF4-FFF2-40B4-BE49-F238E27FC236}">
                        <a16:creationId xmlns:a16="http://schemas.microsoft.com/office/drawing/2014/main" id="{01CC9655-8FEC-95EC-2769-7D977D461A92}"/>
                      </a:ext>
                    </a:extLst>
                  </p:cNvPr>
                  <p:cNvGrpSpPr/>
                  <p:nvPr/>
                </p:nvGrpSpPr>
                <p:grpSpPr>
                  <a:xfrm>
                    <a:off x="4244038" y="1458746"/>
                    <a:ext cx="1333651" cy="1170417"/>
                    <a:chOff x="4075763" y="1358900"/>
                    <a:chExt cx="1333651" cy="1170417"/>
                  </a:xfrm>
                </p:grpSpPr>
                <p:cxnSp>
                  <p:nvCxnSpPr>
                    <p:cNvPr id="60" name="Straight Connector 59">
                      <a:extLst>
                        <a:ext uri="{FF2B5EF4-FFF2-40B4-BE49-F238E27FC236}">
                          <a16:creationId xmlns:a16="http://schemas.microsoft.com/office/drawing/2014/main" id="{97F1DEEE-28E5-C1FB-9630-802ADFFC4F31}"/>
                        </a:ext>
                      </a:extLst>
                    </p:cNvPr>
                    <p:cNvCxnSpPr>
                      <a:cxnSpLocks/>
                    </p:cNvCxnSpPr>
                    <p:nvPr/>
                  </p:nvCxnSpPr>
                  <p:spPr>
                    <a:xfrm>
                      <a:off x="4075763" y="2529317"/>
                      <a:ext cx="1333651" cy="0"/>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1" name="Straight Connector 60">
                      <a:extLst>
                        <a:ext uri="{FF2B5EF4-FFF2-40B4-BE49-F238E27FC236}">
                          <a16:creationId xmlns:a16="http://schemas.microsoft.com/office/drawing/2014/main" id="{1795C5D0-BBF4-0DE6-4FE5-4E1B5731BEDB}"/>
                        </a:ext>
                      </a:extLst>
                    </p:cNvPr>
                    <p:cNvCxnSpPr>
                      <a:cxnSpLocks/>
                    </p:cNvCxnSpPr>
                    <p:nvPr/>
                  </p:nvCxnSpPr>
                  <p:spPr>
                    <a:xfrm flipV="1">
                      <a:off x="4075763" y="1358900"/>
                      <a:ext cx="0" cy="1170417"/>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54" name="TextBox 46">
                    <a:extLst>
                      <a:ext uri="{FF2B5EF4-FFF2-40B4-BE49-F238E27FC236}">
                        <a16:creationId xmlns:a16="http://schemas.microsoft.com/office/drawing/2014/main" id="{2442AC83-C7C8-2F2E-A5CC-AF1750CC54EB}"/>
                      </a:ext>
                    </a:extLst>
                  </p:cNvPr>
                  <p:cNvSpPr txBox="1"/>
                  <p:nvPr/>
                </p:nvSpPr>
                <p:spPr>
                  <a:xfrm rot="16200000">
                    <a:off x="3583789" y="1857101"/>
                    <a:ext cx="1029904"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latin typeface="Arial" panose="020B0604020202020204" pitchFamily="34" charset="0"/>
                        <a:ea typeface="Open Sans" panose="020B0606030504020204" pitchFamily="34" charset="0"/>
                        <a:cs typeface="Arial" panose="020B0604020202020204" pitchFamily="34" charset="0"/>
                      </a:rPr>
                      <a:t>Impact</a:t>
                    </a:r>
                    <a:endParaRPr lang="en-US" sz="1100" dirty="0">
                      <a:latin typeface="Arial" panose="020B0604020202020204" pitchFamily="34" charset="0"/>
                      <a:ea typeface="Open Sans" panose="020B0606030504020204" pitchFamily="34" charset="0"/>
                      <a:cs typeface="Arial" panose="020B0604020202020204" pitchFamily="34" charset="0"/>
                    </a:endParaRPr>
                  </a:p>
                </p:txBody>
              </p:sp>
              <p:sp>
                <p:nvSpPr>
                  <p:cNvPr id="55" name="TextBox 49">
                    <a:extLst>
                      <a:ext uri="{FF2B5EF4-FFF2-40B4-BE49-F238E27FC236}">
                        <a16:creationId xmlns:a16="http://schemas.microsoft.com/office/drawing/2014/main" id="{34F7107A-5CEC-FCA9-1A60-9B37B1822E9D}"/>
                      </a:ext>
                    </a:extLst>
                  </p:cNvPr>
                  <p:cNvSpPr txBox="1"/>
                  <p:nvPr/>
                </p:nvSpPr>
                <p:spPr>
                  <a:xfrm>
                    <a:off x="4447512" y="2578364"/>
                    <a:ext cx="1029904"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latin typeface="Arial" panose="020B0604020202020204" pitchFamily="34" charset="0"/>
                        <a:ea typeface="Open Sans" panose="020B0606030504020204" pitchFamily="34" charset="0"/>
                        <a:cs typeface="Arial" panose="020B0604020202020204" pitchFamily="34" charset="0"/>
                      </a:rPr>
                      <a:t>Likelihood</a:t>
                    </a:r>
                    <a:endParaRPr lang="en-US" sz="1100" dirty="0">
                      <a:latin typeface="Arial" panose="020B0604020202020204" pitchFamily="34" charset="0"/>
                      <a:ea typeface="Open Sans" panose="020B0606030504020204" pitchFamily="34" charset="0"/>
                      <a:cs typeface="Arial" panose="020B0604020202020204" pitchFamily="34" charset="0"/>
                    </a:endParaRPr>
                  </a:p>
                </p:txBody>
              </p:sp>
              <p:sp>
                <p:nvSpPr>
                  <p:cNvPr id="58" name="Rectangle 57">
                    <a:extLst>
                      <a:ext uri="{FF2B5EF4-FFF2-40B4-BE49-F238E27FC236}">
                        <a16:creationId xmlns:a16="http://schemas.microsoft.com/office/drawing/2014/main" id="{84BD61F9-C128-E6D9-19BF-E35B954F0089}"/>
                      </a:ext>
                    </a:extLst>
                  </p:cNvPr>
                  <p:cNvSpPr/>
                  <p:nvPr/>
                </p:nvSpPr>
                <p:spPr>
                  <a:xfrm>
                    <a:off x="4342566" y="1474275"/>
                    <a:ext cx="358925" cy="355984"/>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latin typeface="Arial" panose="020B0604020202020204" pitchFamily="34" charset="0"/>
                      <a:ea typeface="Open Sans" panose="020B0606030504020204" pitchFamily="34" charset="0"/>
                      <a:cs typeface="Arial" panose="020B0604020202020204" pitchFamily="34" charset="0"/>
                    </a:endParaRPr>
                  </a:p>
                </p:txBody>
              </p:sp>
            </p:grpSp>
          </p:grpSp>
        </p:grpSp>
        <p:sp>
          <p:nvSpPr>
            <p:cNvPr id="63" name="TextBox 62">
              <a:extLst>
                <a:ext uri="{FF2B5EF4-FFF2-40B4-BE49-F238E27FC236}">
                  <a16:creationId xmlns:a16="http://schemas.microsoft.com/office/drawing/2014/main" id="{22E67558-B15C-5804-CAD1-A816CC56A2E2}"/>
                </a:ext>
              </a:extLst>
            </p:cNvPr>
            <p:cNvSpPr txBox="1"/>
            <p:nvPr/>
          </p:nvSpPr>
          <p:spPr>
            <a:xfrm>
              <a:off x="4474274" y="3228492"/>
              <a:ext cx="3458296" cy="2062103"/>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Arial" panose="020B0604020202020204" pitchFamily="34" charset="0"/>
                  <a:ea typeface="Calibri"/>
                  <a:cs typeface="Arial" panose="020B0604020202020204" pitchFamily="34" charset="0"/>
                </a:rPr>
                <a:t>Ensure that the committee is composed of individuals with diverse expertise and perspectives</a:t>
              </a:r>
            </a:p>
            <a:p>
              <a:pPr marL="285750" indent="-285750">
                <a:buFont typeface="Arial" panose="020B0604020202020204" pitchFamily="34" charset="0"/>
                <a:buChar char="•"/>
              </a:pPr>
              <a:r>
                <a:rPr lang="en-US" sz="1600" dirty="0">
                  <a:latin typeface="Arial" panose="020B0604020202020204" pitchFamily="34" charset="0"/>
                  <a:ea typeface="Calibri"/>
                  <a:cs typeface="Arial" panose="020B0604020202020204" pitchFamily="34" charset="0"/>
                </a:rPr>
                <a:t>Governance Charter to act as a guide to help make decisions and inform accountability</a:t>
              </a:r>
            </a:p>
            <a:p>
              <a:pPr marL="285750" indent="-285750">
                <a:buFont typeface="Calibri"/>
                <a:buChar char="-"/>
              </a:pPr>
              <a:endParaRPr lang="en-US" sz="1600" dirty="0">
                <a:latin typeface="Arial" panose="020B0604020202020204" pitchFamily="34" charset="0"/>
                <a:ea typeface="Calibri"/>
                <a:cs typeface="Arial" panose="020B0604020202020204" pitchFamily="34" charset="0"/>
              </a:endParaRPr>
            </a:p>
          </p:txBody>
        </p:sp>
        <p:sp>
          <p:nvSpPr>
            <p:cNvPr id="137" name="Isosceles Triangle 136">
              <a:extLst>
                <a:ext uri="{FF2B5EF4-FFF2-40B4-BE49-F238E27FC236}">
                  <a16:creationId xmlns:a16="http://schemas.microsoft.com/office/drawing/2014/main" id="{B9824EA1-D195-C6AB-632A-31A7C725F838}"/>
                </a:ext>
              </a:extLst>
            </p:cNvPr>
            <p:cNvSpPr/>
            <p:nvPr/>
          </p:nvSpPr>
          <p:spPr>
            <a:xfrm>
              <a:off x="5756918" y="1861310"/>
              <a:ext cx="187971" cy="165100"/>
            </a:xfrm>
            <a:prstGeom prst="triangle">
              <a:avLst/>
            </a:prstGeom>
            <a:ln w="28575">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grpSp>
      <p:grpSp>
        <p:nvGrpSpPr>
          <p:cNvPr id="5" name="Group 4">
            <a:extLst>
              <a:ext uri="{FF2B5EF4-FFF2-40B4-BE49-F238E27FC236}">
                <a16:creationId xmlns:a16="http://schemas.microsoft.com/office/drawing/2014/main" id="{D1E638EC-E8DA-1112-8689-B23ABA3C7662}"/>
              </a:ext>
            </a:extLst>
          </p:cNvPr>
          <p:cNvGrpSpPr/>
          <p:nvPr/>
        </p:nvGrpSpPr>
        <p:grpSpPr>
          <a:xfrm>
            <a:off x="8416089" y="854128"/>
            <a:ext cx="3458300" cy="4981618"/>
            <a:chOff x="8523513" y="892629"/>
            <a:chExt cx="3458300" cy="4981618"/>
          </a:xfrm>
        </p:grpSpPr>
        <p:sp>
          <p:nvSpPr>
            <p:cNvPr id="64" name="Rectangle 63">
              <a:extLst>
                <a:ext uri="{FF2B5EF4-FFF2-40B4-BE49-F238E27FC236}">
                  <a16:creationId xmlns:a16="http://schemas.microsoft.com/office/drawing/2014/main" id="{AD6EBC84-EB93-19AC-FD8A-EE59353BECB7}"/>
                </a:ext>
              </a:extLst>
            </p:cNvPr>
            <p:cNvSpPr/>
            <p:nvPr/>
          </p:nvSpPr>
          <p:spPr>
            <a:xfrm>
              <a:off x="8523514" y="1230085"/>
              <a:ext cx="3458299" cy="4644162"/>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Rectangle 66">
              <a:extLst>
                <a:ext uri="{FF2B5EF4-FFF2-40B4-BE49-F238E27FC236}">
                  <a16:creationId xmlns:a16="http://schemas.microsoft.com/office/drawing/2014/main" id="{10A005FF-8F2D-3B95-E5B6-63301077A6D0}"/>
                </a:ext>
              </a:extLst>
            </p:cNvPr>
            <p:cNvSpPr/>
            <p:nvPr/>
          </p:nvSpPr>
          <p:spPr>
            <a:xfrm>
              <a:off x="8670471" y="892629"/>
              <a:ext cx="3146010" cy="740228"/>
            </a:xfrm>
            <a:prstGeom prst="rect">
              <a:avLst/>
            </a:prstGeom>
            <a:solidFill>
              <a:schemeClr val="bg1"/>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b="1">
                  <a:solidFill>
                    <a:schemeClr val="tx1"/>
                  </a:solidFill>
                  <a:latin typeface="Arial" panose="020B0604020202020204" pitchFamily="34" charset="0"/>
                  <a:ea typeface="Calibri"/>
                  <a:cs typeface="Arial" panose="020B0604020202020204" pitchFamily="34" charset="0"/>
                </a:rPr>
                <a:t>Over-reliance on FAA Audits</a:t>
              </a:r>
            </a:p>
          </p:txBody>
        </p:sp>
        <p:grpSp>
          <p:nvGrpSpPr>
            <p:cNvPr id="112" name="Group 111">
              <a:extLst>
                <a:ext uri="{FF2B5EF4-FFF2-40B4-BE49-F238E27FC236}">
                  <a16:creationId xmlns:a16="http://schemas.microsoft.com/office/drawing/2014/main" id="{FAE605C4-0567-8101-602F-62D73199ED3D}"/>
                </a:ext>
              </a:extLst>
            </p:cNvPr>
            <p:cNvGrpSpPr/>
            <p:nvPr/>
          </p:nvGrpSpPr>
          <p:grpSpPr>
            <a:xfrm>
              <a:off x="9338356" y="1756051"/>
              <a:ext cx="1617448" cy="1396617"/>
              <a:chOff x="3960241" y="1458557"/>
              <a:chExt cx="1617448" cy="1396617"/>
            </a:xfrm>
          </p:grpSpPr>
          <p:sp>
            <p:nvSpPr>
              <p:cNvPr id="117" name="Rectangle 116">
                <a:extLst>
                  <a:ext uri="{FF2B5EF4-FFF2-40B4-BE49-F238E27FC236}">
                    <a16:creationId xmlns:a16="http://schemas.microsoft.com/office/drawing/2014/main" id="{A6DF3ABC-C3C9-CD91-A0F0-3EDD72B3AD18}"/>
                  </a:ext>
                </a:extLst>
              </p:cNvPr>
              <p:cNvSpPr/>
              <p:nvPr/>
            </p:nvSpPr>
            <p:spPr>
              <a:xfrm>
                <a:off x="5081990" y="2204951"/>
                <a:ext cx="358925" cy="355984"/>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latin typeface="Arial" panose="020B0604020202020204" pitchFamily="34" charset="0"/>
                  <a:ea typeface="Open Sans" panose="020B0606030504020204" pitchFamily="34" charset="0"/>
                  <a:cs typeface="Arial" panose="020B0604020202020204" pitchFamily="34" charset="0"/>
                </a:endParaRPr>
              </a:p>
            </p:txBody>
          </p:sp>
          <p:grpSp>
            <p:nvGrpSpPr>
              <p:cNvPr id="119" name="Group 118">
                <a:extLst>
                  <a:ext uri="{FF2B5EF4-FFF2-40B4-BE49-F238E27FC236}">
                    <a16:creationId xmlns:a16="http://schemas.microsoft.com/office/drawing/2014/main" id="{F3D4408A-F312-D18F-F469-C9C8C863A398}"/>
                  </a:ext>
                </a:extLst>
              </p:cNvPr>
              <p:cNvGrpSpPr/>
              <p:nvPr/>
            </p:nvGrpSpPr>
            <p:grpSpPr>
              <a:xfrm>
                <a:off x="3960241" y="1458557"/>
                <a:ext cx="1617448" cy="1396617"/>
                <a:chOff x="3960241" y="1458557"/>
                <a:chExt cx="1617448" cy="1396617"/>
              </a:xfrm>
            </p:grpSpPr>
            <p:sp>
              <p:nvSpPr>
                <p:cNvPr id="120" name="Rectangle 119">
                  <a:extLst>
                    <a:ext uri="{FF2B5EF4-FFF2-40B4-BE49-F238E27FC236}">
                      <a16:creationId xmlns:a16="http://schemas.microsoft.com/office/drawing/2014/main" id="{54411944-E3C5-4EE2-BA66-4188800BFFB9}"/>
                    </a:ext>
                  </a:extLst>
                </p:cNvPr>
                <p:cNvSpPr/>
                <p:nvPr/>
              </p:nvSpPr>
              <p:spPr>
                <a:xfrm>
                  <a:off x="4342566" y="2204951"/>
                  <a:ext cx="358925" cy="355984"/>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latin typeface="Arial" panose="020B0604020202020204" pitchFamily="34" charset="0"/>
                    <a:ea typeface="Open Sans" panose="020B0606030504020204" pitchFamily="34" charset="0"/>
                    <a:cs typeface="Arial" panose="020B0604020202020204" pitchFamily="34" charset="0"/>
                  </a:endParaRPr>
                </a:p>
              </p:txBody>
            </p:sp>
            <p:sp>
              <p:nvSpPr>
                <p:cNvPr id="121" name="Rectangle 120">
                  <a:extLst>
                    <a:ext uri="{FF2B5EF4-FFF2-40B4-BE49-F238E27FC236}">
                      <a16:creationId xmlns:a16="http://schemas.microsoft.com/office/drawing/2014/main" id="{6B2E8F13-88E1-9269-20A5-4D66E426FD28}"/>
                    </a:ext>
                  </a:extLst>
                </p:cNvPr>
                <p:cNvSpPr/>
                <p:nvPr/>
              </p:nvSpPr>
              <p:spPr>
                <a:xfrm>
                  <a:off x="4712278" y="2204951"/>
                  <a:ext cx="358925" cy="355984"/>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latin typeface="Arial" panose="020B0604020202020204" pitchFamily="34" charset="0"/>
                    <a:ea typeface="Open Sans" panose="020B0606030504020204" pitchFamily="34" charset="0"/>
                    <a:cs typeface="Arial" panose="020B0604020202020204" pitchFamily="34" charset="0"/>
                  </a:endParaRPr>
                </a:p>
              </p:txBody>
            </p:sp>
            <p:sp>
              <p:nvSpPr>
                <p:cNvPr id="122" name="Rectangle 121">
                  <a:extLst>
                    <a:ext uri="{FF2B5EF4-FFF2-40B4-BE49-F238E27FC236}">
                      <a16:creationId xmlns:a16="http://schemas.microsoft.com/office/drawing/2014/main" id="{E0E0B373-CCB9-B7C1-0894-438DB1799FB4}"/>
                    </a:ext>
                  </a:extLst>
                </p:cNvPr>
                <p:cNvSpPr/>
                <p:nvPr/>
              </p:nvSpPr>
              <p:spPr>
                <a:xfrm>
                  <a:off x="4342566" y="1838423"/>
                  <a:ext cx="358925" cy="355984"/>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latin typeface="Arial" panose="020B0604020202020204" pitchFamily="34" charset="0"/>
                    <a:ea typeface="Open Sans" panose="020B0606030504020204" pitchFamily="34" charset="0"/>
                    <a:cs typeface="Arial" panose="020B0604020202020204" pitchFamily="34" charset="0"/>
                  </a:endParaRPr>
                </a:p>
              </p:txBody>
            </p:sp>
            <p:sp>
              <p:nvSpPr>
                <p:cNvPr id="123" name="Rectangle 122">
                  <a:extLst>
                    <a:ext uri="{FF2B5EF4-FFF2-40B4-BE49-F238E27FC236}">
                      <a16:creationId xmlns:a16="http://schemas.microsoft.com/office/drawing/2014/main" id="{BE007AC3-A7CB-173F-949A-2A55CAB9C1F3}"/>
                    </a:ext>
                  </a:extLst>
                </p:cNvPr>
                <p:cNvSpPr/>
                <p:nvPr/>
              </p:nvSpPr>
              <p:spPr>
                <a:xfrm>
                  <a:off x="4712278" y="1838077"/>
                  <a:ext cx="358925" cy="355984"/>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latin typeface="Arial" panose="020B0604020202020204" pitchFamily="34" charset="0"/>
                    <a:ea typeface="Open Sans" panose="020B0606030504020204" pitchFamily="34" charset="0"/>
                    <a:cs typeface="Arial" panose="020B0604020202020204" pitchFamily="34" charset="0"/>
                  </a:endParaRPr>
                </a:p>
              </p:txBody>
            </p:sp>
            <p:sp>
              <p:nvSpPr>
                <p:cNvPr id="124" name="Rectangle 123">
                  <a:extLst>
                    <a:ext uri="{FF2B5EF4-FFF2-40B4-BE49-F238E27FC236}">
                      <a16:creationId xmlns:a16="http://schemas.microsoft.com/office/drawing/2014/main" id="{28F6691D-51FD-4D41-9837-0C931FFA6902}"/>
                    </a:ext>
                  </a:extLst>
                </p:cNvPr>
                <p:cNvSpPr/>
                <p:nvPr/>
              </p:nvSpPr>
              <p:spPr>
                <a:xfrm>
                  <a:off x="5081990" y="1838077"/>
                  <a:ext cx="358925" cy="355984"/>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latin typeface="Arial" panose="020B0604020202020204" pitchFamily="34" charset="0"/>
                    <a:ea typeface="Open Sans" panose="020B0606030504020204" pitchFamily="34" charset="0"/>
                    <a:cs typeface="Arial" panose="020B0604020202020204" pitchFamily="34" charset="0"/>
                  </a:endParaRPr>
                </a:p>
              </p:txBody>
            </p:sp>
            <p:sp>
              <p:nvSpPr>
                <p:cNvPr id="125" name="Rectangle 124">
                  <a:extLst>
                    <a:ext uri="{FF2B5EF4-FFF2-40B4-BE49-F238E27FC236}">
                      <a16:creationId xmlns:a16="http://schemas.microsoft.com/office/drawing/2014/main" id="{865694C2-D6B2-87BF-9281-73CB2EF1469D}"/>
                    </a:ext>
                  </a:extLst>
                </p:cNvPr>
                <p:cNvSpPr/>
                <p:nvPr/>
              </p:nvSpPr>
              <p:spPr>
                <a:xfrm>
                  <a:off x="5081990" y="1474275"/>
                  <a:ext cx="358925" cy="355984"/>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latin typeface="Arial" panose="020B0604020202020204" pitchFamily="34" charset="0"/>
                    <a:ea typeface="Open Sans" panose="020B0606030504020204" pitchFamily="34" charset="0"/>
                    <a:cs typeface="Arial" panose="020B0604020202020204" pitchFamily="34" charset="0"/>
                  </a:endParaRPr>
                </a:p>
              </p:txBody>
            </p:sp>
            <p:sp>
              <p:nvSpPr>
                <p:cNvPr id="126" name="Rectangle 125">
                  <a:extLst>
                    <a:ext uri="{FF2B5EF4-FFF2-40B4-BE49-F238E27FC236}">
                      <a16:creationId xmlns:a16="http://schemas.microsoft.com/office/drawing/2014/main" id="{5DEFEA86-4C18-CB16-0E11-D36EC66E63E9}"/>
                    </a:ext>
                  </a:extLst>
                </p:cNvPr>
                <p:cNvSpPr/>
                <p:nvPr/>
              </p:nvSpPr>
              <p:spPr>
                <a:xfrm>
                  <a:off x="4712278" y="1474044"/>
                  <a:ext cx="358925" cy="355984"/>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latin typeface="Arial" panose="020B0604020202020204" pitchFamily="34" charset="0"/>
                    <a:ea typeface="Open Sans" panose="020B0606030504020204" pitchFamily="34" charset="0"/>
                    <a:cs typeface="Arial" panose="020B0604020202020204" pitchFamily="34" charset="0"/>
                  </a:endParaRPr>
                </a:p>
              </p:txBody>
            </p:sp>
            <p:grpSp>
              <p:nvGrpSpPr>
                <p:cNvPr id="127" name="Group 126">
                  <a:extLst>
                    <a:ext uri="{FF2B5EF4-FFF2-40B4-BE49-F238E27FC236}">
                      <a16:creationId xmlns:a16="http://schemas.microsoft.com/office/drawing/2014/main" id="{C90FDC04-20FA-4B94-D09F-2D7D1B4E55F1}"/>
                    </a:ext>
                  </a:extLst>
                </p:cNvPr>
                <p:cNvGrpSpPr/>
                <p:nvPr/>
              </p:nvGrpSpPr>
              <p:grpSpPr>
                <a:xfrm>
                  <a:off x="3960241" y="1458557"/>
                  <a:ext cx="1617448" cy="1396617"/>
                  <a:chOff x="3960241" y="1458746"/>
                  <a:chExt cx="1617448" cy="1396617"/>
                </a:xfrm>
              </p:grpSpPr>
              <p:grpSp>
                <p:nvGrpSpPr>
                  <p:cNvPr id="129" name="Group 128">
                    <a:extLst>
                      <a:ext uri="{FF2B5EF4-FFF2-40B4-BE49-F238E27FC236}">
                        <a16:creationId xmlns:a16="http://schemas.microsoft.com/office/drawing/2014/main" id="{BC9E75A9-F86B-A6A1-9639-89BC8D9B3F9C}"/>
                      </a:ext>
                    </a:extLst>
                  </p:cNvPr>
                  <p:cNvGrpSpPr/>
                  <p:nvPr/>
                </p:nvGrpSpPr>
                <p:grpSpPr>
                  <a:xfrm>
                    <a:off x="4244038" y="1458746"/>
                    <a:ext cx="1333651" cy="1170417"/>
                    <a:chOff x="4075763" y="1358900"/>
                    <a:chExt cx="1333651" cy="1170417"/>
                  </a:xfrm>
                </p:grpSpPr>
                <p:cxnSp>
                  <p:nvCxnSpPr>
                    <p:cNvPr id="133" name="Straight Connector 132">
                      <a:extLst>
                        <a:ext uri="{FF2B5EF4-FFF2-40B4-BE49-F238E27FC236}">
                          <a16:creationId xmlns:a16="http://schemas.microsoft.com/office/drawing/2014/main" id="{AFBE7815-F058-640A-3B9A-5CBF14E44871}"/>
                        </a:ext>
                      </a:extLst>
                    </p:cNvPr>
                    <p:cNvCxnSpPr>
                      <a:cxnSpLocks/>
                    </p:cNvCxnSpPr>
                    <p:nvPr/>
                  </p:nvCxnSpPr>
                  <p:spPr>
                    <a:xfrm>
                      <a:off x="4075763" y="2529317"/>
                      <a:ext cx="1333651" cy="0"/>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4" name="Straight Connector 133">
                      <a:extLst>
                        <a:ext uri="{FF2B5EF4-FFF2-40B4-BE49-F238E27FC236}">
                          <a16:creationId xmlns:a16="http://schemas.microsoft.com/office/drawing/2014/main" id="{47FA4884-AD08-8509-60DC-E013CC7EAD8A}"/>
                        </a:ext>
                      </a:extLst>
                    </p:cNvPr>
                    <p:cNvCxnSpPr>
                      <a:cxnSpLocks/>
                    </p:cNvCxnSpPr>
                    <p:nvPr/>
                  </p:nvCxnSpPr>
                  <p:spPr>
                    <a:xfrm flipV="1">
                      <a:off x="4075763" y="1358900"/>
                      <a:ext cx="0" cy="1170417"/>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130" name="TextBox 46">
                    <a:extLst>
                      <a:ext uri="{FF2B5EF4-FFF2-40B4-BE49-F238E27FC236}">
                        <a16:creationId xmlns:a16="http://schemas.microsoft.com/office/drawing/2014/main" id="{E2BC1A83-03F6-1F30-ECF0-8518808458BF}"/>
                      </a:ext>
                    </a:extLst>
                  </p:cNvPr>
                  <p:cNvSpPr txBox="1"/>
                  <p:nvPr/>
                </p:nvSpPr>
                <p:spPr>
                  <a:xfrm rot="16200000">
                    <a:off x="3583789" y="1857101"/>
                    <a:ext cx="1029904"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a:latin typeface="Arial" panose="020B0604020202020204" pitchFamily="34" charset="0"/>
                        <a:ea typeface="Open Sans" panose="020B0606030504020204" pitchFamily="34" charset="0"/>
                        <a:cs typeface="Arial" panose="020B0604020202020204" pitchFamily="34" charset="0"/>
                      </a:rPr>
                      <a:t>Impact</a:t>
                    </a:r>
                    <a:endParaRPr lang="en-US" sz="1100">
                      <a:latin typeface="Arial" panose="020B0604020202020204" pitchFamily="34" charset="0"/>
                      <a:ea typeface="Open Sans" panose="020B0606030504020204" pitchFamily="34" charset="0"/>
                      <a:cs typeface="Arial" panose="020B0604020202020204" pitchFamily="34" charset="0"/>
                    </a:endParaRPr>
                  </a:p>
                </p:txBody>
              </p:sp>
              <p:sp>
                <p:nvSpPr>
                  <p:cNvPr id="131" name="TextBox 49">
                    <a:extLst>
                      <a:ext uri="{FF2B5EF4-FFF2-40B4-BE49-F238E27FC236}">
                        <a16:creationId xmlns:a16="http://schemas.microsoft.com/office/drawing/2014/main" id="{F6D696BD-3272-3C98-47E1-F0311C61DB6B}"/>
                      </a:ext>
                    </a:extLst>
                  </p:cNvPr>
                  <p:cNvSpPr txBox="1"/>
                  <p:nvPr/>
                </p:nvSpPr>
                <p:spPr>
                  <a:xfrm>
                    <a:off x="4447512" y="2578364"/>
                    <a:ext cx="1029904"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a:latin typeface="Arial" panose="020B0604020202020204" pitchFamily="34" charset="0"/>
                        <a:ea typeface="Open Sans" panose="020B0606030504020204" pitchFamily="34" charset="0"/>
                        <a:cs typeface="Arial" panose="020B0604020202020204" pitchFamily="34" charset="0"/>
                      </a:rPr>
                      <a:t>Likelihood</a:t>
                    </a:r>
                    <a:endParaRPr lang="en-US" sz="1100">
                      <a:latin typeface="Arial" panose="020B0604020202020204" pitchFamily="34" charset="0"/>
                      <a:ea typeface="Open Sans" panose="020B0606030504020204" pitchFamily="34" charset="0"/>
                      <a:cs typeface="Arial" panose="020B0604020202020204" pitchFamily="34" charset="0"/>
                    </a:endParaRPr>
                  </a:p>
                </p:txBody>
              </p:sp>
              <p:sp>
                <p:nvSpPr>
                  <p:cNvPr id="132" name="Rectangle 131">
                    <a:extLst>
                      <a:ext uri="{FF2B5EF4-FFF2-40B4-BE49-F238E27FC236}">
                        <a16:creationId xmlns:a16="http://schemas.microsoft.com/office/drawing/2014/main" id="{F00A71B2-588B-63A9-90F1-C2C385569880}"/>
                      </a:ext>
                    </a:extLst>
                  </p:cNvPr>
                  <p:cNvSpPr/>
                  <p:nvPr/>
                </p:nvSpPr>
                <p:spPr>
                  <a:xfrm>
                    <a:off x="4342566" y="1474275"/>
                    <a:ext cx="358925" cy="355984"/>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latin typeface="Arial" panose="020B0604020202020204" pitchFamily="34" charset="0"/>
                      <a:ea typeface="Open Sans" panose="020B0606030504020204" pitchFamily="34" charset="0"/>
                      <a:cs typeface="Arial" panose="020B0604020202020204" pitchFamily="34" charset="0"/>
                    </a:endParaRPr>
                  </a:p>
                </p:txBody>
              </p:sp>
            </p:grpSp>
          </p:grpSp>
        </p:grpSp>
        <p:sp>
          <p:nvSpPr>
            <p:cNvPr id="135" name="TextBox 134">
              <a:extLst>
                <a:ext uri="{FF2B5EF4-FFF2-40B4-BE49-F238E27FC236}">
                  <a16:creationId xmlns:a16="http://schemas.microsoft.com/office/drawing/2014/main" id="{D2AF54C4-5BB3-E10D-6B45-74A289F266AB}"/>
                </a:ext>
              </a:extLst>
            </p:cNvPr>
            <p:cNvSpPr txBox="1"/>
            <p:nvPr/>
          </p:nvSpPr>
          <p:spPr>
            <a:xfrm>
              <a:off x="8523513" y="3228492"/>
              <a:ext cx="3458295" cy="2554545"/>
            </a:xfrm>
            <a:prstGeom prst="rect">
              <a:avLst/>
            </a:prstGeom>
            <a:noFill/>
          </p:spPr>
          <p:txBody>
            <a:bodyPr wrap="square" rtlCol="0">
              <a:spAutoFit/>
            </a:bodyPr>
            <a:lstStyle/>
            <a:p>
              <a:pPr marL="285750" indent="-285750">
                <a:buFont typeface="Arial" panose="020B0604020202020204" pitchFamily="34" charset="0"/>
                <a:buChar char="•"/>
              </a:pPr>
              <a:r>
                <a:rPr lang="en-US" sz="1600" b="0" i="0">
                  <a:effectLst/>
                  <a:latin typeface="Arial" panose="020B0604020202020204" pitchFamily="34" charset="0"/>
                  <a:cs typeface="Arial" panose="020B0604020202020204" pitchFamily="34" charset="0"/>
                </a:rPr>
                <a:t>Implement a robust internal safety management system (SMS) that goes beyond regulatory requirements and incorporates proactive risk assessment and mitigation measures</a:t>
              </a:r>
            </a:p>
            <a:p>
              <a:pPr marL="285750" indent="-285750">
                <a:buFont typeface="Arial" panose="020B0604020202020204" pitchFamily="34" charset="0"/>
                <a:buChar char="•"/>
              </a:pPr>
              <a:r>
                <a:rPr lang="en-US" sz="1600" b="0" i="0">
                  <a:effectLst/>
                  <a:latin typeface="Arial" panose="020B0604020202020204" pitchFamily="34" charset="0"/>
                  <a:cs typeface="Arial" panose="020B0604020202020204" pitchFamily="34" charset="0"/>
                </a:rPr>
                <a:t>Encourage employees to stay informed about industry trends and best practices.</a:t>
              </a:r>
              <a:endParaRPr lang="en-US" sz="1600">
                <a:latin typeface="Arial" panose="020B0604020202020204" pitchFamily="34" charset="0"/>
                <a:ea typeface="Calibri"/>
                <a:cs typeface="Arial" panose="020B0604020202020204" pitchFamily="34" charset="0"/>
              </a:endParaRPr>
            </a:p>
          </p:txBody>
        </p:sp>
        <p:sp>
          <p:nvSpPr>
            <p:cNvPr id="138" name="Isosceles Triangle 137">
              <a:extLst>
                <a:ext uri="{FF2B5EF4-FFF2-40B4-BE49-F238E27FC236}">
                  <a16:creationId xmlns:a16="http://schemas.microsoft.com/office/drawing/2014/main" id="{A3464F17-1372-0DF2-8B11-9946401FEF3A}"/>
                </a:ext>
              </a:extLst>
            </p:cNvPr>
            <p:cNvSpPr/>
            <p:nvPr/>
          </p:nvSpPr>
          <p:spPr>
            <a:xfrm>
              <a:off x="10175870" y="2225365"/>
              <a:ext cx="187971" cy="165100"/>
            </a:xfrm>
            <a:prstGeom prst="triangle">
              <a:avLst/>
            </a:prstGeom>
            <a:ln w="28575">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grpSp>
    </p:spTree>
    <p:extLst>
      <p:ext uri="{BB962C8B-B14F-4D97-AF65-F5344CB8AC3E}">
        <p14:creationId xmlns:p14="http://schemas.microsoft.com/office/powerpoint/2010/main" val="1519420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a:extLst>
              <a:ext uri="{FF2B5EF4-FFF2-40B4-BE49-F238E27FC236}">
                <a16:creationId xmlns:a16="http://schemas.microsoft.com/office/drawing/2014/main" id="{7E4BB4B2-5CC0-1DCE-9CB1-EB072E5AACFD}"/>
              </a:ext>
            </a:extLst>
          </p:cNvPr>
          <p:cNvSpPr>
            <a:spLocks noGrp="1"/>
          </p:cNvSpPr>
          <p:nvPr>
            <p:ph type="sldNum" sz="quarter" idx="4"/>
          </p:nvPr>
        </p:nvSpPr>
        <p:spPr/>
        <p:txBody>
          <a:bodyPr/>
          <a:lstStyle/>
          <a:p>
            <a:fld id="{A985D017-44AD-B14C-B295-D6060EBAC39E}" type="slidenum">
              <a:rPr lang="en-US" smtClean="0">
                <a:solidFill>
                  <a:schemeClr val="tx1">
                    <a:lumMod val="95000"/>
                    <a:lumOff val="5000"/>
                  </a:schemeClr>
                </a:solidFill>
                <a:latin typeface="Arial" panose="020B0604020202020204" pitchFamily="34" charset="0"/>
                <a:cs typeface="Arial" panose="020B0604020202020204" pitchFamily="34" charset="0"/>
              </a:rPr>
              <a:pPr/>
              <a:t>12</a:t>
            </a:fld>
            <a:endParaRPr lang="en-US" dirty="0">
              <a:solidFill>
                <a:schemeClr val="tx1">
                  <a:lumMod val="95000"/>
                  <a:lumOff val="5000"/>
                </a:schemeClr>
              </a:solidFill>
              <a:latin typeface="Arial" panose="020B0604020202020204" pitchFamily="34" charset="0"/>
              <a:cs typeface="Arial" panose="020B0604020202020204" pitchFamily="34" charset="0"/>
            </a:endParaRPr>
          </a:p>
        </p:txBody>
      </p:sp>
      <p:sp>
        <p:nvSpPr>
          <p:cNvPr id="16" name="Title 15">
            <a:extLst>
              <a:ext uri="{FF2B5EF4-FFF2-40B4-BE49-F238E27FC236}">
                <a16:creationId xmlns:a16="http://schemas.microsoft.com/office/drawing/2014/main" id="{2696A5CF-9AF0-6F89-16BB-528C38445020}"/>
              </a:ext>
            </a:extLst>
          </p:cNvPr>
          <p:cNvSpPr>
            <a:spLocks noGrp="1"/>
          </p:cNvSpPr>
          <p:nvPr>
            <p:ph type="title" idx="4294967295"/>
          </p:nvPr>
        </p:nvSpPr>
        <p:spPr>
          <a:xfrm>
            <a:off x="295275" y="63500"/>
            <a:ext cx="11896725" cy="833438"/>
          </a:xfrm>
        </p:spPr>
        <p:txBody>
          <a:bodyPr>
            <a:noAutofit/>
          </a:bodyPr>
          <a:lstStyle/>
          <a:p>
            <a:r>
              <a:rPr lang="en-IN" dirty="0">
                <a:latin typeface="Arial" panose="020B0604020202020204" pitchFamily="34" charset="0"/>
                <a:cs typeface="Arial" panose="020B0604020202020204" pitchFamily="34" charset="0"/>
              </a:rPr>
              <a:t>Boeing will transform into a safety-prioritized culture to better organize their change management</a:t>
            </a:r>
          </a:p>
        </p:txBody>
      </p:sp>
      <p:sp>
        <p:nvSpPr>
          <p:cNvPr id="2" name="TextBox 1">
            <a:extLst>
              <a:ext uri="{FF2B5EF4-FFF2-40B4-BE49-F238E27FC236}">
                <a16:creationId xmlns:a16="http://schemas.microsoft.com/office/drawing/2014/main" id="{202B772E-905B-0AD4-2249-B5698A9A48A5}"/>
              </a:ext>
            </a:extLst>
          </p:cNvPr>
          <p:cNvSpPr txBox="1"/>
          <p:nvPr/>
        </p:nvSpPr>
        <p:spPr>
          <a:xfrm>
            <a:off x="141234" y="1621376"/>
            <a:ext cx="2398095" cy="374571"/>
          </a:xfrm>
          <a:prstGeom prst="roundRect">
            <a:avLst/>
          </a:prstGeom>
          <a:solidFill>
            <a:schemeClr val="tx1"/>
          </a:solidFill>
        </p:spPr>
        <p:txBody>
          <a:bodyPr wrap="square" rtlCol="0">
            <a:spAutoFit/>
          </a:bodyPr>
          <a:lstStyle/>
          <a:p>
            <a:pPr algn="ctr"/>
            <a:r>
              <a:rPr lang="en-US" sz="1600">
                <a:solidFill>
                  <a:schemeClr val="bg1"/>
                </a:solidFill>
                <a:latin typeface="Arial" panose="020B0604020202020204" pitchFamily="34" charset="0"/>
                <a:cs typeface="Arial" panose="020B0604020202020204" pitchFamily="34" charset="0"/>
              </a:rPr>
              <a:t>Current State</a:t>
            </a:r>
          </a:p>
        </p:txBody>
      </p:sp>
      <p:sp>
        <p:nvSpPr>
          <p:cNvPr id="3" name="TextBox 2">
            <a:extLst>
              <a:ext uri="{FF2B5EF4-FFF2-40B4-BE49-F238E27FC236}">
                <a16:creationId xmlns:a16="http://schemas.microsoft.com/office/drawing/2014/main" id="{CDEE58FF-1D66-F43B-9193-C145BBBBFCF3}"/>
              </a:ext>
            </a:extLst>
          </p:cNvPr>
          <p:cNvSpPr txBox="1"/>
          <p:nvPr/>
        </p:nvSpPr>
        <p:spPr>
          <a:xfrm>
            <a:off x="141234" y="3582234"/>
            <a:ext cx="2398095" cy="374571"/>
          </a:xfrm>
          <a:prstGeom prst="roundRect">
            <a:avLst/>
          </a:prstGeom>
          <a:solidFill>
            <a:schemeClr val="tx1"/>
          </a:solidFill>
        </p:spPr>
        <p:txBody>
          <a:bodyPr wrap="square" rtlCol="0">
            <a:spAutoFit/>
          </a:bodyPr>
          <a:lstStyle/>
          <a:p>
            <a:pPr algn="ctr"/>
            <a:r>
              <a:rPr lang="en-US" sz="1600">
                <a:solidFill>
                  <a:schemeClr val="bg1"/>
                </a:solidFill>
                <a:latin typeface="Arial" panose="020B0604020202020204" pitchFamily="34" charset="0"/>
                <a:cs typeface="Arial" panose="020B0604020202020204" pitchFamily="34" charset="0"/>
              </a:rPr>
              <a:t>Future State</a:t>
            </a:r>
          </a:p>
        </p:txBody>
      </p:sp>
      <p:cxnSp>
        <p:nvCxnSpPr>
          <p:cNvPr id="5" name="Straight Connector 4">
            <a:extLst>
              <a:ext uri="{FF2B5EF4-FFF2-40B4-BE49-F238E27FC236}">
                <a16:creationId xmlns:a16="http://schemas.microsoft.com/office/drawing/2014/main" id="{1C2E851A-26F7-27FA-3005-A926AA704632}"/>
              </a:ext>
            </a:extLst>
          </p:cNvPr>
          <p:cNvCxnSpPr/>
          <p:nvPr/>
        </p:nvCxnSpPr>
        <p:spPr>
          <a:xfrm>
            <a:off x="2662750" y="1052681"/>
            <a:ext cx="0" cy="4973652"/>
          </a:xfrm>
          <a:prstGeom prst="line">
            <a:avLst/>
          </a:prstGeom>
          <a:ln w="76200">
            <a:solidFill>
              <a:schemeClr val="tx1"/>
            </a:solidFill>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7F67C4F8-05E8-ED02-B2C1-E2F0B9420255}"/>
              </a:ext>
            </a:extLst>
          </p:cNvPr>
          <p:cNvSpPr txBox="1"/>
          <p:nvPr/>
        </p:nvSpPr>
        <p:spPr>
          <a:xfrm>
            <a:off x="2836972" y="1621375"/>
            <a:ext cx="1756289" cy="374571"/>
          </a:xfrm>
          <a:prstGeom prst="roundRect">
            <a:avLst/>
          </a:prstGeom>
          <a:solidFill>
            <a:schemeClr val="accent1">
              <a:lumMod val="75000"/>
            </a:schemeClr>
          </a:solidFill>
        </p:spPr>
        <p:txBody>
          <a:bodyPr wrap="square" rtlCol="0">
            <a:spAutoFit/>
          </a:bodyPr>
          <a:lstStyle/>
          <a:p>
            <a:pPr algn="ctr"/>
            <a:r>
              <a:rPr lang="en-US" sz="1600">
                <a:solidFill>
                  <a:schemeClr val="bg1"/>
                </a:solidFill>
                <a:latin typeface="Arial" panose="020B0604020202020204" pitchFamily="34" charset="0"/>
                <a:cs typeface="Arial" panose="020B0604020202020204" pitchFamily="34" charset="0"/>
              </a:rPr>
              <a:t>Existing 737 NG</a:t>
            </a:r>
          </a:p>
        </p:txBody>
      </p:sp>
      <p:sp>
        <p:nvSpPr>
          <p:cNvPr id="31" name="TextBox 30">
            <a:extLst>
              <a:ext uri="{FF2B5EF4-FFF2-40B4-BE49-F238E27FC236}">
                <a16:creationId xmlns:a16="http://schemas.microsoft.com/office/drawing/2014/main" id="{EDE2E0AF-A7A9-76C4-285C-919BCE08A59A}"/>
              </a:ext>
            </a:extLst>
          </p:cNvPr>
          <p:cNvSpPr txBox="1"/>
          <p:nvPr/>
        </p:nvSpPr>
        <p:spPr>
          <a:xfrm>
            <a:off x="5073353" y="1620506"/>
            <a:ext cx="1756284" cy="374571"/>
          </a:xfrm>
          <a:prstGeom prst="roundRect">
            <a:avLst/>
          </a:prstGeom>
          <a:solidFill>
            <a:schemeClr val="accent1">
              <a:lumMod val="75000"/>
            </a:schemeClr>
          </a:solidFill>
        </p:spPr>
        <p:txBody>
          <a:bodyPr wrap="square" rtlCol="0">
            <a:spAutoFit/>
          </a:bodyPr>
          <a:lstStyle/>
          <a:p>
            <a:pPr algn="ctr"/>
            <a:r>
              <a:rPr lang="en-US" sz="1600">
                <a:solidFill>
                  <a:schemeClr val="bg1"/>
                </a:solidFill>
                <a:latin typeface="Arial" panose="020B0604020202020204" pitchFamily="34" charset="0"/>
                <a:cs typeface="Arial" panose="020B0604020202020204" pitchFamily="34" charset="0"/>
              </a:rPr>
              <a:t>Alterations Made</a:t>
            </a:r>
          </a:p>
        </p:txBody>
      </p:sp>
      <p:sp>
        <p:nvSpPr>
          <p:cNvPr id="32" name="TextBox 31">
            <a:extLst>
              <a:ext uri="{FF2B5EF4-FFF2-40B4-BE49-F238E27FC236}">
                <a16:creationId xmlns:a16="http://schemas.microsoft.com/office/drawing/2014/main" id="{E6DD4720-97D8-327F-016E-C18B44F81007}"/>
              </a:ext>
            </a:extLst>
          </p:cNvPr>
          <p:cNvSpPr txBox="1"/>
          <p:nvPr/>
        </p:nvSpPr>
        <p:spPr>
          <a:xfrm>
            <a:off x="7429452" y="1480841"/>
            <a:ext cx="2018562" cy="646986"/>
          </a:xfrm>
          <a:prstGeom prst="roundRect">
            <a:avLst/>
          </a:prstGeom>
          <a:solidFill>
            <a:schemeClr val="accent1">
              <a:lumMod val="75000"/>
            </a:schemeClr>
          </a:solidFill>
        </p:spPr>
        <p:txBody>
          <a:bodyPr wrap="square" rtlCol="0">
            <a:spAutoFit/>
          </a:bodyPr>
          <a:lstStyle/>
          <a:p>
            <a:pPr algn="ctr"/>
            <a:r>
              <a:rPr lang="en-US" sz="1600">
                <a:solidFill>
                  <a:schemeClr val="bg1"/>
                </a:solidFill>
                <a:latin typeface="Arial" panose="020B0604020202020204" pitchFamily="34" charset="0"/>
                <a:cs typeface="Arial" panose="020B0604020202020204" pitchFamily="34" charset="0"/>
              </a:rPr>
              <a:t>Board Made Executive Decision</a:t>
            </a:r>
          </a:p>
        </p:txBody>
      </p:sp>
      <p:sp>
        <p:nvSpPr>
          <p:cNvPr id="33" name="TextBox 32">
            <a:extLst>
              <a:ext uri="{FF2B5EF4-FFF2-40B4-BE49-F238E27FC236}">
                <a16:creationId xmlns:a16="http://schemas.microsoft.com/office/drawing/2014/main" id="{186511F5-65FA-6822-B7B1-7E95C2730910}"/>
              </a:ext>
            </a:extLst>
          </p:cNvPr>
          <p:cNvSpPr txBox="1"/>
          <p:nvPr/>
        </p:nvSpPr>
        <p:spPr>
          <a:xfrm>
            <a:off x="6036331" y="2448812"/>
            <a:ext cx="2200873" cy="646986"/>
          </a:xfrm>
          <a:prstGeom prst="roundRect">
            <a:avLst/>
          </a:prstGeom>
          <a:solidFill>
            <a:srgbClr val="C00000"/>
          </a:solidFill>
        </p:spPr>
        <p:txBody>
          <a:bodyPr wrap="square" rtlCol="0">
            <a:spAutoFit/>
          </a:bodyPr>
          <a:lstStyle/>
          <a:p>
            <a:pPr algn="ctr"/>
            <a:r>
              <a:rPr lang="en-US" sz="1600">
                <a:solidFill>
                  <a:schemeClr val="bg1"/>
                </a:solidFill>
                <a:latin typeface="Arial" panose="020B0604020202020204" pitchFamily="34" charset="0"/>
                <a:cs typeface="Arial" panose="020B0604020202020204" pitchFamily="34" charset="0"/>
              </a:rPr>
              <a:t>Change Management Procedures Missing</a:t>
            </a:r>
          </a:p>
        </p:txBody>
      </p:sp>
      <p:cxnSp>
        <p:nvCxnSpPr>
          <p:cNvPr id="34" name="Straight Arrow Connector 33">
            <a:extLst>
              <a:ext uri="{FF2B5EF4-FFF2-40B4-BE49-F238E27FC236}">
                <a16:creationId xmlns:a16="http://schemas.microsoft.com/office/drawing/2014/main" id="{AE431F66-79F6-8552-8071-7F774FAC7993}"/>
              </a:ext>
            </a:extLst>
          </p:cNvPr>
          <p:cNvCxnSpPr>
            <a:cxnSpLocks/>
            <a:stCxn id="30" idx="3"/>
            <a:endCxn id="31" idx="1"/>
          </p:cNvCxnSpPr>
          <p:nvPr/>
        </p:nvCxnSpPr>
        <p:spPr>
          <a:xfrm flipV="1">
            <a:off x="4593261" y="1807792"/>
            <a:ext cx="480092" cy="86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4DEA4982-F26C-D23F-E457-C15E535302D6}"/>
              </a:ext>
            </a:extLst>
          </p:cNvPr>
          <p:cNvCxnSpPr>
            <a:cxnSpLocks/>
            <a:stCxn id="31" idx="3"/>
            <a:endCxn id="32" idx="1"/>
          </p:cNvCxnSpPr>
          <p:nvPr/>
        </p:nvCxnSpPr>
        <p:spPr>
          <a:xfrm flipV="1">
            <a:off x="6829637" y="1804334"/>
            <a:ext cx="599815" cy="345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45" name="TextBox 44">
            <a:extLst>
              <a:ext uri="{FF2B5EF4-FFF2-40B4-BE49-F238E27FC236}">
                <a16:creationId xmlns:a16="http://schemas.microsoft.com/office/drawing/2014/main" id="{0A0A4563-57E8-545D-AF24-95A05F901835}"/>
              </a:ext>
            </a:extLst>
          </p:cNvPr>
          <p:cNvSpPr txBox="1"/>
          <p:nvPr/>
        </p:nvSpPr>
        <p:spPr>
          <a:xfrm>
            <a:off x="2836973" y="3582234"/>
            <a:ext cx="1756289" cy="374571"/>
          </a:xfrm>
          <a:prstGeom prst="roundRect">
            <a:avLst/>
          </a:prstGeom>
          <a:solidFill>
            <a:schemeClr val="accent1">
              <a:lumMod val="75000"/>
            </a:schemeClr>
          </a:solidFill>
        </p:spPr>
        <p:txBody>
          <a:bodyPr wrap="square" rtlCol="0">
            <a:spAutoFit/>
          </a:bodyPr>
          <a:lstStyle/>
          <a:p>
            <a:pPr algn="ctr"/>
            <a:r>
              <a:rPr lang="en-US" sz="1600">
                <a:solidFill>
                  <a:schemeClr val="bg1"/>
                </a:solidFill>
                <a:latin typeface="Arial" panose="020B0604020202020204" pitchFamily="34" charset="0"/>
                <a:cs typeface="Arial" panose="020B0604020202020204" pitchFamily="34" charset="0"/>
              </a:rPr>
              <a:t>Existing 737 NG</a:t>
            </a:r>
          </a:p>
        </p:txBody>
      </p:sp>
      <p:sp>
        <p:nvSpPr>
          <p:cNvPr id="46" name="TextBox 45">
            <a:extLst>
              <a:ext uri="{FF2B5EF4-FFF2-40B4-BE49-F238E27FC236}">
                <a16:creationId xmlns:a16="http://schemas.microsoft.com/office/drawing/2014/main" id="{22579DE6-69A3-102E-255F-835AFCE68A8F}"/>
              </a:ext>
            </a:extLst>
          </p:cNvPr>
          <p:cNvSpPr txBox="1"/>
          <p:nvPr/>
        </p:nvSpPr>
        <p:spPr>
          <a:xfrm>
            <a:off x="5514532" y="3571883"/>
            <a:ext cx="1756284" cy="374571"/>
          </a:xfrm>
          <a:prstGeom prst="roundRect">
            <a:avLst/>
          </a:prstGeom>
          <a:solidFill>
            <a:schemeClr val="accent1">
              <a:lumMod val="75000"/>
            </a:schemeClr>
          </a:solidFill>
        </p:spPr>
        <p:txBody>
          <a:bodyPr wrap="square" rtlCol="0">
            <a:spAutoFit/>
          </a:bodyPr>
          <a:lstStyle/>
          <a:p>
            <a:pPr algn="ctr"/>
            <a:r>
              <a:rPr lang="en-US" sz="1600">
                <a:solidFill>
                  <a:schemeClr val="bg1"/>
                </a:solidFill>
                <a:latin typeface="Arial" panose="020B0604020202020204" pitchFamily="34" charset="0"/>
                <a:cs typeface="Arial" panose="020B0604020202020204" pitchFamily="34" charset="0"/>
              </a:rPr>
              <a:t>Alterations Made</a:t>
            </a:r>
          </a:p>
        </p:txBody>
      </p:sp>
      <p:sp>
        <p:nvSpPr>
          <p:cNvPr id="47" name="TextBox 46">
            <a:extLst>
              <a:ext uri="{FF2B5EF4-FFF2-40B4-BE49-F238E27FC236}">
                <a16:creationId xmlns:a16="http://schemas.microsoft.com/office/drawing/2014/main" id="{B69A07CF-86FD-D5F2-5DA6-E5EB854DD422}"/>
              </a:ext>
            </a:extLst>
          </p:cNvPr>
          <p:cNvSpPr txBox="1"/>
          <p:nvPr/>
        </p:nvSpPr>
        <p:spPr>
          <a:xfrm>
            <a:off x="7598741" y="3451683"/>
            <a:ext cx="2018562" cy="646986"/>
          </a:xfrm>
          <a:prstGeom prst="roundRect">
            <a:avLst/>
          </a:prstGeom>
          <a:solidFill>
            <a:schemeClr val="accent1">
              <a:lumMod val="75000"/>
            </a:schemeClr>
          </a:solidFill>
        </p:spPr>
        <p:txBody>
          <a:bodyPr wrap="square" rtlCol="0">
            <a:spAutoFit/>
          </a:bodyPr>
          <a:lstStyle/>
          <a:p>
            <a:pPr algn="ctr"/>
            <a:r>
              <a:rPr lang="en-US" sz="1600">
                <a:solidFill>
                  <a:schemeClr val="bg1"/>
                </a:solidFill>
                <a:latin typeface="Arial" panose="020B0604020202020204" pitchFamily="34" charset="0"/>
                <a:cs typeface="Arial" panose="020B0604020202020204" pitchFamily="34" charset="0"/>
              </a:rPr>
              <a:t>Continue Normal Operations</a:t>
            </a:r>
          </a:p>
        </p:txBody>
      </p:sp>
      <p:sp>
        <p:nvSpPr>
          <p:cNvPr id="48" name="TextBox 47">
            <a:extLst>
              <a:ext uri="{FF2B5EF4-FFF2-40B4-BE49-F238E27FC236}">
                <a16:creationId xmlns:a16="http://schemas.microsoft.com/office/drawing/2014/main" id="{FB7E6EBC-4060-4BE5-5412-10E8A4E812CE}"/>
              </a:ext>
            </a:extLst>
          </p:cNvPr>
          <p:cNvSpPr txBox="1"/>
          <p:nvPr/>
        </p:nvSpPr>
        <p:spPr>
          <a:xfrm>
            <a:off x="2804304" y="4163646"/>
            <a:ext cx="2470283" cy="646986"/>
          </a:xfrm>
          <a:prstGeom prst="roundRect">
            <a:avLst/>
          </a:prstGeom>
          <a:solidFill>
            <a:schemeClr val="accent6">
              <a:lumMod val="75000"/>
            </a:schemeClr>
          </a:solidFill>
        </p:spPr>
        <p:txBody>
          <a:bodyPr wrap="square" rtlCol="0">
            <a:spAutoFit/>
          </a:bodyPr>
          <a:lstStyle>
            <a:defPPr>
              <a:defRPr lang="en-US"/>
            </a:defPPr>
            <a:lvl1pPr algn="ctr">
              <a:defRPr>
                <a:solidFill>
                  <a:schemeClr val="bg1"/>
                </a:solidFill>
              </a:defRPr>
            </a:lvl1pPr>
          </a:lstStyle>
          <a:p>
            <a:r>
              <a:rPr lang="en-US" sz="1600">
                <a:latin typeface="Arial" panose="020B0604020202020204" pitchFamily="34" charset="0"/>
                <a:cs typeface="Arial" panose="020B0604020202020204" pitchFamily="34" charset="0"/>
              </a:rPr>
              <a:t>Internal Testing and Controls</a:t>
            </a:r>
          </a:p>
        </p:txBody>
      </p:sp>
      <p:cxnSp>
        <p:nvCxnSpPr>
          <p:cNvPr id="49" name="Straight Arrow Connector 48">
            <a:extLst>
              <a:ext uri="{FF2B5EF4-FFF2-40B4-BE49-F238E27FC236}">
                <a16:creationId xmlns:a16="http://schemas.microsoft.com/office/drawing/2014/main" id="{8870283B-DFAA-7465-B84A-E78B6FE0497F}"/>
              </a:ext>
            </a:extLst>
          </p:cNvPr>
          <p:cNvCxnSpPr>
            <a:cxnSpLocks/>
            <a:stCxn id="45" idx="3"/>
            <a:endCxn id="46" idx="1"/>
          </p:cNvCxnSpPr>
          <p:nvPr/>
        </p:nvCxnSpPr>
        <p:spPr>
          <a:xfrm flipV="1">
            <a:off x="4593262" y="3759169"/>
            <a:ext cx="921270" cy="1035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9029F56D-4E02-14A6-33F1-9C8D76E5DBF1}"/>
              </a:ext>
            </a:extLst>
          </p:cNvPr>
          <p:cNvCxnSpPr>
            <a:cxnSpLocks/>
          </p:cNvCxnSpPr>
          <p:nvPr/>
        </p:nvCxnSpPr>
        <p:spPr>
          <a:xfrm flipH="1">
            <a:off x="109335" y="3312037"/>
            <a:ext cx="11909532" cy="0"/>
          </a:xfrm>
          <a:prstGeom prst="line">
            <a:avLst/>
          </a:prstGeom>
          <a:ln w="76200"/>
        </p:spPr>
        <p:style>
          <a:lnRef idx="1">
            <a:schemeClr val="dk1"/>
          </a:lnRef>
          <a:fillRef idx="0">
            <a:schemeClr val="dk1"/>
          </a:fillRef>
          <a:effectRef idx="0">
            <a:schemeClr val="dk1"/>
          </a:effectRef>
          <a:fontRef idx="minor">
            <a:schemeClr val="tx1"/>
          </a:fontRef>
        </p:style>
      </p:cxnSp>
      <p:sp>
        <p:nvSpPr>
          <p:cNvPr id="61" name="TextBox 60">
            <a:extLst>
              <a:ext uri="{FF2B5EF4-FFF2-40B4-BE49-F238E27FC236}">
                <a16:creationId xmlns:a16="http://schemas.microsoft.com/office/drawing/2014/main" id="{17B2AFE7-A483-7A9C-6514-919F3F74BE31}"/>
              </a:ext>
            </a:extLst>
          </p:cNvPr>
          <p:cNvSpPr txBox="1"/>
          <p:nvPr/>
        </p:nvSpPr>
        <p:spPr>
          <a:xfrm>
            <a:off x="2811587" y="5075263"/>
            <a:ext cx="2470283" cy="646986"/>
          </a:xfrm>
          <a:prstGeom prst="roundRect">
            <a:avLst/>
          </a:prstGeom>
          <a:solidFill>
            <a:schemeClr val="accent6">
              <a:lumMod val="75000"/>
            </a:schemeClr>
          </a:solidFill>
        </p:spPr>
        <p:txBody>
          <a:bodyPr wrap="square" rtlCol="0">
            <a:spAutoFit/>
          </a:bodyPr>
          <a:lstStyle>
            <a:defPPr>
              <a:defRPr lang="en-US"/>
            </a:defPPr>
            <a:lvl1pPr algn="ctr">
              <a:defRPr>
                <a:solidFill>
                  <a:schemeClr val="bg1"/>
                </a:solidFill>
              </a:defRPr>
            </a:lvl1pPr>
          </a:lstStyle>
          <a:p>
            <a:r>
              <a:rPr lang="en-US" sz="1600">
                <a:latin typeface="Arial" panose="020B0604020202020204" pitchFamily="34" charset="0"/>
                <a:cs typeface="Arial" panose="020B0604020202020204" pitchFamily="34" charset="0"/>
              </a:rPr>
              <a:t>Review with Safety Committee</a:t>
            </a:r>
          </a:p>
        </p:txBody>
      </p:sp>
      <p:cxnSp>
        <p:nvCxnSpPr>
          <p:cNvPr id="62" name="Straight Arrow Connector 61">
            <a:extLst>
              <a:ext uri="{FF2B5EF4-FFF2-40B4-BE49-F238E27FC236}">
                <a16:creationId xmlns:a16="http://schemas.microsoft.com/office/drawing/2014/main" id="{7D9CA21B-59C0-AA71-7EBB-5CD6AD99B5CC}"/>
              </a:ext>
            </a:extLst>
          </p:cNvPr>
          <p:cNvCxnSpPr>
            <a:cxnSpLocks/>
            <a:stCxn id="48" idx="2"/>
            <a:endCxn id="61" idx="0"/>
          </p:cNvCxnSpPr>
          <p:nvPr/>
        </p:nvCxnSpPr>
        <p:spPr>
          <a:xfrm>
            <a:off x="4039446" y="4810632"/>
            <a:ext cx="7283" cy="264631"/>
          </a:xfrm>
          <a:prstGeom prst="straightConnector1">
            <a:avLst/>
          </a:prstGeom>
          <a:ln w="38100">
            <a:solidFill>
              <a:schemeClr val="accent6">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66" name="TextBox 65">
            <a:extLst>
              <a:ext uri="{FF2B5EF4-FFF2-40B4-BE49-F238E27FC236}">
                <a16:creationId xmlns:a16="http://schemas.microsoft.com/office/drawing/2014/main" id="{5A2B58E4-E014-1FA6-FAFD-24B8B9A9E152}"/>
              </a:ext>
            </a:extLst>
          </p:cNvPr>
          <p:cNvSpPr txBox="1"/>
          <p:nvPr/>
        </p:nvSpPr>
        <p:spPr>
          <a:xfrm>
            <a:off x="6828461" y="5228495"/>
            <a:ext cx="1756284" cy="374571"/>
          </a:xfrm>
          <a:prstGeom prst="roundRect">
            <a:avLst/>
          </a:prstGeom>
          <a:solidFill>
            <a:schemeClr val="accent6">
              <a:lumMod val="75000"/>
            </a:schemeClr>
          </a:solidFill>
        </p:spPr>
        <p:txBody>
          <a:bodyPr wrap="square" rtlCol="0">
            <a:spAutoFit/>
          </a:bodyPr>
          <a:lstStyle>
            <a:defPPr>
              <a:defRPr lang="en-US"/>
            </a:defPPr>
            <a:lvl1pPr algn="ctr">
              <a:defRPr>
                <a:solidFill>
                  <a:schemeClr val="bg1"/>
                </a:solidFill>
              </a:defRPr>
            </a:lvl1pPr>
          </a:lstStyle>
          <a:p>
            <a:r>
              <a:rPr lang="en-US" sz="1600">
                <a:latin typeface="Arial" panose="020B0604020202020204" pitchFamily="34" charset="0"/>
                <a:cs typeface="Arial" panose="020B0604020202020204" pitchFamily="34" charset="0"/>
              </a:rPr>
              <a:t>Pilot Training</a:t>
            </a:r>
          </a:p>
        </p:txBody>
      </p:sp>
      <p:sp>
        <p:nvSpPr>
          <p:cNvPr id="72" name="TextBox 71">
            <a:extLst>
              <a:ext uri="{FF2B5EF4-FFF2-40B4-BE49-F238E27FC236}">
                <a16:creationId xmlns:a16="http://schemas.microsoft.com/office/drawing/2014/main" id="{7BA1CBDB-7BF9-F300-2A62-33ABC3335DD1}"/>
              </a:ext>
            </a:extLst>
          </p:cNvPr>
          <p:cNvSpPr txBox="1"/>
          <p:nvPr/>
        </p:nvSpPr>
        <p:spPr>
          <a:xfrm>
            <a:off x="9247521" y="4222928"/>
            <a:ext cx="2758125" cy="646986"/>
          </a:xfrm>
          <a:prstGeom prst="roundRect">
            <a:avLst/>
          </a:prstGeom>
          <a:solidFill>
            <a:schemeClr val="accent6">
              <a:lumMod val="75000"/>
            </a:schemeClr>
          </a:solidFill>
        </p:spPr>
        <p:txBody>
          <a:bodyPr wrap="square" rtlCol="0">
            <a:spAutoFit/>
          </a:bodyPr>
          <a:lstStyle>
            <a:defPPr>
              <a:defRPr lang="en-US"/>
            </a:defPPr>
            <a:lvl1pPr algn="ctr">
              <a:defRPr>
                <a:solidFill>
                  <a:schemeClr val="bg1"/>
                </a:solidFill>
              </a:defRPr>
            </a:lvl1pPr>
          </a:lstStyle>
          <a:p>
            <a:r>
              <a:rPr lang="en-US" sz="1600">
                <a:latin typeface="Arial" panose="020B0604020202020204" pitchFamily="34" charset="0"/>
                <a:cs typeface="Arial" panose="020B0604020202020204" pitchFamily="34" charset="0"/>
              </a:rPr>
              <a:t>Knowledge Sharing: Include in Manual</a:t>
            </a:r>
          </a:p>
        </p:txBody>
      </p:sp>
      <p:cxnSp>
        <p:nvCxnSpPr>
          <p:cNvPr id="104" name="Elbow Connector 103">
            <a:extLst>
              <a:ext uri="{FF2B5EF4-FFF2-40B4-BE49-F238E27FC236}">
                <a16:creationId xmlns:a16="http://schemas.microsoft.com/office/drawing/2014/main" id="{8BA86750-09B8-B4BA-F05B-9F7C7E1BBF96}"/>
              </a:ext>
            </a:extLst>
          </p:cNvPr>
          <p:cNvCxnSpPr>
            <a:cxnSpLocks/>
            <a:stCxn id="66" idx="3"/>
            <a:endCxn id="72" idx="2"/>
          </p:cNvCxnSpPr>
          <p:nvPr/>
        </p:nvCxnSpPr>
        <p:spPr>
          <a:xfrm flipV="1">
            <a:off x="8584745" y="4869914"/>
            <a:ext cx="2041839" cy="545867"/>
          </a:xfrm>
          <a:prstGeom prst="bentConnector2">
            <a:avLst/>
          </a:prstGeom>
          <a:ln w="38100">
            <a:solidFill>
              <a:schemeClr val="accent6">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109" name="Elbow Connector 108">
            <a:extLst>
              <a:ext uri="{FF2B5EF4-FFF2-40B4-BE49-F238E27FC236}">
                <a16:creationId xmlns:a16="http://schemas.microsoft.com/office/drawing/2014/main" id="{2EFDE1A2-38DB-AF9B-0A36-0AAA7E3051A1}"/>
              </a:ext>
            </a:extLst>
          </p:cNvPr>
          <p:cNvCxnSpPr>
            <a:cxnSpLocks/>
            <a:stCxn id="66" idx="2"/>
            <a:endCxn id="61" idx="2"/>
          </p:cNvCxnSpPr>
          <p:nvPr/>
        </p:nvCxnSpPr>
        <p:spPr>
          <a:xfrm rot="5400000">
            <a:off x="5817075" y="3832720"/>
            <a:ext cx="119183" cy="3659874"/>
          </a:xfrm>
          <a:prstGeom prst="bentConnector3">
            <a:avLst>
              <a:gd name="adj1" fmla="val 291806"/>
            </a:avLst>
          </a:prstGeom>
          <a:ln w="38100">
            <a:solidFill>
              <a:schemeClr val="accent6">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127" name="Straight Arrow Connector 126">
            <a:extLst>
              <a:ext uri="{FF2B5EF4-FFF2-40B4-BE49-F238E27FC236}">
                <a16:creationId xmlns:a16="http://schemas.microsoft.com/office/drawing/2014/main" id="{549C3EF9-A0E3-DF71-53A5-9B6F1A152EDE}"/>
              </a:ext>
            </a:extLst>
          </p:cNvPr>
          <p:cNvCxnSpPr>
            <a:cxnSpLocks/>
            <a:stCxn id="61" idx="3"/>
            <a:endCxn id="66" idx="1"/>
          </p:cNvCxnSpPr>
          <p:nvPr/>
        </p:nvCxnSpPr>
        <p:spPr>
          <a:xfrm>
            <a:off x="5281870" y="5398756"/>
            <a:ext cx="1546591" cy="17025"/>
          </a:xfrm>
          <a:prstGeom prst="straightConnector1">
            <a:avLst/>
          </a:prstGeom>
          <a:ln w="38100">
            <a:solidFill>
              <a:schemeClr val="accent6">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138" name="TextBox 137">
            <a:extLst>
              <a:ext uri="{FF2B5EF4-FFF2-40B4-BE49-F238E27FC236}">
                <a16:creationId xmlns:a16="http://schemas.microsoft.com/office/drawing/2014/main" id="{942C7548-4846-4E42-BDF6-3FCB2869C4C3}"/>
              </a:ext>
            </a:extLst>
          </p:cNvPr>
          <p:cNvSpPr txBox="1"/>
          <p:nvPr/>
        </p:nvSpPr>
        <p:spPr>
          <a:xfrm>
            <a:off x="5768980" y="5716236"/>
            <a:ext cx="1405055" cy="261610"/>
          </a:xfrm>
          <a:prstGeom prst="rect">
            <a:avLst/>
          </a:prstGeom>
          <a:noFill/>
        </p:spPr>
        <p:txBody>
          <a:bodyPr wrap="square" rtlCol="0">
            <a:spAutoFit/>
          </a:bodyPr>
          <a:lstStyle/>
          <a:p>
            <a:r>
              <a:rPr lang="en-US" sz="1100" b="1">
                <a:latin typeface="Arial" panose="020B0604020202020204" pitchFamily="34" charset="0"/>
                <a:cs typeface="Arial" panose="020B0604020202020204" pitchFamily="34" charset="0"/>
              </a:rPr>
              <a:t>Issues Found</a:t>
            </a:r>
          </a:p>
        </p:txBody>
      </p:sp>
      <p:sp>
        <p:nvSpPr>
          <p:cNvPr id="140" name="TextBox 139">
            <a:extLst>
              <a:ext uri="{FF2B5EF4-FFF2-40B4-BE49-F238E27FC236}">
                <a16:creationId xmlns:a16="http://schemas.microsoft.com/office/drawing/2014/main" id="{99D5829D-D651-04FC-8ACB-BC952B961DD5}"/>
              </a:ext>
            </a:extLst>
          </p:cNvPr>
          <p:cNvSpPr txBox="1"/>
          <p:nvPr/>
        </p:nvSpPr>
        <p:spPr>
          <a:xfrm>
            <a:off x="8715309" y="5133818"/>
            <a:ext cx="1330208" cy="261610"/>
          </a:xfrm>
          <a:prstGeom prst="rect">
            <a:avLst/>
          </a:prstGeom>
          <a:noFill/>
          <a:ln w="38100">
            <a:noFill/>
          </a:ln>
        </p:spPr>
        <p:txBody>
          <a:bodyPr wrap="square" rtlCol="0">
            <a:spAutoFit/>
          </a:bodyPr>
          <a:lstStyle/>
          <a:p>
            <a:r>
              <a:rPr lang="en-US" sz="1100" b="1">
                <a:latin typeface="Arial" panose="020B0604020202020204" pitchFamily="34" charset="0"/>
                <a:cs typeface="Arial" panose="020B0604020202020204" pitchFamily="34" charset="0"/>
              </a:rPr>
              <a:t>No Issues Found</a:t>
            </a:r>
          </a:p>
        </p:txBody>
      </p:sp>
      <p:cxnSp>
        <p:nvCxnSpPr>
          <p:cNvPr id="144" name="Elbow Connector 143">
            <a:extLst>
              <a:ext uri="{FF2B5EF4-FFF2-40B4-BE49-F238E27FC236}">
                <a16:creationId xmlns:a16="http://schemas.microsoft.com/office/drawing/2014/main" id="{28FDAE7D-99DD-94D3-7B26-2524B492E8E2}"/>
              </a:ext>
            </a:extLst>
          </p:cNvPr>
          <p:cNvCxnSpPr>
            <a:cxnSpLocks/>
            <a:stCxn id="46" idx="2"/>
            <a:endCxn id="48" idx="3"/>
          </p:cNvCxnSpPr>
          <p:nvPr/>
        </p:nvCxnSpPr>
        <p:spPr>
          <a:xfrm rot="5400000">
            <a:off x="5563289" y="3657753"/>
            <a:ext cx="540685" cy="1118087"/>
          </a:xfrm>
          <a:prstGeom prst="bentConnector2">
            <a:avLst/>
          </a:prstGeom>
          <a:ln w="38100">
            <a:solidFill>
              <a:schemeClr val="accent6">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160" name="Elbow Connector 159">
            <a:extLst>
              <a:ext uri="{FF2B5EF4-FFF2-40B4-BE49-F238E27FC236}">
                <a16:creationId xmlns:a16="http://schemas.microsoft.com/office/drawing/2014/main" id="{A23FF3A9-8B4E-FC77-39C8-807E08618916}"/>
              </a:ext>
            </a:extLst>
          </p:cNvPr>
          <p:cNvCxnSpPr>
            <a:cxnSpLocks/>
            <a:stCxn id="72" idx="0"/>
            <a:endCxn id="47" idx="3"/>
          </p:cNvCxnSpPr>
          <p:nvPr/>
        </p:nvCxnSpPr>
        <p:spPr>
          <a:xfrm rot="16200000" flipV="1">
            <a:off x="9898068" y="3494411"/>
            <a:ext cx="447752" cy="1009281"/>
          </a:xfrm>
          <a:prstGeom prst="bentConnector2">
            <a:avLst/>
          </a:prstGeom>
          <a:ln w="38100">
            <a:solidFill>
              <a:schemeClr val="accent6">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4" name="Straight Arrow Connector 3">
            <a:extLst>
              <a:ext uri="{FF2B5EF4-FFF2-40B4-BE49-F238E27FC236}">
                <a16:creationId xmlns:a16="http://schemas.microsoft.com/office/drawing/2014/main" id="{02907775-A6AD-D4C3-0327-FB116AC2C6C0}"/>
              </a:ext>
            </a:extLst>
          </p:cNvPr>
          <p:cNvCxnSpPr>
            <a:cxnSpLocks/>
            <a:endCxn id="33" idx="0"/>
          </p:cNvCxnSpPr>
          <p:nvPr/>
        </p:nvCxnSpPr>
        <p:spPr>
          <a:xfrm>
            <a:off x="7136767" y="1820679"/>
            <a:ext cx="1" cy="62813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8918CF9F-789E-E023-6125-18460966472F}"/>
              </a:ext>
            </a:extLst>
          </p:cNvPr>
          <p:cNvSpPr txBox="1"/>
          <p:nvPr/>
        </p:nvSpPr>
        <p:spPr>
          <a:xfrm>
            <a:off x="9949417" y="1903123"/>
            <a:ext cx="2018562" cy="646986"/>
          </a:xfrm>
          <a:prstGeom prst="roundRect">
            <a:avLst/>
          </a:prstGeom>
          <a:solidFill>
            <a:schemeClr val="accent1">
              <a:lumMod val="75000"/>
            </a:schemeClr>
          </a:solidFill>
        </p:spPr>
        <p:txBody>
          <a:bodyPr wrap="square" rtlCol="0">
            <a:spAutoFit/>
          </a:bodyPr>
          <a:lstStyle/>
          <a:p>
            <a:pPr algn="ctr"/>
            <a:r>
              <a:rPr lang="en-US" sz="1600">
                <a:solidFill>
                  <a:schemeClr val="bg1"/>
                </a:solidFill>
                <a:latin typeface="Arial" panose="020B0604020202020204" pitchFamily="34" charset="0"/>
                <a:cs typeface="Arial" panose="020B0604020202020204" pitchFamily="34" charset="0"/>
              </a:rPr>
              <a:t>Continue Normal Operations</a:t>
            </a:r>
          </a:p>
        </p:txBody>
      </p:sp>
      <p:sp>
        <p:nvSpPr>
          <p:cNvPr id="12" name="TextBox 11">
            <a:extLst>
              <a:ext uri="{FF2B5EF4-FFF2-40B4-BE49-F238E27FC236}">
                <a16:creationId xmlns:a16="http://schemas.microsoft.com/office/drawing/2014/main" id="{E9461936-F18C-FF34-22A0-36AF6B0E31B2}"/>
              </a:ext>
            </a:extLst>
          </p:cNvPr>
          <p:cNvSpPr txBox="1"/>
          <p:nvPr/>
        </p:nvSpPr>
        <p:spPr>
          <a:xfrm>
            <a:off x="7152360" y="998023"/>
            <a:ext cx="2572746" cy="374571"/>
          </a:xfrm>
          <a:prstGeom prst="roundRect">
            <a:avLst/>
          </a:prstGeom>
          <a:solidFill>
            <a:srgbClr val="C00000"/>
          </a:solidFill>
        </p:spPr>
        <p:txBody>
          <a:bodyPr wrap="square" rtlCol="0">
            <a:spAutoFit/>
          </a:bodyPr>
          <a:lstStyle/>
          <a:p>
            <a:pPr algn="ctr"/>
            <a:r>
              <a:rPr lang="en-US" sz="1600">
                <a:solidFill>
                  <a:schemeClr val="bg1"/>
                </a:solidFill>
                <a:latin typeface="Arial" panose="020B0604020202020204" pitchFamily="34" charset="0"/>
                <a:cs typeface="Arial" panose="020B0604020202020204" pitchFamily="34" charset="0"/>
              </a:rPr>
              <a:t>Safety is Not a Priority</a:t>
            </a:r>
          </a:p>
        </p:txBody>
      </p:sp>
      <p:sp>
        <p:nvSpPr>
          <p:cNvPr id="7" name="TextBox 6">
            <a:extLst>
              <a:ext uri="{FF2B5EF4-FFF2-40B4-BE49-F238E27FC236}">
                <a16:creationId xmlns:a16="http://schemas.microsoft.com/office/drawing/2014/main" id="{53CAF29A-4175-CB83-F3F6-667726E50F7F}"/>
              </a:ext>
            </a:extLst>
          </p:cNvPr>
          <p:cNvSpPr txBox="1"/>
          <p:nvPr/>
        </p:nvSpPr>
        <p:spPr>
          <a:xfrm>
            <a:off x="9434525" y="5496302"/>
            <a:ext cx="2560979" cy="374571"/>
          </a:xfrm>
          <a:prstGeom prst="roundRect">
            <a:avLst/>
          </a:prstGeom>
          <a:solidFill>
            <a:schemeClr val="accent6">
              <a:lumMod val="75000"/>
            </a:schemeClr>
          </a:solidFill>
        </p:spPr>
        <p:txBody>
          <a:bodyPr wrap="square" rtlCol="0">
            <a:spAutoFit/>
          </a:bodyPr>
          <a:lstStyle>
            <a:defPPr>
              <a:defRPr lang="en-US"/>
            </a:defPPr>
            <a:lvl1pPr algn="ctr">
              <a:defRPr>
                <a:solidFill>
                  <a:schemeClr val="bg1"/>
                </a:solidFill>
              </a:defRPr>
            </a:lvl1pPr>
          </a:lstStyle>
          <a:p>
            <a:r>
              <a:rPr lang="en-US" sz="1600">
                <a:latin typeface="Arial" panose="020B0604020202020204" pitchFamily="34" charset="0"/>
                <a:cs typeface="Arial" panose="020B0604020202020204" pitchFamily="34" charset="0"/>
              </a:rPr>
              <a:t>Safety Prioritized Culture</a:t>
            </a:r>
          </a:p>
        </p:txBody>
      </p:sp>
      <p:cxnSp>
        <p:nvCxnSpPr>
          <p:cNvPr id="18" name="Elbow Connector 17">
            <a:extLst>
              <a:ext uri="{FF2B5EF4-FFF2-40B4-BE49-F238E27FC236}">
                <a16:creationId xmlns:a16="http://schemas.microsoft.com/office/drawing/2014/main" id="{3C977F96-A4BB-1F60-E3FC-D4935DB6E94B}"/>
              </a:ext>
            </a:extLst>
          </p:cNvPr>
          <p:cNvCxnSpPr>
            <a:cxnSpLocks/>
          </p:cNvCxnSpPr>
          <p:nvPr/>
        </p:nvCxnSpPr>
        <p:spPr>
          <a:xfrm flipV="1">
            <a:off x="5274587" y="3919274"/>
            <a:ext cx="1383979" cy="782909"/>
          </a:xfrm>
          <a:prstGeom prst="bentConnector3">
            <a:avLst>
              <a:gd name="adj1" fmla="val 99516"/>
            </a:avLst>
          </a:prstGeom>
          <a:ln w="38100">
            <a:solidFill>
              <a:schemeClr val="accent6">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21" name="Elbow Connector 20">
            <a:extLst>
              <a:ext uri="{FF2B5EF4-FFF2-40B4-BE49-F238E27FC236}">
                <a16:creationId xmlns:a16="http://schemas.microsoft.com/office/drawing/2014/main" id="{CC0E5014-E3FC-5A2B-2E69-1FE5D9827646}"/>
              </a:ext>
            </a:extLst>
          </p:cNvPr>
          <p:cNvCxnSpPr>
            <a:cxnSpLocks/>
            <a:stCxn id="32" idx="3"/>
            <a:endCxn id="8" idx="1"/>
          </p:cNvCxnSpPr>
          <p:nvPr/>
        </p:nvCxnSpPr>
        <p:spPr>
          <a:xfrm>
            <a:off x="9448014" y="1804334"/>
            <a:ext cx="501403" cy="422282"/>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grpSp>
        <p:nvGrpSpPr>
          <p:cNvPr id="37" name="Group 36">
            <a:extLst>
              <a:ext uri="{FF2B5EF4-FFF2-40B4-BE49-F238E27FC236}">
                <a16:creationId xmlns:a16="http://schemas.microsoft.com/office/drawing/2014/main" id="{0A4E949D-566B-52DE-4447-BCAF05EFEF2A}"/>
              </a:ext>
            </a:extLst>
          </p:cNvPr>
          <p:cNvGrpSpPr/>
          <p:nvPr/>
        </p:nvGrpSpPr>
        <p:grpSpPr>
          <a:xfrm>
            <a:off x="320918" y="4144303"/>
            <a:ext cx="2038725" cy="1332657"/>
            <a:chOff x="312856" y="4163646"/>
            <a:chExt cx="2038725" cy="1332657"/>
          </a:xfrm>
        </p:grpSpPr>
        <p:sp>
          <p:nvSpPr>
            <p:cNvPr id="27" name="Rectangle 26">
              <a:extLst>
                <a:ext uri="{FF2B5EF4-FFF2-40B4-BE49-F238E27FC236}">
                  <a16:creationId xmlns:a16="http://schemas.microsoft.com/office/drawing/2014/main" id="{73FB1EFC-2E25-A2DB-521E-3EE710BF1DE8}"/>
                </a:ext>
              </a:extLst>
            </p:cNvPr>
            <p:cNvSpPr/>
            <p:nvPr/>
          </p:nvSpPr>
          <p:spPr>
            <a:xfrm>
              <a:off x="491066" y="4163647"/>
              <a:ext cx="1624883" cy="133265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B30417AD-21FA-A994-6B62-44F74F7E8C50}"/>
                </a:ext>
              </a:extLst>
            </p:cNvPr>
            <p:cNvSpPr txBox="1"/>
            <p:nvPr/>
          </p:nvSpPr>
          <p:spPr>
            <a:xfrm>
              <a:off x="312856" y="4163646"/>
              <a:ext cx="2038725" cy="338554"/>
            </a:xfrm>
            <a:prstGeom prst="rect">
              <a:avLst/>
            </a:prstGeom>
            <a:noFill/>
          </p:spPr>
          <p:txBody>
            <a:bodyPr wrap="square" rtlCol="0">
              <a:spAutoFit/>
            </a:bodyPr>
            <a:lstStyle/>
            <a:p>
              <a:pPr algn="ctr"/>
              <a:r>
                <a:rPr lang="en-US" sz="1600">
                  <a:latin typeface="Arial" panose="020B0604020202020204" pitchFamily="34" charset="0"/>
                  <a:cs typeface="Arial" panose="020B0604020202020204" pitchFamily="34" charset="0"/>
                </a:rPr>
                <a:t>Legend</a:t>
              </a:r>
            </a:p>
          </p:txBody>
        </p:sp>
        <p:grpSp>
          <p:nvGrpSpPr>
            <p:cNvPr id="17" name="Group 16">
              <a:extLst>
                <a:ext uri="{FF2B5EF4-FFF2-40B4-BE49-F238E27FC236}">
                  <a16:creationId xmlns:a16="http://schemas.microsoft.com/office/drawing/2014/main" id="{DC6F0AF1-7780-CE7B-E4FB-82428F875019}"/>
                </a:ext>
              </a:extLst>
            </p:cNvPr>
            <p:cNvGrpSpPr/>
            <p:nvPr/>
          </p:nvGrpSpPr>
          <p:grpSpPr>
            <a:xfrm>
              <a:off x="728133" y="4517577"/>
              <a:ext cx="1278102" cy="306467"/>
              <a:chOff x="728133" y="4517577"/>
              <a:chExt cx="1278102" cy="306467"/>
            </a:xfrm>
          </p:grpSpPr>
          <p:sp>
            <p:nvSpPr>
              <p:cNvPr id="24" name="TextBox 23">
                <a:extLst>
                  <a:ext uri="{FF2B5EF4-FFF2-40B4-BE49-F238E27FC236}">
                    <a16:creationId xmlns:a16="http://schemas.microsoft.com/office/drawing/2014/main" id="{B3A40631-5EFB-BE9D-D5A9-3E1CCF6BD59E}"/>
                  </a:ext>
                </a:extLst>
              </p:cNvPr>
              <p:cNvSpPr txBox="1"/>
              <p:nvPr/>
            </p:nvSpPr>
            <p:spPr>
              <a:xfrm>
                <a:off x="894747" y="4517577"/>
                <a:ext cx="1111488" cy="306467"/>
              </a:xfrm>
              <a:prstGeom prst="roundRect">
                <a:avLst/>
              </a:prstGeom>
              <a:noFill/>
              <a:ln>
                <a:noFill/>
              </a:ln>
            </p:spPr>
            <p:txBody>
              <a:bodyPr wrap="square" rtlCol="0">
                <a:spAutoFit/>
              </a:bodyPr>
              <a:lstStyle/>
              <a:p>
                <a:r>
                  <a:rPr lang="en-US" sz="1200" dirty="0">
                    <a:latin typeface="Arial" panose="020B0604020202020204" pitchFamily="34" charset="0"/>
                    <a:cs typeface="Arial" panose="020B0604020202020204" pitchFamily="34" charset="0"/>
                  </a:rPr>
                  <a:t>Normal</a:t>
                </a:r>
              </a:p>
            </p:txBody>
          </p:sp>
          <p:sp>
            <p:nvSpPr>
              <p:cNvPr id="14" name="Rectangle 13">
                <a:extLst>
                  <a:ext uri="{FF2B5EF4-FFF2-40B4-BE49-F238E27FC236}">
                    <a16:creationId xmlns:a16="http://schemas.microsoft.com/office/drawing/2014/main" id="{F0A55389-8303-1C36-703E-913C13A44F9B}"/>
                  </a:ext>
                </a:extLst>
              </p:cNvPr>
              <p:cNvSpPr/>
              <p:nvPr/>
            </p:nvSpPr>
            <p:spPr>
              <a:xfrm>
                <a:off x="728133" y="4601789"/>
                <a:ext cx="127000" cy="1148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9" name="Group 18">
              <a:extLst>
                <a:ext uri="{FF2B5EF4-FFF2-40B4-BE49-F238E27FC236}">
                  <a16:creationId xmlns:a16="http://schemas.microsoft.com/office/drawing/2014/main" id="{8295D41F-711D-5CB5-9B06-CED0A62CB06D}"/>
                </a:ext>
              </a:extLst>
            </p:cNvPr>
            <p:cNvGrpSpPr/>
            <p:nvPr/>
          </p:nvGrpSpPr>
          <p:grpSpPr>
            <a:xfrm>
              <a:off x="728133" y="4813781"/>
              <a:ext cx="1278102" cy="306467"/>
              <a:chOff x="728133" y="4519480"/>
              <a:chExt cx="1278102" cy="306467"/>
            </a:xfrm>
          </p:grpSpPr>
          <p:sp>
            <p:nvSpPr>
              <p:cNvPr id="20" name="TextBox 19">
                <a:extLst>
                  <a:ext uri="{FF2B5EF4-FFF2-40B4-BE49-F238E27FC236}">
                    <a16:creationId xmlns:a16="http://schemas.microsoft.com/office/drawing/2014/main" id="{A92358F1-634C-19F5-2404-E481F7984B07}"/>
                  </a:ext>
                </a:extLst>
              </p:cNvPr>
              <p:cNvSpPr txBox="1"/>
              <p:nvPr/>
            </p:nvSpPr>
            <p:spPr>
              <a:xfrm>
                <a:off x="894747" y="4519480"/>
                <a:ext cx="1111488" cy="306467"/>
              </a:xfrm>
              <a:prstGeom prst="roundRect">
                <a:avLst/>
              </a:prstGeom>
              <a:noFill/>
              <a:ln>
                <a:noFill/>
              </a:ln>
            </p:spPr>
            <p:txBody>
              <a:bodyPr wrap="square" rtlCol="0">
                <a:spAutoFit/>
              </a:bodyPr>
              <a:lstStyle/>
              <a:p>
                <a:r>
                  <a:rPr lang="en-US" sz="1200" dirty="0">
                    <a:latin typeface="Arial" panose="020B0604020202020204" pitchFamily="34" charset="0"/>
                    <a:cs typeface="Arial" panose="020B0604020202020204" pitchFamily="34" charset="0"/>
                  </a:rPr>
                  <a:t>Root Cause</a:t>
                </a:r>
              </a:p>
            </p:txBody>
          </p:sp>
          <p:sp>
            <p:nvSpPr>
              <p:cNvPr id="22" name="Rectangle 21">
                <a:extLst>
                  <a:ext uri="{FF2B5EF4-FFF2-40B4-BE49-F238E27FC236}">
                    <a16:creationId xmlns:a16="http://schemas.microsoft.com/office/drawing/2014/main" id="{B0705311-8FBA-705E-A4E6-B5E192D040B0}"/>
                  </a:ext>
                </a:extLst>
              </p:cNvPr>
              <p:cNvSpPr/>
              <p:nvPr/>
            </p:nvSpPr>
            <p:spPr>
              <a:xfrm>
                <a:off x="728133" y="4601789"/>
                <a:ext cx="127000" cy="114855"/>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9" name="Group 28">
              <a:extLst>
                <a:ext uri="{FF2B5EF4-FFF2-40B4-BE49-F238E27FC236}">
                  <a16:creationId xmlns:a16="http://schemas.microsoft.com/office/drawing/2014/main" id="{F995F312-451D-1592-8369-D3460F19061C}"/>
                </a:ext>
              </a:extLst>
            </p:cNvPr>
            <p:cNvGrpSpPr/>
            <p:nvPr/>
          </p:nvGrpSpPr>
          <p:grpSpPr>
            <a:xfrm>
              <a:off x="728133" y="5104486"/>
              <a:ext cx="1278102" cy="306467"/>
              <a:chOff x="728133" y="4520409"/>
              <a:chExt cx="1278102" cy="306467"/>
            </a:xfrm>
          </p:grpSpPr>
          <p:sp>
            <p:nvSpPr>
              <p:cNvPr id="35" name="TextBox 34">
                <a:extLst>
                  <a:ext uri="{FF2B5EF4-FFF2-40B4-BE49-F238E27FC236}">
                    <a16:creationId xmlns:a16="http://schemas.microsoft.com/office/drawing/2014/main" id="{CDF6ACED-DC2C-02E1-A8BB-8E91F96B9DD9}"/>
                  </a:ext>
                </a:extLst>
              </p:cNvPr>
              <p:cNvSpPr txBox="1"/>
              <p:nvPr/>
            </p:nvSpPr>
            <p:spPr>
              <a:xfrm>
                <a:off x="894747" y="4520409"/>
                <a:ext cx="1111488" cy="306467"/>
              </a:xfrm>
              <a:prstGeom prst="roundRect">
                <a:avLst/>
              </a:prstGeom>
              <a:noFill/>
              <a:ln>
                <a:noFill/>
              </a:ln>
            </p:spPr>
            <p:txBody>
              <a:bodyPr wrap="square" rtlCol="0">
                <a:spAutoFit/>
              </a:bodyPr>
              <a:lstStyle/>
              <a:p>
                <a:r>
                  <a:rPr lang="en-US" sz="1200" dirty="0">
                    <a:latin typeface="Arial" panose="020B0604020202020204" pitchFamily="34" charset="0"/>
                    <a:cs typeface="Arial" panose="020B0604020202020204" pitchFamily="34" charset="0"/>
                  </a:rPr>
                  <a:t>Future State</a:t>
                </a:r>
              </a:p>
            </p:txBody>
          </p:sp>
          <p:sp>
            <p:nvSpPr>
              <p:cNvPr id="36" name="Rectangle 35">
                <a:extLst>
                  <a:ext uri="{FF2B5EF4-FFF2-40B4-BE49-F238E27FC236}">
                    <a16:creationId xmlns:a16="http://schemas.microsoft.com/office/drawing/2014/main" id="{8509323B-E21B-C033-FD6B-C1BB31F1BEA9}"/>
                  </a:ext>
                </a:extLst>
              </p:cNvPr>
              <p:cNvSpPr/>
              <p:nvPr/>
            </p:nvSpPr>
            <p:spPr>
              <a:xfrm>
                <a:off x="728133" y="4601789"/>
                <a:ext cx="127000" cy="114855"/>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spTree>
    <p:extLst>
      <p:ext uri="{BB962C8B-B14F-4D97-AF65-F5344CB8AC3E}">
        <p14:creationId xmlns:p14="http://schemas.microsoft.com/office/powerpoint/2010/main" val="887724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09F02C-C1E8-B287-BE3A-54D4D160B7EF}"/>
              </a:ext>
            </a:extLst>
          </p:cNvPr>
          <p:cNvSpPr txBox="1">
            <a:spLocks/>
          </p:cNvSpPr>
          <p:nvPr/>
        </p:nvSpPr>
        <p:spPr>
          <a:xfrm>
            <a:off x="251439" y="-798"/>
            <a:ext cx="5423946" cy="8799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kern="1200">
                <a:solidFill>
                  <a:schemeClr val="tx1"/>
                </a:solidFill>
                <a:latin typeface=""/>
                <a:ea typeface="+mj-ea"/>
                <a:cs typeface="+mj-cs"/>
              </a:defRPr>
            </a:lvl1pPr>
          </a:lstStyle>
          <a:p>
            <a:pPr>
              <a:spcAft>
                <a:spcPts val="600"/>
              </a:spcAft>
            </a:pPr>
            <a:r>
              <a:rPr lang="en-US" kern="1200" dirty="0">
                <a:latin typeface="Arial" panose="020B0604020202020204" pitchFamily="34" charset="0"/>
                <a:cs typeface="Arial" panose="020B0604020202020204" pitchFamily="34" charset="0"/>
              </a:rPr>
              <a:t>Charting a </a:t>
            </a:r>
            <a:r>
              <a:rPr lang="en-US" dirty="0">
                <a:latin typeface="Arial" panose="020B0604020202020204" pitchFamily="34" charset="0"/>
                <a:cs typeface="Arial" panose="020B0604020202020204" pitchFamily="34" charset="0"/>
              </a:rPr>
              <a:t>Safer Course</a:t>
            </a:r>
            <a:endParaRPr lang="en-US" kern="12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3F977CF2-0985-79B8-EA87-C5D012EEA500}"/>
              </a:ext>
            </a:extLst>
          </p:cNvPr>
          <p:cNvSpPr txBox="1"/>
          <p:nvPr/>
        </p:nvSpPr>
        <p:spPr>
          <a:xfrm>
            <a:off x="648097" y="2421683"/>
            <a:ext cx="4922524" cy="3353476"/>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endParaRPr lang="en-US" sz="1300" dirty="0">
              <a:latin typeface="Arial" panose="020B0604020202020204" pitchFamily="34" charset="0"/>
              <a:ea typeface="Calibri" panose="020F0502020204030204"/>
              <a:cs typeface="Arial" panose="020B0604020202020204" pitchFamily="34" charset="0"/>
            </a:endParaRPr>
          </a:p>
        </p:txBody>
      </p:sp>
      <p:sp>
        <p:nvSpPr>
          <p:cNvPr id="6" name="Slide Number Placeholder 7">
            <a:extLst>
              <a:ext uri="{FF2B5EF4-FFF2-40B4-BE49-F238E27FC236}">
                <a16:creationId xmlns:a16="http://schemas.microsoft.com/office/drawing/2014/main" id="{AA3D37F4-CA7D-FCCC-0CFD-2157C5E7A196}"/>
              </a:ext>
            </a:extLst>
          </p:cNvPr>
          <p:cNvSpPr txBox="1">
            <a:spLocks/>
          </p:cNvSpPr>
          <p:nvPr/>
        </p:nvSpPr>
        <p:spPr>
          <a:xfrm>
            <a:off x="9343415" y="637554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A985D017-44AD-B14C-B295-D6060EBAC39E}" type="slidenum">
              <a:rPr lang="en-US" smtClean="0">
                <a:solidFill>
                  <a:schemeClr val="tx1"/>
                </a:solidFill>
                <a:latin typeface="Arial" panose="020B0604020202020204" pitchFamily="34" charset="0"/>
                <a:cs typeface="Arial" panose="020B0604020202020204" pitchFamily="34" charset="0"/>
              </a:rPr>
              <a:pPr>
                <a:spcAft>
                  <a:spcPts val="600"/>
                </a:spcAft>
              </a:pPr>
              <a:t>13</a:t>
            </a:fld>
            <a:endParaRPr lang="en-US">
              <a:solidFill>
                <a:schemeClr val="tx1"/>
              </a:solidFill>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B0738892-A6F1-3111-F723-6CF7ADC4291D}"/>
              </a:ext>
            </a:extLst>
          </p:cNvPr>
          <p:cNvSpPr/>
          <p:nvPr/>
        </p:nvSpPr>
        <p:spPr>
          <a:xfrm>
            <a:off x="400360" y="4942478"/>
            <a:ext cx="11389404" cy="832681"/>
          </a:xfrm>
          <a:prstGeom prst="rect">
            <a:avLst/>
          </a:prstGeom>
          <a:solidFill>
            <a:schemeClr val="bg2">
              <a:lumMod val="9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nSpc>
                <a:spcPct val="90000"/>
              </a:lnSpc>
              <a:spcAft>
                <a:spcPts val="600"/>
              </a:spcAft>
            </a:pPr>
            <a:r>
              <a:rPr lang="en-US" b="0" i="0" dirty="0">
                <a:solidFill>
                  <a:schemeClr val="tx1"/>
                </a:solidFill>
                <a:effectLst/>
                <a:latin typeface="Arial" panose="020B0604020202020204" pitchFamily="34" charset="0"/>
                <a:cs typeface="Arial" panose="020B0604020202020204" pitchFamily="34" charset="0"/>
              </a:rPr>
              <a:t>We understand that change can be challenging, but we are committed to supporting every team member through this transition. Together, we will build a safer, more resilient organization.</a:t>
            </a:r>
            <a:endParaRPr lang="en-US" dirty="0">
              <a:solidFill>
                <a:schemeClr val="tx1"/>
              </a:solidFill>
              <a:latin typeface="Arial" panose="020B0604020202020204" pitchFamily="34" charset="0"/>
              <a:cs typeface="Arial" panose="020B0604020202020204" pitchFamily="34" charset="0"/>
            </a:endParaRPr>
          </a:p>
        </p:txBody>
      </p:sp>
      <p:grpSp>
        <p:nvGrpSpPr>
          <p:cNvPr id="64" name="Group 63">
            <a:extLst>
              <a:ext uri="{FF2B5EF4-FFF2-40B4-BE49-F238E27FC236}">
                <a16:creationId xmlns:a16="http://schemas.microsoft.com/office/drawing/2014/main" id="{C2E9A60B-BBE1-E985-1533-E6255B39AB67}"/>
              </a:ext>
            </a:extLst>
          </p:cNvPr>
          <p:cNvGrpSpPr/>
          <p:nvPr/>
        </p:nvGrpSpPr>
        <p:grpSpPr>
          <a:xfrm>
            <a:off x="901270" y="879144"/>
            <a:ext cx="10387584" cy="3711752"/>
            <a:chOff x="1030147" y="807679"/>
            <a:chExt cx="10387584" cy="3711752"/>
          </a:xfrm>
        </p:grpSpPr>
        <p:pic>
          <p:nvPicPr>
            <p:cNvPr id="4" name="Picture 3" descr="File:Boeing full logo (variant).svg - Wikipedia">
              <a:extLst>
                <a:ext uri="{FF2B5EF4-FFF2-40B4-BE49-F238E27FC236}">
                  <a16:creationId xmlns:a16="http://schemas.microsoft.com/office/drawing/2014/main" id="{8A69C53C-3589-644B-4533-56A7727E88DB}"/>
                </a:ext>
              </a:extLst>
            </p:cNvPr>
            <p:cNvPicPr>
              <a:picLocks noChangeAspect="1"/>
            </p:cNvPicPr>
            <p:nvPr/>
          </p:nvPicPr>
          <p:blipFill>
            <a:blip r:embed="rId2"/>
            <a:stretch>
              <a:fillRect/>
            </a:stretch>
          </p:blipFill>
          <p:spPr>
            <a:xfrm>
              <a:off x="4622530" y="807679"/>
              <a:ext cx="2643457" cy="1213914"/>
            </a:xfrm>
            <a:prstGeom prst="rect">
              <a:avLst/>
            </a:prstGeom>
          </p:spPr>
        </p:pic>
        <p:grpSp>
          <p:nvGrpSpPr>
            <p:cNvPr id="61" name="Group 60">
              <a:extLst>
                <a:ext uri="{FF2B5EF4-FFF2-40B4-BE49-F238E27FC236}">
                  <a16:creationId xmlns:a16="http://schemas.microsoft.com/office/drawing/2014/main" id="{83E22373-797D-AB89-C378-0851045F1D1A}"/>
                </a:ext>
              </a:extLst>
            </p:cNvPr>
            <p:cNvGrpSpPr/>
            <p:nvPr/>
          </p:nvGrpSpPr>
          <p:grpSpPr>
            <a:xfrm>
              <a:off x="1030147" y="1379727"/>
              <a:ext cx="3631770" cy="2447226"/>
              <a:chOff x="1030147" y="1379727"/>
              <a:chExt cx="3631770" cy="2447226"/>
            </a:xfrm>
          </p:grpSpPr>
          <p:grpSp>
            <p:nvGrpSpPr>
              <p:cNvPr id="58" name="Group 57">
                <a:extLst>
                  <a:ext uri="{FF2B5EF4-FFF2-40B4-BE49-F238E27FC236}">
                    <a16:creationId xmlns:a16="http://schemas.microsoft.com/office/drawing/2014/main" id="{D3BCBA1E-A04D-3000-A02F-89BEF21850F0}"/>
                  </a:ext>
                </a:extLst>
              </p:cNvPr>
              <p:cNvGrpSpPr/>
              <p:nvPr/>
            </p:nvGrpSpPr>
            <p:grpSpPr>
              <a:xfrm>
                <a:off x="1030147" y="1379727"/>
                <a:ext cx="3229337" cy="1283732"/>
                <a:chOff x="1030147" y="2345652"/>
                <a:chExt cx="3229337" cy="1283732"/>
              </a:xfrm>
            </p:grpSpPr>
            <p:pic>
              <p:nvPicPr>
                <p:cNvPr id="25" name="Graphic 24" descr="Badge 1 with solid fill">
                  <a:extLst>
                    <a:ext uri="{FF2B5EF4-FFF2-40B4-BE49-F238E27FC236}">
                      <a16:creationId xmlns:a16="http://schemas.microsoft.com/office/drawing/2014/main" id="{3B75DB50-7800-EE92-5900-9446A5C6ED2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94959" y="2345652"/>
                  <a:ext cx="914400" cy="914400"/>
                </a:xfrm>
                <a:prstGeom prst="rect">
                  <a:avLst/>
                </a:prstGeom>
              </p:spPr>
            </p:pic>
            <p:sp>
              <p:nvSpPr>
                <p:cNvPr id="52" name="TextBox 51">
                  <a:extLst>
                    <a:ext uri="{FF2B5EF4-FFF2-40B4-BE49-F238E27FC236}">
                      <a16:creationId xmlns:a16="http://schemas.microsoft.com/office/drawing/2014/main" id="{6AA7694B-0065-58C9-5B88-60500318FF4E}"/>
                    </a:ext>
                  </a:extLst>
                </p:cNvPr>
                <p:cNvSpPr txBox="1"/>
                <p:nvPr/>
              </p:nvSpPr>
              <p:spPr>
                <a:xfrm>
                  <a:off x="1030147" y="3260052"/>
                  <a:ext cx="3229337" cy="369332"/>
                </a:xfrm>
                <a:prstGeom prst="rect">
                  <a:avLst/>
                </a:prstGeom>
                <a:noFill/>
              </p:spPr>
              <p:txBody>
                <a:bodyPr wrap="square" rtlCol="0">
                  <a:spAutoFit/>
                </a:bodyPr>
                <a:lstStyle/>
                <a:p>
                  <a:pPr algn="ctr"/>
                  <a:r>
                    <a:rPr lang="en-IN" b="1" dirty="0"/>
                    <a:t>GOVERNANCE</a:t>
                  </a:r>
                </a:p>
              </p:txBody>
            </p:sp>
          </p:grpSp>
          <p:sp>
            <p:nvSpPr>
              <p:cNvPr id="55" name="TextBox 54">
                <a:extLst>
                  <a:ext uri="{FF2B5EF4-FFF2-40B4-BE49-F238E27FC236}">
                    <a16:creationId xmlns:a16="http://schemas.microsoft.com/office/drawing/2014/main" id="{0262C2F1-9109-E200-D89A-7CDC95143E2F}"/>
                  </a:ext>
                </a:extLst>
              </p:cNvPr>
              <p:cNvSpPr txBox="1"/>
              <p:nvPr/>
            </p:nvSpPr>
            <p:spPr>
              <a:xfrm>
                <a:off x="1069534" y="2749735"/>
                <a:ext cx="3592383" cy="1077218"/>
              </a:xfrm>
              <a:prstGeom prst="rect">
                <a:avLst/>
              </a:prstGeom>
              <a:noFill/>
            </p:spPr>
            <p:txBody>
              <a:bodyPr wrap="square" rtlCol="0">
                <a:spAutoFit/>
              </a:bodyPr>
              <a:lstStyle/>
              <a:p>
                <a:r>
                  <a:rPr lang="en-IN" sz="1600" dirty="0">
                    <a:latin typeface="Arial" panose="020B0604020202020204" pitchFamily="34" charset="0"/>
                    <a:cs typeface="Arial" panose="020B0604020202020204" pitchFamily="34" charset="0"/>
                  </a:rPr>
                  <a:t>Reinforce a governance structure that prioritizes safety over all else, ensuring decisions are made with utmost due diligence</a:t>
                </a:r>
              </a:p>
            </p:txBody>
          </p:sp>
        </p:grpSp>
        <p:grpSp>
          <p:nvGrpSpPr>
            <p:cNvPr id="62" name="Group 61">
              <a:extLst>
                <a:ext uri="{FF2B5EF4-FFF2-40B4-BE49-F238E27FC236}">
                  <a16:creationId xmlns:a16="http://schemas.microsoft.com/office/drawing/2014/main" id="{623F750A-5CB6-B03C-D766-78378CF6E7BF}"/>
                </a:ext>
              </a:extLst>
            </p:cNvPr>
            <p:cNvGrpSpPr/>
            <p:nvPr/>
          </p:nvGrpSpPr>
          <p:grpSpPr>
            <a:xfrm>
              <a:off x="4298871" y="2401825"/>
              <a:ext cx="3592383" cy="2117606"/>
              <a:chOff x="4298871" y="2401825"/>
              <a:chExt cx="3592383" cy="2117606"/>
            </a:xfrm>
          </p:grpSpPr>
          <p:grpSp>
            <p:nvGrpSpPr>
              <p:cNvPr id="59" name="Group 58">
                <a:extLst>
                  <a:ext uri="{FF2B5EF4-FFF2-40B4-BE49-F238E27FC236}">
                    <a16:creationId xmlns:a16="http://schemas.microsoft.com/office/drawing/2014/main" id="{E6994483-7FC4-5F4D-42ED-84E62086F92B}"/>
                  </a:ext>
                </a:extLst>
              </p:cNvPr>
              <p:cNvGrpSpPr/>
              <p:nvPr/>
            </p:nvGrpSpPr>
            <p:grpSpPr>
              <a:xfrm>
                <a:off x="4480395" y="2401825"/>
                <a:ext cx="3229337" cy="1232894"/>
                <a:chOff x="4480395" y="2401825"/>
                <a:chExt cx="3229337" cy="1232894"/>
              </a:xfrm>
            </p:grpSpPr>
            <p:pic>
              <p:nvPicPr>
                <p:cNvPr id="51" name="Graphic 50" descr="Badge with solid fill">
                  <a:extLst>
                    <a:ext uri="{FF2B5EF4-FFF2-40B4-BE49-F238E27FC236}">
                      <a16:creationId xmlns:a16="http://schemas.microsoft.com/office/drawing/2014/main" id="{294F955C-B5E8-ED09-CA07-A4684984B70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18849" y="2401825"/>
                  <a:ext cx="914400" cy="914400"/>
                </a:xfrm>
                <a:prstGeom prst="rect">
                  <a:avLst/>
                </a:prstGeom>
              </p:spPr>
            </p:pic>
            <p:sp>
              <p:nvSpPr>
                <p:cNvPr id="53" name="TextBox 52">
                  <a:extLst>
                    <a:ext uri="{FF2B5EF4-FFF2-40B4-BE49-F238E27FC236}">
                      <a16:creationId xmlns:a16="http://schemas.microsoft.com/office/drawing/2014/main" id="{ED2C1FCB-1A76-53AE-8690-F6EA9E628954}"/>
                    </a:ext>
                  </a:extLst>
                </p:cNvPr>
                <p:cNvSpPr txBox="1"/>
                <p:nvPr/>
              </p:nvSpPr>
              <p:spPr>
                <a:xfrm>
                  <a:off x="4480395" y="3265387"/>
                  <a:ext cx="3229337" cy="369332"/>
                </a:xfrm>
                <a:prstGeom prst="rect">
                  <a:avLst/>
                </a:prstGeom>
                <a:noFill/>
              </p:spPr>
              <p:txBody>
                <a:bodyPr wrap="square" rtlCol="0">
                  <a:spAutoFit/>
                </a:bodyPr>
                <a:lstStyle/>
                <a:p>
                  <a:pPr algn="ctr"/>
                  <a:r>
                    <a:rPr lang="en-IN" b="1" dirty="0"/>
                    <a:t>INTERNAL CONTROLS</a:t>
                  </a:r>
                </a:p>
              </p:txBody>
            </p:sp>
          </p:grpSp>
          <p:sp>
            <p:nvSpPr>
              <p:cNvPr id="56" name="TextBox 55">
                <a:extLst>
                  <a:ext uri="{FF2B5EF4-FFF2-40B4-BE49-F238E27FC236}">
                    <a16:creationId xmlns:a16="http://schemas.microsoft.com/office/drawing/2014/main" id="{9F611281-37E5-9099-F1E8-6A32F4A9C70A}"/>
                  </a:ext>
                </a:extLst>
              </p:cNvPr>
              <p:cNvSpPr txBox="1"/>
              <p:nvPr/>
            </p:nvSpPr>
            <p:spPr>
              <a:xfrm>
                <a:off x="4298871" y="3688434"/>
                <a:ext cx="3592383" cy="830997"/>
              </a:xfrm>
              <a:prstGeom prst="rect">
                <a:avLst/>
              </a:prstGeom>
              <a:noFill/>
            </p:spPr>
            <p:txBody>
              <a:bodyPr wrap="square" rtlCol="0">
                <a:spAutoFit/>
              </a:bodyPr>
              <a:lstStyle/>
              <a:p>
                <a:r>
                  <a:rPr lang="en-IN" sz="1600" dirty="0">
                    <a:latin typeface="Arial" panose="020B0604020202020204" pitchFamily="34" charset="0"/>
                    <a:cs typeface="Arial" panose="020B0604020202020204" pitchFamily="34" charset="0"/>
                  </a:rPr>
                  <a:t>Detect and prevent safety risks by carefully scrutinizing every process and process change</a:t>
                </a:r>
              </a:p>
            </p:txBody>
          </p:sp>
        </p:grpSp>
        <p:grpSp>
          <p:nvGrpSpPr>
            <p:cNvPr id="63" name="Group 62">
              <a:extLst>
                <a:ext uri="{FF2B5EF4-FFF2-40B4-BE49-F238E27FC236}">
                  <a16:creationId xmlns:a16="http://schemas.microsoft.com/office/drawing/2014/main" id="{D65D49F8-C78E-C1C5-7E82-3EC3244081E4}"/>
                </a:ext>
              </a:extLst>
            </p:cNvPr>
            <p:cNvGrpSpPr/>
            <p:nvPr/>
          </p:nvGrpSpPr>
          <p:grpSpPr>
            <a:xfrm>
              <a:off x="7549671" y="1379727"/>
              <a:ext cx="3868060" cy="2536475"/>
              <a:chOff x="7549671" y="1379727"/>
              <a:chExt cx="3868060" cy="2536475"/>
            </a:xfrm>
          </p:grpSpPr>
          <p:grpSp>
            <p:nvGrpSpPr>
              <p:cNvPr id="60" name="Group 59">
                <a:extLst>
                  <a:ext uri="{FF2B5EF4-FFF2-40B4-BE49-F238E27FC236}">
                    <a16:creationId xmlns:a16="http://schemas.microsoft.com/office/drawing/2014/main" id="{36AB615E-8D7C-6CC5-54A4-01086EB0A412}"/>
                  </a:ext>
                </a:extLst>
              </p:cNvPr>
              <p:cNvGrpSpPr/>
              <p:nvPr/>
            </p:nvGrpSpPr>
            <p:grpSpPr>
              <a:xfrm>
                <a:off x="7549671" y="1379727"/>
                <a:ext cx="3229337" cy="1213036"/>
                <a:chOff x="7728746" y="2421683"/>
                <a:chExt cx="3229337" cy="1213036"/>
              </a:xfrm>
            </p:grpSpPr>
            <p:pic>
              <p:nvPicPr>
                <p:cNvPr id="44" name="Graphic 43" descr="Badge 3 with solid fill">
                  <a:extLst>
                    <a:ext uri="{FF2B5EF4-FFF2-40B4-BE49-F238E27FC236}">
                      <a16:creationId xmlns:a16="http://schemas.microsoft.com/office/drawing/2014/main" id="{6120CA54-AF16-9F87-ED0B-A56C7CB0281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886215" y="2421683"/>
                  <a:ext cx="914400" cy="914400"/>
                </a:xfrm>
                <a:prstGeom prst="rect">
                  <a:avLst/>
                </a:prstGeom>
              </p:spPr>
            </p:pic>
            <p:sp>
              <p:nvSpPr>
                <p:cNvPr id="54" name="TextBox 53">
                  <a:extLst>
                    <a:ext uri="{FF2B5EF4-FFF2-40B4-BE49-F238E27FC236}">
                      <a16:creationId xmlns:a16="http://schemas.microsoft.com/office/drawing/2014/main" id="{149FFE2C-446B-28B7-EE8E-E2113D11734F}"/>
                    </a:ext>
                  </a:extLst>
                </p:cNvPr>
                <p:cNvSpPr txBox="1"/>
                <p:nvPr/>
              </p:nvSpPr>
              <p:spPr>
                <a:xfrm>
                  <a:off x="7728746" y="3265387"/>
                  <a:ext cx="3229337" cy="369332"/>
                </a:xfrm>
                <a:prstGeom prst="rect">
                  <a:avLst/>
                </a:prstGeom>
                <a:noFill/>
              </p:spPr>
              <p:txBody>
                <a:bodyPr wrap="square" rtlCol="0">
                  <a:spAutoFit/>
                </a:bodyPr>
                <a:lstStyle/>
                <a:p>
                  <a:pPr algn="ctr"/>
                  <a:r>
                    <a:rPr lang="en-IN" b="1" dirty="0"/>
                    <a:t>CULTURE</a:t>
                  </a:r>
                </a:p>
              </p:txBody>
            </p:sp>
          </p:grpSp>
          <p:sp>
            <p:nvSpPr>
              <p:cNvPr id="57" name="TextBox 56">
                <a:extLst>
                  <a:ext uri="{FF2B5EF4-FFF2-40B4-BE49-F238E27FC236}">
                    <a16:creationId xmlns:a16="http://schemas.microsoft.com/office/drawing/2014/main" id="{CAB66869-B8B5-F6C5-551E-8B8CDC1D249F}"/>
                  </a:ext>
                </a:extLst>
              </p:cNvPr>
              <p:cNvSpPr txBox="1"/>
              <p:nvPr/>
            </p:nvSpPr>
            <p:spPr>
              <a:xfrm>
                <a:off x="7825348" y="2592763"/>
                <a:ext cx="3592383" cy="1323439"/>
              </a:xfrm>
              <a:prstGeom prst="rect">
                <a:avLst/>
              </a:prstGeom>
              <a:noFill/>
            </p:spPr>
            <p:txBody>
              <a:bodyPr wrap="square" rtlCol="0">
                <a:spAutoFit/>
              </a:bodyPr>
              <a:lstStyle/>
              <a:p>
                <a:r>
                  <a:rPr lang="en-US" sz="1600" b="0" i="0" dirty="0">
                    <a:effectLst/>
                    <a:latin typeface="Arial" panose="020B0604020202020204" pitchFamily="34" charset="0"/>
                    <a:cs typeface="Arial" panose="020B0604020202020204" pitchFamily="34" charset="0"/>
                  </a:rPr>
                  <a:t>Cultivate a culture where safety is ingrained in every action and every decision. We all share in the duty to protect each other and our customers.</a:t>
                </a:r>
                <a:endParaRPr lang="en-IN" sz="1600" dirty="0">
                  <a:latin typeface="Arial" panose="020B0604020202020204" pitchFamily="34" charset="0"/>
                  <a:cs typeface="Arial" panose="020B0604020202020204" pitchFamily="34" charset="0"/>
                </a:endParaRPr>
              </a:p>
            </p:txBody>
          </p:sp>
        </p:grpSp>
      </p:grpSp>
    </p:spTree>
    <p:extLst>
      <p:ext uri="{BB962C8B-B14F-4D97-AF65-F5344CB8AC3E}">
        <p14:creationId xmlns:p14="http://schemas.microsoft.com/office/powerpoint/2010/main" val="932044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54A53AAD-18C4-9753-3A6F-C4C7231BD84F}"/>
              </a:ext>
            </a:extLst>
          </p:cNvPr>
          <p:cNvSpPr txBox="1">
            <a:spLocks/>
          </p:cNvSpPr>
          <p:nvPr/>
        </p:nvSpPr>
        <p:spPr>
          <a:xfrm>
            <a:off x="0" y="2664460"/>
            <a:ext cx="12192000" cy="1529080"/>
          </a:xfrm>
          <a:prstGeom prst="rect">
            <a:avLst/>
          </a:prstGeom>
          <a:solidFill>
            <a:schemeClr val="tx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bg1"/>
                </a:solidFill>
              </a:rPr>
              <a:t>APPENDIX</a:t>
            </a:r>
          </a:p>
        </p:txBody>
      </p:sp>
    </p:spTree>
    <p:extLst>
      <p:ext uri="{BB962C8B-B14F-4D97-AF65-F5344CB8AC3E}">
        <p14:creationId xmlns:p14="http://schemas.microsoft.com/office/powerpoint/2010/main" val="31418706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B606FD-D927-9192-E8E6-F62C3FBAA470}"/>
              </a:ext>
            </a:extLst>
          </p:cNvPr>
          <p:cNvSpPr txBox="1">
            <a:spLocks/>
          </p:cNvSpPr>
          <p:nvPr/>
        </p:nvSpPr>
        <p:spPr>
          <a:xfrm>
            <a:off x="254000" y="1"/>
            <a:ext cx="11856224" cy="7694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900" kern="1200">
                <a:solidFill>
                  <a:schemeClr val="tx1"/>
                </a:solidFill>
                <a:latin typeface=""/>
                <a:ea typeface="+mj-ea"/>
                <a:cs typeface="+mj-cs"/>
              </a:defRPr>
            </a:lvl1pPr>
          </a:lstStyle>
          <a:p>
            <a:r>
              <a:rPr lang="en-US" sz="2800">
                <a:latin typeface="Arial" panose="020B0604020202020204" pitchFamily="34" charset="0"/>
                <a:cs typeface="Arial" panose="020B0604020202020204" pitchFamily="34" charset="0"/>
              </a:rPr>
              <a:t>Target State: Organizational Chart</a:t>
            </a:r>
          </a:p>
        </p:txBody>
      </p:sp>
      <p:sp>
        <p:nvSpPr>
          <p:cNvPr id="4" name="Slide Number Placeholder 1">
            <a:extLst>
              <a:ext uri="{FF2B5EF4-FFF2-40B4-BE49-F238E27FC236}">
                <a16:creationId xmlns:a16="http://schemas.microsoft.com/office/drawing/2014/main" id="{9423473B-E7A9-F1EA-BA12-D99767797ABA}"/>
              </a:ext>
            </a:extLst>
          </p:cNvPr>
          <p:cNvSpPr>
            <a:spLocks noGrp="1"/>
          </p:cNvSpPr>
          <p:nvPr>
            <p:ph type="sldNum" sz="quarter" idx="4"/>
          </p:nvPr>
        </p:nvSpPr>
        <p:spPr>
          <a:xfrm>
            <a:off x="9343415" y="6375545"/>
            <a:ext cx="2743200" cy="365125"/>
          </a:xfrm>
        </p:spPr>
        <p:txBody>
          <a:bodyPr/>
          <a:lstStyle/>
          <a:p>
            <a:fld id="{A985D017-44AD-B14C-B295-D6060EBAC39E}" type="slidenum">
              <a:rPr lang="en-US" smtClean="0">
                <a:latin typeface="Arial" panose="020B0604020202020204" pitchFamily="34" charset="0"/>
                <a:cs typeface="Arial" panose="020B0604020202020204" pitchFamily="34" charset="0"/>
              </a:rPr>
              <a:pPr/>
              <a:t>15</a:t>
            </a:fld>
            <a:endParaRPr lang="en-US">
              <a:latin typeface="Arial" panose="020B0604020202020204" pitchFamily="34" charset="0"/>
              <a:cs typeface="Arial" panose="020B0604020202020204" pitchFamily="34" charset="0"/>
            </a:endParaRPr>
          </a:p>
        </p:txBody>
      </p:sp>
      <p:grpSp>
        <p:nvGrpSpPr>
          <p:cNvPr id="27" name="Group 26">
            <a:extLst>
              <a:ext uri="{FF2B5EF4-FFF2-40B4-BE49-F238E27FC236}">
                <a16:creationId xmlns:a16="http://schemas.microsoft.com/office/drawing/2014/main" id="{FECE12CC-441A-FC50-4B49-CF130A4B3389}"/>
              </a:ext>
            </a:extLst>
          </p:cNvPr>
          <p:cNvGrpSpPr/>
          <p:nvPr/>
        </p:nvGrpSpPr>
        <p:grpSpPr>
          <a:xfrm>
            <a:off x="368300" y="584620"/>
            <a:ext cx="9496398" cy="5385559"/>
            <a:chOff x="1347801" y="597320"/>
            <a:chExt cx="9496398" cy="5385559"/>
          </a:xfrm>
        </p:grpSpPr>
        <p:pic>
          <p:nvPicPr>
            <p:cNvPr id="21" name="Picture 2" descr="image">
              <a:extLst>
                <a:ext uri="{FF2B5EF4-FFF2-40B4-BE49-F238E27FC236}">
                  <a16:creationId xmlns:a16="http://schemas.microsoft.com/office/drawing/2014/main" id="{763F4141-9206-7258-8FEB-D771526D8558}"/>
                </a:ext>
              </a:extLst>
            </p:cNvPr>
            <p:cNvPicPr>
              <a:picLocks noChangeAspect="1" noChangeArrowheads="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1347801" y="597320"/>
              <a:ext cx="9496398" cy="5385559"/>
            </a:xfrm>
            <a:prstGeom prst="rect">
              <a:avLst/>
            </a:prstGeom>
            <a:noFill/>
            <a:extLst>
              <a:ext uri="{909E8E84-426E-40DD-AFC4-6F175D3DCCD1}">
                <a14:hiddenFill xmlns:a14="http://schemas.microsoft.com/office/drawing/2010/main">
                  <a:solidFill>
                    <a:srgbClr val="FFFFFF"/>
                  </a:solidFill>
                </a14:hiddenFill>
              </a:ext>
            </a:extLst>
          </p:spPr>
        </p:pic>
        <p:grpSp>
          <p:nvGrpSpPr>
            <p:cNvPr id="26" name="Group 25">
              <a:extLst>
                <a:ext uri="{FF2B5EF4-FFF2-40B4-BE49-F238E27FC236}">
                  <a16:creationId xmlns:a16="http://schemas.microsoft.com/office/drawing/2014/main" id="{31987B1B-AF5A-8FF5-6E6A-05EC75BD584D}"/>
                </a:ext>
              </a:extLst>
            </p:cNvPr>
            <p:cNvGrpSpPr/>
            <p:nvPr/>
          </p:nvGrpSpPr>
          <p:grpSpPr>
            <a:xfrm>
              <a:off x="1364322" y="2015788"/>
              <a:ext cx="9479877" cy="3074713"/>
              <a:chOff x="1364322" y="2015788"/>
              <a:chExt cx="9479877" cy="3074713"/>
            </a:xfrm>
          </p:grpSpPr>
          <p:sp>
            <p:nvSpPr>
              <p:cNvPr id="5" name="Oval 4">
                <a:extLst>
                  <a:ext uri="{FF2B5EF4-FFF2-40B4-BE49-F238E27FC236}">
                    <a16:creationId xmlns:a16="http://schemas.microsoft.com/office/drawing/2014/main" id="{0C4E325F-0A24-3149-1C68-A79EE6B802CA}"/>
                  </a:ext>
                </a:extLst>
              </p:cNvPr>
              <p:cNvSpPr/>
              <p:nvPr/>
            </p:nvSpPr>
            <p:spPr>
              <a:xfrm>
                <a:off x="1364322" y="3940444"/>
                <a:ext cx="2190371" cy="1150057"/>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DA801426-276E-3390-5693-01090DE683A6}"/>
                  </a:ext>
                </a:extLst>
              </p:cNvPr>
              <p:cNvSpPr/>
              <p:nvPr/>
            </p:nvSpPr>
            <p:spPr>
              <a:xfrm>
                <a:off x="8653828" y="3940444"/>
                <a:ext cx="2190371" cy="1150057"/>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E51347A6-9C54-28E4-B75F-8479AFE2AFFE}"/>
                  </a:ext>
                </a:extLst>
              </p:cNvPr>
              <p:cNvSpPr/>
              <p:nvPr/>
            </p:nvSpPr>
            <p:spPr>
              <a:xfrm>
                <a:off x="8653828" y="3017763"/>
                <a:ext cx="2190371" cy="1150057"/>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73E7A1F4-3D28-2CCF-C1D1-E354B32E77CC}"/>
                  </a:ext>
                </a:extLst>
              </p:cNvPr>
              <p:cNvSpPr/>
              <p:nvPr/>
            </p:nvSpPr>
            <p:spPr>
              <a:xfrm>
                <a:off x="3189827" y="2015788"/>
                <a:ext cx="2190371" cy="1150057"/>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AAB949D8-8C94-5373-B638-FD6590E61EA4}"/>
                  </a:ext>
                </a:extLst>
              </p:cNvPr>
              <p:cNvSpPr/>
              <p:nvPr/>
            </p:nvSpPr>
            <p:spPr>
              <a:xfrm>
                <a:off x="6816631" y="3940444"/>
                <a:ext cx="2190371" cy="1150057"/>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3DDE7B0-8F7E-50E0-89F4-5FE1475F6DE1}"/>
                  </a:ext>
                </a:extLst>
              </p:cNvPr>
              <p:cNvSpPr/>
              <p:nvPr/>
            </p:nvSpPr>
            <p:spPr>
              <a:xfrm>
                <a:off x="5278056" y="3098800"/>
                <a:ext cx="1656144" cy="91440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Chief Safety Officer</a:t>
                </a:r>
              </a:p>
            </p:txBody>
          </p:sp>
          <p:sp>
            <p:nvSpPr>
              <p:cNvPr id="23" name="Oval 22">
                <a:extLst>
                  <a:ext uri="{FF2B5EF4-FFF2-40B4-BE49-F238E27FC236}">
                    <a16:creationId xmlns:a16="http://schemas.microsoft.com/office/drawing/2014/main" id="{C684768C-6061-1450-D5AA-4D1DCB4A93B0}"/>
                  </a:ext>
                </a:extLst>
              </p:cNvPr>
              <p:cNvSpPr/>
              <p:nvPr/>
            </p:nvSpPr>
            <p:spPr>
              <a:xfrm>
                <a:off x="4979434" y="2938469"/>
                <a:ext cx="2190371" cy="1150057"/>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8" name="Group 27">
            <a:extLst>
              <a:ext uri="{FF2B5EF4-FFF2-40B4-BE49-F238E27FC236}">
                <a16:creationId xmlns:a16="http://schemas.microsoft.com/office/drawing/2014/main" id="{8753965C-21AB-4EEC-D46C-A0A6EA862E7B}"/>
              </a:ext>
            </a:extLst>
          </p:cNvPr>
          <p:cNvGrpSpPr/>
          <p:nvPr/>
        </p:nvGrpSpPr>
        <p:grpSpPr>
          <a:xfrm>
            <a:off x="9511524" y="1801629"/>
            <a:ext cx="2190371" cy="1778462"/>
            <a:chOff x="10447419" y="1829840"/>
            <a:chExt cx="2190371" cy="1778462"/>
          </a:xfrm>
        </p:grpSpPr>
        <p:sp>
          <p:nvSpPr>
            <p:cNvPr id="24" name="Rectangle 23">
              <a:extLst>
                <a:ext uri="{FF2B5EF4-FFF2-40B4-BE49-F238E27FC236}">
                  <a16:creationId xmlns:a16="http://schemas.microsoft.com/office/drawing/2014/main" id="{46A4F4BE-FAC2-1DE3-91A6-0DE9982CA467}"/>
                </a:ext>
              </a:extLst>
            </p:cNvPr>
            <p:cNvSpPr/>
            <p:nvPr/>
          </p:nvSpPr>
          <p:spPr>
            <a:xfrm>
              <a:off x="10726590" y="2200510"/>
              <a:ext cx="1632030" cy="793538"/>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Safety Committee</a:t>
              </a:r>
            </a:p>
          </p:txBody>
        </p:sp>
        <p:sp>
          <p:nvSpPr>
            <p:cNvPr id="25" name="Oval 24">
              <a:extLst>
                <a:ext uri="{FF2B5EF4-FFF2-40B4-BE49-F238E27FC236}">
                  <a16:creationId xmlns:a16="http://schemas.microsoft.com/office/drawing/2014/main" id="{2C17EE3F-C8FE-8375-681C-B035DDE45F9C}"/>
                </a:ext>
              </a:extLst>
            </p:cNvPr>
            <p:cNvSpPr/>
            <p:nvPr/>
          </p:nvSpPr>
          <p:spPr>
            <a:xfrm>
              <a:off x="10447419" y="1829840"/>
              <a:ext cx="2190371" cy="1778462"/>
            </a:xfrm>
            <a:prstGeom prst="ellipse">
              <a:avLst/>
            </a:prstGeom>
            <a:noFill/>
            <a:ln w="76200">
              <a:solidFill>
                <a:schemeClr val="tx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50428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9764870-DA8E-35A5-EFCC-473AC67E6F03}"/>
              </a:ext>
            </a:extLst>
          </p:cNvPr>
          <p:cNvSpPr>
            <a:spLocks noGrp="1"/>
          </p:cNvSpPr>
          <p:nvPr>
            <p:ph type="sldNum" sz="quarter" idx="4"/>
          </p:nvPr>
        </p:nvSpPr>
        <p:spPr/>
        <p:txBody>
          <a:bodyPr/>
          <a:lstStyle/>
          <a:p>
            <a:fld id="{A985D017-44AD-B14C-B295-D6060EBAC39E}" type="slidenum">
              <a:rPr lang="en-US" smtClean="0">
                <a:latin typeface="Arial" panose="020B0604020202020204" pitchFamily="34" charset="0"/>
                <a:cs typeface="Arial" panose="020B0604020202020204" pitchFamily="34" charset="0"/>
              </a:rPr>
              <a:pPr/>
              <a:t>16</a:t>
            </a:fld>
            <a:endParaRPr lang="en-US">
              <a:latin typeface="Arial" panose="020B0604020202020204" pitchFamily="34" charset="0"/>
              <a:cs typeface="Arial" panose="020B0604020202020204" pitchFamily="34" charset="0"/>
            </a:endParaRPr>
          </a:p>
        </p:txBody>
      </p:sp>
      <p:graphicFrame>
        <p:nvGraphicFramePr>
          <p:cNvPr id="3" name="Table 2">
            <a:extLst>
              <a:ext uri="{FF2B5EF4-FFF2-40B4-BE49-F238E27FC236}">
                <a16:creationId xmlns:a16="http://schemas.microsoft.com/office/drawing/2014/main" id="{29DE6E6C-3A21-9808-734A-82703E17BB1F}"/>
              </a:ext>
            </a:extLst>
          </p:cNvPr>
          <p:cNvGraphicFramePr>
            <a:graphicFrameLocks noGrp="1"/>
          </p:cNvGraphicFramePr>
          <p:nvPr>
            <p:extLst>
              <p:ext uri="{D42A27DB-BD31-4B8C-83A1-F6EECF244321}">
                <p14:modId xmlns:p14="http://schemas.microsoft.com/office/powerpoint/2010/main" val="718027365"/>
              </p:ext>
            </p:extLst>
          </p:nvPr>
        </p:nvGraphicFramePr>
        <p:xfrm>
          <a:off x="0" y="770758"/>
          <a:ext cx="12191943" cy="3322320"/>
        </p:xfrm>
        <a:graphic>
          <a:graphicData uri="http://schemas.openxmlformats.org/drawingml/2006/table">
            <a:tbl>
              <a:tblPr firstRow="1" bandRow="1">
                <a:tableStyleId>{073A0DAA-6AF3-43AB-8588-CEC1D06C72B9}</a:tableStyleId>
              </a:tblPr>
              <a:tblGrid>
                <a:gridCol w="3925614">
                  <a:extLst>
                    <a:ext uri="{9D8B030D-6E8A-4147-A177-3AD203B41FA5}">
                      <a16:colId xmlns:a16="http://schemas.microsoft.com/office/drawing/2014/main" val="196983536"/>
                    </a:ext>
                  </a:extLst>
                </a:gridCol>
                <a:gridCol w="646384">
                  <a:extLst>
                    <a:ext uri="{9D8B030D-6E8A-4147-A177-3AD203B41FA5}">
                      <a16:colId xmlns:a16="http://schemas.microsoft.com/office/drawing/2014/main" val="4178839373"/>
                    </a:ext>
                  </a:extLst>
                </a:gridCol>
                <a:gridCol w="1087816">
                  <a:extLst>
                    <a:ext uri="{9D8B030D-6E8A-4147-A177-3AD203B41FA5}">
                      <a16:colId xmlns:a16="http://schemas.microsoft.com/office/drawing/2014/main" val="171503965"/>
                    </a:ext>
                  </a:extLst>
                </a:gridCol>
                <a:gridCol w="851337">
                  <a:extLst>
                    <a:ext uri="{9D8B030D-6E8A-4147-A177-3AD203B41FA5}">
                      <a16:colId xmlns:a16="http://schemas.microsoft.com/office/drawing/2014/main" val="4034998589"/>
                    </a:ext>
                  </a:extLst>
                </a:gridCol>
                <a:gridCol w="1324301">
                  <a:extLst>
                    <a:ext uri="{9D8B030D-6E8A-4147-A177-3AD203B41FA5}">
                      <a16:colId xmlns:a16="http://schemas.microsoft.com/office/drawing/2014/main" val="1190332210"/>
                    </a:ext>
                  </a:extLst>
                </a:gridCol>
                <a:gridCol w="1020457">
                  <a:extLst>
                    <a:ext uri="{9D8B030D-6E8A-4147-A177-3AD203B41FA5}">
                      <a16:colId xmlns:a16="http://schemas.microsoft.com/office/drawing/2014/main" val="4011767399"/>
                    </a:ext>
                  </a:extLst>
                </a:gridCol>
                <a:gridCol w="1371600">
                  <a:extLst>
                    <a:ext uri="{9D8B030D-6E8A-4147-A177-3AD203B41FA5}">
                      <a16:colId xmlns:a16="http://schemas.microsoft.com/office/drawing/2014/main" val="3194505048"/>
                    </a:ext>
                  </a:extLst>
                </a:gridCol>
                <a:gridCol w="961687">
                  <a:extLst>
                    <a:ext uri="{9D8B030D-6E8A-4147-A177-3AD203B41FA5}">
                      <a16:colId xmlns:a16="http://schemas.microsoft.com/office/drawing/2014/main" val="2953179144"/>
                    </a:ext>
                  </a:extLst>
                </a:gridCol>
                <a:gridCol w="1002747">
                  <a:extLst>
                    <a:ext uri="{9D8B030D-6E8A-4147-A177-3AD203B41FA5}">
                      <a16:colId xmlns:a16="http://schemas.microsoft.com/office/drawing/2014/main" val="3345899148"/>
                    </a:ext>
                  </a:extLst>
                </a:gridCol>
              </a:tblGrid>
              <a:tr h="689081">
                <a:tc>
                  <a:txBody>
                    <a:bodyPr/>
                    <a:lstStyle/>
                    <a:p>
                      <a:endParaRPr lang="en-US" sz="1400">
                        <a:latin typeface="Arial" panose="020B0604020202020204" pitchFamily="34" charset="0"/>
                        <a:cs typeface="Arial" panose="020B0604020202020204" pitchFamily="34" charset="0"/>
                      </a:endParaRPr>
                    </a:p>
                  </a:txBody>
                  <a:tcPr/>
                </a:tc>
                <a:tc>
                  <a:txBody>
                    <a:bodyPr/>
                    <a:lstStyle/>
                    <a:p>
                      <a:r>
                        <a:rPr lang="en-US" sz="1400" dirty="0">
                          <a:latin typeface="Arial" panose="020B0604020202020204" pitchFamily="34" charset="0"/>
                          <a:cs typeface="Arial" panose="020B0604020202020204" pitchFamily="34" charset="0"/>
                        </a:rPr>
                        <a:t>CEO </a:t>
                      </a:r>
                      <a:endParaRPr lang="en-US" sz="1400">
                        <a:latin typeface="Arial" panose="020B0604020202020204" pitchFamily="34" charset="0"/>
                        <a:cs typeface="Arial" panose="020B0604020202020204" pitchFamily="34" charset="0"/>
                      </a:endParaRPr>
                    </a:p>
                  </a:txBody>
                  <a:tcPr/>
                </a:tc>
                <a:tc>
                  <a:txBody>
                    <a:bodyPr/>
                    <a:lstStyle/>
                    <a:p>
                      <a:r>
                        <a:rPr lang="en-US" sz="1400" dirty="0">
                          <a:latin typeface="Arial" panose="020B0604020202020204" pitchFamily="34" charset="0"/>
                          <a:cs typeface="Arial" panose="020B0604020202020204" pitchFamily="34" charset="0"/>
                        </a:rPr>
                        <a:t>Chief Safety Officer</a:t>
                      </a:r>
                    </a:p>
                  </a:txBody>
                  <a:tcPr/>
                </a:tc>
                <a:tc>
                  <a:txBody>
                    <a:bodyPr/>
                    <a:lstStyle/>
                    <a:p>
                      <a:r>
                        <a:rPr lang="en-US" sz="1400" dirty="0">
                          <a:latin typeface="Arial" panose="020B0604020202020204" pitchFamily="34" charset="0"/>
                          <a:cs typeface="Arial" panose="020B0604020202020204" pitchFamily="34" charset="0"/>
                        </a:rPr>
                        <a:t>Chief Legal Officer</a:t>
                      </a:r>
                    </a:p>
                  </a:txBody>
                  <a:tcPr/>
                </a:tc>
                <a:tc>
                  <a:txBody>
                    <a:bodyPr/>
                    <a:lstStyle/>
                    <a:p>
                      <a:r>
                        <a:rPr lang="en-US" sz="1400" dirty="0">
                          <a:latin typeface="Arial" panose="020B0604020202020204" pitchFamily="34" charset="0"/>
                          <a:cs typeface="Arial" panose="020B0604020202020204" pitchFamily="34" charset="0"/>
                        </a:rPr>
                        <a:t>Quality Operations Chair</a:t>
                      </a:r>
                    </a:p>
                  </a:txBody>
                  <a:tcPr/>
                </a:tc>
                <a:tc>
                  <a:txBody>
                    <a:bodyPr/>
                    <a:lstStyle/>
                    <a:p>
                      <a:r>
                        <a:rPr lang="en-US" sz="1400" dirty="0">
                          <a:latin typeface="Arial" panose="020B0604020202020204" pitchFamily="34" charset="0"/>
                          <a:cs typeface="Arial" panose="020B0604020202020204" pitchFamily="34" charset="0"/>
                        </a:rPr>
                        <a:t>Chief Engineer</a:t>
                      </a:r>
                    </a:p>
                  </a:txBody>
                  <a:tcPr/>
                </a:tc>
                <a:tc>
                  <a:txBody>
                    <a:bodyPr/>
                    <a:lstStyle/>
                    <a:p>
                      <a:r>
                        <a:rPr lang="en-US" sz="1400" dirty="0">
                          <a:latin typeface="Arial" panose="020B0604020202020204" pitchFamily="34" charset="0"/>
                          <a:cs typeface="Arial" panose="020B0604020202020204" pitchFamily="34" charset="0"/>
                        </a:rPr>
                        <a:t>Chief Compliance Officer</a:t>
                      </a:r>
                    </a:p>
                  </a:txBody>
                  <a:tcPr/>
                </a:tc>
                <a:tc>
                  <a:txBody>
                    <a:bodyPr/>
                    <a:lstStyle/>
                    <a:p>
                      <a:pPr lvl="0">
                        <a:buNone/>
                      </a:pPr>
                      <a:r>
                        <a:rPr lang="en-US" sz="1400" dirty="0">
                          <a:latin typeface="Arial" panose="020B0604020202020204" pitchFamily="34" charset="0"/>
                          <a:cs typeface="Arial" panose="020B0604020202020204" pitchFamily="34" charset="0"/>
                        </a:rPr>
                        <a:t>Subject Matter Experts</a:t>
                      </a:r>
                    </a:p>
                  </a:txBody>
                  <a:tcPr/>
                </a:tc>
                <a:tc>
                  <a:txBody>
                    <a:bodyPr/>
                    <a:lstStyle/>
                    <a:p>
                      <a:pPr lvl="0">
                        <a:buNone/>
                      </a:pPr>
                      <a:r>
                        <a:rPr lang="en-US" sz="1400" dirty="0">
                          <a:latin typeface="Arial" panose="020B0604020202020204" pitchFamily="34" charset="0"/>
                          <a:cs typeface="Arial" panose="020B0604020202020204" pitchFamily="34" charset="0"/>
                        </a:rPr>
                        <a:t>Working Group</a:t>
                      </a:r>
                    </a:p>
                  </a:txBody>
                  <a:tcPr/>
                </a:tc>
                <a:extLst>
                  <a:ext uri="{0D108BD9-81ED-4DB2-BD59-A6C34878D82A}">
                    <a16:rowId xmlns:a16="http://schemas.microsoft.com/office/drawing/2014/main" val="735156521"/>
                  </a:ext>
                </a:extLst>
              </a:tr>
              <a:tr h="399230">
                <a:tc>
                  <a:txBody>
                    <a:bodyPr/>
                    <a:lstStyle/>
                    <a:p>
                      <a:pPr lvl="0">
                        <a:buNone/>
                      </a:pPr>
                      <a:r>
                        <a:rPr lang="en-US" sz="1400" b="0" i="0" u="none" strike="noStrike" noProof="0" dirty="0">
                          <a:solidFill>
                            <a:schemeClr val="dk1"/>
                          </a:solidFill>
                          <a:latin typeface="Arial" panose="020B0604020202020204" pitchFamily="34" charset="0"/>
                          <a:cs typeface="Arial" panose="020B0604020202020204" pitchFamily="34" charset="0"/>
                        </a:rPr>
                        <a:t>Review and approve safety protocols, guidelines</a:t>
                      </a:r>
                      <a:endParaRPr lang="en-US" sz="1400" b="0" i="0" u="none" strike="noStrike" noProof="0" dirty="0">
                        <a:solidFill>
                          <a:srgbClr val="000000"/>
                        </a:solidFill>
                        <a:latin typeface="Arial" panose="020B0604020202020204" pitchFamily="34" charset="0"/>
                        <a:cs typeface="Arial" panose="020B0604020202020204" pitchFamily="34" charset="0"/>
                      </a:endParaRPr>
                    </a:p>
                  </a:txBody>
                  <a:tcPr/>
                </a:tc>
                <a:tc>
                  <a:txBody>
                    <a:bodyPr/>
                    <a:lstStyle/>
                    <a:p>
                      <a:r>
                        <a:rPr lang="en-US" sz="1400" dirty="0">
                          <a:latin typeface="Arial" panose="020B0604020202020204" pitchFamily="34" charset="0"/>
                          <a:cs typeface="Arial" panose="020B0604020202020204" pitchFamily="34" charset="0"/>
                        </a:rPr>
                        <a:t>I</a:t>
                      </a:r>
                    </a:p>
                  </a:txBody>
                  <a:tcPr/>
                </a:tc>
                <a:tc>
                  <a:txBody>
                    <a:bodyPr/>
                    <a:lstStyle/>
                    <a:p>
                      <a:r>
                        <a:rPr lang="en-US" sz="1400" dirty="0">
                          <a:latin typeface="Arial" panose="020B0604020202020204" pitchFamily="34" charset="0"/>
                          <a:cs typeface="Arial" panose="020B0604020202020204" pitchFamily="34" charset="0"/>
                        </a:rPr>
                        <a:t>A</a:t>
                      </a:r>
                    </a:p>
                  </a:txBody>
                  <a:tcPr/>
                </a:tc>
                <a:tc>
                  <a:txBody>
                    <a:bodyPr/>
                    <a:lstStyle/>
                    <a:p>
                      <a:r>
                        <a:rPr lang="en-US" sz="1400" dirty="0">
                          <a:latin typeface="Arial" panose="020B0604020202020204" pitchFamily="34" charset="0"/>
                          <a:cs typeface="Arial" panose="020B0604020202020204" pitchFamily="34" charset="0"/>
                        </a:rPr>
                        <a:t>C</a:t>
                      </a:r>
                    </a:p>
                  </a:txBody>
                  <a:tcPr/>
                </a:tc>
                <a:tc>
                  <a:txBody>
                    <a:bodyPr/>
                    <a:lstStyle/>
                    <a:p>
                      <a:r>
                        <a:rPr lang="en-US" sz="1400" dirty="0">
                          <a:latin typeface="Arial" panose="020B0604020202020204" pitchFamily="34" charset="0"/>
                          <a:cs typeface="Arial" panose="020B0604020202020204" pitchFamily="34" charset="0"/>
                        </a:rPr>
                        <a:t>R</a:t>
                      </a:r>
                    </a:p>
                  </a:txBody>
                  <a:tcPr/>
                </a:tc>
                <a:tc>
                  <a:txBody>
                    <a:bodyPr/>
                    <a:lstStyle/>
                    <a:p>
                      <a:r>
                        <a:rPr lang="en-US" sz="1400" dirty="0">
                          <a:latin typeface="Arial" panose="020B0604020202020204" pitchFamily="34" charset="0"/>
                          <a:cs typeface="Arial" panose="020B0604020202020204" pitchFamily="34" charset="0"/>
                        </a:rPr>
                        <a:t>R</a:t>
                      </a:r>
                    </a:p>
                  </a:txBody>
                  <a:tcPr/>
                </a:tc>
                <a:tc>
                  <a:txBody>
                    <a:bodyPr/>
                    <a:lstStyle/>
                    <a:p>
                      <a:r>
                        <a:rPr lang="en-US" sz="1400" dirty="0">
                          <a:latin typeface="Arial" panose="020B0604020202020204" pitchFamily="34" charset="0"/>
                          <a:cs typeface="Arial" panose="020B0604020202020204" pitchFamily="34" charset="0"/>
                        </a:rPr>
                        <a:t>R</a:t>
                      </a:r>
                    </a:p>
                  </a:txBody>
                  <a:tcPr/>
                </a:tc>
                <a:tc>
                  <a:txBody>
                    <a:bodyPr/>
                    <a:lstStyle/>
                    <a:p>
                      <a:pPr lvl="0">
                        <a:buNone/>
                      </a:pPr>
                      <a:r>
                        <a:rPr lang="en-US" sz="1400" dirty="0">
                          <a:latin typeface="Arial" panose="020B0604020202020204" pitchFamily="34" charset="0"/>
                          <a:cs typeface="Arial" panose="020B0604020202020204" pitchFamily="34" charset="0"/>
                        </a:rPr>
                        <a:t>C</a:t>
                      </a:r>
                    </a:p>
                  </a:txBody>
                  <a:tcPr/>
                </a:tc>
                <a:tc>
                  <a:txBody>
                    <a:bodyPr/>
                    <a:lstStyle/>
                    <a:p>
                      <a:pPr lvl="0">
                        <a:buNone/>
                      </a:pPr>
                      <a:r>
                        <a:rPr lang="en-US" sz="1400" dirty="0">
                          <a:latin typeface="Arial" panose="020B0604020202020204" pitchFamily="34" charset="0"/>
                          <a:cs typeface="Arial" panose="020B0604020202020204" pitchFamily="34" charset="0"/>
                        </a:rPr>
                        <a:t>R</a:t>
                      </a:r>
                    </a:p>
                  </a:txBody>
                  <a:tcPr/>
                </a:tc>
                <a:extLst>
                  <a:ext uri="{0D108BD9-81ED-4DB2-BD59-A6C34878D82A}">
                    <a16:rowId xmlns:a16="http://schemas.microsoft.com/office/drawing/2014/main" val="248596983"/>
                  </a:ext>
                </a:extLst>
              </a:tr>
              <a:tr h="399229">
                <a:tc>
                  <a:txBody>
                    <a:bodyPr/>
                    <a:lstStyle/>
                    <a:p>
                      <a:pPr marL="0" marR="0" lvl="0" indent="0" algn="l">
                        <a:lnSpc>
                          <a:spcPct val="100000"/>
                        </a:lnSpc>
                        <a:spcBef>
                          <a:spcPts val="0"/>
                        </a:spcBef>
                        <a:spcAft>
                          <a:spcPts val="0"/>
                        </a:spcAft>
                        <a:buClr>
                          <a:srgbClr val="000000"/>
                        </a:buClr>
                        <a:buNone/>
                      </a:pPr>
                      <a:r>
                        <a:rPr lang="en-US" sz="1400" b="0" i="0" u="none" strike="noStrike" kern="1200" noProof="0" dirty="0">
                          <a:solidFill>
                            <a:schemeClr val="tx1">
                              <a:lumMod val="95000"/>
                              <a:lumOff val="5000"/>
                            </a:schemeClr>
                          </a:solidFill>
                          <a:latin typeface="Arial" panose="020B0604020202020204" pitchFamily="34" charset="0"/>
                          <a:cs typeface="Arial" panose="020B0604020202020204" pitchFamily="34" charset="0"/>
                        </a:rPr>
                        <a:t>Review system/design changes from the perspective of safety</a:t>
                      </a:r>
                      <a:endParaRPr lang="en-US" sz="1400" b="0" i="0" u="none" strike="noStrike" kern="1200" noProof="0" dirty="0">
                        <a:solidFill>
                          <a:srgbClr val="0D0D0D"/>
                        </a:solidFill>
                        <a:latin typeface="Arial" panose="020B0604020202020204" pitchFamily="34" charset="0"/>
                        <a:cs typeface="Arial" panose="020B0604020202020204" pitchFamily="34" charset="0"/>
                      </a:endParaRPr>
                    </a:p>
                  </a:txBody>
                  <a:tcPr/>
                </a:tc>
                <a:tc>
                  <a:txBody>
                    <a:bodyPr/>
                    <a:lstStyle/>
                    <a:p>
                      <a:pPr lvl="0">
                        <a:buNone/>
                      </a:pPr>
                      <a:r>
                        <a:rPr lang="en-US" sz="1400" dirty="0">
                          <a:latin typeface="Arial" panose="020B0604020202020204" pitchFamily="34" charset="0"/>
                          <a:cs typeface="Arial" panose="020B0604020202020204" pitchFamily="34" charset="0"/>
                        </a:rPr>
                        <a:t>I</a:t>
                      </a:r>
                    </a:p>
                  </a:txBody>
                  <a:tcPr/>
                </a:tc>
                <a:tc>
                  <a:txBody>
                    <a:bodyPr/>
                    <a:lstStyle/>
                    <a:p>
                      <a:pPr lvl="0">
                        <a:buNone/>
                      </a:pPr>
                      <a:r>
                        <a:rPr lang="en-US" sz="1400" dirty="0">
                          <a:latin typeface="Arial" panose="020B0604020202020204" pitchFamily="34" charset="0"/>
                          <a:cs typeface="Arial" panose="020B0604020202020204" pitchFamily="34" charset="0"/>
                        </a:rPr>
                        <a:t>A/R</a:t>
                      </a:r>
                    </a:p>
                  </a:txBody>
                  <a:tcPr/>
                </a:tc>
                <a:tc>
                  <a:txBody>
                    <a:bodyPr/>
                    <a:lstStyle/>
                    <a:p>
                      <a:pPr lvl="0">
                        <a:buNone/>
                      </a:pPr>
                      <a:r>
                        <a:rPr lang="en-US" sz="1400" dirty="0">
                          <a:latin typeface="Arial" panose="020B0604020202020204" pitchFamily="34" charset="0"/>
                          <a:cs typeface="Arial" panose="020B0604020202020204" pitchFamily="34" charset="0"/>
                        </a:rPr>
                        <a:t>C</a:t>
                      </a:r>
                    </a:p>
                  </a:txBody>
                  <a:tcPr/>
                </a:tc>
                <a:tc>
                  <a:txBody>
                    <a:bodyPr/>
                    <a:lstStyle/>
                    <a:p>
                      <a:pPr lvl="0">
                        <a:buNone/>
                      </a:pPr>
                      <a:r>
                        <a:rPr lang="en-US" sz="1400" dirty="0">
                          <a:latin typeface="Arial" panose="020B0604020202020204" pitchFamily="34" charset="0"/>
                          <a:cs typeface="Arial" panose="020B0604020202020204" pitchFamily="34" charset="0"/>
                        </a:rPr>
                        <a:t>I</a:t>
                      </a:r>
                    </a:p>
                  </a:txBody>
                  <a:tcPr/>
                </a:tc>
                <a:tc>
                  <a:txBody>
                    <a:bodyPr/>
                    <a:lstStyle/>
                    <a:p>
                      <a:pPr lvl="0">
                        <a:buNone/>
                      </a:pPr>
                      <a:r>
                        <a:rPr lang="en-US" sz="1400" dirty="0">
                          <a:latin typeface="Arial" panose="020B0604020202020204" pitchFamily="34" charset="0"/>
                          <a:cs typeface="Arial" panose="020B0604020202020204" pitchFamily="34" charset="0"/>
                        </a:rPr>
                        <a:t>R</a:t>
                      </a:r>
                    </a:p>
                  </a:txBody>
                  <a:tcPr/>
                </a:tc>
                <a:tc>
                  <a:txBody>
                    <a:bodyPr/>
                    <a:lstStyle/>
                    <a:p>
                      <a:pPr lvl="0">
                        <a:buNone/>
                      </a:pPr>
                      <a:r>
                        <a:rPr lang="en-US" sz="1400" dirty="0">
                          <a:latin typeface="Arial" panose="020B0604020202020204" pitchFamily="34" charset="0"/>
                          <a:cs typeface="Arial" panose="020B0604020202020204" pitchFamily="34" charset="0"/>
                        </a:rPr>
                        <a:t>R</a:t>
                      </a:r>
                    </a:p>
                  </a:txBody>
                  <a:tcPr/>
                </a:tc>
                <a:tc>
                  <a:txBody>
                    <a:bodyPr/>
                    <a:lstStyle/>
                    <a:p>
                      <a:pPr lvl="0">
                        <a:buNone/>
                      </a:pPr>
                      <a:r>
                        <a:rPr lang="en-US" sz="1400">
                          <a:latin typeface="Arial" panose="020B0604020202020204" pitchFamily="34" charset="0"/>
                          <a:cs typeface="Arial" panose="020B0604020202020204" pitchFamily="34" charset="0"/>
                        </a:rPr>
                        <a:t>C</a:t>
                      </a:r>
                    </a:p>
                  </a:txBody>
                  <a:tcPr/>
                </a:tc>
                <a:tc>
                  <a:txBody>
                    <a:bodyPr/>
                    <a:lstStyle/>
                    <a:p>
                      <a:pPr lvl="0">
                        <a:buNone/>
                      </a:pPr>
                      <a:r>
                        <a:rPr lang="en-US" sz="1400" dirty="0">
                          <a:latin typeface="Arial" panose="020B0604020202020204" pitchFamily="34" charset="0"/>
                          <a:cs typeface="Arial" panose="020B0604020202020204" pitchFamily="34" charset="0"/>
                        </a:rPr>
                        <a:t>R</a:t>
                      </a:r>
                    </a:p>
                  </a:txBody>
                  <a:tcPr/>
                </a:tc>
                <a:extLst>
                  <a:ext uri="{0D108BD9-81ED-4DB2-BD59-A6C34878D82A}">
                    <a16:rowId xmlns:a16="http://schemas.microsoft.com/office/drawing/2014/main" val="1155409053"/>
                  </a:ext>
                </a:extLst>
              </a:tr>
              <a:tr h="399230">
                <a:tc>
                  <a:txBody>
                    <a:bodyPr/>
                    <a:lstStyle/>
                    <a:p>
                      <a:r>
                        <a:rPr lang="en-US" sz="1400" b="0" i="0" u="none" strike="noStrike" kern="1200" noProof="0" dirty="0">
                          <a:solidFill>
                            <a:srgbClr val="000000"/>
                          </a:solidFill>
                          <a:latin typeface="Arial" panose="020B0604020202020204" pitchFamily="34" charset="0"/>
                          <a:cs typeface="Arial" panose="020B0604020202020204" pitchFamily="34" charset="0"/>
                        </a:rPr>
                        <a:t>Monitor compliance and conducting regular safety audits</a:t>
                      </a:r>
                      <a:endParaRPr lang="en-US" sz="1400" kern="1200" dirty="0">
                        <a:solidFill>
                          <a:schemeClr val="dk1"/>
                        </a:solidFill>
                        <a:latin typeface="Arial" panose="020B0604020202020204" pitchFamily="34" charset="0"/>
                        <a:ea typeface="+mn-ea"/>
                        <a:cs typeface="Arial" panose="020B0604020202020204" pitchFamily="34" charset="0"/>
                      </a:endParaRPr>
                    </a:p>
                  </a:txBody>
                  <a:tcPr/>
                </a:tc>
                <a:tc>
                  <a:txBody>
                    <a:bodyPr/>
                    <a:lstStyle/>
                    <a:p>
                      <a:r>
                        <a:rPr lang="en-US" sz="1400" dirty="0">
                          <a:latin typeface="Arial" panose="020B0604020202020204" pitchFamily="34" charset="0"/>
                          <a:cs typeface="Arial" panose="020B0604020202020204" pitchFamily="34" charset="0"/>
                        </a:rPr>
                        <a:t>I</a:t>
                      </a:r>
                    </a:p>
                  </a:txBody>
                  <a:tcPr/>
                </a:tc>
                <a:tc>
                  <a:txBody>
                    <a:bodyPr/>
                    <a:lstStyle/>
                    <a:p>
                      <a:r>
                        <a:rPr lang="en-US" sz="1400" dirty="0">
                          <a:latin typeface="Arial" panose="020B0604020202020204" pitchFamily="34" charset="0"/>
                          <a:cs typeface="Arial" panose="020B0604020202020204" pitchFamily="34" charset="0"/>
                        </a:rPr>
                        <a:t>R</a:t>
                      </a:r>
                    </a:p>
                  </a:txBody>
                  <a:tcPr/>
                </a:tc>
                <a:tc>
                  <a:txBody>
                    <a:bodyPr/>
                    <a:lstStyle/>
                    <a:p>
                      <a:r>
                        <a:rPr lang="en-US" sz="1400" dirty="0">
                          <a:latin typeface="Arial" panose="020B0604020202020204" pitchFamily="34" charset="0"/>
                          <a:cs typeface="Arial" panose="020B0604020202020204" pitchFamily="34" charset="0"/>
                        </a:rPr>
                        <a:t>C</a:t>
                      </a:r>
                    </a:p>
                  </a:txBody>
                  <a:tcPr/>
                </a:tc>
                <a:tc>
                  <a:txBody>
                    <a:bodyPr/>
                    <a:lstStyle/>
                    <a:p>
                      <a:r>
                        <a:rPr lang="en-US" sz="1400" dirty="0">
                          <a:latin typeface="Arial" panose="020B0604020202020204" pitchFamily="34" charset="0"/>
                          <a:cs typeface="Arial" panose="020B0604020202020204" pitchFamily="34" charset="0"/>
                        </a:rPr>
                        <a:t>I</a:t>
                      </a:r>
                    </a:p>
                  </a:txBody>
                  <a:tcPr/>
                </a:tc>
                <a:tc>
                  <a:txBody>
                    <a:bodyPr/>
                    <a:lstStyle/>
                    <a:p>
                      <a:r>
                        <a:rPr lang="en-US" sz="1400" dirty="0">
                          <a:latin typeface="Arial" panose="020B0604020202020204" pitchFamily="34" charset="0"/>
                          <a:cs typeface="Arial" panose="020B0604020202020204" pitchFamily="34" charset="0"/>
                        </a:rPr>
                        <a:t>R</a:t>
                      </a:r>
                    </a:p>
                  </a:txBody>
                  <a:tcPr/>
                </a:tc>
                <a:tc>
                  <a:txBody>
                    <a:bodyPr/>
                    <a:lstStyle/>
                    <a:p>
                      <a:r>
                        <a:rPr lang="en-US" sz="1400" dirty="0">
                          <a:latin typeface="Arial" panose="020B0604020202020204" pitchFamily="34" charset="0"/>
                          <a:cs typeface="Arial" panose="020B0604020202020204" pitchFamily="34" charset="0"/>
                        </a:rPr>
                        <a:t>A/R</a:t>
                      </a:r>
                    </a:p>
                  </a:txBody>
                  <a:tcPr/>
                </a:tc>
                <a:tc>
                  <a:txBody>
                    <a:bodyPr/>
                    <a:lstStyle/>
                    <a:p>
                      <a:pPr lvl="0">
                        <a:buNone/>
                      </a:pPr>
                      <a:r>
                        <a:rPr lang="en-US" sz="1400">
                          <a:latin typeface="Arial" panose="020B0604020202020204" pitchFamily="34" charset="0"/>
                          <a:cs typeface="Arial" panose="020B0604020202020204" pitchFamily="34" charset="0"/>
                        </a:rPr>
                        <a:t>C</a:t>
                      </a:r>
                    </a:p>
                  </a:txBody>
                  <a:tcPr/>
                </a:tc>
                <a:tc>
                  <a:txBody>
                    <a:bodyPr/>
                    <a:lstStyle/>
                    <a:p>
                      <a:pPr lvl="0">
                        <a:buNone/>
                      </a:pPr>
                      <a:r>
                        <a:rPr lang="en-US" sz="1400" dirty="0">
                          <a:latin typeface="Arial" panose="020B0604020202020204" pitchFamily="34" charset="0"/>
                          <a:cs typeface="Arial" panose="020B0604020202020204" pitchFamily="34" charset="0"/>
                        </a:rPr>
                        <a:t>R</a:t>
                      </a:r>
                    </a:p>
                  </a:txBody>
                  <a:tcPr/>
                </a:tc>
                <a:extLst>
                  <a:ext uri="{0D108BD9-81ED-4DB2-BD59-A6C34878D82A}">
                    <a16:rowId xmlns:a16="http://schemas.microsoft.com/office/drawing/2014/main" val="1449348043"/>
                  </a:ext>
                </a:extLst>
              </a:tr>
              <a:tr h="399228">
                <a:tc>
                  <a:txBody>
                    <a:bodyPr/>
                    <a:lstStyle/>
                    <a:p>
                      <a:pPr lvl="0">
                        <a:buNone/>
                      </a:pPr>
                      <a:r>
                        <a:rPr lang="en-US" sz="1400" dirty="0">
                          <a:latin typeface="Arial" panose="020B0604020202020204" pitchFamily="34" charset="0"/>
                          <a:cs typeface="Arial" panose="020B0604020202020204" pitchFamily="34" charset="0"/>
                        </a:rPr>
                        <a:t>Respond to safety incident reports and concerns</a:t>
                      </a:r>
                      <a:endParaRPr lang="en-US" sz="1400">
                        <a:latin typeface="Arial" panose="020B0604020202020204" pitchFamily="34" charset="0"/>
                        <a:cs typeface="Arial" panose="020B0604020202020204" pitchFamily="34" charset="0"/>
                      </a:endParaRPr>
                    </a:p>
                  </a:txBody>
                  <a:tcPr/>
                </a:tc>
                <a:tc>
                  <a:txBody>
                    <a:bodyPr/>
                    <a:lstStyle/>
                    <a:p>
                      <a:pPr lvl="0">
                        <a:buNone/>
                      </a:pPr>
                      <a:r>
                        <a:rPr lang="en-US" sz="1400" dirty="0">
                          <a:latin typeface="Arial" panose="020B0604020202020204" pitchFamily="34" charset="0"/>
                          <a:cs typeface="Arial" panose="020B0604020202020204" pitchFamily="34" charset="0"/>
                        </a:rPr>
                        <a:t>I</a:t>
                      </a:r>
                      <a:endParaRPr lang="en-US" sz="1400">
                        <a:latin typeface="Arial" panose="020B0604020202020204" pitchFamily="34" charset="0"/>
                        <a:cs typeface="Arial" panose="020B0604020202020204" pitchFamily="34" charset="0"/>
                      </a:endParaRPr>
                    </a:p>
                  </a:txBody>
                  <a:tcPr/>
                </a:tc>
                <a:tc>
                  <a:txBody>
                    <a:bodyPr/>
                    <a:lstStyle/>
                    <a:p>
                      <a:pPr lvl="0">
                        <a:buNone/>
                      </a:pPr>
                      <a:r>
                        <a:rPr lang="en-US" sz="1400" dirty="0">
                          <a:latin typeface="Arial" panose="020B0604020202020204" pitchFamily="34" charset="0"/>
                          <a:cs typeface="Arial" panose="020B0604020202020204" pitchFamily="34" charset="0"/>
                        </a:rPr>
                        <a:t>A</a:t>
                      </a:r>
                      <a:endParaRPr lang="en-US" sz="1400">
                        <a:latin typeface="Arial" panose="020B0604020202020204" pitchFamily="34" charset="0"/>
                        <a:cs typeface="Arial" panose="020B0604020202020204" pitchFamily="34" charset="0"/>
                      </a:endParaRPr>
                    </a:p>
                  </a:txBody>
                  <a:tcPr/>
                </a:tc>
                <a:tc>
                  <a:txBody>
                    <a:bodyPr/>
                    <a:lstStyle/>
                    <a:p>
                      <a:pPr lvl="0">
                        <a:buNone/>
                      </a:pPr>
                      <a:r>
                        <a:rPr lang="en-US" sz="1400" dirty="0">
                          <a:latin typeface="Arial" panose="020B0604020202020204" pitchFamily="34" charset="0"/>
                          <a:cs typeface="Arial" panose="020B0604020202020204" pitchFamily="34" charset="0"/>
                        </a:rPr>
                        <a:t>C</a:t>
                      </a:r>
                      <a:endParaRPr lang="en-US" sz="1400">
                        <a:latin typeface="Arial" panose="020B0604020202020204" pitchFamily="34" charset="0"/>
                        <a:cs typeface="Arial" panose="020B0604020202020204" pitchFamily="34" charset="0"/>
                      </a:endParaRPr>
                    </a:p>
                  </a:txBody>
                  <a:tcPr/>
                </a:tc>
                <a:tc>
                  <a:txBody>
                    <a:bodyPr/>
                    <a:lstStyle/>
                    <a:p>
                      <a:pPr lvl="0">
                        <a:buNone/>
                      </a:pPr>
                      <a:r>
                        <a:rPr lang="en-US" sz="1400" dirty="0">
                          <a:latin typeface="Arial" panose="020B0604020202020204" pitchFamily="34" charset="0"/>
                          <a:cs typeface="Arial" panose="020B0604020202020204" pitchFamily="34" charset="0"/>
                        </a:rPr>
                        <a:t>R</a:t>
                      </a:r>
                      <a:endParaRPr lang="en-US" sz="1400">
                        <a:latin typeface="Arial" panose="020B0604020202020204" pitchFamily="34" charset="0"/>
                        <a:cs typeface="Arial" panose="020B0604020202020204" pitchFamily="34" charset="0"/>
                      </a:endParaRPr>
                    </a:p>
                  </a:txBody>
                  <a:tcPr/>
                </a:tc>
                <a:tc>
                  <a:txBody>
                    <a:bodyPr/>
                    <a:lstStyle/>
                    <a:p>
                      <a:pPr lvl="0">
                        <a:buNone/>
                      </a:pPr>
                      <a:r>
                        <a:rPr lang="en-US" sz="1400" dirty="0">
                          <a:latin typeface="Arial" panose="020B0604020202020204" pitchFamily="34" charset="0"/>
                          <a:cs typeface="Arial" panose="020B0604020202020204" pitchFamily="34" charset="0"/>
                        </a:rPr>
                        <a:t>R</a:t>
                      </a:r>
                      <a:endParaRPr lang="en-US" sz="1400">
                        <a:latin typeface="Arial" panose="020B0604020202020204" pitchFamily="34" charset="0"/>
                        <a:cs typeface="Arial" panose="020B0604020202020204" pitchFamily="34" charset="0"/>
                      </a:endParaRPr>
                    </a:p>
                  </a:txBody>
                  <a:tcPr/>
                </a:tc>
                <a:tc>
                  <a:txBody>
                    <a:bodyPr/>
                    <a:lstStyle/>
                    <a:p>
                      <a:pPr lvl="0">
                        <a:buNone/>
                      </a:pPr>
                      <a:r>
                        <a:rPr lang="en-US" sz="1400" dirty="0">
                          <a:latin typeface="Arial" panose="020B0604020202020204" pitchFamily="34" charset="0"/>
                          <a:cs typeface="Arial" panose="020B0604020202020204" pitchFamily="34" charset="0"/>
                        </a:rPr>
                        <a:t>R</a:t>
                      </a:r>
                      <a:endParaRPr lang="en-US" sz="1400">
                        <a:latin typeface="Arial" panose="020B0604020202020204" pitchFamily="34" charset="0"/>
                        <a:cs typeface="Arial" panose="020B0604020202020204" pitchFamily="34" charset="0"/>
                      </a:endParaRPr>
                    </a:p>
                  </a:txBody>
                  <a:tcPr/>
                </a:tc>
                <a:tc>
                  <a:txBody>
                    <a:bodyPr/>
                    <a:lstStyle/>
                    <a:p>
                      <a:pPr lvl="0">
                        <a:buNone/>
                      </a:pPr>
                      <a:r>
                        <a:rPr lang="en-US" sz="1400">
                          <a:latin typeface="Arial" panose="020B0604020202020204" pitchFamily="34" charset="0"/>
                          <a:cs typeface="Arial" panose="020B0604020202020204" pitchFamily="34" charset="0"/>
                        </a:rPr>
                        <a:t>C</a:t>
                      </a:r>
                    </a:p>
                  </a:txBody>
                  <a:tcPr/>
                </a:tc>
                <a:tc>
                  <a:txBody>
                    <a:bodyPr/>
                    <a:lstStyle/>
                    <a:p>
                      <a:pPr lvl="0">
                        <a:buNone/>
                      </a:pPr>
                      <a:r>
                        <a:rPr lang="en-US" sz="1400" dirty="0">
                          <a:latin typeface="Arial" panose="020B0604020202020204" pitchFamily="34" charset="0"/>
                          <a:cs typeface="Arial" panose="020B0604020202020204" pitchFamily="34" charset="0"/>
                        </a:rPr>
                        <a:t>R</a:t>
                      </a:r>
                      <a:endParaRPr lang="en-US" sz="140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83790304"/>
                  </a:ext>
                </a:extLst>
              </a:tr>
              <a:tr h="399228">
                <a:tc>
                  <a:txBody>
                    <a:bodyPr/>
                    <a:lstStyle/>
                    <a:p>
                      <a:pPr lvl="0">
                        <a:buNone/>
                      </a:pPr>
                      <a:r>
                        <a:rPr lang="en-US" sz="1400" dirty="0">
                          <a:latin typeface="Arial" panose="020B0604020202020204" pitchFamily="34" charset="0"/>
                          <a:cs typeface="Arial" panose="020B0604020202020204" pitchFamily="34" charset="0"/>
                        </a:rPr>
                        <a:t>Report safety findings to CEO for situational awareness </a:t>
                      </a:r>
                    </a:p>
                  </a:txBody>
                  <a:tcPr/>
                </a:tc>
                <a:tc>
                  <a:txBody>
                    <a:bodyPr/>
                    <a:lstStyle/>
                    <a:p>
                      <a:pPr lvl="0">
                        <a:buNone/>
                      </a:pPr>
                      <a:r>
                        <a:rPr lang="en-US" sz="1400" dirty="0">
                          <a:latin typeface="Arial" panose="020B0604020202020204" pitchFamily="34" charset="0"/>
                          <a:cs typeface="Arial" panose="020B0604020202020204" pitchFamily="34" charset="0"/>
                        </a:rPr>
                        <a:t>I</a:t>
                      </a:r>
                    </a:p>
                  </a:txBody>
                  <a:tcPr/>
                </a:tc>
                <a:tc>
                  <a:txBody>
                    <a:bodyPr/>
                    <a:lstStyle/>
                    <a:p>
                      <a:pPr lvl="0">
                        <a:buNone/>
                      </a:pPr>
                      <a:r>
                        <a:rPr lang="en-US" sz="1400" dirty="0">
                          <a:latin typeface="Arial" panose="020B0604020202020204" pitchFamily="34" charset="0"/>
                          <a:cs typeface="Arial" panose="020B0604020202020204" pitchFamily="34" charset="0"/>
                        </a:rPr>
                        <a:t>A/R</a:t>
                      </a:r>
                    </a:p>
                  </a:txBody>
                  <a:tcPr/>
                </a:tc>
                <a:tc>
                  <a:txBody>
                    <a:bodyPr/>
                    <a:lstStyle/>
                    <a:p>
                      <a:pPr lvl="0">
                        <a:buNone/>
                      </a:pPr>
                      <a:r>
                        <a:rPr lang="en-US" sz="1400" dirty="0">
                          <a:latin typeface="Arial" panose="020B0604020202020204" pitchFamily="34" charset="0"/>
                          <a:cs typeface="Arial" panose="020B0604020202020204" pitchFamily="34" charset="0"/>
                        </a:rPr>
                        <a:t>C</a:t>
                      </a:r>
                    </a:p>
                  </a:txBody>
                  <a:tcPr/>
                </a:tc>
                <a:tc>
                  <a:txBody>
                    <a:bodyPr/>
                    <a:lstStyle/>
                    <a:p>
                      <a:pPr lvl="0">
                        <a:buNone/>
                      </a:pPr>
                      <a:r>
                        <a:rPr lang="en-US" sz="1400" dirty="0">
                          <a:latin typeface="Arial" panose="020B0604020202020204" pitchFamily="34" charset="0"/>
                          <a:cs typeface="Arial" panose="020B0604020202020204" pitchFamily="34" charset="0"/>
                        </a:rPr>
                        <a:t>R</a:t>
                      </a:r>
                    </a:p>
                  </a:txBody>
                  <a:tcPr/>
                </a:tc>
                <a:tc>
                  <a:txBody>
                    <a:bodyPr/>
                    <a:lstStyle/>
                    <a:p>
                      <a:pPr lvl="0">
                        <a:buNone/>
                      </a:pPr>
                      <a:r>
                        <a:rPr lang="en-US" sz="1400" dirty="0">
                          <a:latin typeface="Arial" panose="020B0604020202020204" pitchFamily="34" charset="0"/>
                          <a:cs typeface="Arial" panose="020B0604020202020204" pitchFamily="34" charset="0"/>
                        </a:rPr>
                        <a:t>R</a:t>
                      </a:r>
                    </a:p>
                  </a:txBody>
                  <a:tcPr/>
                </a:tc>
                <a:tc>
                  <a:txBody>
                    <a:bodyPr/>
                    <a:lstStyle/>
                    <a:p>
                      <a:pPr lvl="0">
                        <a:buNone/>
                      </a:pPr>
                      <a:r>
                        <a:rPr lang="en-US" sz="1400" dirty="0">
                          <a:latin typeface="Arial" panose="020B0604020202020204" pitchFamily="34" charset="0"/>
                          <a:cs typeface="Arial" panose="020B0604020202020204" pitchFamily="34" charset="0"/>
                        </a:rPr>
                        <a:t>R</a:t>
                      </a:r>
                    </a:p>
                  </a:txBody>
                  <a:tcPr/>
                </a:tc>
                <a:tc>
                  <a:txBody>
                    <a:bodyPr/>
                    <a:lstStyle/>
                    <a:p>
                      <a:pPr lvl="0">
                        <a:buNone/>
                      </a:pPr>
                      <a:r>
                        <a:rPr lang="en-US" sz="1400">
                          <a:latin typeface="Arial" panose="020B0604020202020204" pitchFamily="34" charset="0"/>
                          <a:cs typeface="Arial" panose="020B0604020202020204" pitchFamily="34" charset="0"/>
                        </a:rPr>
                        <a:t>C</a:t>
                      </a:r>
                    </a:p>
                  </a:txBody>
                  <a:tcPr/>
                </a:tc>
                <a:tc>
                  <a:txBody>
                    <a:bodyPr/>
                    <a:lstStyle/>
                    <a:p>
                      <a:pPr lvl="0">
                        <a:buNone/>
                      </a:pPr>
                      <a:r>
                        <a:rPr lang="en-US" sz="1400" dirty="0">
                          <a:latin typeface="Arial" panose="020B0604020202020204" pitchFamily="34" charset="0"/>
                          <a:cs typeface="Arial" panose="020B0604020202020204" pitchFamily="34" charset="0"/>
                        </a:rPr>
                        <a:t>R</a:t>
                      </a:r>
                    </a:p>
                  </a:txBody>
                  <a:tcPr/>
                </a:tc>
                <a:extLst>
                  <a:ext uri="{0D108BD9-81ED-4DB2-BD59-A6C34878D82A}">
                    <a16:rowId xmlns:a16="http://schemas.microsoft.com/office/drawing/2014/main" val="2022035057"/>
                  </a:ext>
                </a:extLst>
              </a:tr>
            </a:tbl>
          </a:graphicData>
        </a:graphic>
      </p:graphicFrame>
      <p:sp>
        <p:nvSpPr>
          <p:cNvPr id="4" name="Title Placeholder 1">
            <a:extLst>
              <a:ext uri="{FF2B5EF4-FFF2-40B4-BE49-F238E27FC236}">
                <a16:creationId xmlns:a16="http://schemas.microsoft.com/office/drawing/2014/main" id="{7BE4E374-AE2B-7591-324E-D53858DB8F22}"/>
              </a:ext>
            </a:extLst>
          </p:cNvPr>
          <p:cNvSpPr txBox="1">
            <a:spLocks/>
          </p:cNvSpPr>
          <p:nvPr/>
        </p:nvSpPr>
        <p:spPr>
          <a:xfrm>
            <a:off x="241300" y="1"/>
            <a:ext cx="11868924" cy="7694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900" kern="1200">
                <a:solidFill>
                  <a:schemeClr val="tx1"/>
                </a:solidFill>
                <a:latin typeface=""/>
                <a:ea typeface="+mj-ea"/>
                <a:cs typeface="+mj-cs"/>
              </a:defRPr>
            </a:lvl1pPr>
          </a:lstStyle>
          <a:p>
            <a:r>
              <a:rPr lang="en-US" sz="2800">
                <a:latin typeface="Arial" panose="020B0604020202020204" pitchFamily="34" charset="0"/>
                <a:cs typeface="Arial" panose="020B0604020202020204" pitchFamily="34" charset="0"/>
              </a:rPr>
              <a:t>Safety Committee RACI Matrix</a:t>
            </a:r>
          </a:p>
        </p:txBody>
      </p:sp>
    </p:spTree>
    <p:extLst>
      <p:ext uri="{BB962C8B-B14F-4D97-AF65-F5344CB8AC3E}">
        <p14:creationId xmlns:p14="http://schemas.microsoft.com/office/powerpoint/2010/main" val="31443773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C8B7516-DD1A-B192-5C98-E13821E69B1A}"/>
              </a:ext>
            </a:extLst>
          </p:cNvPr>
          <p:cNvSpPr>
            <a:spLocks noGrp="1"/>
          </p:cNvSpPr>
          <p:nvPr>
            <p:ph type="sldNum" sz="quarter" idx="4"/>
          </p:nvPr>
        </p:nvSpPr>
        <p:spPr/>
        <p:txBody>
          <a:bodyPr/>
          <a:lstStyle/>
          <a:p>
            <a:fld id="{A985D017-44AD-B14C-B295-D6060EBAC39E}" type="slidenum">
              <a:rPr lang="en-US" smtClean="0">
                <a:latin typeface="Arial" panose="020B0604020202020204" pitchFamily="34" charset="0"/>
                <a:cs typeface="Arial" panose="020B0604020202020204" pitchFamily="34" charset="0"/>
              </a:rPr>
              <a:pPr/>
              <a:t>17</a:t>
            </a:fld>
            <a:endParaRPr lang="en-US">
              <a:latin typeface="Arial" panose="020B0604020202020204" pitchFamily="34" charset="0"/>
              <a:cs typeface="Arial" panose="020B0604020202020204" pitchFamily="34" charset="0"/>
            </a:endParaRPr>
          </a:p>
        </p:txBody>
      </p:sp>
      <p:sp>
        <p:nvSpPr>
          <p:cNvPr id="3" name="Title 2">
            <a:extLst>
              <a:ext uri="{FF2B5EF4-FFF2-40B4-BE49-F238E27FC236}">
                <a16:creationId xmlns:a16="http://schemas.microsoft.com/office/drawing/2014/main" id="{52C80C86-A849-6C38-4636-69EC85AF131B}"/>
              </a:ext>
            </a:extLst>
          </p:cNvPr>
          <p:cNvSpPr>
            <a:spLocks noGrp="1"/>
          </p:cNvSpPr>
          <p:nvPr>
            <p:ph type="title" idx="4294967295"/>
          </p:nvPr>
        </p:nvSpPr>
        <p:spPr>
          <a:xfrm>
            <a:off x="239486" y="34505"/>
            <a:ext cx="10861675" cy="769937"/>
          </a:xfrm>
        </p:spPr>
        <p:txBody>
          <a:bodyPr>
            <a:noAutofit/>
          </a:bodyPr>
          <a:lstStyle/>
          <a:p>
            <a:r>
              <a:rPr lang="en-US" dirty="0">
                <a:latin typeface="Arial" panose="020B0604020202020204" pitchFamily="34" charset="0"/>
                <a:cs typeface="Arial" panose="020B0604020202020204" pitchFamily="34" charset="0"/>
              </a:rPr>
              <a:t>Detailed Explanation of IT Controls </a:t>
            </a:r>
          </a:p>
        </p:txBody>
      </p:sp>
      <p:sp>
        <p:nvSpPr>
          <p:cNvPr id="29" name="Rectangle: Rounded Corners 28">
            <a:extLst>
              <a:ext uri="{FF2B5EF4-FFF2-40B4-BE49-F238E27FC236}">
                <a16:creationId xmlns:a16="http://schemas.microsoft.com/office/drawing/2014/main" id="{B4D841E5-9A98-56C4-7AA6-956C78051901}"/>
              </a:ext>
            </a:extLst>
          </p:cNvPr>
          <p:cNvSpPr/>
          <p:nvPr/>
        </p:nvSpPr>
        <p:spPr>
          <a:xfrm>
            <a:off x="6529466" y="985689"/>
            <a:ext cx="4741695" cy="489608"/>
          </a:xfrm>
          <a:prstGeom prst="roundRect">
            <a:avLst/>
          </a:prstGeom>
          <a:noFill/>
          <a:ln w="190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a:solidFill>
                  <a:schemeClr val="tx1"/>
                </a:solidFill>
                <a:latin typeface="Arial" panose="020B0604020202020204" pitchFamily="34" charset="0"/>
                <a:cs typeface="Arial" panose="020B0604020202020204" pitchFamily="34" charset="0"/>
              </a:rPr>
              <a:t>Simulator Training</a:t>
            </a:r>
          </a:p>
        </p:txBody>
      </p:sp>
      <p:sp>
        <p:nvSpPr>
          <p:cNvPr id="30" name="Rectangle: Rounded Corners 29">
            <a:extLst>
              <a:ext uri="{FF2B5EF4-FFF2-40B4-BE49-F238E27FC236}">
                <a16:creationId xmlns:a16="http://schemas.microsoft.com/office/drawing/2014/main" id="{3FA864B7-C273-901D-705F-8037DE91D2B4}"/>
              </a:ext>
            </a:extLst>
          </p:cNvPr>
          <p:cNvSpPr/>
          <p:nvPr/>
        </p:nvSpPr>
        <p:spPr>
          <a:xfrm>
            <a:off x="6529467" y="2685684"/>
            <a:ext cx="4741693" cy="489608"/>
          </a:xfrm>
          <a:prstGeom prst="roundRect">
            <a:avLst/>
          </a:prstGeom>
          <a:noFill/>
          <a:ln w="190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a:solidFill>
                  <a:schemeClr val="tx1"/>
                </a:solidFill>
                <a:latin typeface="Arial" panose="020B0604020202020204" pitchFamily="34" charset="0"/>
                <a:cs typeface="Arial" panose="020B0604020202020204" pitchFamily="34" charset="0"/>
              </a:rPr>
              <a:t>Emergency Situations</a:t>
            </a:r>
          </a:p>
        </p:txBody>
      </p:sp>
      <p:sp>
        <p:nvSpPr>
          <p:cNvPr id="31" name="Rectangle: Rounded Corners 30">
            <a:extLst>
              <a:ext uri="{FF2B5EF4-FFF2-40B4-BE49-F238E27FC236}">
                <a16:creationId xmlns:a16="http://schemas.microsoft.com/office/drawing/2014/main" id="{DA8E4370-872D-66AA-25E3-681D726D12DE}"/>
              </a:ext>
            </a:extLst>
          </p:cNvPr>
          <p:cNvSpPr/>
          <p:nvPr/>
        </p:nvSpPr>
        <p:spPr>
          <a:xfrm>
            <a:off x="6529466" y="4359553"/>
            <a:ext cx="4741691" cy="532338"/>
          </a:xfrm>
          <a:prstGeom prst="roundRect">
            <a:avLst/>
          </a:prstGeom>
          <a:noFill/>
          <a:ln w="190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a:solidFill>
                  <a:schemeClr val="tx1"/>
                </a:solidFill>
                <a:latin typeface="Arial" panose="020B0604020202020204" pitchFamily="34" charset="0"/>
                <a:cs typeface="Arial" panose="020B0604020202020204" pitchFamily="34" charset="0"/>
              </a:rPr>
              <a:t>System Malfunctions</a:t>
            </a:r>
          </a:p>
        </p:txBody>
      </p:sp>
      <p:sp>
        <p:nvSpPr>
          <p:cNvPr id="34" name="Rectangle: Rounded Corners 33">
            <a:extLst>
              <a:ext uri="{FF2B5EF4-FFF2-40B4-BE49-F238E27FC236}">
                <a16:creationId xmlns:a16="http://schemas.microsoft.com/office/drawing/2014/main" id="{0ABC10E6-EC6C-5F76-5200-6AC72E48BB79}"/>
              </a:ext>
            </a:extLst>
          </p:cNvPr>
          <p:cNvSpPr/>
          <p:nvPr/>
        </p:nvSpPr>
        <p:spPr>
          <a:xfrm>
            <a:off x="973485" y="985689"/>
            <a:ext cx="4863414" cy="489608"/>
          </a:xfrm>
          <a:prstGeom prst="roundRect">
            <a:avLst/>
          </a:prstGeom>
          <a:noFill/>
          <a:ln w="190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a:solidFill>
                  <a:schemeClr val="tx1"/>
                </a:solidFill>
                <a:latin typeface="Arial" panose="020B0604020202020204" pitchFamily="34" charset="0"/>
                <a:cs typeface="Arial" panose="020B0604020202020204" pitchFamily="34" charset="0"/>
              </a:rPr>
              <a:t>Sensor Redundancy</a:t>
            </a:r>
          </a:p>
        </p:txBody>
      </p:sp>
      <p:sp>
        <p:nvSpPr>
          <p:cNvPr id="35" name="Rectangle: Rounded Corners 34">
            <a:extLst>
              <a:ext uri="{FF2B5EF4-FFF2-40B4-BE49-F238E27FC236}">
                <a16:creationId xmlns:a16="http://schemas.microsoft.com/office/drawing/2014/main" id="{EDC6EB6B-A23F-989A-C39F-CB33DB35DB00}"/>
              </a:ext>
            </a:extLst>
          </p:cNvPr>
          <p:cNvSpPr/>
          <p:nvPr/>
        </p:nvSpPr>
        <p:spPr>
          <a:xfrm>
            <a:off x="973486" y="2685684"/>
            <a:ext cx="4863412" cy="489608"/>
          </a:xfrm>
          <a:prstGeom prst="roundRect">
            <a:avLst/>
          </a:prstGeom>
          <a:noFill/>
          <a:ln w="190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a:solidFill>
                  <a:schemeClr val="tx1"/>
                </a:solidFill>
                <a:latin typeface="Arial" panose="020B0604020202020204" pitchFamily="34" charset="0"/>
                <a:cs typeface="Arial" panose="020B0604020202020204" pitchFamily="34" charset="0"/>
              </a:rPr>
              <a:t>Quality Assurance</a:t>
            </a:r>
          </a:p>
        </p:txBody>
      </p:sp>
      <p:sp>
        <p:nvSpPr>
          <p:cNvPr id="36" name="Rectangle: Rounded Corners 35">
            <a:extLst>
              <a:ext uri="{FF2B5EF4-FFF2-40B4-BE49-F238E27FC236}">
                <a16:creationId xmlns:a16="http://schemas.microsoft.com/office/drawing/2014/main" id="{A90A0E44-1CAD-798A-8951-7D4FE181C884}"/>
              </a:ext>
            </a:extLst>
          </p:cNvPr>
          <p:cNvSpPr/>
          <p:nvPr/>
        </p:nvSpPr>
        <p:spPr>
          <a:xfrm>
            <a:off x="973486" y="4359553"/>
            <a:ext cx="4863412" cy="532338"/>
          </a:xfrm>
          <a:prstGeom prst="roundRect">
            <a:avLst/>
          </a:prstGeom>
          <a:noFill/>
          <a:ln w="190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a:solidFill>
                  <a:schemeClr val="tx1"/>
                </a:solidFill>
                <a:latin typeface="Arial" panose="020B0604020202020204" pitchFamily="34" charset="0"/>
                <a:cs typeface="Arial" panose="020B0604020202020204" pitchFamily="34" charset="0"/>
              </a:rPr>
              <a:t>Edge Cases and Failure Modes</a:t>
            </a:r>
          </a:p>
        </p:txBody>
      </p:sp>
      <p:sp>
        <p:nvSpPr>
          <p:cNvPr id="4" name="Rectangle: Rounded Corners 3">
            <a:extLst>
              <a:ext uri="{FF2B5EF4-FFF2-40B4-BE49-F238E27FC236}">
                <a16:creationId xmlns:a16="http://schemas.microsoft.com/office/drawing/2014/main" id="{F790E719-6A7F-B68F-22D7-8701104EAD11}"/>
              </a:ext>
            </a:extLst>
          </p:cNvPr>
          <p:cNvSpPr/>
          <p:nvPr/>
        </p:nvSpPr>
        <p:spPr>
          <a:xfrm>
            <a:off x="970229" y="1509124"/>
            <a:ext cx="4863412" cy="932611"/>
          </a:xfrm>
          <a:prstGeom prst="round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1600" dirty="0">
                <a:latin typeface="Arial" panose="020B0604020202020204" pitchFamily="34" charset="0"/>
                <a:cs typeface="Arial" panose="020B0604020202020204" pitchFamily="34" charset="0"/>
              </a:rPr>
              <a:t>Multiple </a:t>
            </a:r>
            <a:r>
              <a:rPr lang="en-US" sz="1600" dirty="0" err="1">
                <a:latin typeface="Arial" panose="020B0604020202020204" pitchFamily="34" charset="0"/>
                <a:cs typeface="Arial" panose="020B0604020202020204" pitchFamily="34" charset="0"/>
              </a:rPr>
              <a:t>AoA</a:t>
            </a:r>
            <a:r>
              <a:rPr lang="en-US" sz="1600" dirty="0">
                <a:latin typeface="Arial" panose="020B0604020202020204" pitchFamily="34" charset="0"/>
                <a:cs typeface="Arial" panose="020B0604020202020204" pitchFamily="34" charset="0"/>
              </a:rPr>
              <a:t> sensors to prevent a single failure from causing a safety issue</a:t>
            </a:r>
          </a:p>
        </p:txBody>
      </p:sp>
      <p:sp>
        <p:nvSpPr>
          <p:cNvPr id="5" name="Rectangle: Rounded Corners 4">
            <a:extLst>
              <a:ext uri="{FF2B5EF4-FFF2-40B4-BE49-F238E27FC236}">
                <a16:creationId xmlns:a16="http://schemas.microsoft.com/office/drawing/2014/main" id="{23D51875-90F0-772D-05FE-3BDA7EBD075C}"/>
              </a:ext>
            </a:extLst>
          </p:cNvPr>
          <p:cNvSpPr/>
          <p:nvPr/>
        </p:nvSpPr>
        <p:spPr>
          <a:xfrm>
            <a:off x="6529464" y="1509124"/>
            <a:ext cx="4741695" cy="932611"/>
          </a:xfrm>
          <a:prstGeom prst="round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1600" dirty="0">
                <a:latin typeface="Arial" panose="020B0604020202020204" pitchFamily="34" charset="0"/>
                <a:cs typeface="Arial" panose="020B0604020202020204" pitchFamily="34" charset="0"/>
              </a:rPr>
              <a:t>Helps pilots become proficient in managing situations related to MCAS and other systems</a:t>
            </a:r>
          </a:p>
        </p:txBody>
      </p:sp>
      <p:sp>
        <p:nvSpPr>
          <p:cNvPr id="9" name="Rectangle: Rounded Corners 8">
            <a:extLst>
              <a:ext uri="{FF2B5EF4-FFF2-40B4-BE49-F238E27FC236}">
                <a16:creationId xmlns:a16="http://schemas.microsoft.com/office/drawing/2014/main" id="{30D60579-E91A-D72B-E8CD-AE12F22FB91F}"/>
              </a:ext>
            </a:extLst>
          </p:cNvPr>
          <p:cNvSpPr/>
          <p:nvPr/>
        </p:nvSpPr>
        <p:spPr>
          <a:xfrm>
            <a:off x="970229" y="3227157"/>
            <a:ext cx="4863412" cy="962878"/>
          </a:xfrm>
          <a:prstGeom prst="round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1600" dirty="0">
                <a:latin typeface="Arial" panose="020B0604020202020204" pitchFamily="34" charset="0"/>
                <a:cs typeface="Arial" panose="020B0604020202020204" pitchFamily="34" charset="0"/>
              </a:rPr>
              <a:t>Checks and standards, including inspection, testing, and verification to ensure equipment meets criteria</a:t>
            </a:r>
          </a:p>
        </p:txBody>
      </p:sp>
      <p:sp>
        <p:nvSpPr>
          <p:cNvPr id="10" name="Rectangle: Rounded Corners 9">
            <a:extLst>
              <a:ext uri="{FF2B5EF4-FFF2-40B4-BE49-F238E27FC236}">
                <a16:creationId xmlns:a16="http://schemas.microsoft.com/office/drawing/2014/main" id="{3C82E848-B2A0-DE4D-0CC4-ED0A190FA0D5}"/>
              </a:ext>
            </a:extLst>
          </p:cNvPr>
          <p:cNvSpPr/>
          <p:nvPr/>
        </p:nvSpPr>
        <p:spPr>
          <a:xfrm>
            <a:off x="6529464" y="3227157"/>
            <a:ext cx="4741695" cy="932611"/>
          </a:xfrm>
          <a:prstGeom prst="round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1600" dirty="0">
                <a:latin typeface="Arial" panose="020B0604020202020204" pitchFamily="34" charset="0"/>
                <a:cs typeface="Arial" panose="020B0604020202020204" pitchFamily="34" charset="0"/>
              </a:rPr>
              <a:t>Pilots must be trained to handle these situations in a safe and effective manner</a:t>
            </a:r>
          </a:p>
        </p:txBody>
      </p:sp>
      <p:sp>
        <p:nvSpPr>
          <p:cNvPr id="13" name="Rectangle: Rounded Corners 12">
            <a:extLst>
              <a:ext uri="{FF2B5EF4-FFF2-40B4-BE49-F238E27FC236}">
                <a16:creationId xmlns:a16="http://schemas.microsoft.com/office/drawing/2014/main" id="{59E2F963-EA58-E125-6A8F-A9F0174C54F7}"/>
              </a:ext>
            </a:extLst>
          </p:cNvPr>
          <p:cNvSpPr/>
          <p:nvPr/>
        </p:nvSpPr>
        <p:spPr>
          <a:xfrm>
            <a:off x="970229" y="4934752"/>
            <a:ext cx="4863412" cy="962878"/>
          </a:xfrm>
          <a:prstGeom prst="round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1600">
                <a:latin typeface="Arial" panose="020B0604020202020204" pitchFamily="34" charset="0"/>
                <a:cs typeface="Arial" panose="020B0604020202020204" pitchFamily="34" charset="0"/>
              </a:rPr>
              <a:t>Testing unlikely scenarios is essential to uncover potential vulnerabilities that may not be apparent traditionally</a:t>
            </a:r>
          </a:p>
        </p:txBody>
      </p:sp>
      <p:sp>
        <p:nvSpPr>
          <p:cNvPr id="14" name="Rectangle: Rounded Corners 13">
            <a:extLst>
              <a:ext uri="{FF2B5EF4-FFF2-40B4-BE49-F238E27FC236}">
                <a16:creationId xmlns:a16="http://schemas.microsoft.com/office/drawing/2014/main" id="{611104BB-7DBF-4360-56FE-13AD72E8A99E}"/>
              </a:ext>
            </a:extLst>
          </p:cNvPr>
          <p:cNvSpPr/>
          <p:nvPr/>
        </p:nvSpPr>
        <p:spPr>
          <a:xfrm>
            <a:off x="6529464" y="4934752"/>
            <a:ext cx="4741695" cy="932611"/>
          </a:xfrm>
          <a:prstGeom prst="round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1600">
                <a:latin typeface="Arial" panose="020B0604020202020204" pitchFamily="34" charset="0"/>
                <a:cs typeface="Arial" panose="020B0604020202020204" pitchFamily="34" charset="0"/>
              </a:rPr>
              <a:t>Pilots must be trained to diagnose and respond to these effectively</a:t>
            </a:r>
          </a:p>
        </p:txBody>
      </p:sp>
    </p:spTree>
    <p:extLst>
      <p:ext uri="{BB962C8B-B14F-4D97-AF65-F5344CB8AC3E}">
        <p14:creationId xmlns:p14="http://schemas.microsoft.com/office/powerpoint/2010/main" val="18780664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2C80C86-A849-6C38-4636-69EC85AF131B}"/>
              </a:ext>
            </a:extLst>
          </p:cNvPr>
          <p:cNvSpPr>
            <a:spLocks noGrp="1"/>
          </p:cNvSpPr>
          <p:nvPr>
            <p:ph type="title" idx="4294967295"/>
          </p:nvPr>
        </p:nvSpPr>
        <p:spPr>
          <a:xfrm>
            <a:off x="239486" y="34505"/>
            <a:ext cx="10861675" cy="769937"/>
          </a:xfrm>
        </p:spPr>
        <p:txBody>
          <a:bodyPr>
            <a:noAutofit/>
          </a:bodyPr>
          <a:lstStyle/>
          <a:p>
            <a:r>
              <a:rPr lang="en-US" dirty="0">
                <a:latin typeface="Arial" panose="020B0604020202020204" pitchFamily="34" charset="0"/>
                <a:cs typeface="Arial" panose="020B0604020202020204" pitchFamily="34" charset="0"/>
              </a:rPr>
              <a:t>Detailed Explanation of IT Controls</a:t>
            </a:r>
          </a:p>
        </p:txBody>
      </p:sp>
      <p:sp>
        <p:nvSpPr>
          <p:cNvPr id="19" name="Rectangle: Rounded Corners 18">
            <a:extLst>
              <a:ext uri="{FF2B5EF4-FFF2-40B4-BE49-F238E27FC236}">
                <a16:creationId xmlns:a16="http://schemas.microsoft.com/office/drawing/2014/main" id="{B2B1CE6F-1687-DC44-59F1-7CA789EC9C67}"/>
              </a:ext>
            </a:extLst>
          </p:cNvPr>
          <p:cNvSpPr/>
          <p:nvPr/>
        </p:nvSpPr>
        <p:spPr>
          <a:xfrm>
            <a:off x="6355537" y="901309"/>
            <a:ext cx="4838221" cy="489608"/>
          </a:xfrm>
          <a:prstGeom prst="roundRect">
            <a:avLst/>
          </a:prstGeom>
          <a:noFill/>
          <a:ln w="190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a:solidFill>
                  <a:schemeClr val="tx1"/>
                </a:solidFill>
                <a:latin typeface="Arial" panose="020B0604020202020204" pitchFamily="34" charset="0"/>
                <a:cs typeface="Arial" panose="020B0604020202020204" pitchFamily="34" charset="0"/>
              </a:rPr>
              <a:t>Change Management System</a:t>
            </a:r>
          </a:p>
        </p:txBody>
      </p:sp>
      <p:sp>
        <p:nvSpPr>
          <p:cNvPr id="20" name="Rectangle: Rounded Corners 19">
            <a:extLst>
              <a:ext uri="{FF2B5EF4-FFF2-40B4-BE49-F238E27FC236}">
                <a16:creationId xmlns:a16="http://schemas.microsoft.com/office/drawing/2014/main" id="{B379D603-8784-BA82-E31C-971FEE677501}"/>
              </a:ext>
            </a:extLst>
          </p:cNvPr>
          <p:cNvSpPr/>
          <p:nvPr/>
        </p:nvSpPr>
        <p:spPr>
          <a:xfrm>
            <a:off x="6355537" y="2601304"/>
            <a:ext cx="4838221" cy="489608"/>
          </a:xfrm>
          <a:prstGeom prst="roundRect">
            <a:avLst/>
          </a:prstGeom>
          <a:noFill/>
          <a:ln w="190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a:solidFill>
                  <a:schemeClr val="tx1"/>
                </a:solidFill>
                <a:latin typeface="Arial" panose="020B0604020202020204" pitchFamily="34" charset="0"/>
                <a:cs typeface="Arial" panose="020B0604020202020204" pitchFamily="34" charset="0"/>
              </a:rPr>
              <a:t>Modification Review &amp; Approval</a:t>
            </a:r>
          </a:p>
        </p:txBody>
      </p:sp>
      <p:sp>
        <p:nvSpPr>
          <p:cNvPr id="21" name="Rectangle: Rounded Corners 20">
            <a:extLst>
              <a:ext uri="{FF2B5EF4-FFF2-40B4-BE49-F238E27FC236}">
                <a16:creationId xmlns:a16="http://schemas.microsoft.com/office/drawing/2014/main" id="{373796EB-46E7-1B02-D6C8-CB19B1138E69}"/>
              </a:ext>
            </a:extLst>
          </p:cNvPr>
          <p:cNvSpPr/>
          <p:nvPr/>
        </p:nvSpPr>
        <p:spPr>
          <a:xfrm>
            <a:off x="6355537" y="4275173"/>
            <a:ext cx="4838221" cy="532338"/>
          </a:xfrm>
          <a:prstGeom prst="roundRect">
            <a:avLst/>
          </a:prstGeom>
          <a:noFill/>
          <a:ln w="190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a:solidFill>
                  <a:schemeClr val="tx1"/>
                </a:solidFill>
                <a:latin typeface="Arial" panose="020B0604020202020204" pitchFamily="34" charset="0"/>
                <a:cs typeface="Arial" panose="020B0604020202020204" pitchFamily="34" charset="0"/>
              </a:rPr>
              <a:t>Assess Impact on Safety</a:t>
            </a:r>
          </a:p>
        </p:txBody>
      </p:sp>
      <p:sp>
        <p:nvSpPr>
          <p:cNvPr id="24" name="Rectangle: Rounded Corners 23">
            <a:extLst>
              <a:ext uri="{FF2B5EF4-FFF2-40B4-BE49-F238E27FC236}">
                <a16:creationId xmlns:a16="http://schemas.microsoft.com/office/drawing/2014/main" id="{C29D6944-C7DE-F83A-34A4-20BF4A788960}"/>
              </a:ext>
            </a:extLst>
          </p:cNvPr>
          <p:cNvSpPr/>
          <p:nvPr/>
        </p:nvSpPr>
        <p:spPr>
          <a:xfrm>
            <a:off x="1006995" y="901309"/>
            <a:ext cx="4838221" cy="489608"/>
          </a:xfrm>
          <a:prstGeom prst="roundRect">
            <a:avLst/>
          </a:prstGeom>
          <a:noFill/>
          <a:ln w="190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a:solidFill>
                  <a:schemeClr val="tx1"/>
                </a:solidFill>
                <a:latin typeface="Arial" panose="020B0604020202020204" pitchFamily="34" charset="0"/>
                <a:cs typeface="Arial" panose="020B0604020202020204" pitchFamily="34" charset="0"/>
              </a:rPr>
              <a:t>Collaborate Closely with FAA</a:t>
            </a:r>
          </a:p>
        </p:txBody>
      </p:sp>
      <p:sp>
        <p:nvSpPr>
          <p:cNvPr id="25" name="Rectangle: Rounded Corners 24">
            <a:extLst>
              <a:ext uri="{FF2B5EF4-FFF2-40B4-BE49-F238E27FC236}">
                <a16:creationId xmlns:a16="http://schemas.microsoft.com/office/drawing/2014/main" id="{8A9088CD-DDD3-3869-30EE-9E7ACCD0935E}"/>
              </a:ext>
            </a:extLst>
          </p:cNvPr>
          <p:cNvSpPr/>
          <p:nvPr/>
        </p:nvSpPr>
        <p:spPr>
          <a:xfrm>
            <a:off x="1006996" y="2601304"/>
            <a:ext cx="4838220" cy="489608"/>
          </a:xfrm>
          <a:prstGeom prst="roundRect">
            <a:avLst/>
          </a:prstGeom>
          <a:noFill/>
          <a:ln w="190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a:solidFill>
                  <a:schemeClr val="tx1"/>
                </a:solidFill>
                <a:latin typeface="Arial" panose="020B0604020202020204" pitchFamily="34" charset="0"/>
                <a:cs typeface="Arial" panose="020B0604020202020204" pitchFamily="34" charset="0"/>
              </a:rPr>
              <a:t>Involve Regulators in Design Phase</a:t>
            </a:r>
          </a:p>
        </p:txBody>
      </p:sp>
      <p:sp>
        <p:nvSpPr>
          <p:cNvPr id="26" name="Rectangle: Rounded Corners 25">
            <a:extLst>
              <a:ext uri="{FF2B5EF4-FFF2-40B4-BE49-F238E27FC236}">
                <a16:creationId xmlns:a16="http://schemas.microsoft.com/office/drawing/2014/main" id="{7C9DE9A8-EE59-6B2F-D222-DE590BE4CCA4}"/>
              </a:ext>
            </a:extLst>
          </p:cNvPr>
          <p:cNvSpPr/>
          <p:nvPr/>
        </p:nvSpPr>
        <p:spPr>
          <a:xfrm>
            <a:off x="1006995" y="4275173"/>
            <a:ext cx="4838221" cy="532338"/>
          </a:xfrm>
          <a:prstGeom prst="roundRect">
            <a:avLst/>
          </a:prstGeom>
          <a:noFill/>
          <a:ln w="190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a:solidFill>
                  <a:schemeClr val="tx1"/>
                </a:solidFill>
                <a:latin typeface="Arial" panose="020B0604020202020204" pitchFamily="34" charset="0"/>
                <a:cs typeface="Arial" panose="020B0604020202020204" pitchFamily="34" charset="0"/>
              </a:rPr>
              <a:t>Regular Audits by External Bodies</a:t>
            </a:r>
          </a:p>
        </p:txBody>
      </p:sp>
      <p:sp>
        <p:nvSpPr>
          <p:cNvPr id="7" name="Rectangle: Rounded Corners 6">
            <a:extLst>
              <a:ext uri="{FF2B5EF4-FFF2-40B4-BE49-F238E27FC236}">
                <a16:creationId xmlns:a16="http://schemas.microsoft.com/office/drawing/2014/main" id="{DCA13284-F273-C964-A96F-687396E4C92B}"/>
              </a:ext>
            </a:extLst>
          </p:cNvPr>
          <p:cNvSpPr/>
          <p:nvPr/>
        </p:nvSpPr>
        <p:spPr>
          <a:xfrm>
            <a:off x="1006998" y="1424744"/>
            <a:ext cx="4838218" cy="1005840"/>
          </a:xfrm>
          <a:prstGeom prst="round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1600" dirty="0">
                <a:latin typeface="Arial" panose="020B0604020202020204" pitchFamily="34" charset="0"/>
                <a:cs typeface="Arial" panose="020B0604020202020204" pitchFamily="34" charset="0"/>
              </a:rPr>
              <a:t>Makes sure that regulators have a more active role in overseeing the safety regulation process</a:t>
            </a:r>
          </a:p>
        </p:txBody>
      </p:sp>
      <p:sp>
        <p:nvSpPr>
          <p:cNvPr id="8" name="Rectangle: Rounded Corners 7">
            <a:extLst>
              <a:ext uri="{FF2B5EF4-FFF2-40B4-BE49-F238E27FC236}">
                <a16:creationId xmlns:a16="http://schemas.microsoft.com/office/drawing/2014/main" id="{DE28C9CD-5298-18DA-6395-8D826E065EF7}"/>
              </a:ext>
            </a:extLst>
          </p:cNvPr>
          <p:cNvSpPr/>
          <p:nvPr/>
        </p:nvSpPr>
        <p:spPr>
          <a:xfrm>
            <a:off x="6355541" y="1424744"/>
            <a:ext cx="4838218" cy="1005840"/>
          </a:xfrm>
          <a:prstGeom prst="round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1600">
                <a:latin typeface="Arial" panose="020B0604020202020204" pitchFamily="34" charset="0"/>
                <a:cs typeface="Arial" panose="020B0604020202020204" pitchFamily="34" charset="0"/>
              </a:rPr>
              <a:t>Well-defined process for evaluating and implementing changes to the aircraft’s systems</a:t>
            </a:r>
          </a:p>
        </p:txBody>
      </p:sp>
      <p:sp>
        <p:nvSpPr>
          <p:cNvPr id="11" name="Rectangle: Rounded Corners 10">
            <a:extLst>
              <a:ext uri="{FF2B5EF4-FFF2-40B4-BE49-F238E27FC236}">
                <a16:creationId xmlns:a16="http://schemas.microsoft.com/office/drawing/2014/main" id="{391278D1-3BD0-7A43-936E-73FA65C36606}"/>
              </a:ext>
            </a:extLst>
          </p:cNvPr>
          <p:cNvSpPr/>
          <p:nvPr/>
        </p:nvSpPr>
        <p:spPr>
          <a:xfrm>
            <a:off x="1006998" y="3142777"/>
            <a:ext cx="4838218" cy="1005840"/>
          </a:xfrm>
          <a:prstGeom prst="round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1600">
                <a:latin typeface="Arial" panose="020B0604020202020204" pitchFamily="34" charset="0"/>
                <a:cs typeface="Arial" panose="020B0604020202020204" pitchFamily="34" charset="0"/>
              </a:rPr>
              <a:t>Ensures safety standards are met from the beginning and prevents issues during certification</a:t>
            </a:r>
          </a:p>
        </p:txBody>
      </p:sp>
      <p:sp>
        <p:nvSpPr>
          <p:cNvPr id="12" name="Rectangle: Rounded Corners 11">
            <a:extLst>
              <a:ext uri="{FF2B5EF4-FFF2-40B4-BE49-F238E27FC236}">
                <a16:creationId xmlns:a16="http://schemas.microsoft.com/office/drawing/2014/main" id="{E685A137-B862-97CF-25A9-7B1A923F94A9}"/>
              </a:ext>
            </a:extLst>
          </p:cNvPr>
          <p:cNvSpPr/>
          <p:nvPr/>
        </p:nvSpPr>
        <p:spPr>
          <a:xfrm>
            <a:off x="6355541" y="3142777"/>
            <a:ext cx="4838218" cy="1005840"/>
          </a:xfrm>
          <a:prstGeom prst="round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1600">
                <a:latin typeface="Arial" panose="020B0604020202020204" pitchFamily="34" charset="0"/>
                <a:cs typeface="Arial" panose="020B0604020202020204" pitchFamily="34" charset="0"/>
              </a:rPr>
              <a:t>Ensures that any modifications meet safety and regulatory requirements. </a:t>
            </a:r>
          </a:p>
        </p:txBody>
      </p:sp>
      <p:sp>
        <p:nvSpPr>
          <p:cNvPr id="15" name="Rectangle: Rounded Corners 14">
            <a:extLst>
              <a:ext uri="{FF2B5EF4-FFF2-40B4-BE49-F238E27FC236}">
                <a16:creationId xmlns:a16="http://schemas.microsoft.com/office/drawing/2014/main" id="{703D7DC3-F3C5-D453-96AA-C5165BCB81A3}"/>
              </a:ext>
            </a:extLst>
          </p:cNvPr>
          <p:cNvSpPr/>
          <p:nvPr/>
        </p:nvSpPr>
        <p:spPr>
          <a:xfrm>
            <a:off x="1006998" y="4850372"/>
            <a:ext cx="4838218" cy="1005840"/>
          </a:xfrm>
          <a:prstGeom prst="round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1600">
                <a:latin typeface="Arial" panose="020B0604020202020204" pitchFamily="34" charset="0"/>
                <a:cs typeface="Arial" panose="020B0604020202020204" pitchFamily="34" charset="0"/>
              </a:rPr>
              <a:t>Independent organizations conduct periodic reviews to ensure ongoing safety and regulatory compliance</a:t>
            </a:r>
          </a:p>
        </p:txBody>
      </p:sp>
      <p:sp>
        <p:nvSpPr>
          <p:cNvPr id="16" name="Rectangle: Rounded Corners 15">
            <a:extLst>
              <a:ext uri="{FF2B5EF4-FFF2-40B4-BE49-F238E27FC236}">
                <a16:creationId xmlns:a16="http://schemas.microsoft.com/office/drawing/2014/main" id="{6000CC04-07D1-3764-881A-98AE1C3C3E7E}"/>
              </a:ext>
            </a:extLst>
          </p:cNvPr>
          <p:cNvSpPr/>
          <p:nvPr/>
        </p:nvSpPr>
        <p:spPr>
          <a:xfrm>
            <a:off x="6355541" y="4850372"/>
            <a:ext cx="4838218" cy="1005840"/>
          </a:xfrm>
          <a:prstGeom prst="round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1600">
                <a:latin typeface="Arial" panose="020B0604020202020204" pitchFamily="34" charset="0"/>
                <a:cs typeface="Arial" panose="020B0604020202020204" pitchFamily="34" charset="0"/>
              </a:rPr>
              <a:t>Considers potential risks and hazards and attempts to mitigate any effects on safety</a:t>
            </a:r>
          </a:p>
        </p:txBody>
      </p:sp>
      <p:sp>
        <p:nvSpPr>
          <p:cNvPr id="6" name="Slide Number Placeholder 1">
            <a:extLst>
              <a:ext uri="{FF2B5EF4-FFF2-40B4-BE49-F238E27FC236}">
                <a16:creationId xmlns:a16="http://schemas.microsoft.com/office/drawing/2014/main" id="{A53FEA05-CFCE-9787-71AE-6277204CFA86}"/>
              </a:ext>
            </a:extLst>
          </p:cNvPr>
          <p:cNvSpPr txBox="1">
            <a:spLocks/>
          </p:cNvSpPr>
          <p:nvPr/>
        </p:nvSpPr>
        <p:spPr>
          <a:xfrm>
            <a:off x="9343415" y="637554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985D017-44AD-B14C-B295-D6060EBAC39E}" type="slidenum">
              <a:rPr lang="en-US" smtClean="0">
                <a:latin typeface="Arial" panose="020B0604020202020204" pitchFamily="34" charset="0"/>
                <a:cs typeface="Arial" panose="020B0604020202020204" pitchFamily="34" charset="0"/>
              </a:rPr>
              <a:pPr/>
              <a:t>18</a:t>
            </a:fld>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066078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FCF1F18-1110-2D5C-84C0-84CB59149228}"/>
              </a:ext>
            </a:extLst>
          </p:cNvPr>
          <p:cNvSpPr>
            <a:spLocks noGrp="1"/>
          </p:cNvSpPr>
          <p:nvPr>
            <p:ph type="sldNum" sz="quarter" idx="4"/>
          </p:nvPr>
        </p:nvSpPr>
        <p:spPr/>
        <p:txBody>
          <a:bodyPr/>
          <a:lstStyle/>
          <a:p>
            <a:fld id="{A985D017-44AD-B14C-B295-D6060EBAC39E}" type="slidenum">
              <a:rPr lang="en-US" smtClean="0">
                <a:latin typeface="Arial" panose="020B0604020202020204" pitchFamily="34" charset="0"/>
                <a:cs typeface="Arial" panose="020B0604020202020204" pitchFamily="34" charset="0"/>
              </a:rPr>
              <a:pPr/>
              <a:t>19</a:t>
            </a:fld>
            <a:endParaRPr lang="en-US">
              <a:latin typeface="Arial" panose="020B0604020202020204" pitchFamily="34" charset="0"/>
              <a:cs typeface="Arial" panose="020B0604020202020204" pitchFamily="34" charset="0"/>
            </a:endParaRPr>
          </a:p>
        </p:txBody>
      </p:sp>
      <p:graphicFrame>
        <p:nvGraphicFramePr>
          <p:cNvPr id="3" name="Table 2">
            <a:extLst>
              <a:ext uri="{FF2B5EF4-FFF2-40B4-BE49-F238E27FC236}">
                <a16:creationId xmlns:a16="http://schemas.microsoft.com/office/drawing/2014/main" id="{B0D7E48E-F855-D316-8BC6-1DA7B7A3FCFE}"/>
              </a:ext>
            </a:extLst>
          </p:cNvPr>
          <p:cNvGraphicFramePr>
            <a:graphicFrameLocks noGrp="1"/>
          </p:cNvGraphicFramePr>
          <p:nvPr>
            <p:extLst>
              <p:ext uri="{D42A27DB-BD31-4B8C-83A1-F6EECF244321}">
                <p14:modId xmlns:p14="http://schemas.microsoft.com/office/powerpoint/2010/main" val="3028235178"/>
              </p:ext>
            </p:extLst>
          </p:nvPr>
        </p:nvGraphicFramePr>
        <p:xfrm>
          <a:off x="430522" y="1428043"/>
          <a:ext cx="4326674" cy="3290587"/>
        </p:xfrm>
        <a:graphic>
          <a:graphicData uri="http://schemas.openxmlformats.org/drawingml/2006/table">
            <a:tbl>
              <a:tblPr firstRow="1" bandRow="1">
                <a:tableStyleId>{5940675A-B579-460E-94D1-54222C63F5DA}</a:tableStyleId>
              </a:tblPr>
              <a:tblGrid>
                <a:gridCol w="1741728">
                  <a:extLst>
                    <a:ext uri="{9D8B030D-6E8A-4147-A177-3AD203B41FA5}">
                      <a16:colId xmlns:a16="http://schemas.microsoft.com/office/drawing/2014/main" val="2220303137"/>
                    </a:ext>
                  </a:extLst>
                </a:gridCol>
                <a:gridCol w="2584946">
                  <a:extLst>
                    <a:ext uri="{9D8B030D-6E8A-4147-A177-3AD203B41FA5}">
                      <a16:colId xmlns:a16="http://schemas.microsoft.com/office/drawing/2014/main" val="2304525836"/>
                    </a:ext>
                  </a:extLst>
                </a:gridCol>
              </a:tblGrid>
              <a:tr h="548013">
                <a:tc>
                  <a:txBody>
                    <a:bodyPr/>
                    <a:lstStyle/>
                    <a:p>
                      <a:r>
                        <a:rPr lang="en-US" sz="1400" dirty="0">
                          <a:solidFill>
                            <a:schemeClr val="bg1"/>
                          </a:solidFill>
                          <a:latin typeface="Arial"/>
                        </a:rPr>
                        <a:t>Sensor Cost</a:t>
                      </a:r>
                    </a:p>
                  </a:txBody>
                  <a:tcPr>
                    <a:solidFill>
                      <a:schemeClr val="accent6">
                        <a:lumMod val="75000"/>
                      </a:schemeClr>
                    </a:solidFill>
                  </a:tcPr>
                </a:tc>
                <a:tc>
                  <a:txBody>
                    <a:bodyPr/>
                    <a:lstStyle/>
                    <a:p>
                      <a:pPr lvl="0" algn="l">
                        <a:lnSpc>
                          <a:spcPct val="100000"/>
                        </a:lnSpc>
                        <a:spcBef>
                          <a:spcPts val="0"/>
                        </a:spcBef>
                        <a:spcAft>
                          <a:spcPts val="0"/>
                        </a:spcAft>
                        <a:buNone/>
                      </a:pPr>
                      <a:r>
                        <a:rPr lang="en-US" sz="1400" b="0" i="0" u="none" strike="noStrike" noProof="0">
                          <a:solidFill>
                            <a:schemeClr val="tx1"/>
                          </a:solidFill>
                          <a:latin typeface="Arial"/>
                        </a:rPr>
                        <a:t>$0 - Boeing manufactures the sensors and they are already built into the 737 Max</a:t>
                      </a:r>
                    </a:p>
                  </a:txBody>
                  <a:tcPr/>
                </a:tc>
                <a:extLst>
                  <a:ext uri="{0D108BD9-81ED-4DB2-BD59-A6C34878D82A}">
                    <a16:rowId xmlns:a16="http://schemas.microsoft.com/office/drawing/2014/main" val="3217126436"/>
                  </a:ext>
                </a:extLst>
              </a:tr>
              <a:tr h="532356">
                <a:tc>
                  <a:txBody>
                    <a:bodyPr/>
                    <a:lstStyle/>
                    <a:p>
                      <a:r>
                        <a:rPr lang="en-US" sz="1400" dirty="0">
                          <a:solidFill>
                            <a:schemeClr val="bg1"/>
                          </a:solidFill>
                          <a:latin typeface="Arial"/>
                        </a:rPr>
                        <a:t>Simulator Training - Yearly</a:t>
                      </a:r>
                      <a:endParaRPr lang="en-US" dirty="0">
                        <a:solidFill>
                          <a:schemeClr val="bg1"/>
                        </a:solidFill>
                      </a:endParaRPr>
                    </a:p>
                  </a:txBody>
                  <a:tcPr>
                    <a:solidFill>
                      <a:schemeClr val="accent6">
                        <a:lumMod val="75000"/>
                      </a:schemeClr>
                    </a:solidFill>
                  </a:tcPr>
                </a:tc>
                <a:tc>
                  <a:txBody>
                    <a:bodyPr/>
                    <a:lstStyle/>
                    <a:p>
                      <a:pPr marL="0" lvl="0" indent="0" algn="l">
                        <a:lnSpc>
                          <a:spcPct val="100000"/>
                        </a:lnSpc>
                        <a:buNone/>
                      </a:pPr>
                      <a:r>
                        <a:rPr lang="en-US" sz="1400" b="0" i="0" u="none" strike="noStrike" baseline="0" noProof="0" dirty="0">
                          <a:solidFill>
                            <a:srgbClr val="000000"/>
                          </a:solidFill>
                          <a:latin typeface="Arial"/>
                        </a:rPr>
                        <a:t>$5 billion per year that would occur whether or not the planes are grounded</a:t>
                      </a:r>
                    </a:p>
                  </a:txBody>
                  <a:tcPr/>
                </a:tc>
                <a:extLst>
                  <a:ext uri="{0D108BD9-81ED-4DB2-BD59-A6C34878D82A}">
                    <a16:rowId xmlns:a16="http://schemas.microsoft.com/office/drawing/2014/main" val="1035190561"/>
                  </a:ext>
                </a:extLst>
              </a:tr>
              <a:tr h="532356">
                <a:tc>
                  <a:txBody>
                    <a:bodyPr/>
                    <a:lstStyle/>
                    <a:p>
                      <a:r>
                        <a:rPr lang="en-US" sz="1400" dirty="0">
                          <a:solidFill>
                            <a:schemeClr val="bg1"/>
                          </a:solidFill>
                          <a:latin typeface="Arial"/>
                        </a:rPr>
                        <a:t>High-End CSO Salary - Yearly</a:t>
                      </a:r>
                    </a:p>
                  </a:txBody>
                  <a:tcPr>
                    <a:solidFill>
                      <a:schemeClr val="accent6">
                        <a:lumMod val="75000"/>
                      </a:schemeClr>
                    </a:solidFill>
                  </a:tcPr>
                </a:tc>
                <a:tc>
                  <a:txBody>
                    <a:bodyPr/>
                    <a:lstStyle/>
                    <a:p>
                      <a:pPr marL="0" lvl="0" indent="0" algn="l">
                        <a:lnSpc>
                          <a:spcPct val="100000"/>
                        </a:lnSpc>
                        <a:buNone/>
                      </a:pPr>
                      <a:r>
                        <a:rPr lang="en-US" sz="1400" b="0" i="0" u="none" strike="noStrike" baseline="0" noProof="0">
                          <a:solidFill>
                            <a:srgbClr val="000000"/>
                          </a:solidFill>
                          <a:latin typeface="Arial"/>
                        </a:rPr>
                        <a:t>$80 thousand is the high end of CSO salaries</a:t>
                      </a:r>
                    </a:p>
                  </a:txBody>
                  <a:tcPr/>
                </a:tc>
                <a:extLst>
                  <a:ext uri="{0D108BD9-81ED-4DB2-BD59-A6C34878D82A}">
                    <a16:rowId xmlns:a16="http://schemas.microsoft.com/office/drawing/2014/main" val="3685232446"/>
                  </a:ext>
                </a:extLst>
              </a:tr>
              <a:tr h="563671">
                <a:tc>
                  <a:txBody>
                    <a:bodyPr/>
                    <a:lstStyle/>
                    <a:p>
                      <a:r>
                        <a:rPr lang="en-US" sz="1400" dirty="0">
                          <a:solidFill>
                            <a:schemeClr val="bg1"/>
                          </a:solidFill>
                          <a:latin typeface="Arial"/>
                        </a:rPr>
                        <a:t>CSO Certification – One-Time</a:t>
                      </a:r>
                    </a:p>
                  </a:txBody>
                  <a:tcPr>
                    <a:solidFill>
                      <a:schemeClr val="accent6">
                        <a:lumMod val="75000"/>
                      </a:schemeClr>
                    </a:solidFill>
                  </a:tcPr>
                </a:tc>
                <a:tc>
                  <a:txBody>
                    <a:bodyPr/>
                    <a:lstStyle/>
                    <a:p>
                      <a:pPr marL="0" lvl="0" indent="0" algn="l">
                        <a:lnSpc>
                          <a:spcPct val="100000"/>
                        </a:lnSpc>
                        <a:buNone/>
                      </a:pPr>
                      <a:r>
                        <a:rPr lang="en-US" sz="1400" b="0" i="0" u="none" strike="noStrike" baseline="0" noProof="0">
                          <a:solidFill>
                            <a:srgbClr val="000000"/>
                          </a:solidFill>
                          <a:latin typeface="Arial"/>
                        </a:rPr>
                        <a:t>CSO certification cost is $2.5 thousand</a:t>
                      </a:r>
                    </a:p>
                  </a:txBody>
                  <a:tcPr/>
                </a:tc>
                <a:extLst>
                  <a:ext uri="{0D108BD9-81ED-4DB2-BD59-A6C34878D82A}">
                    <a16:rowId xmlns:a16="http://schemas.microsoft.com/office/drawing/2014/main" val="2447886661"/>
                  </a:ext>
                </a:extLst>
              </a:tr>
              <a:tr h="626301">
                <a:tc>
                  <a:txBody>
                    <a:bodyPr/>
                    <a:lstStyle/>
                    <a:p>
                      <a:pPr lvl="0">
                        <a:buNone/>
                      </a:pPr>
                      <a:r>
                        <a:rPr lang="en-US" sz="1400" dirty="0">
                          <a:solidFill>
                            <a:schemeClr val="bg1"/>
                          </a:solidFill>
                          <a:latin typeface="Arial"/>
                        </a:rPr>
                        <a:t>Grounding Cost - Quarterly</a:t>
                      </a:r>
                    </a:p>
                  </a:txBody>
                  <a:tcPr>
                    <a:solidFill>
                      <a:schemeClr val="accent6">
                        <a:lumMod val="75000"/>
                      </a:schemeClr>
                    </a:solidFill>
                  </a:tcPr>
                </a:tc>
                <a:tc>
                  <a:txBody>
                    <a:bodyPr/>
                    <a:lstStyle/>
                    <a:p>
                      <a:pPr marL="0" lvl="0" indent="0" algn="l">
                        <a:lnSpc>
                          <a:spcPct val="100000"/>
                        </a:lnSpc>
                        <a:buNone/>
                      </a:pPr>
                      <a:r>
                        <a:rPr lang="en-US" sz="1400" b="0" i="0" u="none" strike="noStrike" baseline="0" noProof="0" dirty="0">
                          <a:solidFill>
                            <a:srgbClr val="000000"/>
                          </a:solidFill>
                          <a:latin typeface="Arial"/>
                        </a:rPr>
                        <a:t>Boeing incurs a cost of $900 million per quarter that they cannot fly the 737 Max</a:t>
                      </a:r>
                    </a:p>
                  </a:txBody>
                  <a:tcPr/>
                </a:tc>
                <a:extLst>
                  <a:ext uri="{0D108BD9-81ED-4DB2-BD59-A6C34878D82A}">
                    <a16:rowId xmlns:a16="http://schemas.microsoft.com/office/drawing/2014/main" val="743361778"/>
                  </a:ext>
                </a:extLst>
              </a:tr>
            </a:tbl>
          </a:graphicData>
        </a:graphic>
      </p:graphicFrame>
      <p:sp>
        <p:nvSpPr>
          <p:cNvPr id="4" name="TextBox 3">
            <a:extLst>
              <a:ext uri="{FF2B5EF4-FFF2-40B4-BE49-F238E27FC236}">
                <a16:creationId xmlns:a16="http://schemas.microsoft.com/office/drawing/2014/main" id="{1776D192-0E9F-DA28-4D95-ABE9ABC7B511}"/>
              </a:ext>
            </a:extLst>
          </p:cNvPr>
          <p:cNvSpPr txBox="1"/>
          <p:nvPr/>
        </p:nvSpPr>
        <p:spPr>
          <a:xfrm>
            <a:off x="1274880" y="942267"/>
            <a:ext cx="263795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cs typeface="Calibri"/>
              </a:rPr>
              <a:t>Our Recommendation</a:t>
            </a:r>
            <a:endParaRPr lang="en-US" b="1" dirty="0"/>
          </a:p>
        </p:txBody>
      </p:sp>
      <p:sp>
        <p:nvSpPr>
          <p:cNvPr id="5" name="TextBox 4">
            <a:extLst>
              <a:ext uri="{FF2B5EF4-FFF2-40B4-BE49-F238E27FC236}">
                <a16:creationId xmlns:a16="http://schemas.microsoft.com/office/drawing/2014/main" id="{11D08BFE-995C-F937-D1B5-139A401C14D6}"/>
              </a:ext>
            </a:extLst>
          </p:cNvPr>
          <p:cNvSpPr txBox="1"/>
          <p:nvPr/>
        </p:nvSpPr>
        <p:spPr>
          <a:xfrm>
            <a:off x="6859463" y="942267"/>
            <a:ext cx="380430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cs typeface="Calibri"/>
              </a:rPr>
              <a:t>The prospect of another threat</a:t>
            </a:r>
            <a:endParaRPr lang="en-US" b="1" dirty="0"/>
          </a:p>
        </p:txBody>
      </p:sp>
      <p:graphicFrame>
        <p:nvGraphicFramePr>
          <p:cNvPr id="6" name="Table 5">
            <a:extLst>
              <a:ext uri="{FF2B5EF4-FFF2-40B4-BE49-F238E27FC236}">
                <a16:creationId xmlns:a16="http://schemas.microsoft.com/office/drawing/2014/main" id="{C77DFA22-9CD4-2D10-0B66-1ADFC3C7DE9D}"/>
              </a:ext>
            </a:extLst>
          </p:cNvPr>
          <p:cNvGraphicFramePr>
            <a:graphicFrameLocks noGrp="1"/>
          </p:cNvGraphicFramePr>
          <p:nvPr>
            <p:extLst>
              <p:ext uri="{D42A27DB-BD31-4B8C-83A1-F6EECF244321}">
                <p14:modId xmlns:p14="http://schemas.microsoft.com/office/powerpoint/2010/main" val="2558644891"/>
              </p:ext>
            </p:extLst>
          </p:nvPr>
        </p:nvGraphicFramePr>
        <p:xfrm>
          <a:off x="4900708" y="1432040"/>
          <a:ext cx="6860770" cy="4464901"/>
        </p:xfrm>
        <a:graphic>
          <a:graphicData uri="http://schemas.openxmlformats.org/drawingml/2006/table">
            <a:tbl>
              <a:tblPr firstRow="1" bandRow="1">
                <a:tableStyleId>{5940675A-B579-460E-94D1-54222C63F5DA}</a:tableStyleId>
              </a:tblPr>
              <a:tblGrid>
                <a:gridCol w="3170301">
                  <a:extLst>
                    <a:ext uri="{9D8B030D-6E8A-4147-A177-3AD203B41FA5}">
                      <a16:colId xmlns:a16="http://schemas.microsoft.com/office/drawing/2014/main" val="2220303137"/>
                    </a:ext>
                  </a:extLst>
                </a:gridCol>
                <a:gridCol w="3690469">
                  <a:extLst>
                    <a:ext uri="{9D8B030D-6E8A-4147-A177-3AD203B41FA5}">
                      <a16:colId xmlns:a16="http://schemas.microsoft.com/office/drawing/2014/main" val="2304525836"/>
                    </a:ext>
                  </a:extLst>
                </a:gridCol>
              </a:tblGrid>
              <a:tr h="548013">
                <a:tc>
                  <a:txBody>
                    <a:bodyPr/>
                    <a:lstStyle/>
                    <a:p>
                      <a:pPr lvl="0">
                        <a:buNone/>
                      </a:pPr>
                      <a:r>
                        <a:rPr lang="en-US" sz="1400" dirty="0">
                          <a:solidFill>
                            <a:schemeClr val="bg1"/>
                          </a:solidFill>
                          <a:latin typeface="Arial"/>
                        </a:rPr>
                        <a:t>Customer Compensation – One-Time</a:t>
                      </a:r>
                    </a:p>
                  </a:txBody>
                  <a:tcPr>
                    <a:solidFill>
                      <a:srgbClr val="C00000"/>
                    </a:solidFill>
                  </a:tcPr>
                </a:tc>
                <a:tc>
                  <a:txBody>
                    <a:bodyPr/>
                    <a:lstStyle/>
                    <a:p>
                      <a:pPr marL="0" lvl="0" indent="0" algn="l">
                        <a:lnSpc>
                          <a:spcPct val="100000"/>
                        </a:lnSpc>
                        <a:buNone/>
                      </a:pPr>
                      <a:r>
                        <a:rPr lang="en-US" sz="1400" b="0" i="0" u="none" strike="noStrike" baseline="0" noProof="0">
                          <a:solidFill>
                            <a:srgbClr val="000000"/>
                          </a:solidFill>
                          <a:latin typeface="Arial"/>
                        </a:rPr>
                        <a:t>Customers getting money back from flights total $8.6 billion</a:t>
                      </a:r>
                    </a:p>
                  </a:txBody>
                  <a:tcPr/>
                </a:tc>
                <a:extLst>
                  <a:ext uri="{0D108BD9-81ED-4DB2-BD59-A6C34878D82A}">
                    <a16:rowId xmlns:a16="http://schemas.microsoft.com/office/drawing/2014/main" val="3217126436"/>
                  </a:ext>
                </a:extLst>
              </a:tr>
              <a:tr h="532356">
                <a:tc>
                  <a:txBody>
                    <a:bodyPr/>
                    <a:lstStyle/>
                    <a:p>
                      <a:pPr lvl="0">
                        <a:buNone/>
                      </a:pPr>
                      <a:r>
                        <a:rPr lang="en-US" sz="1400" dirty="0">
                          <a:solidFill>
                            <a:schemeClr val="bg1"/>
                          </a:solidFill>
                          <a:latin typeface="Arial"/>
                        </a:rPr>
                        <a:t>Increased Costs – One-Time</a:t>
                      </a:r>
                    </a:p>
                  </a:txBody>
                  <a:tcPr>
                    <a:solidFill>
                      <a:srgbClr val="C00000"/>
                    </a:solidFill>
                  </a:tcPr>
                </a:tc>
                <a:tc>
                  <a:txBody>
                    <a:bodyPr/>
                    <a:lstStyle/>
                    <a:p>
                      <a:pPr marL="0" lvl="0" indent="0" algn="l">
                        <a:lnSpc>
                          <a:spcPct val="100000"/>
                        </a:lnSpc>
                        <a:buNone/>
                      </a:pPr>
                      <a:r>
                        <a:rPr lang="en-US" sz="1400" b="0" i="0" u="none" strike="noStrike" baseline="0" noProof="0">
                          <a:solidFill>
                            <a:srgbClr val="000000"/>
                          </a:solidFill>
                          <a:latin typeface="Arial"/>
                        </a:rPr>
                        <a:t>Boeing incurred a $6.3 billion for disaster recovery following the crash</a:t>
                      </a:r>
                    </a:p>
                  </a:txBody>
                  <a:tcPr/>
                </a:tc>
                <a:extLst>
                  <a:ext uri="{0D108BD9-81ED-4DB2-BD59-A6C34878D82A}">
                    <a16:rowId xmlns:a16="http://schemas.microsoft.com/office/drawing/2014/main" val="1035190561"/>
                  </a:ext>
                </a:extLst>
              </a:tr>
              <a:tr h="532356">
                <a:tc>
                  <a:txBody>
                    <a:bodyPr/>
                    <a:lstStyle/>
                    <a:p>
                      <a:pPr lvl="0">
                        <a:buNone/>
                      </a:pPr>
                      <a:r>
                        <a:rPr lang="en-US" sz="1400" dirty="0">
                          <a:solidFill>
                            <a:schemeClr val="bg1"/>
                          </a:solidFill>
                          <a:latin typeface="Arial"/>
                        </a:rPr>
                        <a:t>Jet Storage – Yearly/Quarterly</a:t>
                      </a:r>
                    </a:p>
                  </a:txBody>
                  <a:tcPr>
                    <a:solidFill>
                      <a:srgbClr val="C00000"/>
                    </a:solidFill>
                  </a:tcPr>
                </a:tc>
                <a:tc>
                  <a:txBody>
                    <a:bodyPr/>
                    <a:lstStyle/>
                    <a:p>
                      <a:pPr marL="0" lvl="0" indent="0" algn="l">
                        <a:lnSpc>
                          <a:spcPct val="100000"/>
                        </a:lnSpc>
                        <a:buNone/>
                      </a:pPr>
                      <a:r>
                        <a:rPr lang="en-US" sz="1400" b="0" i="0" u="none" strike="noStrike" baseline="0" noProof="0">
                          <a:solidFill>
                            <a:srgbClr val="000000"/>
                          </a:solidFill>
                          <a:latin typeface="Arial"/>
                        </a:rPr>
                        <a:t>Almost 12 thousand 737 Max Planes needed to be stored for a year, totaling $600 million in costs</a:t>
                      </a:r>
                    </a:p>
                  </a:txBody>
                  <a:tcPr/>
                </a:tc>
                <a:extLst>
                  <a:ext uri="{0D108BD9-81ED-4DB2-BD59-A6C34878D82A}">
                    <a16:rowId xmlns:a16="http://schemas.microsoft.com/office/drawing/2014/main" val="3685232446"/>
                  </a:ext>
                </a:extLst>
              </a:tr>
              <a:tr h="563671">
                <a:tc>
                  <a:txBody>
                    <a:bodyPr/>
                    <a:lstStyle/>
                    <a:p>
                      <a:pPr lvl="0">
                        <a:buNone/>
                      </a:pPr>
                      <a:r>
                        <a:rPr lang="en-US" sz="1400" dirty="0">
                          <a:solidFill>
                            <a:schemeClr val="bg1"/>
                          </a:solidFill>
                          <a:latin typeface="Arial"/>
                        </a:rPr>
                        <a:t>Production Costs – One-Time</a:t>
                      </a:r>
                    </a:p>
                  </a:txBody>
                  <a:tcPr>
                    <a:solidFill>
                      <a:srgbClr val="C00000"/>
                    </a:solidFill>
                  </a:tcPr>
                </a:tc>
                <a:tc>
                  <a:txBody>
                    <a:bodyPr/>
                    <a:lstStyle/>
                    <a:p>
                      <a:pPr marL="0" lvl="0" indent="0" algn="l">
                        <a:lnSpc>
                          <a:spcPct val="100000"/>
                        </a:lnSpc>
                        <a:buNone/>
                      </a:pPr>
                      <a:r>
                        <a:rPr lang="en-US" sz="1400" b="0" i="0" u="none" strike="noStrike" baseline="0" noProof="0">
                          <a:solidFill>
                            <a:srgbClr val="000000"/>
                          </a:solidFill>
                          <a:latin typeface="Arial"/>
                        </a:rPr>
                        <a:t>Disruption of the production chain incurred $5 billion according to Boeing's report</a:t>
                      </a:r>
                    </a:p>
                  </a:txBody>
                  <a:tcPr/>
                </a:tc>
                <a:extLst>
                  <a:ext uri="{0D108BD9-81ED-4DB2-BD59-A6C34878D82A}">
                    <a16:rowId xmlns:a16="http://schemas.microsoft.com/office/drawing/2014/main" val="2447886661"/>
                  </a:ext>
                </a:extLst>
              </a:tr>
              <a:tr h="626301">
                <a:tc>
                  <a:txBody>
                    <a:bodyPr/>
                    <a:lstStyle/>
                    <a:p>
                      <a:pPr lvl="0">
                        <a:buNone/>
                      </a:pPr>
                      <a:r>
                        <a:rPr lang="en-US" sz="1400" dirty="0">
                          <a:solidFill>
                            <a:schemeClr val="bg1"/>
                          </a:solidFill>
                          <a:latin typeface="Arial"/>
                        </a:rPr>
                        <a:t>Victim Compensation – One-Time</a:t>
                      </a:r>
                    </a:p>
                  </a:txBody>
                  <a:tcPr>
                    <a:solidFill>
                      <a:srgbClr val="C00000"/>
                    </a:solidFill>
                  </a:tcPr>
                </a:tc>
                <a:tc>
                  <a:txBody>
                    <a:bodyPr/>
                    <a:lstStyle/>
                    <a:p>
                      <a:pPr marL="0" lvl="0" indent="0" algn="l">
                        <a:lnSpc>
                          <a:spcPct val="100000"/>
                        </a:lnSpc>
                        <a:buNone/>
                      </a:pPr>
                      <a:r>
                        <a:rPr lang="en-US" sz="1400" b="0" i="0" u="none" strike="noStrike" baseline="0" noProof="0">
                          <a:solidFill>
                            <a:srgbClr val="000000"/>
                          </a:solidFill>
                          <a:latin typeface="Arial"/>
                        </a:rPr>
                        <a:t>Boeing paid a total of $100 million to families of the victims in the crash</a:t>
                      </a:r>
                    </a:p>
                  </a:txBody>
                  <a:tcPr/>
                </a:tc>
                <a:extLst>
                  <a:ext uri="{0D108BD9-81ED-4DB2-BD59-A6C34878D82A}">
                    <a16:rowId xmlns:a16="http://schemas.microsoft.com/office/drawing/2014/main" val="743361778"/>
                  </a:ext>
                </a:extLst>
              </a:tr>
              <a:tr h="626301">
                <a:tc>
                  <a:txBody>
                    <a:bodyPr/>
                    <a:lstStyle/>
                    <a:p>
                      <a:pPr lvl="0">
                        <a:buNone/>
                      </a:pPr>
                      <a:r>
                        <a:rPr lang="en-US" sz="1400" dirty="0">
                          <a:solidFill>
                            <a:schemeClr val="bg1"/>
                          </a:solidFill>
                          <a:latin typeface="Arial"/>
                        </a:rPr>
                        <a:t>Norwegian Air Contract – One-Time</a:t>
                      </a:r>
                    </a:p>
                  </a:txBody>
                  <a:tcPr>
                    <a:solidFill>
                      <a:srgbClr val="C00000"/>
                    </a:solidFill>
                  </a:tcPr>
                </a:tc>
                <a:tc>
                  <a:txBody>
                    <a:bodyPr/>
                    <a:lstStyle/>
                    <a:p>
                      <a:pPr marL="0" lvl="0" indent="0" algn="l">
                        <a:lnSpc>
                          <a:spcPct val="100000"/>
                        </a:lnSpc>
                        <a:buNone/>
                      </a:pPr>
                      <a:r>
                        <a:rPr lang="en-US" sz="1400" b="0" i="0" u="none" strike="noStrike" baseline="0" noProof="0">
                          <a:solidFill>
                            <a:srgbClr val="000000"/>
                          </a:solidFill>
                          <a:latin typeface="Arial"/>
                        </a:rPr>
                        <a:t>Contract for 97 aircrafts fell through following the crash, selling at $55 million on average each</a:t>
                      </a:r>
                    </a:p>
                  </a:txBody>
                  <a:tcPr/>
                </a:tc>
                <a:extLst>
                  <a:ext uri="{0D108BD9-81ED-4DB2-BD59-A6C34878D82A}">
                    <a16:rowId xmlns:a16="http://schemas.microsoft.com/office/drawing/2014/main" val="4056849492"/>
                  </a:ext>
                </a:extLst>
              </a:tr>
              <a:tr h="626301">
                <a:tc>
                  <a:txBody>
                    <a:bodyPr/>
                    <a:lstStyle/>
                    <a:p>
                      <a:pPr lvl="0">
                        <a:buNone/>
                      </a:pPr>
                      <a:r>
                        <a:rPr lang="en-US" sz="1400" dirty="0">
                          <a:solidFill>
                            <a:schemeClr val="bg1"/>
                          </a:solidFill>
                          <a:latin typeface="Arial"/>
                        </a:rPr>
                        <a:t>Airline Compensation – One-Time</a:t>
                      </a:r>
                    </a:p>
                  </a:txBody>
                  <a:tcPr>
                    <a:solidFill>
                      <a:srgbClr val="C00000"/>
                    </a:solidFill>
                  </a:tcPr>
                </a:tc>
                <a:tc>
                  <a:txBody>
                    <a:bodyPr/>
                    <a:lstStyle/>
                    <a:p>
                      <a:pPr marL="0" lvl="0" indent="0" algn="l">
                        <a:lnSpc>
                          <a:spcPct val="100000"/>
                        </a:lnSpc>
                        <a:buNone/>
                      </a:pPr>
                      <a:r>
                        <a:rPr lang="en-US" sz="1400" b="0" i="0" u="none" strike="noStrike" baseline="0" noProof="0" dirty="0">
                          <a:solidFill>
                            <a:srgbClr val="000000"/>
                          </a:solidFill>
                          <a:latin typeface="Arial"/>
                        </a:rPr>
                        <a:t>Airline contracts have clauses built in for customer ticket cancellation and switching costs, totaling $5 billion incurred by Boeing</a:t>
                      </a:r>
                    </a:p>
                  </a:txBody>
                  <a:tcPr/>
                </a:tc>
                <a:extLst>
                  <a:ext uri="{0D108BD9-81ED-4DB2-BD59-A6C34878D82A}">
                    <a16:rowId xmlns:a16="http://schemas.microsoft.com/office/drawing/2014/main" val="456082609"/>
                  </a:ext>
                </a:extLst>
              </a:tr>
            </a:tbl>
          </a:graphicData>
        </a:graphic>
      </p:graphicFrame>
      <p:sp>
        <p:nvSpPr>
          <p:cNvPr id="7" name="Title 2">
            <a:extLst>
              <a:ext uri="{FF2B5EF4-FFF2-40B4-BE49-F238E27FC236}">
                <a16:creationId xmlns:a16="http://schemas.microsoft.com/office/drawing/2014/main" id="{4C7B6850-0208-0D09-17D9-A514E69738C9}"/>
              </a:ext>
            </a:extLst>
          </p:cNvPr>
          <p:cNvSpPr txBox="1">
            <a:spLocks/>
          </p:cNvSpPr>
          <p:nvPr/>
        </p:nvSpPr>
        <p:spPr>
          <a:xfrm>
            <a:off x="239486" y="34505"/>
            <a:ext cx="10861675" cy="76993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800" kern="1200">
                <a:solidFill>
                  <a:schemeClr val="tx1"/>
                </a:solidFill>
                <a:latin typeface=""/>
                <a:ea typeface="+mj-ea"/>
                <a:cs typeface="+mj-cs"/>
              </a:defRPr>
            </a:lvl1pPr>
          </a:lstStyle>
          <a:p>
            <a:r>
              <a:rPr lang="en-US" dirty="0">
                <a:latin typeface="Arial" panose="020B0604020202020204" pitchFamily="34" charset="0"/>
                <a:cs typeface="Arial" panose="020B0604020202020204" pitchFamily="34" charset="0"/>
              </a:rPr>
              <a:t>Details on Financial Analysis</a:t>
            </a:r>
          </a:p>
        </p:txBody>
      </p:sp>
    </p:spTree>
    <p:extLst>
      <p:ext uri="{BB962C8B-B14F-4D97-AF65-F5344CB8AC3E}">
        <p14:creationId xmlns:p14="http://schemas.microsoft.com/office/powerpoint/2010/main" val="1276347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D6677FDE-0052-E1CA-1BF5-CE9E89F1AD47}"/>
              </a:ext>
            </a:extLst>
          </p:cNvPr>
          <p:cNvGrpSpPr/>
          <p:nvPr/>
        </p:nvGrpSpPr>
        <p:grpSpPr>
          <a:xfrm>
            <a:off x="869046" y="915149"/>
            <a:ext cx="6015069" cy="1818161"/>
            <a:chOff x="869046" y="915149"/>
            <a:chExt cx="6015069" cy="1818161"/>
          </a:xfrm>
        </p:grpSpPr>
        <p:sp>
          <p:nvSpPr>
            <p:cNvPr id="14" name="TextBox 13">
              <a:extLst>
                <a:ext uri="{FF2B5EF4-FFF2-40B4-BE49-F238E27FC236}">
                  <a16:creationId xmlns:a16="http://schemas.microsoft.com/office/drawing/2014/main" id="{815CE920-5E0C-C44E-BB2A-2CE7198167D3}"/>
                </a:ext>
              </a:extLst>
            </p:cNvPr>
            <p:cNvSpPr txBox="1"/>
            <p:nvPr/>
          </p:nvSpPr>
          <p:spPr>
            <a:xfrm>
              <a:off x="869046" y="915149"/>
              <a:ext cx="5992392" cy="466344"/>
            </a:xfrm>
            <a:prstGeom prst="rect">
              <a:avLst/>
            </a:prstGeom>
            <a:solidFill>
              <a:schemeClr val="accent1">
                <a:lumMod val="50000"/>
              </a:schemeClr>
            </a:solidFill>
          </p:spPr>
          <p:txBody>
            <a:bodyPr wrap="square" rtlCol="0">
              <a:noAutofit/>
            </a:bodyPr>
            <a:lstStyle/>
            <a:p>
              <a:pPr algn="ctr"/>
              <a:r>
                <a:rPr lang="en-US" sz="2400" dirty="0">
                  <a:solidFill>
                    <a:schemeClr val="bg1"/>
                  </a:solidFill>
                  <a:latin typeface="Malgun Gothic" panose="020B0503020000020004" pitchFamily="34" charset="-127"/>
                  <a:ea typeface="Malgun Gothic" panose="020B0503020000020004" pitchFamily="34" charset="-127"/>
                </a:rPr>
                <a:t>Previously</a:t>
              </a:r>
            </a:p>
          </p:txBody>
        </p:sp>
        <p:sp>
          <p:nvSpPr>
            <p:cNvPr id="20" name="TextBox 19">
              <a:extLst>
                <a:ext uri="{FF2B5EF4-FFF2-40B4-BE49-F238E27FC236}">
                  <a16:creationId xmlns:a16="http://schemas.microsoft.com/office/drawing/2014/main" id="{51FDF08E-C4B4-924C-925E-876AFE4CF191}"/>
                </a:ext>
              </a:extLst>
            </p:cNvPr>
            <p:cNvSpPr txBox="1"/>
            <p:nvPr/>
          </p:nvSpPr>
          <p:spPr>
            <a:xfrm>
              <a:off x="891722" y="1656092"/>
              <a:ext cx="5992393" cy="1077218"/>
            </a:xfrm>
            <a:prstGeom prst="rect">
              <a:avLst/>
            </a:prstGeom>
            <a:noFill/>
          </p:spPr>
          <p:txBody>
            <a:bodyPr wrap="square" rtlCol="0">
              <a:spAutoFit/>
            </a:bodyPr>
            <a:lstStyle/>
            <a:p>
              <a:r>
                <a:rPr lang="en-US" sz="1600">
                  <a:latin typeface="Arial" panose="020B0604020202020204" pitchFamily="34" charset="0"/>
                  <a:cs typeface="Arial" panose="020B0604020202020204" pitchFamily="34" charset="0"/>
                </a:rPr>
                <a:t>Boeing is a prominent aerospace company known for its high-quality products. The Boeing 737 MAX, part of the fourth generation of the Boeing 737 family, aimed to improve fuel efficiency and extend the range compared to its predecessors.</a:t>
              </a:r>
              <a:endParaRPr lang="en-IN" sz="1600">
                <a:latin typeface="Arial" panose="020B0604020202020204" pitchFamily="34" charset="0"/>
                <a:cs typeface="Arial" panose="020B0604020202020204" pitchFamily="34" charset="0"/>
              </a:endParaRPr>
            </a:p>
          </p:txBody>
        </p:sp>
      </p:grpSp>
      <p:grpSp>
        <p:nvGrpSpPr>
          <p:cNvPr id="5" name="Group 4">
            <a:extLst>
              <a:ext uri="{FF2B5EF4-FFF2-40B4-BE49-F238E27FC236}">
                <a16:creationId xmlns:a16="http://schemas.microsoft.com/office/drawing/2014/main" id="{218177A7-7ECB-2922-86FF-C4CA0DD3D36E}"/>
              </a:ext>
            </a:extLst>
          </p:cNvPr>
          <p:cNvGrpSpPr/>
          <p:nvPr/>
        </p:nvGrpSpPr>
        <p:grpSpPr>
          <a:xfrm>
            <a:off x="869045" y="3136404"/>
            <a:ext cx="5992393" cy="2274252"/>
            <a:chOff x="869045" y="3136404"/>
            <a:chExt cx="5992393" cy="2274252"/>
          </a:xfrm>
        </p:grpSpPr>
        <p:sp>
          <p:nvSpPr>
            <p:cNvPr id="15" name="TextBox 14">
              <a:extLst>
                <a:ext uri="{FF2B5EF4-FFF2-40B4-BE49-F238E27FC236}">
                  <a16:creationId xmlns:a16="http://schemas.microsoft.com/office/drawing/2014/main" id="{7DE7CB11-59FC-4642-A00F-574DB0804EE1}"/>
                </a:ext>
              </a:extLst>
            </p:cNvPr>
            <p:cNvSpPr txBox="1"/>
            <p:nvPr/>
          </p:nvSpPr>
          <p:spPr>
            <a:xfrm>
              <a:off x="914400" y="3136404"/>
              <a:ext cx="5947038" cy="466344"/>
            </a:xfrm>
            <a:prstGeom prst="rect">
              <a:avLst/>
            </a:prstGeom>
            <a:solidFill>
              <a:schemeClr val="accent1">
                <a:lumMod val="50000"/>
              </a:schemeClr>
            </a:solidFill>
          </p:spPr>
          <p:txBody>
            <a:bodyPr wrap="square" rtlCol="0">
              <a:noAutofit/>
            </a:bodyPr>
            <a:lstStyle/>
            <a:p>
              <a:pPr algn="ctr"/>
              <a:r>
                <a:rPr lang="en-US" sz="2400">
                  <a:solidFill>
                    <a:schemeClr val="bg1"/>
                  </a:solidFill>
                  <a:latin typeface="Malgun Gothic" panose="020B0503020000020004" pitchFamily="34" charset="-127"/>
                  <a:ea typeface="Malgun Gothic" panose="020B0503020000020004" pitchFamily="34" charset="-127"/>
                </a:rPr>
                <a:t>Disaster Unfolds</a:t>
              </a:r>
            </a:p>
          </p:txBody>
        </p:sp>
        <p:sp>
          <p:nvSpPr>
            <p:cNvPr id="18" name="TextBox 17">
              <a:extLst>
                <a:ext uri="{FF2B5EF4-FFF2-40B4-BE49-F238E27FC236}">
                  <a16:creationId xmlns:a16="http://schemas.microsoft.com/office/drawing/2014/main" id="{DBC29307-069F-4848-B916-048D4058D43F}"/>
                </a:ext>
              </a:extLst>
            </p:cNvPr>
            <p:cNvSpPr txBox="1"/>
            <p:nvPr/>
          </p:nvSpPr>
          <p:spPr>
            <a:xfrm>
              <a:off x="869045" y="3840996"/>
              <a:ext cx="5992393" cy="1569660"/>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On October 29, 2018, Lion Air Flight 610, a Boeing 737 MAX 8 </a:t>
              </a:r>
              <a:r>
                <a:rPr lang="en-US" sz="1600" dirty="0" err="1">
                  <a:latin typeface="Arial" panose="020B0604020202020204" pitchFamily="34" charset="0"/>
                  <a:cs typeface="Arial" panose="020B0604020202020204" pitchFamily="34" charset="0"/>
                </a:rPr>
                <a:t>en</a:t>
              </a:r>
              <a:r>
                <a:rPr lang="en-US" sz="1600" dirty="0">
                  <a:latin typeface="Arial" panose="020B0604020202020204" pitchFamily="34" charset="0"/>
                  <a:cs typeface="Arial" panose="020B0604020202020204" pitchFamily="34" charset="0"/>
                </a:rPr>
                <a:t> route from Jakarta to </a:t>
              </a:r>
              <a:r>
                <a:rPr lang="en-US" sz="1600" dirty="0" err="1">
                  <a:latin typeface="Arial" panose="020B0604020202020204" pitchFamily="34" charset="0"/>
                  <a:cs typeface="Arial" panose="020B0604020202020204" pitchFamily="34" charset="0"/>
                </a:rPr>
                <a:t>Pangkal</a:t>
              </a:r>
              <a:r>
                <a:rPr lang="en-US" sz="1600" dirty="0">
                  <a:latin typeface="Arial" panose="020B0604020202020204" pitchFamily="34" charset="0"/>
                  <a:cs typeface="Arial" panose="020B0604020202020204" pitchFamily="34" charset="0"/>
                </a:rPr>
                <a:t> Pinang, experienced technical issues soon after departing Soekarno-Hatta International Airport. The plane subsequently went into a steep dive and crashed into the Java Sea about 13 minutes after takeoff, prompting an inquiry into IT Governance and Control procedures.</a:t>
              </a:r>
              <a:endParaRPr lang="en-IN" sz="1600" dirty="0">
                <a:latin typeface="Arial" panose="020B0604020202020204" pitchFamily="34" charset="0"/>
                <a:cs typeface="Arial" panose="020B0604020202020204" pitchFamily="34" charset="0"/>
              </a:endParaRPr>
            </a:p>
          </p:txBody>
        </p:sp>
      </p:grpSp>
      <p:sp>
        <p:nvSpPr>
          <p:cNvPr id="9" name="TextBox 8">
            <a:extLst>
              <a:ext uri="{FF2B5EF4-FFF2-40B4-BE49-F238E27FC236}">
                <a16:creationId xmlns:a16="http://schemas.microsoft.com/office/drawing/2014/main" id="{F1999E25-C0A2-5BBC-270B-DB496E06C58C}"/>
              </a:ext>
            </a:extLst>
          </p:cNvPr>
          <p:cNvSpPr txBox="1"/>
          <p:nvPr/>
        </p:nvSpPr>
        <p:spPr>
          <a:xfrm>
            <a:off x="252094" y="117330"/>
            <a:ext cx="11497903" cy="523220"/>
          </a:xfrm>
          <a:prstGeom prst="rect">
            <a:avLst/>
          </a:prstGeom>
          <a:noFill/>
        </p:spPr>
        <p:txBody>
          <a:bodyPr wrap="square" lIns="91440" tIns="45720" rIns="91440" bIns="45720" rtlCol="0" anchor="t">
            <a:spAutoFit/>
          </a:bodyPr>
          <a:lstStyle/>
          <a:p>
            <a:r>
              <a:rPr lang="en-US" sz="2800" dirty="0">
                <a:latin typeface="Arial"/>
                <a:cs typeface="Arial"/>
              </a:rPr>
              <a:t>Boeing currently stands at a pivotal juncture in their history</a:t>
            </a:r>
            <a:endParaRPr lang="en-US" dirty="0"/>
          </a:p>
        </p:txBody>
      </p:sp>
      <p:grpSp>
        <p:nvGrpSpPr>
          <p:cNvPr id="32" name="Group 31">
            <a:extLst>
              <a:ext uri="{FF2B5EF4-FFF2-40B4-BE49-F238E27FC236}">
                <a16:creationId xmlns:a16="http://schemas.microsoft.com/office/drawing/2014/main" id="{97B6754B-2BB0-B7D1-ADEF-D3D0E6A86312}"/>
              </a:ext>
            </a:extLst>
          </p:cNvPr>
          <p:cNvGrpSpPr/>
          <p:nvPr/>
        </p:nvGrpSpPr>
        <p:grpSpPr>
          <a:xfrm>
            <a:off x="7553774" y="1492481"/>
            <a:ext cx="4106283" cy="3636292"/>
            <a:chOff x="7846154" y="1458223"/>
            <a:chExt cx="4106283" cy="3636292"/>
          </a:xfrm>
        </p:grpSpPr>
        <p:sp>
          <p:nvSpPr>
            <p:cNvPr id="22" name="Rectangle 21">
              <a:extLst>
                <a:ext uri="{FF2B5EF4-FFF2-40B4-BE49-F238E27FC236}">
                  <a16:creationId xmlns:a16="http://schemas.microsoft.com/office/drawing/2014/main" id="{25F89158-D6AF-47CF-B556-1DFAACEAE86A}"/>
                </a:ext>
              </a:extLst>
            </p:cNvPr>
            <p:cNvSpPr/>
            <p:nvPr/>
          </p:nvSpPr>
          <p:spPr>
            <a:xfrm>
              <a:off x="7846154" y="1458223"/>
              <a:ext cx="4106283" cy="3636292"/>
            </a:xfrm>
            <a:prstGeom prst="rect">
              <a:avLst/>
            </a:prstGeom>
            <a:solidFill>
              <a:schemeClr val="bg1">
                <a:lumMod val="95000"/>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400">
                <a:solidFill>
                  <a:schemeClr val="tx1"/>
                </a:solidFill>
                <a:latin typeface="Arial" panose="020B0604020202020204" pitchFamily="34" charset="0"/>
                <a:cs typeface="Arial" panose="020B0604020202020204" pitchFamily="34" charset="0"/>
              </a:endParaRPr>
            </a:p>
            <a:p>
              <a:endParaRPr lang="en-US" sz="2400">
                <a:solidFill>
                  <a:schemeClr val="tx1"/>
                </a:solidFill>
                <a:latin typeface="Arial" panose="020B0604020202020204" pitchFamily="34" charset="0"/>
                <a:cs typeface="Arial" panose="020B0604020202020204" pitchFamily="34" charset="0"/>
              </a:endParaRPr>
            </a:p>
            <a:p>
              <a:r>
                <a:rPr lang="en-US" sz="2400">
                  <a:solidFill>
                    <a:schemeClr val="tx1"/>
                  </a:solidFill>
                  <a:latin typeface="Arial" panose="020B0604020202020204" pitchFamily="34" charset="0"/>
                  <a:cs typeface="Arial" panose="020B0604020202020204" pitchFamily="34" charset="0"/>
                </a:rPr>
                <a:t>What </a:t>
              </a:r>
              <a:r>
                <a:rPr lang="en-US" sz="2400" b="1">
                  <a:solidFill>
                    <a:schemeClr val="tx1"/>
                  </a:solidFill>
                  <a:latin typeface="Arial" panose="020B0604020202020204" pitchFamily="34" charset="0"/>
                  <a:cs typeface="Arial" panose="020B0604020202020204" pitchFamily="34" charset="0"/>
                </a:rPr>
                <a:t>measures</a:t>
              </a:r>
              <a:r>
                <a:rPr lang="en-US" sz="2400">
                  <a:solidFill>
                    <a:schemeClr val="tx1"/>
                  </a:solidFill>
                  <a:latin typeface="Arial" panose="020B0604020202020204" pitchFamily="34" charset="0"/>
                  <a:cs typeface="Arial" panose="020B0604020202020204" pitchFamily="34" charset="0"/>
                </a:rPr>
                <a:t> should Boeing implement to </a:t>
              </a:r>
              <a:r>
                <a:rPr lang="en-US" sz="2400" b="1">
                  <a:solidFill>
                    <a:schemeClr val="tx1"/>
                  </a:solidFill>
                  <a:latin typeface="Arial" panose="020B0604020202020204" pitchFamily="34" charset="0"/>
                  <a:cs typeface="Arial" panose="020B0604020202020204" pitchFamily="34" charset="0"/>
                </a:rPr>
                <a:t>enhance safety</a:t>
              </a:r>
              <a:r>
                <a:rPr lang="en-US" sz="2400">
                  <a:solidFill>
                    <a:schemeClr val="tx1"/>
                  </a:solidFill>
                  <a:latin typeface="Arial" panose="020B0604020202020204" pitchFamily="34" charset="0"/>
                  <a:cs typeface="Arial" panose="020B0604020202020204" pitchFamily="34" charset="0"/>
                </a:rPr>
                <a:t>, rebuild public confidence, and prevent a recurrence of such incidents?</a:t>
              </a:r>
              <a:endParaRPr lang="en-IN" sz="2400">
                <a:solidFill>
                  <a:schemeClr val="tx1"/>
                </a:solidFill>
                <a:latin typeface="Arial" panose="020B0604020202020204" pitchFamily="34" charset="0"/>
                <a:cs typeface="Arial" panose="020B0604020202020204" pitchFamily="34" charset="0"/>
              </a:endParaRPr>
            </a:p>
          </p:txBody>
        </p:sp>
        <p:pic>
          <p:nvPicPr>
            <p:cNvPr id="29" name="Graphic 28" descr="Shield Tick with solid fill">
              <a:extLst>
                <a:ext uri="{FF2B5EF4-FFF2-40B4-BE49-F238E27FC236}">
                  <a16:creationId xmlns:a16="http://schemas.microsoft.com/office/drawing/2014/main" id="{E6A23EA8-4BB9-16B7-414C-1BF7F1F5C26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73580" y="1580711"/>
              <a:ext cx="914400" cy="914400"/>
            </a:xfrm>
            <a:prstGeom prst="rect">
              <a:avLst/>
            </a:prstGeom>
          </p:spPr>
        </p:pic>
        <p:sp>
          <p:nvSpPr>
            <p:cNvPr id="30" name="TextBox 29">
              <a:extLst>
                <a:ext uri="{FF2B5EF4-FFF2-40B4-BE49-F238E27FC236}">
                  <a16:creationId xmlns:a16="http://schemas.microsoft.com/office/drawing/2014/main" id="{DE3BB68D-E0F6-DACA-A61C-5E87009722AA}"/>
                </a:ext>
              </a:extLst>
            </p:cNvPr>
            <p:cNvSpPr txBox="1"/>
            <p:nvPr/>
          </p:nvSpPr>
          <p:spPr>
            <a:xfrm>
              <a:off x="9015406" y="1541004"/>
              <a:ext cx="2482610" cy="954107"/>
            </a:xfrm>
            <a:prstGeom prst="rect">
              <a:avLst/>
            </a:prstGeom>
            <a:noFill/>
          </p:spPr>
          <p:txBody>
            <a:bodyPr wrap="square" rtlCol="0">
              <a:spAutoFit/>
            </a:bodyPr>
            <a:lstStyle/>
            <a:p>
              <a:r>
                <a:rPr lang="en-US" sz="2800" b="1">
                  <a:latin typeface="Arial" panose="020B0604020202020204" pitchFamily="34" charset="0"/>
                  <a:cs typeface="Arial" panose="020B0604020202020204" pitchFamily="34" charset="0"/>
                </a:rPr>
                <a:t>Overcoming </a:t>
              </a:r>
            </a:p>
            <a:p>
              <a:r>
                <a:rPr lang="en-US" sz="2800" b="1">
                  <a:latin typeface="Arial" panose="020B0604020202020204" pitchFamily="34" charset="0"/>
                  <a:cs typeface="Arial" panose="020B0604020202020204" pitchFamily="34" charset="0"/>
                </a:rPr>
                <a:t>Challenges</a:t>
              </a:r>
              <a:endParaRPr lang="en-US" sz="2800" b="1" i="0">
                <a:effectLst/>
                <a:latin typeface="Arial" panose="020B0604020202020204" pitchFamily="34" charset="0"/>
                <a:cs typeface="Arial" panose="020B0604020202020204" pitchFamily="34" charset="0"/>
              </a:endParaRPr>
            </a:p>
          </p:txBody>
        </p:sp>
      </p:grpSp>
      <p:sp>
        <p:nvSpPr>
          <p:cNvPr id="8" name="Slide Number Placeholder 7">
            <a:extLst>
              <a:ext uri="{FF2B5EF4-FFF2-40B4-BE49-F238E27FC236}">
                <a16:creationId xmlns:a16="http://schemas.microsoft.com/office/drawing/2014/main" id="{CF839693-3764-A550-8728-EFE94467468F}"/>
              </a:ext>
            </a:extLst>
          </p:cNvPr>
          <p:cNvSpPr>
            <a:spLocks noGrp="1"/>
          </p:cNvSpPr>
          <p:nvPr>
            <p:ph type="sldNum" sz="quarter" idx="4"/>
          </p:nvPr>
        </p:nvSpPr>
        <p:spPr>
          <a:xfrm>
            <a:off x="9298330" y="6375545"/>
            <a:ext cx="2743200" cy="365125"/>
          </a:xfrm>
        </p:spPr>
        <p:txBody>
          <a:bodyPr/>
          <a:lstStyle/>
          <a:p>
            <a:fld id="{A985D017-44AD-B14C-B295-D6060EBAC39E}" type="slidenum">
              <a:rPr lang="en-US" smtClean="0">
                <a:solidFill>
                  <a:schemeClr val="tx1"/>
                </a:solidFill>
                <a:latin typeface="Arial" panose="020B0604020202020204" pitchFamily="34" charset="0"/>
                <a:cs typeface="Arial" panose="020B0604020202020204" pitchFamily="34" charset="0"/>
              </a:rPr>
              <a:pPr/>
              <a:t>2</a:t>
            </a:fld>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239557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EC97D-9B1C-B699-D3C9-272F8E3F4470}"/>
              </a:ext>
            </a:extLst>
          </p:cNvPr>
          <p:cNvSpPr>
            <a:spLocks noGrp="1"/>
          </p:cNvSpPr>
          <p:nvPr>
            <p:ph type="title"/>
          </p:nvPr>
        </p:nvSpPr>
        <p:spPr>
          <a:xfrm>
            <a:off x="199070" y="1"/>
            <a:ext cx="11911153" cy="769434"/>
          </a:xfrm>
        </p:spPr>
        <p:txBody>
          <a:bodyPr/>
          <a:lstStyle/>
          <a:p>
            <a:r>
              <a:rPr lang="en-US">
                <a:latin typeface="Arial" panose="020B0604020202020204" pitchFamily="34" charset="0"/>
                <a:cs typeface="Arial" panose="020B0604020202020204" pitchFamily="34" charset="0"/>
              </a:rPr>
              <a:t>Root Cause Analysis</a:t>
            </a:r>
          </a:p>
        </p:txBody>
      </p:sp>
      <p:sp>
        <p:nvSpPr>
          <p:cNvPr id="4" name="Rectangle: Rounded Corners 3">
            <a:extLst>
              <a:ext uri="{FF2B5EF4-FFF2-40B4-BE49-F238E27FC236}">
                <a16:creationId xmlns:a16="http://schemas.microsoft.com/office/drawing/2014/main" id="{1B55FCA1-1DD9-637D-C7BB-9B764557F1C5}"/>
              </a:ext>
            </a:extLst>
          </p:cNvPr>
          <p:cNvSpPr/>
          <p:nvPr/>
        </p:nvSpPr>
        <p:spPr>
          <a:xfrm>
            <a:off x="216547" y="1221079"/>
            <a:ext cx="1828800" cy="1026951"/>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Sensor Inaccuracy</a:t>
            </a:r>
          </a:p>
        </p:txBody>
      </p:sp>
      <p:sp>
        <p:nvSpPr>
          <p:cNvPr id="5" name="Rectangle: Rounded Corners 4">
            <a:extLst>
              <a:ext uri="{FF2B5EF4-FFF2-40B4-BE49-F238E27FC236}">
                <a16:creationId xmlns:a16="http://schemas.microsoft.com/office/drawing/2014/main" id="{33EFA388-25EC-755D-48F8-55B008552CB1}"/>
              </a:ext>
            </a:extLst>
          </p:cNvPr>
          <p:cNvSpPr/>
          <p:nvPr/>
        </p:nvSpPr>
        <p:spPr>
          <a:xfrm>
            <a:off x="2628749" y="1219974"/>
            <a:ext cx="1828800" cy="1026951"/>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Single AOA &amp; No Redundancy</a:t>
            </a:r>
          </a:p>
        </p:txBody>
      </p:sp>
      <p:sp>
        <p:nvSpPr>
          <p:cNvPr id="7" name="Rectangle: Rounded Corners 6">
            <a:extLst>
              <a:ext uri="{FF2B5EF4-FFF2-40B4-BE49-F238E27FC236}">
                <a16:creationId xmlns:a16="http://schemas.microsoft.com/office/drawing/2014/main" id="{5210D2C4-395F-2FBC-04CF-6F29332A225C}"/>
              </a:ext>
            </a:extLst>
          </p:cNvPr>
          <p:cNvSpPr/>
          <p:nvPr/>
        </p:nvSpPr>
        <p:spPr>
          <a:xfrm>
            <a:off x="5040951" y="1219974"/>
            <a:ext cx="1828800" cy="1026951"/>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atin typeface="Arial" panose="020B0604020202020204" pitchFamily="34" charset="0"/>
                <a:cs typeface="Arial" panose="020B0604020202020204" pitchFamily="34" charset="0"/>
              </a:rPr>
              <a:t>Additional AOAs are Expensive</a:t>
            </a:r>
          </a:p>
        </p:txBody>
      </p:sp>
      <p:sp>
        <p:nvSpPr>
          <p:cNvPr id="8" name="Arrow: Right 7">
            <a:extLst>
              <a:ext uri="{FF2B5EF4-FFF2-40B4-BE49-F238E27FC236}">
                <a16:creationId xmlns:a16="http://schemas.microsoft.com/office/drawing/2014/main" id="{A1313A40-75D9-0AC7-64EB-1243939105AD}"/>
              </a:ext>
            </a:extLst>
          </p:cNvPr>
          <p:cNvSpPr/>
          <p:nvPr/>
        </p:nvSpPr>
        <p:spPr>
          <a:xfrm>
            <a:off x="9349325" y="1425170"/>
            <a:ext cx="514350" cy="31432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Rounded Corners 8">
            <a:extLst>
              <a:ext uri="{FF2B5EF4-FFF2-40B4-BE49-F238E27FC236}">
                <a16:creationId xmlns:a16="http://schemas.microsoft.com/office/drawing/2014/main" id="{3D2E0DCF-0C8A-49A9-CC48-897B5EBB5E98}"/>
              </a:ext>
            </a:extLst>
          </p:cNvPr>
          <p:cNvSpPr/>
          <p:nvPr/>
        </p:nvSpPr>
        <p:spPr>
          <a:xfrm>
            <a:off x="9886519" y="1206224"/>
            <a:ext cx="2088934" cy="1026951"/>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atin typeface="Arial" panose="020B0604020202020204" pitchFamily="34" charset="0"/>
                <a:cs typeface="Arial" panose="020B0604020202020204" pitchFamily="34" charset="0"/>
              </a:rPr>
              <a:t>Safety is Not Considered a Critical Factor</a:t>
            </a:r>
          </a:p>
        </p:txBody>
      </p:sp>
      <p:sp>
        <p:nvSpPr>
          <p:cNvPr id="10" name="Arrow: Right 9">
            <a:extLst>
              <a:ext uri="{FF2B5EF4-FFF2-40B4-BE49-F238E27FC236}">
                <a16:creationId xmlns:a16="http://schemas.microsoft.com/office/drawing/2014/main" id="{72870AA8-C840-7AF5-F839-4E07B004A6CA}"/>
              </a:ext>
            </a:extLst>
          </p:cNvPr>
          <p:cNvSpPr/>
          <p:nvPr/>
        </p:nvSpPr>
        <p:spPr>
          <a:xfrm>
            <a:off x="4492075" y="1447530"/>
            <a:ext cx="514350" cy="31432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3" name="Arrow: Right 12">
            <a:extLst>
              <a:ext uri="{FF2B5EF4-FFF2-40B4-BE49-F238E27FC236}">
                <a16:creationId xmlns:a16="http://schemas.microsoft.com/office/drawing/2014/main" id="{BA9F176F-1DE2-ED66-1498-CCB03824557F}"/>
              </a:ext>
            </a:extLst>
          </p:cNvPr>
          <p:cNvSpPr/>
          <p:nvPr/>
        </p:nvSpPr>
        <p:spPr>
          <a:xfrm>
            <a:off x="2079873" y="1447530"/>
            <a:ext cx="514350" cy="31432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CC0C8520-8144-0F68-9C71-D2DD4158C4BE}"/>
              </a:ext>
            </a:extLst>
          </p:cNvPr>
          <p:cNvSpPr txBox="1"/>
          <p:nvPr/>
        </p:nvSpPr>
        <p:spPr>
          <a:xfrm>
            <a:off x="4376927" y="1088329"/>
            <a:ext cx="1036320" cy="369332"/>
          </a:xfrm>
          <a:prstGeom prst="rect">
            <a:avLst/>
          </a:prstGeom>
          <a:noFill/>
        </p:spPr>
        <p:txBody>
          <a:bodyPr wrap="square" rtlCol="0">
            <a:spAutoFit/>
          </a:bodyPr>
          <a:lstStyle/>
          <a:p>
            <a:r>
              <a:rPr lang="en-US">
                <a:latin typeface="Arial" panose="020B0604020202020204" pitchFamily="34" charset="0"/>
                <a:cs typeface="Arial" panose="020B0604020202020204" pitchFamily="34" charset="0"/>
              </a:rPr>
              <a:t>Why?</a:t>
            </a:r>
          </a:p>
        </p:txBody>
      </p:sp>
      <p:sp>
        <p:nvSpPr>
          <p:cNvPr id="15" name="TextBox 14">
            <a:extLst>
              <a:ext uri="{FF2B5EF4-FFF2-40B4-BE49-F238E27FC236}">
                <a16:creationId xmlns:a16="http://schemas.microsoft.com/office/drawing/2014/main" id="{7B2843D7-22F7-EC42-C5AA-FCC347E15150}"/>
              </a:ext>
            </a:extLst>
          </p:cNvPr>
          <p:cNvSpPr txBox="1"/>
          <p:nvPr/>
        </p:nvSpPr>
        <p:spPr>
          <a:xfrm>
            <a:off x="1967360" y="1093698"/>
            <a:ext cx="800100" cy="369332"/>
          </a:xfrm>
          <a:prstGeom prst="rect">
            <a:avLst/>
          </a:prstGeom>
          <a:noFill/>
        </p:spPr>
        <p:txBody>
          <a:bodyPr wrap="square" rtlCol="0">
            <a:spAutoFit/>
          </a:bodyPr>
          <a:lstStyle/>
          <a:p>
            <a:r>
              <a:rPr lang="en-US">
                <a:latin typeface="Arial" panose="020B0604020202020204" pitchFamily="34" charset="0"/>
                <a:cs typeface="Arial" panose="020B0604020202020204" pitchFamily="34" charset="0"/>
              </a:rPr>
              <a:t>Why?</a:t>
            </a:r>
          </a:p>
        </p:txBody>
      </p:sp>
      <p:sp>
        <p:nvSpPr>
          <p:cNvPr id="16" name="TextBox 15">
            <a:extLst>
              <a:ext uri="{FF2B5EF4-FFF2-40B4-BE49-F238E27FC236}">
                <a16:creationId xmlns:a16="http://schemas.microsoft.com/office/drawing/2014/main" id="{7205BFE1-E6A3-05F2-E557-E52C93080A67}"/>
              </a:ext>
            </a:extLst>
          </p:cNvPr>
          <p:cNvSpPr txBox="1"/>
          <p:nvPr/>
        </p:nvSpPr>
        <p:spPr>
          <a:xfrm>
            <a:off x="9210023" y="1012949"/>
            <a:ext cx="800100" cy="369332"/>
          </a:xfrm>
          <a:prstGeom prst="rect">
            <a:avLst/>
          </a:prstGeom>
          <a:noFill/>
        </p:spPr>
        <p:txBody>
          <a:bodyPr wrap="square" rtlCol="0">
            <a:spAutoFit/>
          </a:bodyPr>
          <a:lstStyle/>
          <a:p>
            <a:r>
              <a:rPr lang="en-US">
                <a:latin typeface="Arial" panose="020B0604020202020204" pitchFamily="34" charset="0"/>
                <a:cs typeface="Arial" panose="020B0604020202020204" pitchFamily="34" charset="0"/>
              </a:rPr>
              <a:t>Why?</a:t>
            </a:r>
          </a:p>
        </p:txBody>
      </p:sp>
      <p:sp>
        <p:nvSpPr>
          <p:cNvPr id="18" name="Rectangle: Rounded Corners 17">
            <a:extLst>
              <a:ext uri="{FF2B5EF4-FFF2-40B4-BE49-F238E27FC236}">
                <a16:creationId xmlns:a16="http://schemas.microsoft.com/office/drawing/2014/main" id="{566E7098-BBAE-7387-B778-EE78FD238702}"/>
              </a:ext>
            </a:extLst>
          </p:cNvPr>
          <p:cNvSpPr/>
          <p:nvPr/>
        </p:nvSpPr>
        <p:spPr>
          <a:xfrm>
            <a:off x="2524874" y="4465635"/>
            <a:ext cx="1828800" cy="769434"/>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atin typeface="Arial" panose="020B0604020202020204" pitchFamily="34" charset="0"/>
                <a:cs typeface="Arial" panose="020B0604020202020204" pitchFamily="34" charset="0"/>
              </a:rPr>
              <a:t>Insufficient System Testing</a:t>
            </a:r>
            <a:endParaRPr lang="en-US">
              <a:latin typeface="Arial" panose="020B0604020202020204" pitchFamily="34" charset="0"/>
              <a:ea typeface="Calibri"/>
              <a:cs typeface="Arial" panose="020B0604020202020204" pitchFamily="34" charset="0"/>
            </a:endParaRPr>
          </a:p>
        </p:txBody>
      </p:sp>
      <p:sp>
        <p:nvSpPr>
          <p:cNvPr id="19" name="Arrow: Right 18">
            <a:extLst>
              <a:ext uri="{FF2B5EF4-FFF2-40B4-BE49-F238E27FC236}">
                <a16:creationId xmlns:a16="http://schemas.microsoft.com/office/drawing/2014/main" id="{7A0230F1-DD49-4670-40F1-936AC6F797D7}"/>
              </a:ext>
            </a:extLst>
          </p:cNvPr>
          <p:cNvSpPr/>
          <p:nvPr/>
        </p:nvSpPr>
        <p:spPr>
          <a:xfrm>
            <a:off x="4418577" y="4693190"/>
            <a:ext cx="514350" cy="31432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8" name="TextBox 27">
            <a:extLst>
              <a:ext uri="{FF2B5EF4-FFF2-40B4-BE49-F238E27FC236}">
                <a16:creationId xmlns:a16="http://schemas.microsoft.com/office/drawing/2014/main" id="{7DEC5E9E-8351-C2B2-2D37-53AC3ADAC069}"/>
              </a:ext>
            </a:extLst>
          </p:cNvPr>
          <p:cNvSpPr txBox="1"/>
          <p:nvPr/>
        </p:nvSpPr>
        <p:spPr>
          <a:xfrm>
            <a:off x="4311634" y="4338314"/>
            <a:ext cx="800100" cy="369332"/>
          </a:xfrm>
          <a:prstGeom prst="rect">
            <a:avLst/>
          </a:prstGeom>
          <a:noFill/>
        </p:spPr>
        <p:txBody>
          <a:bodyPr wrap="square" lIns="91440" tIns="45720" rIns="91440" bIns="45720" rtlCol="0" anchor="t">
            <a:spAutoFit/>
          </a:bodyPr>
          <a:lstStyle/>
          <a:p>
            <a:r>
              <a:rPr lang="en-US">
                <a:latin typeface="Arial" panose="020B0604020202020204" pitchFamily="34" charset="0"/>
                <a:cs typeface="Arial" panose="020B0604020202020204" pitchFamily="34" charset="0"/>
              </a:rPr>
              <a:t>Why?</a:t>
            </a:r>
          </a:p>
        </p:txBody>
      </p:sp>
      <p:sp>
        <p:nvSpPr>
          <p:cNvPr id="29" name="Rectangle: Rounded Corners 28">
            <a:extLst>
              <a:ext uri="{FF2B5EF4-FFF2-40B4-BE49-F238E27FC236}">
                <a16:creationId xmlns:a16="http://schemas.microsoft.com/office/drawing/2014/main" id="{CB549851-6EA9-C480-96E3-29FE08FC24CC}"/>
              </a:ext>
            </a:extLst>
          </p:cNvPr>
          <p:cNvSpPr/>
          <p:nvPr/>
        </p:nvSpPr>
        <p:spPr>
          <a:xfrm>
            <a:off x="5040951" y="2812849"/>
            <a:ext cx="1828800" cy="769434"/>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atin typeface="Arial" panose="020B0604020202020204" pitchFamily="34" charset="0"/>
                <a:cs typeface="Arial" panose="020B0604020202020204" pitchFamily="34" charset="0"/>
              </a:rPr>
              <a:t>Insufficient Pilot Training</a:t>
            </a:r>
            <a:endParaRPr lang="en-US">
              <a:latin typeface="Arial" panose="020B0604020202020204" pitchFamily="34" charset="0"/>
              <a:ea typeface="Calibri"/>
              <a:cs typeface="Arial" panose="020B0604020202020204" pitchFamily="34" charset="0"/>
            </a:endParaRPr>
          </a:p>
        </p:txBody>
      </p:sp>
      <p:sp>
        <p:nvSpPr>
          <p:cNvPr id="37" name="Rectangle: Rounded Corners 36">
            <a:extLst>
              <a:ext uri="{FF2B5EF4-FFF2-40B4-BE49-F238E27FC236}">
                <a16:creationId xmlns:a16="http://schemas.microsoft.com/office/drawing/2014/main" id="{2A1CF2E7-6797-83E2-8C23-6563EB982062}"/>
              </a:ext>
            </a:extLst>
          </p:cNvPr>
          <p:cNvSpPr/>
          <p:nvPr/>
        </p:nvSpPr>
        <p:spPr>
          <a:xfrm>
            <a:off x="5006425" y="4465636"/>
            <a:ext cx="1828800" cy="769434"/>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atin typeface="Arial" panose="020B0604020202020204" pitchFamily="34" charset="0"/>
                <a:cs typeface="Arial" panose="020B0604020202020204" pitchFamily="34" charset="0"/>
              </a:rPr>
              <a:t>Insufficient Internal Audit</a:t>
            </a:r>
            <a:endParaRPr lang="en-US">
              <a:latin typeface="Arial" panose="020B0604020202020204" pitchFamily="34" charset="0"/>
              <a:ea typeface="Calibri"/>
              <a:cs typeface="Arial" panose="020B0604020202020204" pitchFamily="34" charset="0"/>
            </a:endParaRPr>
          </a:p>
        </p:txBody>
      </p:sp>
      <p:sp>
        <p:nvSpPr>
          <p:cNvPr id="38" name="Arrow: Right 37">
            <a:extLst>
              <a:ext uri="{FF2B5EF4-FFF2-40B4-BE49-F238E27FC236}">
                <a16:creationId xmlns:a16="http://schemas.microsoft.com/office/drawing/2014/main" id="{D151BC51-CF63-9F0F-B2D0-94065C5948F4}"/>
              </a:ext>
            </a:extLst>
          </p:cNvPr>
          <p:cNvSpPr/>
          <p:nvPr/>
        </p:nvSpPr>
        <p:spPr>
          <a:xfrm rot="19053958">
            <a:off x="6760740" y="4014560"/>
            <a:ext cx="1368587" cy="31432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E2754AF1-6B3F-8D6B-4656-DAE04E18027D}"/>
              </a:ext>
            </a:extLst>
          </p:cNvPr>
          <p:cNvSpPr txBox="1"/>
          <p:nvPr/>
        </p:nvSpPr>
        <p:spPr>
          <a:xfrm rot="18797391">
            <a:off x="6792328" y="3815435"/>
            <a:ext cx="800100" cy="369332"/>
          </a:xfrm>
          <a:prstGeom prst="rect">
            <a:avLst/>
          </a:prstGeom>
          <a:noFill/>
        </p:spPr>
        <p:txBody>
          <a:bodyPr wrap="square" lIns="91440" tIns="45720" rIns="91440" bIns="45720" rtlCol="0" anchor="t">
            <a:spAutoFit/>
          </a:bodyPr>
          <a:lstStyle/>
          <a:p>
            <a:r>
              <a:rPr lang="en-US">
                <a:latin typeface="Arial" panose="020B0604020202020204" pitchFamily="34" charset="0"/>
                <a:cs typeface="Arial" panose="020B0604020202020204" pitchFamily="34" charset="0"/>
              </a:rPr>
              <a:t>Why?</a:t>
            </a:r>
          </a:p>
        </p:txBody>
      </p:sp>
      <p:sp>
        <p:nvSpPr>
          <p:cNvPr id="3" name="Arrow: Right 2">
            <a:extLst>
              <a:ext uri="{FF2B5EF4-FFF2-40B4-BE49-F238E27FC236}">
                <a16:creationId xmlns:a16="http://schemas.microsoft.com/office/drawing/2014/main" id="{551D008B-7168-63BF-7120-4BEF59F1C104}"/>
              </a:ext>
            </a:extLst>
          </p:cNvPr>
          <p:cNvSpPr/>
          <p:nvPr/>
        </p:nvSpPr>
        <p:spPr>
          <a:xfrm>
            <a:off x="6926526" y="3071944"/>
            <a:ext cx="514350" cy="31432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2" name="Rectangle: Rounded Corners 11">
            <a:extLst>
              <a:ext uri="{FF2B5EF4-FFF2-40B4-BE49-F238E27FC236}">
                <a16:creationId xmlns:a16="http://schemas.microsoft.com/office/drawing/2014/main" id="{B1D70E48-E528-6DD5-D1A1-9AA613C665A4}"/>
              </a:ext>
            </a:extLst>
          </p:cNvPr>
          <p:cNvSpPr/>
          <p:nvPr/>
        </p:nvSpPr>
        <p:spPr>
          <a:xfrm>
            <a:off x="7509447" y="2508929"/>
            <a:ext cx="2206007" cy="1026950"/>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solidFill>
                  <a:schemeClr val="bg1"/>
                </a:solidFill>
                <a:latin typeface="Arial" panose="020B0604020202020204" pitchFamily="34" charset="0"/>
                <a:cs typeface="Arial" panose="020B0604020202020204" pitchFamily="34" charset="0"/>
              </a:rPr>
              <a:t>Change Management Procedures Missing</a:t>
            </a:r>
          </a:p>
        </p:txBody>
      </p:sp>
      <p:sp>
        <p:nvSpPr>
          <p:cNvPr id="20" name="TextBox 19">
            <a:extLst>
              <a:ext uri="{FF2B5EF4-FFF2-40B4-BE49-F238E27FC236}">
                <a16:creationId xmlns:a16="http://schemas.microsoft.com/office/drawing/2014/main" id="{88724DC6-7986-0261-FE9C-55CF955E2026}"/>
              </a:ext>
            </a:extLst>
          </p:cNvPr>
          <p:cNvSpPr txBox="1"/>
          <p:nvPr/>
        </p:nvSpPr>
        <p:spPr>
          <a:xfrm>
            <a:off x="6783651" y="2656535"/>
            <a:ext cx="800100" cy="369332"/>
          </a:xfrm>
          <a:prstGeom prst="rect">
            <a:avLst/>
          </a:prstGeom>
          <a:noFill/>
        </p:spPr>
        <p:txBody>
          <a:bodyPr wrap="square" rtlCol="0">
            <a:spAutoFit/>
          </a:bodyPr>
          <a:lstStyle/>
          <a:p>
            <a:r>
              <a:rPr lang="en-US">
                <a:latin typeface="Arial" panose="020B0604020202020204" pitchFamily="34" charset="0"/>
                <a:cs typeface="Arial" panose="020B0604020202020204" pitchFamily="34" charset="0"/>
              </a:rPr>
              <a:t>Why?</a:t>
            </a:r>
          </a:p>
        </p:txBody>
      </p:sp>
      <p:sp>
        <p:nvSpPr>
          <p:cNvPr id="21" name="Rectangle: Rounded Corners 6">
            <a:extLst>
              <a:ext uri="{FF2B5EF4-FFF2-40B4-BE49-F238E27FC236}">
                <a16:creationId xmlns:a16="http://schemas.microsoft.com/office/drawing/2014/main" id="{F4D32495-0926-94D8-6154-0F54AC55CB99}"/>
              </a:ext>
            </a:extLst>
          </p:cNvPr>
          <p:cNvSpPr/>
          <p:nvPr/>
        </p:nvSpPr>
        <p:spPr>
          <a:xfrm>
            <a:off x="7475402" y="1206224"/>
            <a:ext cx="1828800" cy="1026951"/>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atin typeface="Arial" panose="020B0604020202020204" pitchFamily="34" charset="0"/>
                <a:cs typeface="Arial" panose="020B0604020202020204" pitchFamily="34" charset="0"/>
              </a:rPr>
              <a:t>Board Prioritized Cost Savings</a:t>
            </a:r>
          </a:p>
        </p:txBody>
      </p:sp>
      <p:sp>
        <p:nvSpPr>
          <p:cNvPr id="22" name="Arrow: Right 9">
            <a:extLst>
              <a:ext uri="{FF2B5EF4-FFF2-40B4-BE49-F238E27FC236}">
                <a16:creationId xmlns:a16="http://schemas.microsoft.com/office/drawing/2014/main" id="{5F7A9015-8347-1EA6-40BC-322523A46A65}"/>
              </a:ext>
            </a:extLst>
          </p:cNvPr>
          <p:cNvSpPr/>
          <p:nvPr/>
        </p:nvSpPr>
        <p:spPr>
          <a:xfrm>
            <a:off x="6926526" y="1433780"/>
            <a:ext cx="514350" cy="31432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3" name="TextBox 22">
            <a:extLst>
              <a:ext uri="{FF2B5EF4-FFF2-40B4-BE49-F238E27FC236}">
                <a16:creationId xmlns:a16="http://schemas.microsoft.com/office/drawing/2014/main" id="{16ACBE3C-E266-A46A-2DBE-459A753423DE}"/>
              </a:ext>
            </a:extLst>
          </p:cNvPr>
          <p:cNvSpPr txBox="1"/>
          <p:nvPr/>
        </p:nvSpPr>
        <p:spPr>
          <a:xfrm>
            <a:off x="6778755" y="1078198"/>
            <a:ext cx="1036320" cy="369332"/>
          </a:xfrm>
          <a:prstGeom prst="rect">
            <a:avLst/>
          </a:prstGeom>
          <a:noFill/>
        </p:spPr>
        <p:txBody>
          <a:bodyPr wrap="square" rtlCol="0">
            <a:spAutoFit/>
          </a:bodyPr>
          <a:lstStyle/>
          <a:p>
            <a:r>
              <a:rPr lang="en-US">
                <a:latin typeface="Arial" panose="020B0604020202020204" pitchFamily="34" charset="0"/>
                <a:cs typeface="Arial" panose="020B0604020202020204" pitchFamily="34" charset="0"/>
              </a:rPr>
              <a:t>Why?</a:t>
            </a:r>
          </a:p>
        </p:txBody>
      </p:sp>
      <p:sp>
        <p:nvSpPr>
          <p:cNvPr id="6" name="Slide Number Placeholder 1">
            <a:extLst>
              <a:ext uri="{FF2B5EF4-FFF2-40B4-BE49-F238E27FC236}">
                <a16:creationId xmlns:a16="http://schemas.microsoft.com/office/drawing/2014/main" id="{9C2AAFD7-D3FC-0F58-79DB-F2F0BAC29242}"/>
              </a:ext>
            </a:extLst>
          </p:cNvPr>
          <p:cNvSpPr>
            <a:spLocks noGrp="1"/>
          </p:cNvSpPr>
          <p:nvPr>
            <p:ph type="sldNum" sz="quarter" idx="4"/>
          </p:nvPr>
        </p:nvSpPr>
        <p:spPr>
          <a:xfrm>
            <a:off x="9343415" y="6375545"/>
            <a:ext cx="2743200" cy="365125"/>
          </a:xfrm>
        </p:spPr>
        <p:txBody>
          <a:bodyPr/>
          <a:lstStyle/>
          <a:p>
            <a:fld id="{A985D017-44AD-B14C-B295-D6060EBAC39E}" type="slidenum">
              <a:rPr lang="en-US" smtClean="0">
                <a:latin typeface="Arial" panose="020B0604020202020204" pitchFamily="34" charset="0"/>
                <a:cs typeface="Arial" panose="020B0604020202020204" pitchFamily="34" charset="0"/>
              </a:rPr>
              <a:pPr/>
              <a:t>20</a:t>
            </a:fld>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44194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9AAFBA5-6A7A-CF08-EF41-FD379CAD2A83}"/>
              </a:ext>
            </a:extLst>
          </p:cNvPr>
          <p:cNvSpPr>
            <a:spLocks noGrp="1"/>
          </p:cNvSpPr>
          <p:nvPr>
            <p:ph type="sldNum" sz="quarter" idx="4"/>
          </p:nvPr>
        </p:nvSpPr>
        <p:spPr/>
        <p:txBody>
          <a:bodyPr/>
          <a:lstStyle/>
          <a:p>
            <a:fld id="{A985D017-44AD-B14C-B295-D6060EBAC39E}" type="slidenum">
              <a:rPr lang="en-US" smtClean="0">
                <a:latin typeface="Arial" panose="020B0604020202020204" pitchFamily="34" charset="0"/>
                <a:cs typeface="Arial" panose="020B0604020202020204" pitchFamily="34" charset="0"/>
              </a:rPr>
              <a:pPr/>
              <a:t>21</a:t>
            </a:fld>
            <a:endParaRPr lang="en-US">
              <a:latin typeface="Arial" panose="020B0604020202020204" pitchFamily="34" charset="0"/>
              <a:cs typeface="Arial" panose="020B0604020202020204" pitchFamily="34" charset="0"/>
            </a:endParaRPr>
          </a:p>
        </p:txBody>
      </p:sp>
      <p:cxnSp>
        <p:nvCxnSpPr>
          <p:cNvPr id="3" name="Straight Connector 2">
            <a:extLst>
              <a:ext uri="{FF2B5EF4-FFF2-40B4-BE49-F238E27FC236}">
                <a16:creationId xmlns:a16="http://schemas.microsoft.com/office/drawing/2014/main" id="{44BF1461-E402-575F-8C54-EE7A171BEC1F}"/>
              </a:ext>
            </a:extLst>
          </p:cNvPr>
          <p:cNvCxnSpPr>
            <a:cxnSpLocks/>
          </p:cNvCxnSpPr>
          <p:nvPr/>
        </p:nvCxnSpPr>
        <p:spPr>
          <a:xfrm>
            <a:off x="511629" y="1335522"/>
            <a:ext cx="10616746" cy="0"/>
          </a:xfrm>
          <a:prstGeom prst="line">
            <a:avLst/>
          </a:prstGeom>
          <a:ln w="19050"/>
        </p:spPr>
        <p:style>
          <a:lnRef idx="1">
            <a:schemeClr val="dk1"/>
          </a:lnRef>
          <a:fillRef idx="0">
            <a:schemeClr val="dk1"/>
          </a:fillRef>
          <a:effectRef idx="0">
            <a:schemeClr val="dk1"/>
          </a:effectRef>
          <a:fontRef idx="minor">
            <a:schemeClr val="tx1"/>
          </a:fontRef>
        </p:style>
      </p:cxnSp>
      <p:sp>
        <p:nvSpPr>
          <p:cNvPr id="9" name="TextBox 7">
            <a:extLst>
              <a:ext uri="{FF2B5EF4-FFF2-40B4-BE49-F238E27FC236}">
                <a16:creationId xmlns:a16="http://schemas.microsoft.com/office/drawing/2014/main" id="{8416AF58-F74D-A22F-433D-D41CAB5CA5B2}"/>
              </a:ext>
            </a:extLst>
          </p:cNvPr>
          <p:cNvSpPr txBox="1"/>
          <p:nvPr/>
        </p:nvSpPr>
        <p:spPr>
          <a:xfrm>
            <a:off x="2200275" y="904797"/>
            <a:ext cx="90170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a:latin typeface="Arial" panose="020B0604020202020204" pitchFamily="34" charset="0"/>
                <a:cs typeface="Arial" panose="020B0604020202020204" pitchFamily="34" charset="0"/>
              </a:rPr>
              <a:t>RISK</a:t>
            </a:r>
            <a:endParaRPr lang="en-US" sz="1600" b="1">
              <a:latin typeface="Arial" panose="020B0604020202020204" pitchFamily="34" charset="0"/>
              <a:ea typeface="Open Sans" panose="020B0606030504020204" pitchFamily="34" charset="0"/>
              <a:cs typeface="Arial" panose="020B0604020202020204" pitchFamily="34" charset="0"/>
            </a:endParaRPr>
          </a:p>
        </p:txBody>
      </p:sp>
      <p:sp>
        <p:nvSpPr>
          <p:cNvPr id="10" name="TextBox 8">
            <a:extLst>
              <a:ext uri="{FF2B5EF4-FFF2-40B4-BE49-F238E27FC236}">
                <a16:creationId xmlns:a16="http://schemas.microsoft.com/office/drawing/2014/main" id="{B1B8BE93-6AD9-1012-1075-D5BE2E88970A}"/>
              </a:ext>
            </a:extLst>
          </p:cNvPr>
          <p:cNvSpPr txBox="1"/>
          <p:nvPr/>
        </p:nvSpPr>
        <p:spPr>
          <a:xfrm>
            <a:off x="5120148" y="893907"/>
            <a:ext cx="1239609"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a:latin typeface="Arial" panose="020B0604020202020204" pitchFamily="34" charset="0"/>
                <a:ea typeface="Open Sans" panose="020B0606030504020204" pitchFamily="34" charset="0"/>
                <a:cs typeface="Arial" panose="020B0604020202020204" pitchFamily="34" charset="0"/>
              </a:rPr>
              <a:t>SEVERITY</a:t>
            </a:r>
          </a:p>
        </p:txBody>
      </p:sp>
      <p:sp>
        <p:nvSpPr>
          <p:cNvPr id="11" name="TextBox 9">
            <a:extLst>
              <a:ext uri="{FF2B5EF4-FFF2-40B4-BE49-F238E27FC236}">
                <a16:creationId xmlns:a16="http://schemas.microsoft.com/office/drawing/2014/main" id="{3E814713-6411-5AE2-210D-DA56BC00BEBB}"/>
              </a:ext>
            </a:extLst>
          </p:cNvPr>
          <p:cNvSpPr txBox="1"/>
          <p:nvPr/>
        </p:nvSpPr>
        <p:spPr>
          <a:xfrm>
            <a:off x="6733451" y="893907"/>
            <a:ext cx="4516846"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a:latin typeface="Arial" panose="020B0604020202020204" pitchFamily="34" charset="0"/>
                <a:ea typeface="Open Sans" panose="020B0606030504020204" pitchFamily="34" charset="0"/>
                <a:cs typeface="Arial" panose="020B0604020202020204" pitchFamily="34" charset="0"/>
              </a:rPr>
              <a:t>MITIGATION</a:t>
            </a:r>
          </a:p>
        </p:txBody>
      </p:sp>
      <p:sp>
        <p:nvSpPr>
          <p:cNvPr id="59" name="TextBox 58">
            <a:extLst>
              <a:ext uri="{FF2B5EF4-FFF2-40B4-BE49-F238E27FC236}">
                <a16:creationId xmlns:a16="http://schemas.microsoft.com/office/drawing/2014/main" id="{B22D81C3-5D32-8AF0-8A09-9CE3C3741DC0}"/>
              </a:ext>
            </a:extLst>
          </p:cNvPr>
          <p:cNvSpPr txBox="1"/>
          <p:nvPr/>
        </p:nvSpPr>
        <p:spPr>
          <a:xfrm>
            <a:off x="6376419" y="1429233"/>
            <a:ext cx="5710191"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sz="1600">
                <a:effectLst/>
                <a:latin typeface="Arial" panose="020B0604020202020204" pitchFamily="34" charset="0"/>
                <a:ea typeface="Calibri" panose="020F0502020204030204" pitchFamily="34" charset="0"/>
                <a:cs typeface="Arial" panose="020B0604020202020204" pitchFamily="34" charset="0"/>
              </a:rPr>
              <a:t>Conduct thorough risk assessments to identify potential failure points and design tests to address these areas specifically</a:t>
            </a:r>
          </a:p>
          <a:p>
            <a:pPr marL="285750" indent="-285750">
              <a:buFont typeface="Arial" panose="020B0604020202020204" pitchFamily="34" charset="0"/>
              <a:buChar char="•"/>
            </a:pPr>
            <a:r>
              <a:rPr lang="en-US" sz="1600">
                <a:latin typeface="Arial" panose="020B0604020202020204" pitchFamily="34" charset="0"/>
                <a:ea typeface="Calibri" panose="020F0502020204030204" pitchFamily="34" charset="0"/>
                <a:cs typeface="Arial" panose="020B0604020202020204" pitchFamily="34" charset="0"/>
              </a:rPr>
              <a:t>Involving diverse teams to develop </a:t>
            </a:r>
            <a:r>
              <a:rPr lang="en-US" sz="1600" kern="100">
                <a:effectLst/>
                <a:latin typeface="Arial" panose="020B0604020202020204" pitchFamily="34" charset="0"/>
                <a:ea typeface="Calibri" panose="020F0502020204030204" pitchFamily="34" charset="0"/>
                <a:cs typeface="Arial" panose="020B0604020202020204" pitchFamily="34" charset="0"/>
              </a:rPr>
              <a:t>a structured approach to identify and include edge cases</a:t>
            </a:r>
            <a:endParaRPr lang="en-US" sz="1600">
              <a:latin typeface="Arial" panose="020B0604020202020204" pitchFamily="34" charset="0"/>
              <a:ea typeface="Calibri"/>
              <a:cs typeface="Arial" panose="020B0604020202020204" pitchFamily="34" charset="0"/>
            </a:endParaRPr>
          </a:p>
        </p:txBody>
      </p:sp>
      <p:sp>
        <p:nvSpPr>
          <p:cNvPr id="62" name="TextBox 61">
            <a:extLst>
              <a:ext uri="{FF2B5EF4-FFF2-40B4-BE49-F238E27FC236}">
                <a16:creationId xmlns:a16="http://schemas.microsoft.com/office/drawing/2014/main" id="{D49232FD-5F34-A2B6-3B34-793F7388BB5C}"/>
              </a:ext>
            </a:extLst>
          </p:cNvPr>
          <p:cNvSpPr txBox="1"/>
          <p:nvPr/>
        </p:nvSpPr>
        <p:spPr>
          <a:xfrm>
            <a:off x="6213475" y="4428274"/>
            <a:ext cx="5236163"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endParaRPr lang="en-US" sz="1400">
              <a:latin typeface="Arial" panose="020B0604020202020204" pitchFamily="34" charset="0"/>
              <a:ea typeface="Calibri"/>
              <a:cs typeface="Arial" panose="020B0604020202020204" pitchFamily="34" charset="0"/>
            </a:endParaRPr>
          </a:p>
        </p:txBody>
      </p:sp>
      <p:grpSp>
        <p:nvGrpSpPr>
          <p:cNvPr id="77" name="Group 76">
            <a:extLst>
              <a:ext uri="{FF2B5EF4-FFF2-40B4-BE49-F238E27FC236}">
                <a16:creationId xmlns:a16="http://schemas.microsoft.com/office/drawing/2014/main" id="{80945111-7A14-73B3-3E5A-0A2CB11925B7}"/>
              </a:ext>
            </a:extLst>
          </p:cNvPr>
          <p:cNvGrpSpPr/>
          <p:nvPr/>
        </p:nvGrpSpPr>
        <p:grpSpPr>
          <a:xfrm>
            <a:off x="4661167" y="1453573"/>
            <a:ext cx="1609753" cy="1381228"/>
            <a:chOff x="3967936" y="1458557"/>
            <a:chExt cx="1609753" cy="1381228"/>
          </a:xfrm>
        </p:grpSpPr>
        <p:sp>
          <p:nvSpPr>
            <p:cNvPr id="53" name="Rectangle 52">
              <a:extLst>
                <a:ext uri="{FF2B5EF4-FFF2-40B4-BE49-F238E27FC236}">
                  <a16:creationId xmlns:a16="http://schemas.microsoft.com/office/drawing/2014/main" id="{F5BD26A9-DCCB-CD06-915F-D62880589815}"/>
                </a:ext>
              </a:extLst>
            </p:cNvPr>
            <p:cNvSpPr/>
            <p:nvPr/>
          </p:nvSpPr>
          <p:spPr>
            <a:xfrm>
              <a:off x="5081990" y="2204951"/>
              <a:ext cx="358925" cy="355984"/>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latin typeface="Arial" panose="020B0604020202020204" pitchFamily="34" charset="0"/>
                <a:ea typeface="Open Sans" panose="020B0606030504020204" pitchFamily="34" charset="0"/>
                <a:cs typeface="Arial" panose="020B0604020202020204" pitchFamily="34" charset="0"/>
              </a:endParaRPr>
            </a:p>
          </p:txBody>
        </p:sp>
        <p:grpSp>
          <p:nvGrpSpPr>
            <p:cNvPr id="76" name="Group 75">
              <a:extLst>
                <a:ext uri="{FF2B5EF4-FFF2-40B4-BE49-F238E27FC236}">
                  <a16:creationId xmlns:a16="http://schemas.microsoft.com/office/drawing/2014/main" id="{027FB082-EF53-8A26-4816-3D41A872A256}"/>
                </a:ext>
              </a:extLst>
            </p:cNvPr>
            <p:cNvGrpSpPr/>
            <p:nvPr/>
          </p:nvGrpSpPr>
          <p:grpSpPr>
            <a:xfrm>
              <a:off x="3967936" y="1458557"/>
              <a:ext cx="1609753" cy="1381228"/>
              <a:chOff x="3967936" y="1458557"/>
              <a:chExt cx="1609753" cy="1381228"/>
            </a:xfrm>
          </p:grpSpPr>
          <p:sp>
            <p:nvSpPr>
              <p:cNvPr id="45" name="Rectangle 44">
                <a:extLst>
                  <a:ext uri="{FF2B5EF4-FFF2-40B4-BE49-F238E27FC236}">
                    <a16:creationId xmlns:a16="http://schemas.microsoft.com/office/drawing/2014/main" id="{AF126C53-360D-834C-E65A-A740945FD5C7}"/>
                  </a:ext>
                </a:extLst>
              </p:cNvPr>
              <p:cNvSpPr/>
              <p:nvPr/>
            </p:nvSpPr>
            <p:spPr>
              <a:xfrm>
                <a:off x="4342566" y="2204951"/>
                <a:ext cx="358925" cy="355984"/>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latin typeface="Arial" panose="020B0604020202020204" pitchFamily="34" charset="0"/>
                  <a:ea typeface="Open Sans" panose="020B0606030504020204" pitchFamily="34" charset="0"/>
                  <a:cs typeface="Arial" panose="020B0604020202020204" pitchFamily="34" charset="0"/>
                </a:endParaRPr>
              </a:p>
            </p:txBody>
          </p:sp>
          <p:sp>
            <p:nvSpPr>
              <p:cNvPr id="46" name="Rectangle 45">
                <a:extLst>
                  <a:ext uri="{FF2B5EF4-FFF2-40B4-BE49-F238E27FC236}">
                    <a16:creationId xmlns:a16="http://schemas.microsoft.com/office/drawing/2014/main" id="{27D8AB82-00AA-0F80-BDAC-0786CD25CFC0}"/>
                  </a:ext>
                </a:extLst>
              </p:cNvPr>
              <p:cNvSpPr/>
              <p:nvPr/>
            </p:nvSpPr>
            <p:spPr>
              <a:xfrm>
                <a:off x="4712278" y="2204951"/>
                <a:ext cx="358925" cy="355984"/>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latin typeface="Arial" panose="020B0604020202020204" pitchFamily="34" charset="0"/>
                  <a:ea typeface="Open Sans" panose="020B0606030504020204" pitchFamily="34" charset="0"/>
                  <a:cs typeface="Arial" panose="020B0604020202020204" pitchFamily="34" charset="0"/>
                </a:endParaRPr>
              </a:p>
            </p:txBody>
          </p:sp>
          <p:sp>
            <p:nvSpPr>
              <p:cNvPr id="47" name="Rectangle 46">
                <a:extLst>
                  <a:ext uri="{FF2B5EF4-FFF2-40B4-BE49-F238E27FC236}">
                    <a16:creationId xmlns:a16="http://schemas.microsoft.com/office/drawing/2014/main" id="{9142B24A-066C-D796-0CB3-4F3DBFA73A5A}"/>
                  </a:ext>
                </a:extLst>
              </p:cNvPr>
              <p:cNvSpPr/>
              <p:nvPr/>
            </p:nvSpPr>
            <p:spPr>
              <a:xfrm>
                <a:off x="4342566" y="1838423"/>
                <a:ext cx="358925" cy="355984"/>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latin typeface="Arial" panose="020B0604020202020204" pitchFamily="34" charset="0"/>
                  <a:ea typeface="Open Sans" panose="020B0606030504020204" pitchFamily="34" charset="0"/>
                  <a:cs typeface="Arial" panose="020B0604020202020204" pitchFamily="34" charset="0"/>
                </a:endParaRPr>
              </a:p>
            </p:txBody>
          </p:sp>
          <p:sp>
            <p:nvSpPr>
              <p:cNvPr id="48" name="Rectangle 47">
                <a:extLst>
                  <a:ext uri="{FF2B5EF4-FFF2-40B4-BE49-F238E27FC236}">
                    <a16:creationId xmlns:a16="http://schemas.microsoft.com/office/drawing/2014/main" id="{B39368B8-61C6-0258-95C0-FEE12C9B5BE5}"/>
                  </a:ext>
                </a:extLst>
              </p:cNvPr>
              <p:cNvSpPr/>
              <p:nvPr/>
            </p:nvSpPr>
            <p:spPr>
              <a:xfrm>
                <a:off x="4712278" y="1838077"/>
                <a:ext cx="358925" cy="355984"/>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latin typeface="Arial" panose="020B0604020202020204" pitchFamily="34" charset="0"/>
                  <a:ea typeface="Open Sans" panose="020B0606030504020204" pitchFamily="34" charset="0"/>
                  <a:cs typeface="Arial" panose="020B0604020202020204" pitchFamily="34" charset="0"/>
                </a:endParaRPr>
              </a:p>
            </p:txBody>
          </p:sp>
          <p:sp>
            <p:nvSpPr>
              <p:cNvPr id="49" name="Rectangle 48">
                <a:extLst>
                  <a:ext uri="{FF2B5EF4-FFF2-40B4-BE49-F238E27FC236}">
                    <a16:creationId xmlns:a16="http://schemas.microsoft.com/office/drawing/2014/main" id="{E9448BD6-38D5-6F70-512D-D63EE3DD98E6}"/>
                  </a:ext>
                </a:extLst>
              </p:cNvPr>
              <p:cNvSpPr/>
              <p:nvPr/>
            </p:nvSpPr>
            <p:spPr>
              <a:xfrm>
                <a:off x="5081990" y="1838077"/>
                <a:ext cx="358925" cy="355984"/>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latin typeface="Arial" panose="020B0604020202020204" pitchFamily="34" charset="0"/>
                  <a:ea typeface="Open Sans" panose="020B0606030504020204" pitchFamily="34" charset="0"/>
                  <a:cs typeface="Arial" panose="020B0604020202020204" pitchFamily="34" charset="0"/>
                </a:endParaRPr>
              </a:p>
            </p:txBody>
          </p:sp>
          <p:sp>
            <p:nvSpPr>
              <p:cNvPr id="51" name="Rectangle 50">
                <a:extLst>
                  <a:ext uri="{FF2B5EF4-FFF2-40B4-BE49-F238E27FC236}">
                    <a16:creationId xmlns:a16="http://schemas.microsoft.com/office/drawing/2014/main" id="{2B363457-CD6F-C1B2-9DF3-5A4891AD3566}"/>
                  </a:ext>
                </a:extLst>
              </p:cNvPr>
              <p:cNvSpPr/>
              <p:nvPr/>
            </p:nvSpPr>
            <p:spPr>
              <a:xfrm>
                <a:off x="5081990" y="1474275"/>
                <a:ext cx="358925" cy="355984"/>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latin typeface="Arial" panose="020B0604020202020204" pitchFamily="34" charset="0"/>
                  <a:ea typeface="Open Sans" panose="020B0606030504020204" pitchFamily="34" charset="0"/>
                  <a:cs typeface="Arial" panose="020B0604020202020204" pitchFamily="34" charset="0"/>
                </a:endParaRPr>
              </a:p>
            </p:txBody>
          </p:sp>
          <p:sp>
            <p:nvSpPr>
              <p:cNvPr id="68" name="Rectangle 67">
                <a:extLst>
                  <a:ext uri="{FF2B5EF4-FFF2-40B4-BE49-F238E27FC236}">
                    <a16:creationId xmlns:a16="http://schemas.microsoft.com/office/drawing/2014/main" id="{7AB6AEFC-6CD5-1EF4-99E3-91B7372F58BA}"/>
                  </a:ext>
                </a:extLst>
              </p:cNvPr>
              <p:cNvSpPr/>
              <p:nvPr/>
            </p:nvSpPr>
            <p:spPr>
              <a:xfrm>
                <a:off x="4712278" y="1474044"/>
                <a:ext cx="358925" cy="355984"/>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latin typeface="Arial" panose="020B0604020202020204" pitchFamily="34" charset="0"/>
                  <a:ea typeface="Open Sans" panose="020B0606030504020204" pitchFamily="34" charset="0"/>
                  <a:cs typeface="Arial" panose="020B0604020202020204" pitchFamily="34" charset="0"/>
                </a:endParaRPr>
              </a:p>
            </p:txBody>
          </p:sp>
          <p:grpSp>
            <p:nvGrpSpPr>
              <p:cNvPr id="69" name="Group 68">
                <a:extLst>
                  <a:ext uri="{FF2B5EF4-FFF2-40B4-BE49-F238E27FC236}">
                    <a16:creationId xmlns:a16="http://schemas.microsoft.com/office/drawing/2014/main" id="{C1911C2E-F472-0F5A-16F6-099F44E13A7D}"/>
                  </a:ext>
                </a:extLst>
              </p:cNvPr>
              <p:cNvGrpSpPr/>
              <p:nvPr/>
            </p:nvGrpSpPr>
            <p:grpSpPr>
              <a:xfrm>
                <a:off x="3967936" y="1458557"/>
                <a:ext cx="1609753" cy="1381228"/>
                <a:chOff x="3967936" y="1458746"/>
                <a:chExt cx="1609753" cy="1381228"/>
              </a:xfrm>
            </p:grpSpPr>
            <p:grpSp>
              <p:nvGrpSpPr>
                <p:cNvPr id="70" name="Group 69">
                  <a:extLst>
                    <a:ext uri="{FF2B5EF4-FFF2-40B4-BE49-F238E27FC236}">
                      <a16:creationId xmlns:a16="http://schemas.microsoft.com/office/drawing/2014/main" id="{471755BC-5B56-6415-D6F1-C1B6673E1D5C}"/>
                    </a:ext>
                  </a:extLst>
                </p:cNvPr>
                <p:cNvGrpSpPr/>
                <p:nvPr/>
              </p:nvGrpSpPr>
              <p:grpSpPr>
                <a:xfrm>
                  <a:off x="4244038" y="1458746"/>
                  <a:ext cx="1333651" cy="1170417"/>
                  <a:chOff x="4075763" y="1358900"/>
                  <a:chExt cx="1333651" cy="1170417"/>
                </a:xfrm>
              </p:grpSpPr>
              <p:cxnSp>
                <p:nvCxnSpPr>
                  <p:cNvPr id="74" name="Straight Connector 73">
                    <a:extLst>
                      <a:ext uri="{FF2B5EF4-FFF2-40B4-BE49-F238E27FC236}">
                        <a16:creationId xmlns:a16="http://schemas.microsoft.com/office/drawing/2014/main" id="{CA3C07A9-91E5-28B0-E541-306247B609C3}"/>
                      </a:ext>
                    </a:extLst>
                  </p:cNvPr>
                  <p:cNvCxnSpPr>
                    <a:cxnSpLocks/>
                  </p:cNvCxnSpPr>
                  <p:nvPr/>
                </p:nvCxnSpPr>
                <p:spPr>
                  <a:xfrm>
                    <a:off x="4075763" y="2529317"/>
                    <a:ext cx="1333651" cy="0"/>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5" name="Straight Connector 74">
                    <a:extLst>
                      <a:ext uri="{FF2B5EF4-FFF2-40B4-BE49-F238E27FC236}">
                        <a16:creationId xmlns:a16="http://schemas.microsoft.com/office/drawing/2014/main" id="{1212874A-303C-A2E1-8DB1-B7C73E2FFF43}"/>
                      </a:ext>
                    </a:extLst>
                  </p:cNvPr>
                  <p:cNvCxnSpPr>
                    <a:cxnSpLocks/>
                  </p:cNvCxnSpPr>
                  <p:nvPr/>
                </p:nvCxnSpPr>
                <p:spPr>
                  <a:xfrm flipV="1">
                    <a:off x="4075763" y="1358900"/>
                    <a:ext cx="0" cy="1170417"/>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71" name="TextBox 46">
                  <a:extLst>
                    <a:ext uri="{FF2B5EF4-FFF2-40B4-BE49-F238E27FC236}">
                      <a16:creationId xmlns:a16="http://schemas.microsoft.com/office/drawing/2014/main" id="{BB826B4F-B76D-4467-7C1D-EC5C15AAEBCB}"/>
                    </a:ext>
                  </a:extLst>
                </p:cNvPr>
                <p:cNvSpPr txBox="1"/>
                <p:nvPr/>
              </p:nvSpPr>
              <p:spPr>
                <a:xfrm rot="16200000">
                  <a:off x="3583789" y="1864795"/>
                  <a:ext cx="1029904" cy="2616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a:latin typeface="Arial" panose="020B0604020202020204" pitchFamily="34" charset="0"/>
                      <a:ea typeface="Open Sans" panose="020B0606030504020204" pitchFamily="34" charset="0"/>
                      <a:cs typeface="Arial" panose="020B0604020202020204" pitchFamily="34" charset="0"/>
                    </a:rPr>
                    <a:t>Impact</a:t>
                  </a:r>
                </a:p>
              </p:txBody>
            </p:sp>
            <p:sp>
              <p:nvSpPr>
                <p:cNvPr id="72" name="TextBox 49">
                  <a:extLst>
                    <a:ext uri="{FF2B5EF4-FFF2-40B4-BE49-F238E27FC236}">
                      <a16:creationId xmlns:a16="http://schemas.microsoft.com/office/drawing/2014/main" id="{C87FD7BF-6EB3-C960-080D-E3647A336DD1}"/>
                    </a:ext>
                  </a:extLst>
                </p:cNvPr>
                <p:cNvSpPr txBox="1"/>
                <p:nvPr/>
              </p:nvSpPr>
              <p:spPr>
                <a:xfrm>
                  <a:off x="4447512" y="2578364"/>
                  <a:ext cx="1029904" cy="2616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a:latin typeface="Arial" panose="020B0604020202020204" pitchFamily="34" charset="0"/>
                      <a:ea typeface="Open Sans" panose="020B0606030504020204" pitchFamily="34" charset="0"/>
                      <a:cs typeface="Arial" panose="020B0604020202020204" pitchFamily="34" charset="0"/>
                    </a:rPr>
                    <a:t>Likelihood</a:t>
                  </a:r>
                </a:p>
              </p:txBody>
            </p:sp>
            <p:sp>
              <p:nvSpPr>
                <p:cNvPr id="73" name="Rectangle 72">
                  <a:extLst>
                    <a:ext uri="{FF2B5EF4-FFF2-40B4-BE49-F238E27FC236}">
                      <a16:creationId xmlns:a16="http://schemas.microsoft.com/office/drawing/2014/main" id="{D24097C4-4B0A-4D07-8C6B-D7764491FAAC}"/>
                    </a:ext>
                  </a:extLst>
                </p:cNvPr>
                <p:cNvSpPr/>
                <p:nvPr/>
              </p:nvSpPr>
              <p:spPr>
                <a:xfrm>
                  <a:off x="4342566" y="1474275"/>
                  <a:ext cx="358925" cy="355984"/>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latin typeface="Arial" panose="020B0604020202020204" pitchFamily="34" charset="0"/>
                    <a:ea typeface="Open Sans" panose="020B0606030504020204" pitchFamily="34" charset="0"/>
                    <a:cs typeface="Arial" panose="020B0604020202020204" pitchFamily="34" charset="0"/>
                  </a:endParaRPr>
                </a:p>
              </p:txBody>
            </p:sp>
          </p:grpSp>
        </p:grpSp>
      </p:grpSp>
      <p:grpSp>
        <p:nvGrpSpPr>
          <p:cNvPr id="78" name="Group 77">
            <a:extLst>
              <a:ext uri="{FF2B5EF4-FFF2-40B4-BE49-F238E27FC236}">
                <a16:creationId xmlns:a16="http://schemas.microsoft.com/office/drawing/2014/main" id="{18D9F1CB-6A02-E842-B708-F9A557D35511}"/>
              </a:ext>
            </a:extLst>
          </p:cNvPr>
          <p:cNvGrpSpPr/>
          <p:nvPr/>
        </p:nvGrpSpPr>
        <p:grpSpPr>
          <a:xfrm>
            <a:off x="4657757" y="2978643"/>
            <a:ext cx="1609753" cy="1381228"/>
            <a:chOff x="3967936" y="1458557"/>
            <a:chExt cx="1609753" cy="1381228"/>
          </a:xfrm>
        </p:grpSpPr>
        <p:sp>
          <p:nvSpPr>
            <p:cNvPr id="79" name="Rectangle 78">
              <a:extLst>
                <a:ext uri="{FF2B5EF4-FFF2-40B4-BE49-F238E27FC236}">
                  <a16:creationId xmlns:a16="http://schemas.microsoft.com/office/drawing/2014/main" id="{5A01ADFF-64FC-495D-7C50-E761AB2F025C}"/>
                </a:ext>
              </a:extLst>
            </p:cNvPr>
            <p:cNvSpPr/>
            <p:nvPr/>
          </p:nvSpPr>
          <p:spPr>
            <a:xfrm>
              <a:off x="5081990" y="2204951"/>
              <a:ext cx="358925" cy="355984"/>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latin typeface="Arial" panose="020B0604020202020204" pitchFamily="34" charset="0"/>
                <a:ea typeface="Open Sans" panose="020B0606030504020204" pitchFamily="34" charset="0"/>
                <a:cs typeface="Arial" panose="020B0604020202020204" pitchFamily="34" charset="0"/>
              </a:endParaRPr>
            </a:p>
          </p:txBody>
        </p:sp>
        <p:grpSp>
          <p:nvGrpSpPr>
            <p:cNvPr id="80" name="Group 79">
              <a:extLst>
                <a:ext uri="{FF2B5EF4-FFF2-40B4-BE49-F238E27FC236}">
                  <a16:creationId xmlns:a16="http://schemas.microsoft.com/office/drawing/2014/main" id="{5D8C41D3-720F-D761-7D98-00EBDAC5A0B5}"/>
                </a:ext>
              </a:extLst>
            </p:cNvPr>
            <p:cNvGrpSpPr/>
            <p:nvPr/>
          </p:nvGrpSpPr>
          <p:grpSpPr>
            <a:xfrm>
              <a:off x="3967936" y="1458557"/>
              <a:ext cx="1609753" cy="1381228"/>
              <a:chOff x="3967936" y="1458557"/>
              <a:chExt cx="1609753" cy="1381228"/>
            </a:xfrm>
          </p:grpSpPr>
          <p:sp>
            <p:nvSpPr>
              <p:cNvPr id="81" name="Rectangle 80">
                <a:extLst>
                  <a:ext uri="{FF2B5EF4-FFF2-40B4-BE49-F238E27FC236}">
                    <a16:creationId xmlns:a16="http://schemas.microsoft.com/office/drawing/2014/main" id="{96F26B7C-0711-8A93-ED38-373FB3EDEEDF}"/>
                  </a:ext>
                </a:extLst>
              </p:cNvPr>
              <p:cNvSpPr/>
              <p:nvPr/>
            </p:nvSpPr>
            <p:spPr>
              <a:xfrm>
                <a:off x="4342566" y="2204951"/>
                <a:ext cx="358925" cy="355984"/>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latin typeface="Arial" panose="020B0604020202020204" pitchFamily="34" charset="0"/>
                  <a:ea typeface="Open Sans" panose="020B0606030504020204" pitchFamily="34" charset="0"/>
                  <a:cs typeface="Arial" panose="020B0604020202020204" pitchFamily="34" charset="0"/>
                </a:endParaRPr>
              </a:p>
            </p:txBody>
          </p:sp>
          <p:sp>
            <p:nvSpPr>
              <p:cNvPr id="82" name="Rectangle 81">
                <a:extLst>
                  <a:ext uri="{FF2B5EF4-FFF2-40B4-BE49-F238E27FC236}">
                    <a16:creationId xmlns:a16="http://schemas.microsoft.com/office/drawing/2014/main" id="{9B6E4178-8DAF-A4B8-031F-454610B1B8BD}"/>
                  </a:ext>
                </a:extLst>
              </p:cNvPr>
              <p:cNvSpPr/>
              <p:nvPr/>
            </p:nvSpPr>
            <p:spPr>
              <a:xfrm>
                <a:off x="4712278" y="2204951"/>
                <a:ext cx="358925" cy="355984"/>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latin typeface="Arial" panose="020B0604020202020204" pitchFamily="34" charset="0"/>
                  <a:ea typeface="Open Sans" panose="020B0606030504020204" pitchFamily="34" charset="0"/>
                  <a:cs typeface="Arial" panose="020B0604020202020204" pitchFamily="34" charset="0"/>
                </a:endParaRPr>
              </a:p>
            </p:txBody>
          </p:sp>
          <p:sp>
            <p:nvSpPr>
              <p:cNvPr id="83" name="Rectangle 82">
                <a:extLst>
                  <a:ext uri="{FF2B5EF4-FFF2-40B4-BE49-F238E27FC236}">
                    <a16:creationId xmlns:a16="http://schemas.microsoft.com/office/drawing/2014/main" id="{F59A2C38-46B4-6C60-8D3D-CE2891B52701}"/>
                  </a:ext>
                </a:extLst>
              </p:cNvPr>
              <p:cNvSpPr/>
              <p:nvPr/>
            </p:nvSpPr>
            <p:spPr>
              <a:xfrm>
                <a:off x="4342566" y="1838423"/>
                <a:ext cx="358925" cy="355984"/>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latin typeface="Arial" panose="020B0604020202020204" pitchFamily="34" charset="0"/>
                  <a:ea typeface="Open Sans" panose="020B0606030504020204" pitchFamily="34" charset="0"/>
                  <a:cs typeface="Arial" panose="020B0604020202020204" pitchFamily="34" charset="0"/>
                </a:endParaRPr>
              </a:p>
            </p:txBody>
          </p:sp>
          <p:sp>
            <p:nvSpPr>
              <p:cNvPr id="84" name="Rectangle 83">
                <a:extLst>
                  <a:ext uri="{FF2B5EF4-FFF2-40B4-BE49-F238E27FC236}">
                    <a16:creationId xmlns:a16="http://schemas.microsoft.com/office/drawing/2014/main" id="{B186E218-74B8-BEB0-30FF-AB8229C1827C}"/>
                  </a:ext>
                </a:extLst>
              </p:cNvPr>
              <p:cNvSpPr/>
              <p:nvPr/>
            </p:nvSpPr>
            <p:spPr>
              <a:xfrm>
                <a:off x="4712278" y="1838077"/>
                <a:ext cx="358925" cy="355984"/>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latin typeface="Arial" panose="020B0604020202020204" pitchFamily="34" charset="0"/>
                  <a:ea typeface="Open Sans" panose="020B0606030504020204" pitchFamily="34" charset="0"/>
                  <a:cs typeface="Arial" panose="020B0604020202020204" pitchFamily="34" charset="0"/>
                </a:endParaRPr>
              </a:p>
            </p:txBody>
          </p:sp>
          <p:sp>
            <p:nvSpPr>
              <p:cNvPr id="85" name="Rectangle 84">
                <a:extLst>
                  <a:ext uri="{FF2B5EF4-FFF2-40B4-BE49-F238E27FC236}">
                    <a16:creationId xmlns:a16="http://schemas.microsoft.com/office/drawing/2014/main" id="{47B73753-5C4A-8AB6-9ED7-9FE8FDD892BB}"/>
                  </a:ext>
                </a:extLst>
              </p:cNvPr>
              <p:cNvSpPr/>
              <p:nvPr/>
            </p:nvSpPr>
            <p:spPr>
              <a:xfrm>
                <a:off x="5081990" y="1838077"/>
                <a:ext cx="358925" cy="355984"/>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latin typeface="Arial" panose="020B0604020202020204" pitchFamily="34" charset="0"/>
                  <a:ea typeface="Open Sans" panose="020B0606030504020204" pitchFamily="34" charset="0"/>
                  <a:cs typeface="Arial" panose="020B0604020202020204" pitchFamily="34" charset="0"/>
                </a:endParaRPr>
              </a:p>
            </p:txBody>
          </p:sp>
          <p:sp>
            <p:nvSpPr>
              <p:cNvPr id="86" name="Rectangle 85">
                <a:extLst>
                  <a:ext uri="{FF2B5EF4-FFF2-40B4-BE49-F238E27FC236}">
                    <a16:creationId xmlns:a16="http://schemas.microsoft.com/office/drawing/2014/main" id="{C567F693-D44D-D770-957B-52046DB2443A}"/>
                  </a:ext>
                </a:extLst>
              </p:cNvPr>
              <p:cNvSpPr/>
              <p:nvPr/>
            </p:nvSpPr>
            <p:spPr>
              <a:xfrm>
                <a:off x="5081990" y="1474275"/>
                <a:ext cx="358925" cy="355984"/>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latin typeface="Arial" panose="020B0604020202020204" pitchFamily="34" charset="0"/>
                  <a:ea typeface="Open Sans" panose="020B0606030504020204" pitchFamily="34" charset="0"/>
                  <a:cs typeface="Arial" panose="020B0604020202020204" pitchFamily="34" charset="0"/>
                </a:endParaRPr>
              </a:p>
            </p:txBody>
          </p:sp>
          <p:sp>
            <p:nvSpPr>
              <p:cNvPr id="87" name="Rectangle 86">
                <a:extLst>
                  <a:ext uri="{FF2B5EF4-FFF2-40B4-BE49-F238E27FC236}">
                    <a16:creationId xmlns:a16="http://schemas.microsoft.com/office/drawing/2014/main" id="{58D12DF4-47C1-4F0C-B848-119B92CCCF11}"/>
                  </a:ext>
                </a:extLst>
              </p:cNvPr>
              <p:cNvSpPr/>
              <p:nvPr/>
            </p:nvSpPr>
            <p:spPr>
              <a:xfrm>
                <a:off x="4712278" y="1474044"/>
                <a:ext cx="358925" cy="355984"/>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latin typeface="Arial" panose="020B0604020202020204" pitchFamily="34" charset="0"/>
                  <a:ea typeface="Open Sans" panose="020B0606030504020204" pitchFamily="34" charset="0"/>
                  <a:cs typeface="Arial" panose="020B0604020202020204" pitchFamily="34" charset="0"/>
                </a:endParaRPr>
              </a:p>
            </p:txBody>
          </p:sp>
          <p:grpSp>
            <p:nvGrpSpPr>
              <p:cNvPr id="88" name="Group 87">
                <a:extLst>
                  <a:ext uri="{FF2B5EF4-FFF2-40B4-BE49-F238E27FC236}">
                    <a16:creationId xmlns:a16="http://schemas.microsoft.com/office/drawing/2014/main" id="{51AAD76C-C03A-0BA1-A9C8-831850A54343}"/>
                  </a:ext>
                </a:extLst>
              </p:cNvPr>
              <p:cNvGrpSpPr/>
              <p:nvPr/>
            </p:nvGrpSpPr>
            <p:grpSpPr>
              <a:xfrm>
                <a:off x="3967936" y="1458557"/>
                <a:ext cx="1609753" cy="1381228"/>
                <a:chOff x="3967936" y="1458746"/>
                <a:chExt cx="1609753" cy="1381228"/>
              </a:xfrm>
            </p:grpSpPr>
            <p:grpSp>
              <p:nvGrpSpPr>
                <p:cNvPr id="89" name="Group 88">
                  <a:extLst>
                    <a:ext uri="{FF2B5EF4-FFF2-40B4-BE49-F238E27FC236}">
                      <a16:creationId xmlns:a16="http://schemas.microsoft.com/office/drawing/2014/main" id="{906C9BD3-C089-A909-7BAE-F84828D3D95F}"/>
                    </a:ext>
                  </a:extLst>
                </p:cNvPr>
                <p:cNvGrpSpPr/>
                <p:nvPr/>
              </p:nvGrpSpPr>
              <p:grpSpPr>
                <a:xfrm>
                  <a:off x="4244038" y="1458746"/>
                  <a:ext cx="1333651" cy="1170417"/>
                  <a:chOff x="4075763" y="1358900"/>
                  <a:chExt cx="1333651" cy="1170417"/>
                </a:xfrm>
              </p:grpSpPr>
              <p:cxnSp>
                <p:nvCxnSpPr>
                  <p:cNvPr id="93" name="Straight Connector 92">
                    <a:extLst>
                      <a:ext uri="{FF2B5EF4-FFF2-40B4-BE49-F238E27FC236}">
                        <a16:creationId xmlns:a16="http://schemas.microsoft.com/office/drawing/2014/main" id="{68C9AA4D-0A21-8696-DD14-764765407142}"/>
                      </a:ext>
                    </a:extLst>
                  </p:cNvPr>
                  <p:cNvCxnSpPr>
                    <a:cxnSpLocks/>
                  </p:cNvCxnSpPr>
                  <p:nvPr/>
                </p:nvCxnSpPr>
                <p:spPr>
                  <a:xfrm>
                    <a:off x="4075763" y="2529317"/>
                    <a:ext cx="1333651" cy="0"/>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4" name="Straight Connector 93">
                    <a:extLst>
                      <a:ext uri="{FF2B5EF4-FFF2-40B4-BE49-F238E27FC236}">
                        <a16:creationId xmlns:a16="http://schemas.microsoft.com/office/drawing/2014/main" id="{6FA5F538-CB3E-7CE7-C276-2C431BAFA262}"/>
                      </a:ext>
                    </a:extLst>
                  </p:cNvPr>
                  <p:cNvCxnSpPr>
                    <a:cxnSpLocks/>
                  </p:cNvCxnSpPr>
                  <p:nvPr/>
                </p:nvCxnSpPr>
                <p:spPr>
                  <a:xfrm flipV="1">
                    <a:off x="4075763" y="1358900"/>
                    <a:ext cx="0" cy="1170417"/>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90" name="TextBox 46">
                  <a:extLst>
                    <a:ext uri="{FF2B5EF4-FFF2-40B4-BE49-F238E27FC236}">
                      <a16:creationId xmlns:a16="http://schemas.microsoft.com/office/drawing/2014/main" id="{0053FFBF-FC04-FAB2-4DAF-B92E661A64D5}"/>
                    </a:ext>
                  </a:extLst>
                </p:cNvPr>
                <p:cNvSpPr txBox="1"/>
                <p:nvPr/>
              </p:nvSpPr>
              <p:spPr>
                <a:xfrm rot="16200000">
                  <a:off x="3583789" y="1864795"/>
                  <a:ext cx="1029904" cy="2616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a:latin typeface="Arial" panose="020B0604020202020204" pitchFamily="34" charset="0"/>
                      <a:ea typeface="Open Sans" panose="020B0606030504020204" pitchFamily="34" charset="0"/>
                      <a:cs typeface="Arial" panose="020B0604020202020204" pitchFamily="34" charset="0"/>
                    </a:rPr>
                    <a:t>Impact</a:t>
                  </a:r>
                </a:p>
              </p:txBody>
            </p:sp>
            <p:sp>
              <p:nvSpPr>
                <p:cNvPr id="91" name="TextBox 49">
                  <a:extLst>
                    <a:ext uri="{FF2B5EF4-FFF2-40B4-BE49-F238E27FC236}">
                      <a16:creationId xmlns:a16="http://schemas.microsoft.com/office/drawing/2014/main" id="{E345F9AB-6C81-F8CD-1B62-3FD2AE830A29}"/>
                    </a:ext>
                  </a:extLst>
                </p:cNvPr>
                <p:cNvSpPr txBox="1"/>
                <p:nvPr/>
              </p:nvSpPr>
              <p:spPr>
                <a:xfrm>
                  <a:off x="4447512" y="2578364"/>
                  <a:ext cx="1029904" cy="2616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a:latin typeface="Arial" panose="020B0604020202020204" pitchFamily="34" charset="0"/>
                      <a:ea typeface="Open Sans" panose="020B0606030504020204" pitchFamily="34" charset="0"/>
                      <a:cs typeface="Arial" panose="020B0604020202020204" pitchFamily="34" charset="0"/>
                    </a:rPr>
                    <a:t>Likelihood</a:t>
                  </a:r>
                </a:p>
              </p:txBody>
            </p:sp>
            <p:sp>
              <p:nvSpPr>
                <p:cNvPr id="92" name="Rectangle 91">
                  <a:extLst>
                    <a:ext uri="{FF2B5EF4-FFF2-40B4-BE49-F238E27FC236}">
                      <a16:creationId xmlns:a16="http://schemas.microsoft.com/office/drawing/2014/main" id="{4670FEFE-BE91-D3B2-C54D-FCA680594E42}"/>
                    </a:ext>
                  </a:extLst>
                </p:cNvPr>
                <p:cNvSpPr/>
                <p:nvPr/>
              </p:nvSpPr>
              <p:spPr>
                <a:xfrm>
                  <a:off x="4342566" y="1474275"/>
                  <a:ext cx="358925" cy="355984"/>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latin typeface="Arial" panose="020B0604020202020204" pitchFamily="34" charset="0"/>
                    <a:ea typeface="Open Sans" panose="020B0606030504020204" pitchFamily="34" charset="0"/>
                    <a:cs typeface="Arial" panose="020B0604020202020204" pitchFamily="34" charset="0"/>
                  </a:endParaRPr>
                </a:p>
              </p:txBody>
            </p:sp>
          </p:grpSp>
        </p:grpSp>
      </p:grpSp>
      <p:grpSp>
        <p:nvGrpSpPr>
          <p:cNvPr id="95" name="Group 94">
            <a:extLst>
              <a:ext uri="{FF2B5EF4-FFF2-40B4-BE49-F238E27FC236}">
                <a16:creationId xmlns:a16="http://schemas.microsoft.com/office/drawing/2014/main" id="{761F60F4-184C-6418-73EF-80E76716A9BF}"/>
              </a:ext>
            </a:extLst>
          </p:cNvPr>
          <p:cNvGrpSpPr/>
          <p:nvPr/>
        </p:nvGrpSpPr>
        <p:grpSpPr>
          <a:xfrm>
            <a:off x="4657757" y="4435503"/>
            <a:ext cx="1609753" cy="1381228"/>
            <a:chOff x="3967936" y="1458557"/>
            <a:chExt cx="1609753" cy="1381228"/>
          </a:xfrm>
        </p:grpSpPr>
        <p:sp>
          <p:nvSpPr>
            <p:cNvPr id="96" name="Rectangle 95">
              <a:extLst>
                <a:ext uri="{FF2B5EF4-FFF2-40B4-BE49-F238E27FC236}">
                  <a16:creationId xmlns:a16="http://schemas.microsoft.com/office/drawing/2014/main" id="{EC20469B-530F-924D-6006-5E126A6361E6}"/>
                </a:ext>
              </a:extLst>
            </p:cNvPr>
            <p:cNvSpPr/>
            <p:nvPr/>
          </p:nvSpPr>
          <p:spPr>
            <a:xfrm>
              <a:off x="5081990" y="2204951"/>
              <a:ext cx="358925" cy="355984"/>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latin typeface="Arial" panose="020B0604020202020204" pitchFamily="34" charset="0"/>
                <a:ea typeface="Open Sans" panose="020B0606030504020204" pitchFamily="34" charset="0"/>
                <a:cs typeface="Arial" panose="020B0604020202020204" pitchFamily="34" charset="0"/>
              </a:endParaRPr>
            </a:p>
          </p:txBody>
        </p:sp>
        <p:grpSp>
          <p:nvGrpSpPr>
            <p:cNvPr id="97" name="Group 96">
              <a:extLst>
                <a:ext uri="{FF2B5EF4-FFF2-40B4-BE49-F238E27FC236}">
                  <a16:creationId xmlns:a16="http://schemas.microsoft.com/office/drawing/2014/main" id="{1D870214-36A4-C0B8-AB8B-FEB5DC2F0333}"/>
                </a:ext>
              </a:extLst>
            </p:cNvPr>
            <p:cNvGrpSpPr/>
            <p:nvPr/>
          </p:nvGrpSpPr>
          <p:grpSpPr>
            <a:xfrm>
              <a:off x="3967936" y="1458557"/>
              <a:ext cx="1609753" cy="1381228"/>
              <a:chOff x="3967936" y="1458557"/>
              <a:chExt cx="1609753" cy="1381228"/>
            </a:xfrm>
          </p:grpSpPr>
          <p:sp>
            <p:nvSpPr>
              <p:cNvPr id="98" name="Rectangle 97">
                <a:extLst>
                  <a:ext uri="{FF2B5EF4-FFF2-40B4-BE49-F238E27FC236}">
                    <a16:creationId xmlns:a16="http://schemas.microsoft.com/office/drawing/2014/main" id="{A1DFF558-E039-9558-7734-D6853FF9A2CD}"/>
                  </a:ext>
                </a:extLst>
              </p:cNvPr>
              <p:cNvSpPr/>
              <p:nvPr/>
            </p:nvSpPr>
            <p:spPr>
              <a:xfrm>
                <a:off x="4342566" y="2204951"/>
                <a:ext cx="358925" cy="355984"/>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latin typeface="Arial" panose="020B0604020202020204" pitchFamily="34" charset="0"/>
                  <a:ea typeface="Open Sans" panose="020B0606030504020204" pitchFamily="34" charset="0"/>
                  <a:cs typeface="Arial" panose="020B0604020202020204" pitchFamily="34" charset="0"/>
                </a:endParaRPr>
              </a:p>
            </p:txBody>
          </p:sp>
          <p:sp>
            <p:nvSpPr>
              <p:cNvPr id="99" name="Rectangle 98">
                <a:extLst>
                  <a:ext uri="{FF2B5EF4-FFF2-40B4-BE49-F238E27FC236}">
                    <a16:creationId xmlns:a16="http://schemas.microsoft.com/office/drawing/2014/main" id="{88691D1B-E9E9-93D5-C7EE-AB259C9F2DAF}"/>
                  </a:ext>
                </a:extLst>
              </p:cNvPr>
              <p:cNvSpPr/>
              <p:nvPr/>
            </p:nvSpPr>
            <p:spPr>
              <a:xfrm>
                <a:off x="4712278" y="2204951"/>
                <a:ext cx="358925" cy="355984"/>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latin typeface="Arial" panose="020B0604020202020204" pitchFamily="34" charset="0"/>
                  <a:ea typeface="Open Sans" panose="020B0606030504020204" pitchFamily="34" charset="0"/>
                  <a:cs typeface="Arial" panose="020B0604020202020204" pitchFamily="34" charset="0"/>
                </a:endParaRPr>
              </a:p>
            </p:txBody>
          </p:sp>
          <p:sp>
            <p:nvSpPr>
              <p:cNvPr id="100" name="Rectangle 99">
                <a:extLst>
                  <a:ext uri="{FF2B5EF4-FFF2-40B4-BE49-F238E27FC236}">
                    <a16:creationId xmlns:a16="http://schemas.microsoft.com/office/drawing/2014/main" id="{AC90D0D4-A81C-0AD3-B67A-9A7EA64E54B5}"/>
                  </a:ext>
                </a:extLst>
              </p:cNvPr>
              <p:cNvSpPr/>
              <p:nvPr/>
            </p:nvSpPr>
            <p:spPr>
              <a:xfrm>
                <a:off x="4342566" y="1838423"/>
                <a:ext cx="358925" cy="355984"/>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latin typeface="Arial" panose="020B0604020202020204" pitchFamily="34" charset="0"/>
                  <a:ea typeface="Open Sans" panose="020B0606030504020204" pitchFamily="34" charset="0"/>
                  <a:cs typeface="Arial" panose="020B0604020202020204" pitchFamily="34" charset="0"/>
                </a:endParaRPr>
              </a:p>
            </p:txBody>
          </p:sp>
          <p:sp>
            <p:nvSpPr>
              <p:cNvPr id="101" name="Rectangle 100">
                <a:extLst>
                  <a:ext uri="{FF2B5EF4-FFF2-40B4-BE49-F238E27FC236}">
                    <a16:creationId xmlns:a16="http://schemas.microsoft.com/office/drawing/2014/main" id="{8CF3DC61-5D40-38F5-11B7-CD684940E213}"/>
                  </a:ext>
                </a:extLst>
              </p:cNvPr>
              <p:cNvSpPr/>
              <p:nvPr/>
            </p:nvSpPr>
            <p:spPr>
              <a:xfrm>
                <a:off x="4712278" y="1838077"/>
                <a:ext cx="358925" cy="355984"/>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latin typeface="Arial" panose="020B0604020202020204" pitchFamily="34" charset="0"/>
                  <a:ea typeface="Open Sans" panose="020B0606030504020204" pitchFamily="34" charset="0"/>
                  <a:cs typeface="Arial" panose="020B0604020202020204" pitchFamily="34" charset="0"/>
                </a:endParaRPr>
              </a:p>
            </p:txBody>
          </p:sp>
          <p:sp>
            <p:nvSpPr>
              <p:cNvPr id="102" name="Rectangle 101">
                <a:extLst>
                  <a:ext uri="{FF2B5EF4-FFF2-40B4-BE49-F238E27FC236}">
                    <a16:creationId xmlns:a16="http://schemas.microsoft.com/office/drawing/2014/main" id="{10C7A392-50E6-F711-4679-F9F164728662}"/>
                  </a:ext>
                </a:extLst>
              </p:cNvPr>
              <p:cNvSpPr/>
              <p:nvPr/>
            </p:nvSpPr>
            <p:spPr>
              <a:xfrm>
                <a:off x="5081990" y="1838077"/>
                <a:ext cx="358925" cy="355984"/>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latin typeface="Arial" panose="020B0604020202020204" pitchFamily="34" charset="0"/>
                  <a:ea typeface="Open Sans" panose="020B0606030504020204" pitchFamily="34" charset="0"/>
                  <a:cs typeface="Arial" panose="020B0604020202020204" pitchFamily="34" charset="0"/>
                </a:endParaRPr>
              </a:p>
            </p:txBody>
          </p:sp>
          <p:sp>
            <p:nvSpPr>
              <p:cNvPr id="103" name="Rectangle 102">
                <a:extLst>
                  <a:ext uri="{FF2B5EF4-FFF2-40B4-BE49-F238E27FC236}">
                    <a16:creationId xmlns:a16="http://schemas.microsoft.com/office/drawing/2014/main" id="{638EADF8-649F-10D2-98B8-853FD9E1C6FB}"/>
                  </a:ext>
                </a:extLst>
              </p:cNvPr>
              <p:cNvSpPr/>
              <p:nvPr/>
            </p:nvSpPr>
            <p:spPr>
              <a:xfrm>
                <a:off x="5081990" y="1474275"/>
                <a:ext cx="358925" cy="355984"/>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latin typeface="Arial" panose="020B0604020202020204" pitchFamily="34" charset="0"/>
                  <a:ea typeface="Open Sans" panose="020B0606030504020204" pitchFamily="34" charset="0"/>
                  <a:cs typeface="Arial" panose="020B0604020202020204" pitchFamily="34" charset="0"/>
                </a:endParaRPr>
              </a:p>
            </p:txBody>
          </p:sp>
          <p:sp>
            <p:nvSpPr>
              <p:cNvPr id="104" name="Rectangle 103">
                <a:extLst>
                  <a:ext uri="{FF2B5EF4-FFF2-40B4-BE49-F238E27FC236}">
                    <a16:creationId xmlns:a16="http://schemas.microsoft.com/office/drawing/2014/main" id="{21819322-15BF-9119-5D1A-1094F9CC19BA}"/>
                  </a:ext>
                </a:extLst>
              </p:cNvPr>
              <p:cNvSpPr/>
              <p:nvPr/>
            </p:nvSpPr>
            <p:spPr>
              <a:xfrm>
                <a:off x="4712278" y="1474044"/>
                <a:ext cx="358925" cy="355984"/>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latin typeface="Arial" panose="020B0604020202020204" pitchFamily="34" charset="0"/>
                  <a:ea typeface="Open Sans" panose="020B0606030504020204" pitchFamily="34" charset="0"/>
                  <a:cs typeface="Arial" panose="020B0604020202020204" pitchFamily="34" charset="0"/>
                </a:endParaRPr>
              </a:p>
            </p:txBody>
          </p:sp>
          <p:grpSp>
            <p:nvGrpSpPr>
              <p:cNvPr id="105" name="Group 104">
                <a:extLst>
                  <a:ext uri="{FF2B5EF4-FFF2-40B4-BE49-F238E27FC236}">
                    <a16:creationId xmlns:a16="http://schemas.microsoft.com/office/drawing/2014/main" id="{16A17939-C7B2-826D-2767-E3E4043FC44C}"/>
                  </a:ext>
                </a:extLst>
              </p:cNvPr>
              <p:cNvGrpSpPr/>
              <p:nvPr/>
            </p:nvGrpSpPr>
            <p:grpSpPr>
              <a:xfrm>
                <a:off x="3967936" y="1458557"/>
                <a:ext cx="1609753" cy="1381228"/>
                <a:chOff x="3967936" y="1458746"/>
                <a:chExt cx="1609753" cy="1381228"/>
              </a:xfrm>
            </p:grpSpPr>
            <p:grpSp>
              <p:nvGrpSpPr>
                <p:cNvPr id="106" name="Group 105">
                  <a:extLst>
                    <a:ext uri="{FF2B5EF4-FFF2-40B4-BE49-F238E27FC236}">
                      <a16:creationId xmlns:a16="http://schemas.microsoft.com/office/drawing/2014/main" id="{8393835D-256B-0C68-8F27-FB107A6C05D6}"/>
                    </a:ext>
                  </a:extLst>
                </p:cNvPr>
                <p:cNvGrpSpPr/>
                <p:nvPr/>
              </p:nvGrpSpPr>
              <p:grpSpPr>
                <a:xfrm>
                  <a:off x="4244038" y="1458746"/>
                  <a:ext cx="1333651" cy="1170417"/>
                  <a:chOff x="4075763" y="1358900"/>
                  <a:chExt cx="1333651" cy="1170417"/>
                </a:xfrm>
              </p:grpSpPr>
              <p:cxnSp>
                <p:nvCxnSpPr>
                  <p:cNvPr id="110" name="Straight Connector 109">
                    <a:extLst>
                      <a:ext uri="{FF2B5EF4-FFF2-40B4-BE49-F238E27FC236}">
                        <a16:creationId xmlns:a16="http://schemas.microsoft.com/office/drawing/2014/main" id="{7C7EAA79-2B5B-EE23-6C66-6B16E573348A}"/>
                      </a:ext>
                    </a:extLst>
                  </p:cNvPr>
                  <p:cNvCxnSpPr>
                    <a:cxnSpLocks/>
                  </p:cNvCxnSpPr>
                  <p:nvPr/>
                </p:nvCxnSpPr>
                <p:spPr>
                  <a:xfrm>
                    <a:off x="4075763" y="2529317"/>
                    <a:ext cx="1333651" cy="0"/>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1" name="Straight Connector 110">
                    <a:extLst>
                      <a:ext uri="{FF2B5EF4-FFF2-40B4-BE49-F238E27FC236}">
                        <a16:creationId xmlns:a16="http://schemas.microsoft.com/office/drawing/2014/main" id="{53D868A7-5B52-46BE-8C87-03A9876C52BD}"/>
                      </a:ext>
                    </a:extLst>
                  </p:cNvPr>
                  <p:cNvCxnSpPr>
                    <a:cxnSpLocks/>
                  </p:cNvCxnSpPr>
                  <p:nvPr/>
                </p:nvCxnSpPr>
                <p:spPr>
                  <a:xfrm flipV="1">
                    <a:off x="4075763" y="1358900"/>
                    <a:ext cx="0" cy="1170417"/>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107" name="TextBox 46">
                  <a:extLst>
                    <a:ext uri="{FF2B5EF4-FFF2-40B4-BE49-F238E27FC236}">
                      <a16:creationId xmlns:a16="http://schemas.microsoft.com/office/drawing/2014/main" id="{0F84B246-19EF-F08F-9E02-4391484E3AF4}"/>
                    </a:ext>
                  </a:extLst>
                </p:cNvPr>
                <p:cNvSpPr txBox="1"/>
                <p:nvPr/>
              </p:nvSpPr>
              <p:spPr>
                <a:xfrm rot="16200000">
                  <a:off x="3583789" y="1864795"/>
                  <a:ext cx="1029904" cy="2616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a:latin typeface="Arial" panose="020B0604020202020204" pitchFamily="34" charset="0"/>
                      <a:ea typeface="Open Sans" panose="020B0606030504020204" pitchFamily="34" charset="0"/>
                      <a:cs typeface="Arial" panose="020B0604020202020204" pitchFamily="34" charset="0"/>
                    </a:rPr>
                    <a:t>Impact</a:t>
                  </a:r>
                </a:p>
              </p:txBody>
            </p:sp>
            <p:sp>
              <p:nvSpPr>
                <p:cNvPr id="108" name="TextBox 49">
                  <a:extLst>
                    <a:ext uri="{FF2B5EF4-FFF2-40B4-BE49-F238E27FC236}">
                      <a16:creationId xmlns:a16="http://schemas.microsoft.com/office/drawing/2014/main" id="{978FD5E7-BF86-D7F2-EA46-FE9416316D79}"/>
                    </a:ext>
                  </a:extLst>
                </p:cNvPr>
                <p:cNvSpPr txBox="1"/>
                <p:nvPr/>
              </p:nvSpPr>
              <p:spPr>
                <a:xfrm>
                  <a:off x="4447512" y="2578364"/>
                  <a:ext cx="1029904" cy="2616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a:latin typeface="Arial" panose="020B0604020202020204" pitchFamily="34" charset="0"/>
                      <a:ea typeface="Open Sans" panose="020B0606030504020204" pitchFamily="34" charset="0"/>
                      <a:cs typeface="Arial" panose="020B0604020202020204" pitchFamily="34" charset="0"/>
                    </a:rPr>
                    <a:t>Likelihood</a:t>
                  </a:r>
                </a:p>
              </p:txBody>
            </p:sp>
            <p:sp>
              <p:nvSpPr>
                <p:cNvPr id="109" name="Rectangle 108">
                  <a:extLst>
                    <a:ext uri="{FF2B5EF4-FFF2-40B4-BE49-F238E27FC236}">
                      <a16:creationId xmlns:a16="http://schemas.microsoft.com/office/drawing/2014/main" id="{FD08A6EE-A9EF-8441-42FA-B734F9561179}"/>
                    </a:ext>
                  </a:extLst>
                </p:cNvPr>
                <p:cNvSpPr/>
                <p:nvPr/>
              </p:nvSpPr>
              <p:spPr>
                <a:xfrm>
                  <a:off x="4342566" y="1474275"/>
                  <a:ext cx="358925" cy="355984"/>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latin typeface="Arial" panose="020B0604020202020204" pitchFamily="34" charset="0"/>
                    <a:ea typeface="Open Sans" panose="020B0606030504020204" pitchFamily="34" charset="0"/>
                    <a:cs typeface="Arial" panose="020B0604020202020204" pitchFamily="34" charset="0"/>
                  </a:endParaRPr>
                </a:p>
              </p:txBody>
            </p:sp>
          </p:grpSp>
        </p:grpSp>
      </p:grpSp>
      <p:cxnSp>
        <p:nvCxnSpPr>
          <p:cNvPr id="113" name="Straight Connector 112">
            <a:extLst>
              <a:ext uri="{FF2B5EF4-FFF2-40B4-BE49-F238E27FC236}">
                <a16:creationId xmlns:a16="http://schemas.microsoft.com/office/drawing/2014/main" id="{28B76A2B-B7A6-F294-0F5F-3A2EB379E7CE}"/>
              </a:ext>
            </a:extLst>
          </p:cNvPr>
          <p:cNvCxnSpPr>
            <a:cxnSpLocks/>
          </p:cNvCxnSpPr>
          <p:nvPr/>
        </p:nvCxnSpPr>
        <p:spPr>
          <a:xfrm>
            <a:off x="500743" y="2874482"/>
            <a:ext cx="10636385"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AD9AD961-D76D-3306-7A68-C5AEF9EA53A6}"/>
              </a:ext>
            </a:extLst>
          </p:cNvPr>
          <p:cNvCxnSpPr>
            <a:cxnSpLocks/>
          </p:cNvCxnSpPr>
          <p:nvPr/>
        </p:nvCxnSpPr>
        <p:spPr>
          <a:xfrm>
            <a:off x="478971" y="4335249"/>
            <a:ext cx="10658157" cy="0"/>
          </a:xfrm>
          <a:prstGeom prst="line">
            <a:avLst/>
          </a:prstGeom>
          <a:ln w="19050"/>
        </p:spPr>
        <p:style>
          <a:lnRef idx="1">
            <a:schemeClr val="dk1"/>
          </a:lnRef>
          <a:fillRef idx="0">
            <a:schemeClr val="dk1"/>
          </a:fillRef>
          <a:effectRef idx="0">
            <a:schemeClr val="dk1"/>
          </a:effectRef>
          <a:fontRef idx="minor">
            <a:schemeClr val="tx1"/>
          </a:fontRef>
        </p:style>
      </p:cxnSp>
      <p:sp>
        <p:nvSpPr>
          <p:cNvPr id="115" name="TextBox 114">
            <a:extLst>
              <a:ext uri="{FF2B5EF4-FFF2-40B4-BE49-F238E27FC236}">
                <a16:creationId xmlns:a16="http://schemas.microsoft.com/office/drawing/2014/main" id="{AD13F7AF-57C9-184C-1535-EF93EF495FB4}"/>
              </a:ext>
            </a:extLst>
          </p:cNvPr>
          <p:cNvSpPr txBox="1"/>
          <p:nvPr/>
        </p:nvSpPr>
        <p:spPr>
          <a:xfrm>
            <a:off x="6385981" y="2940207"/>
            <a:ext cx="5457809"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sz="1600" kern="100">
                <a:effectLst/>
                <a:latin typeface="Arial" panose="020B0604020202020204" pitchFamily="34" charset="0"/>
                <a:ea typeface="Calibri" panose="020F0502020204030204" pitchFamily="34" charset="0"/>
                <a:cs typeface="Arial" panose="020B0604020202020204" pitchFamily="34" charset="0"/>
              </a:rPr>
              <a:t>Implement a robust communication strategy demonstrating Boeing's commitment to safety, transparency, and continuous improvement. </a:t>
            </a:r>
          </a:p>
          <a:p>
            <a:pPr marL="285750" indent="-285750">
              <a:buFont typeface="Arial" panose="020B0604020202020204" pitchFamily="34" charset="0"/>
              <a:buChar char="•"/>
            </a:pPr>
            <a:r>
              <a:rPr lang="en-US" sz="1600" kern="100">
                <a:effectLst/>
                <a:latin typeface="Arial" panose="020B0604020202020204" pitchFamily="34" charset="0"/>
                <a:ea typeface="Calibri" panose="020F0502020204030204" pitchFamily="34" charset="0"/>
                <a:cs typeface="Arial" panose="020B0604020202020204" pitchFamily="34" charset="0"/>
              </a:rPr>
              <a:t>Engage with stakeholders, including customers, regulators, and the public, to rebuild trust.</a:t>
            </a:r>
            <a:endParaRPr lang="en-IN" sz="1600" kern="100">
              <a:effectLst/>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endParaRPr lang="en-US" sz="1600">
              <a:latin typeface="Arial" panose="020B0604020202020204" pitchFamily="34" charset="0"/>
              <a:ea typeface="Calibri"/>
              <a:cs typeface="Arial" panose="020B0604020202020204" pitchFamily="34" charset="0"/>
            </a:endParaRPr>
          </a:p>
        </p:txBody>
      </p:sp>
      <p:sp>
        <p:nvSpPr>
          <p:cNvPr id="116" name="TextBox 115">
            <a:extLst>
              <a:ext uri="{FF2B5EF4-FFF2-40B4-BE49-F238E27FC236}">
                <a16:creationId xmlns:a16="http://schemas.microsoft.com/office/drawing/2014/main" id="{D3AFA3AC-5CA5-4682-E8C3-E26008913717}"/>
              </a:ext>
            </a:extLst>
          </p:cNvPr>
          <p:cNvSpPr txBox="1"/>
          <p:nvPr/>
        </p:nvSpPr>
        <p:spPr>
          <a:xfrm>
            <a:off x="6381761" y="4428274"/>
            <a:ext cx="5618299"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marR="0" indent="-285750">
              <a:spcBef>
                <a:spcPts val="0"/>
              </a:spcBef>
              <a:buFont typeface="Arial" panose="020B0604020202020204" pitchFamily="34" charset="0"/>
              <a:buChar char="•"/>
            </a:pPr>
            <a:r>
              <a:rPr lang="en-US" sz="1600" kern="100">
                <a:latin typeface="Arial" panose="020B0604020202020204" pitchFamily="34" charset="0"/>
                <a:cs typeface="Arial" panose="020B0604020202020204" pitchFamily="34" charset="0"/>
              </a:rPr>
              <a:t>Regularly assess the effectiveness of training through feedback loops and practical evaluations.</a:t>
            </a:r>
          </a:p>
          <a:p>
            <a:pPr marL="285750" marR="0" indent="-285750">
              <a:spcBef>
                <a:spcPts val="0"/>
              </a:spcBef>
              <a:buFont typeface="Arial" panose="020B0604020202020204" pitchFamily="34" charset="0"/>
              <a:buChar char="•"/>
            </a:pPr>
            <a:r>
              <a:rPr lang="en-US" sz="1600" kern="100">
                <a:latin typeface="Arial" panose="020B0604020202020204" pitchFamily="34" charset="0"/>
                <a:cs typeface="Arial" panose="020B0604020202020204" pitchFamily="34" charset="0"/>
              </a:rPr>
              <a:t>Synergize with the FAA to check the training procedures.</a:t>
            </a:r>
            <a:endParaRPr lang="en-IN" sz="1600" kern="10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kern="100">
                <a:latin typeface="Arial" panose="020B0604020202020204" pitchFamily="34" charset="0"/>
                <a:cs typeface="Arial" panose="020B0604020202020204" pitchFamily="34" charset="0"/>
              </a:rPr>
              <a:t>Provide additional resources and support for employees who may require extra assistance.</a:t>
            </a:r>
          </a:p>
        </p:txBody>
      </p:sp>
      <p:sp>
        <p:nvSpPr>
          <p:cNvPr id="4" name="TextBox 3">
            <a:extLst>
              <a:ext uri="{FF2B5EF4-FFF2-40B4-BE49-F238E27FC236}">
                <a16:creationId xmlns:a16="http://schemas.microsoft.com/office/drawing/2014/main" id="{AA8FEB00-B234-7585-6993-8CBFB9830225}"/>
              </a:ext>
            </a:extLst>
          </p:cNvPr>
          <p:cNvSpPr txBox="1"/>
          <p:nvPr/>
        </p:nvSpPr>
        <p:spPr>
          <a:xfrm>
            <a:off x="511629" y="1429233"/>
            <a:ext cx="314771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latin typeface="Arial" panose="020B0604020202020204" pitchFamily="34" charset="0"/>
                <a:ea typeface="Calibri"/>
                <a:cs typeface="Arial" panose="020B0604020202020204" pitchFamily="34" charset="0"/>
              </a:rPr>
              <a:t>Inadequate Testing Protocols</a:t>
            </a:r>
          </a:p>
        </p:txBody>
      </p:sp>
      <p:sp>
        <p:nvSpPr>
          <p:cNvPr id="5" name="TextBox 4">
            <a:extLst>
              <a:ext uri="{FF2B5EF4-FFF2-40B4-BE49-F238E27FC236}">
                <a16:creationId xmlns:a16="http://schemas.microsoft.com/office/drawing/2014/main" id="{934B1CF6-A303-A807-3831-80028EDC9750}"/>
              </a:ext>
            </a:extLst>
          </p:cNvPr>
          <p:cNvSpPr txBox="1"/>
          <p:nvPr/>
        </p:nvSpPr>
        <p:spPr>
          <a:xfrm>
            <a:off x="506862" y="2912208"/>
            <a:ext cx="314771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latin typeface="Arial" panose="020B0604020202020204" pitchFamily="34" charset="0"/>
                <a:ea typeface="Calibri"/>
                <a:cs typeface="Arial" panose="020B0604020202020204" pitchFamily="34" charset="0"/>
              </a:rPr>
              <a:t>Public Perception</a:t>
            </a:r>
          </a:p>
        </p:txBody>
      </p:sp>
      <p:sp>
        <p:nvSpPr>
          <p:cNvPr id="6" name="TextBox 5">
            <a:extLst>
              <a:ext uri="{FF2B5EF4-FFF2-40B4-BE49-F238E27FC236}">
                <a16:creationId xmlns:a16="http://schemas.microsoft.com/office/drawing/2014/main" id="{19328D58-5E60-2453-724E-1DD2D7017C20}"/>
              </a:ext>
            </a:extLst>
          </p:cNvPr>
          <p:cNvSpPr txBox="1"/>
          <p:nvPr/>
        </p:nvSpPr>
        <p:spPr>
          <a:xfrm>
            <a:off x="500742" y="4377308"/>
            <a:ext cx="314771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latin typeface="Arial" panose="020B0604020202020204" pitchFamily="34" charset="0"/>
                <a:ea typeface="Calibri"/>
                <a:cs typeface="Arial" panose="020B0604020202020204" pitchFamily="34" charset="0"/>
              </a:rPr>
              <a:t>Ineffective Trainings</a:t>
            </a:r>
            <a:endParaRPr lang="en-US" sz="1600">
              <a:latin typeface="Arial" panose="020B0604020202020204" pitchFamily="34" charset="0"/>
              <a:ea typeface="Calibri"/>
              <a:cs typeface="Arial" panose="020B0604020202020204" pitchFamily="34" charset="0"/>
            </a:endParaRPr>
          </a:p>
        </p:txBody>
      </p:sp>
      <p:sp>
        <p:nvSpPr>
          <p:cNvPr id="7" name="Title 2">
            <a:extLst>
              <a:ext uri="{FF2B5EF4-FFF2-40B4-BE49-F238E27FC236}">
                <a16:creationId xmlns:a16="http://schemas.microsoft.com/office/drawing/2014/main" id="{8C174FE7-95E1-6D64-2315-490A1103E406}"/>
              </a:ext>
            </a:extLst>
          </p:cNvPr>
          <p:cNvSpPr txBox="1">
            <a:spLocks/>
          </p:cNvSpPr>
          <p:nvPr/>
        </p:nvSpPr>
        <p:spPr>
          <a:xfrm>
            <a:off x="266700" y="0"/>
            <a:ext cx="11957948" cy="7694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kern="1200">
                <a:solidFill>
                  <a:schemeClr val="tx1"/>
                </a:solidFill>
                <a:latin typeface=""/>
                <a:ea typeface="+mj-ea"/>
                <a:cs typeface="+mj-cs"/>
              </a:defRPr>
            </a:lvl1pPr>
          </a:lstStyle>
          <a:p>
            <a:r>
              <a:rPr lang="en-US">
                <a:latin typeface="Arial" panose="020B0604020202020204" pitchFamily="34" charset="0"/>
                <a:cs typeface="Arial" panose="020B0604020202020204" pitchFamily="34" charset="0"/>
              </a:rPr>
              <a:t>Additional Risks and Mitigations</a:t>
            </a:r>
          </a:p>
        </p:txBody>
      </p:sp>
      <p:sp>
        <p:nvSpPr>
          <p:cNvPr id="8" name="TextBox 7">
            <a:extLst>
              <a:ext uri="{FF2B5EF4-FFF2-40B4-BE49-F238E27FC236}">
                <a16:creationId xmlns:a16="http://schemas.microsoft.com/office/drawing/2014/main" id="{E5D33851-3F52-2B9A-63EC-4C8128F193EE}"/>
              </a:ext>
            </a:extLst>
          </p:cNvPr>
          <p:cNvSpPr txBox="1"/>
          <p:nvPr/>
        </p:nvSpPr>
        <p:spPr>
          <a:xfrm>
            <a:off x="511629" y="1716404"/>
            <a:ext cx="4041510" cy="1077218"/>
          </a:xfrm>
          <a:prstGeom prst="rect">
            <a:avLst/>
          </a:prstGeom>
          <a:noFill/>
        </p:spPr>
        <p:txBody>
          <a:bodyPr wrap="square" rtlCol="0">
            <a:spAutoFit/>
          </a:bodyPr>
          <a:lstStyle/>
          <a:p>
            <a:r>
              <a:rPr lang="en-US" sz="1600">
                <a:effectLst/>
                <a:latin typeface="Arial" panose="020B0604020202020204" pitchFamily="34" charset="0"/>
                <a:ea typeface="Calibri" panose="020F0502020204030204" pitchFamily="34" charset="0"/>
                <a:cs typeface="Arial" panose="020B0604020202020204" pitchFamily="34" charset="0"/>
              </a:rPr>
              <a:t>The testing protocols may not cover all critical scenarios or may fail to detect potential issues, leaving vulnerabilities in the safety system.</a:t>
            </a:r>
            <a:endParaRPr lang="en-IN" sz="160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3CB04553-0AC2-3E77-6A9F-751E6FEE7969}"/>
              </a:ext>
            </a:extLst>
          </p:cNvPr>
          <p:cNvSpPr txBox="1"/>
          <p:nvPr/>
        </p:nvSpPr>
        <p:spPr>
          <a:xfrm>
            <a:off x="511629" y="1716405"/>
            <a:ext cx="4041510" cy="1077218"/>
          </a:xfrm>
          <a:prstGeom prst="rect">
            <a:avLst/>
          </a:prstGeom>
          <a:noFill/>
        </p:spPr>
        <p:txBody>
          <a:bodyPr wrap="square" rtlCol="0">
            <a:spAutoFit/>
          </a:bodyPr>
          <a:lstStyle/>
          <a:p>
            <a:r>
              <a:rPr lang="en-US" sz="1600">
                <a:effectLst/>
                <a:latin typeface="Arial" panose="020B0604020202020204" pitchFamily="34" charset="0"/>
                <a:ea typeface="Calibri" panose="020F0502020204030204" pitchFamily="34" charset="0"/>
                <a:cs typeface="Arial" panose="020B0604020202020204" pitchFamily="34" charset="0"/>
              </a:rPr>
              <a:t>The testing protocols may not cover all critical scenarios or may fail to detect potential issues, leaving vulnerabilities in the safety system.</a:t>
            </a:r>
            <a:endParaRPr lang="en-IN" sz="160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EC5D4041-8D8A-AC6D-F439-20838D2041F8}"/>
              </a:ext>
            </a:extLst>
          </p:cNvPr>
          <p:cNvSpPr txBox="1"/>
          <p:nvPr/>
        </p:nvSpPr>
        <p:spPr>
          <a:xfrm>
            <a:off x="478970" y="3197595"/>
            <a:ext cx="4476155" cy="1077218"/>
          </a:xfrm>
          <a:prstGeom prst="rect">
            <a:avLst/>
          </a:prstGeom>
          <a:noFill/>
        </p:spPr>
        <p:txBody>
          <a:bodyPr wrap="square" rtlCol="0">
            <a:spAutoFit/>
          </a:bodyPr>
          <a:lstStyle/>
          <a:p>
            <a:r>
              <a:rPr lang="en-US" sz="1600">
                <a:effectLst/>
                <a:latin typeface="Arial" panose="020B0604020202020204" pitchFamily="34" charset="0"/>
                <a:ea typeface="Calibri" panose="020F0502020204030204" pitchFamily="34" charset="0"/>
                <a:cs typeface="Arial" panose="020B0604020202020204" pitchFamily="34" charset="0"/>
              </a:rPr>
              <a:t>Public perception and stakeholder confidence in Boeing could be fragile due to the recent tragedy. The successful implementation of safety initiatives will be closely scrutinized.</a:t>
            </a:r>
            <a:endParaRPr lang="en-IN" sz="160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87CD6A79-92F1-18A8-FA43-9984DD9D6AD9}"/>
              </a:ext>
            </a:extLst>
          </p:cNvPr>
          <p:cNvSpPr txBox="1"/>
          <p:nvPr/>
        </p:nvSpPr>
        <p:spPr>
          <a:xfrm>
            <a:off x="478970" y="4683174"/>
            <a:ext cx="4476155" cy="830997"/>
          </a:xfrm>
          <a:prstGeom prst="rect">
            <a:avLst/>
          </a:prstGeom>
          <a:noFill/>
        </p:spPr>
        <p:txBody>
          <a:bodyPr wrap="square" rtlCol="0">
            <a:spAutoFit/>
          </a:bodyPr>
          <a:lstStyle/>
          <a:p>
            <a:r>
              <a:rPr lang="en-US" sz="1600">
                <a:effectLst/>
                <a:latin typeface="Arial" panose="020B0604020202020204" pitchFamily="34" charset="0"/>
                <a:ea typeface="Calibri" panose="020F0502020204030204" pitchFamily="34" charset="0"/>
                <a:cs typeface="Arial" panose="020B0604020202020204" pitchFamily="34" charset="0"/>
              </a:rPr>
              <a:t>Training programs may not sufficiently equip employees with the necessary skills and knowledge to prioritize safety.</a:t>
            </a:r>
            <a:endParaRPr lang="en-IN" sz="1600">
              <a:latin typeface="Arial" panose="020B0604020202020204" pitchFamily="34" charset="0"/>
              <a:cs typeface="Arial" panose="020B0604020202020204" pitchFamily="34" charset="0"/>
            </a:endParaRPr>
          </a:p>
        </p:txBody>
      </p:sp>
      <p:sp>
        <p:nvSpPr>
          <p:cNvPr id="18" name="Isosceles Triangle 135">
            <a:extLst>
              <a:ext uri="{FF2B5EF4-FFF2-40B4-BE49-F238E27FC236}">
                <a16:creationId xmlns:a16="http://schemas.microsoft.com/office/drawing/2014/main" id="{A5BFD572-C8EC-C5BD-2D5B-F96A6211A620}"/>
              </a:ext>
            </a:extLst>
          </p:cNvPr>
          <p:cNvSpPr/>
          <p:nvPr/>
        </p:nvSpPr>
        <p:spPr>
          <a:xfrm>
            <a:off x="5106035" y="1575315"/>
            <a:ext cx="187971" cy="165100"/>
          </a:xfrm>
          <a:prstGeom prst="triangle">
            <a:avLst/>
          </a:prstGeom>
          <a:ln w="28575">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9" name="Isosceles Triangle 135">
            <a:extLst>
              <a:ext uri="{FF2B5EF4-FFF2-40B4-BE49-F238E27FC236}">
                <a16:creationId xmlns:a16="http://schemas.microsoft.com/office/drawing/2014/main" id="{D0E485A9-CF89-123A-9C51-E4BE89A16C11}"/>
              </a:ext>
            </a:extLst>
          </p:cNvPr>
          <p:cNvSpPr/>
          <p:nvPr/>
        </p:nvSpPr>
        <p:spPr>
          <a:xfrm>
            <a:off x="5106035" y="4916371"/>
            <a:ext cx="187971" cy="165100"/>
          </a:xfrm>
          <a:prstGeom prst="triangle">
            <a:avLst/>
          </a:prstGeom>
          <a:ln w="28575">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0" name="Isosceles Triangle 135">
            <a:extLst>
              <a:ext uri="{FF2B5EF4-FFF2-40B4-BE49-F238E27FC236}">
                <a16:creationId xmlns:a16="http://schemas.microsoft.com/office/drawing/2014/main" id="{2A98B328-2F51-C68B-320A-F776C1592864}"/>
              </a:ext>
            </a:extLst>
          </p:cNvPr>
          <p:cNvSpPr/>
          <p:nvPr/>
        </p:nvSpPr>
        <p:spPr>
          <a:xfrm>
            <a:off x="5482581" y="3461097"/>
            <a:ext cx="187971" cy="165100"/>
          </a:xfrm>
          <a:prstGeom prst="triangle">
            <a:avLst/>
          </a:prstGeom>
          <a:ln w="28575">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4639850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B78ADD-6B87-48EF-2457-8E28D7CAC478}"/>
              </a:ext>
            </a:extLst>
          </p:cNvPr>
          <p:cNvSpPr>
            <a:spLocks noGrp="1"/>
          </p:cNvSpPr>
          <p:nvPr>
            <p:ph type="sldNum" sz="quarter" idx="4"/>
          </p:nvPr>
        </p:nvSpPr>
        <p:spPr/>
        <p:txBody>
          <a:bodyPr/>
          <a:lstStyle/>
          <a:p>
            <a:fld id="{A985D017-44AD-B14C-B295-D6060EBAC39E}" type="slidenum">
              <a:rPr lang="en-US" smtClean="0">
                <a:latin typeface="Arial" panose="020B0604020202020204" pitchFamily="34" charset="0"/>
                <a:cs typeface="Arial" panose="020B0604020202020204" pitchFamily="34" charset="0"/>
              </a:rPr>
              <a:pPr/>
              <a:t>22</a:t>
            </a:fld>
            <a:endParaRPr lang="en-US">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9460F56F-3700-DCB8-B91F-70516C8AC454}"/>
              </a:ext>
            </a:extLst>
          </p:cNvPr>
          <p:cNvSpPr txBox="1"/>
          <p:nvPr/>
        </p:nvSpPr>
        <p:spPr>
          <a:xfrm>
            <a:off x="231457" y="769434"/>
            <a:ext cx="11960543" cy="5355312"/>
          </a:xfrm>
          <a:prstGeom prst="rect">
            <a:avLst/>
          </a:prstGeom>
          <a:noFill/>
        </p:spPr>
        <p:txBody>
          <a:bodyPr wrap="square">
            <a:spAutoFit/>
          </a:bodyPr>
          <a:lstStyle/>
          <a:p>
            <a:r>
              <a:rPr lang="en-US" b="1" dirty="0"/>
              <a:t>Aviation Security</a:t>
            </a:r>
            <a:r>
              <a:rPr lang="en-US" dirty="0"/>
              <a:t> –</a:t>
            </a:r>
          </a:p>
          <a:p>
            <a:r>
              <a:rPr lang="en-US" dirty="0"/>
              <a:t> </a:t>
            </a:r>
            <a:r>
              <a:rPr lang="en-US" dirty="0">
                <a:hlinkClick r:id="rId2"/>
              </a:rPr>
              <a:t>https://www.iata.org/en/publications/newsletters/iata-knowledge-hub/what-you-need-to-know-about-aviation-security/</a:t>
            </a:r>
            <a:endParaRPr lang="en-US" dirty="0"/>
          </a:p>
          <a:p>
            <a:endParaRPr lang="en-US" dirty="0">
              <a:hlinkClick r:id="rId3"/>
            </a:endParaRPr>
          </a:p>
          <a:p>
            <a:r>
              <a:rPr lang="en-US" b="1" dirty="0"/>
              <a:t>KPIs –</a:t>
            </a:r>
          </a:p>
          <a:p>
            <a:r>
              <a:rPr lang="en-US" dirty="0"/>
              <a:t> </a:t>
            </a:r>
            <a:r>
              <a:rPr lang="en-US" dirty="0">
                <a:hlinkClick r:id="rId3"/>
              </a:rPr>
              <a:t>https://www.isarsoft.com/article/performance-measurement-in-airports-top-10-kpis-for-every-airport</a:t>
            </a:r>
            <a:endParaRPr lang="en-US" dirty="0"/>
          </a:p>
          <a:p>
            <a:pPr algn="l"/>
            <a:endParaRPr lang="en-US" sz="1800" dirty="0">
              <a:ea typeface="+mn-lt"/>
              <a:cs typeface="+mn-lt"/>
              <a:hlinkClick r:id="rId4"/>
            </a:endParaRPr>
          </a:p>
          <a:p>
            <a:pPr algn="l"/>
            <a:r>
              <a:rPr lang="en-US" b="1" dirty="0">
                <a:ea typeface="+mn-lt"/>
                <a:cs typeface="+mn-lt"/>
              </a:rPr>
              <a:t>Financial Analysis –</a:t>
            </a:r>
          </a:p>
          <a:p>
            <a:pPr algn="l"/>
            <a:r>
              <a:rPr lang="en-US" dirty="0">
                <a:ea typeface="+mn-lt"/>
                <a:cs typeface="+mn-lt"/>
              </a:rPr>
              <a:t> </a:t>
            </a:r>
            <a:r>
              <a:rPr lang="en-US" sz="1800" dirty="0">
                <a:ea typeface="+mn-lt"/>
                <a:cs typeface="+mn-lt"/>
                <a:hlinkClick r:id="rId4"/>
              </a:rPr>
              <a:t>https://www.cnn.com/2020/11/17/business/boeing-737-max-grounding-cost/index.html</a:t>
            </a:r>
            <a:endParaRPr lang="en-US" sz="1800" dirty="0">
              <a:ea typeface="+mn-lt"/>
              <a:cs typeface="+mn-lt"/>
            </a:endParaRPr>
          </a:p>
          <a:p>
            <a:endParaRPr lang="en-US" sz="1800" dirty="0">
              <a:ea typeface="+mn-lt"/>
              <a:cs typeface="+mn-lt"/>
            </a:endParaRPr>
          </a:p>
          <a:p>
            <a:r>
              <a:rPr lang="en-US" b="1" dirty="0">
                <a:ea typeface="+mn-lt"/>
                <a:cs typeface="+mn-lt"/>
              </a:rPr>
              <a:t>Root Cause Analysis –</a:t>
            </a:r>
          </a:p>
          <a:p>
            <a:r>
              <a:rPr lang="en-US" dirty="0">
                <a:ea typeface="+mn-lt"/>
                <a:cs typeface="+mn-lt"/>
              </a:rPr>
              <a:t> </a:t>
            </a:r>
            <a:r>
              <a:rPr lang="en-US" sz="1800" dirty="0">
                <a:ea typeface="+mn-lt"/>
                <a:cs typeface="+mn-lt"/>
                <a:hlinkClick r:id="rId5"/>
              </a:rPr>
              <a:t>https://embeddedartistry.com/wp-content/uploads/2019/09/the-boeing-737-max-saga-lessons-for-software-organizations.pdf</a:t>
            </a:r>
            <a:endParaRPr lang="en-US" sz="1800" dirty="0">
              <a:ea typeface="+mn-lt"/>
              <a:cs typeface="+mn-lt"/>
            </a:endParaRPr>
          </a:p>
          <a:p>
            <a:endParaRPr lang="en-US" sz="1800" dirty="0">
              <a:ea typeface="+mn-lt"/>
              <a:cs typeface="+mn-lt"/>
              <a:hlinkClick r:id="rId6"/>
            </a:endParaRPr>
          </a:p>
          <a:p>
            <a:r>
              <a:rPr lang="en-US" b="1" dirty="0">
                <a:ea typeface="+mn-lt"/>
                <a:cs typeface="+mn-lt"/>
              </a:rPr>
              <a:t>Research</a:t>
            </a:r>
            <a:r>
              <a:rPr lang="en-US" dirty="0">
                <a:ea typeface="+mn-lt"/>
                <a:cs typeface="+mn-lt"/>
              </a:rPr>
              <a:t> –</a:t>
            </a:r>
          </a:p>
          <a:p>
            <a:r>
              <a:rPr lang="en-US" dirty="0">
                <a:ea typeface="+mn-lt"/>
                <a:cs typeface="+mn-lt"/>
              </a:rPr>
              <a:t> </a:t>
            </a:r>
            <a:r>
              <a:rPr lang="en-US" sz="1800" dirty="0">
                <a:ea typeface="+mn-lt"/>
                <a:cs typeface="+mn-lt"/>
                <a:hlinkClick r:id="rId6"/>
              </a:rPr>
              <a:t>https://www.cnn.com/2019/12/12/business/boeing-737-max-southwest-employees/index.html</a:t>
            </a:r>
            <a:endParaRPr lang="en-US" dirty="0"/>
          </a:p>
          <a:p>
            <a:endParaRPr lang="en-US" dirty="0"/>
          </a:p>
          <a:p>
            <a:r>
              <a:rPr lang="en-US" b="1" dirty="0"/>
              <a:t>Cultural Shift –</a:t>
            </a:r>
          </a:p>
          <a:p>
            <a:r>
              <a:rPr lang="en-US" dirty="0"/>
              <a:t> </a:t>
            </a:r>
            <a:r>
              <a:rPr lang="en-US" dirty="0">
                <a:hlinkClick r:id="rId7"/>
              </a:rPr>
              <a:t>https://www.faasafety.gov/files/gslac/library/documents/2013/Mar/75455/AgSafety_brochure.pdf</a:t>
            </a:r>
            <a:endParaRPr lang="en-US" dirty="0"/>
          </a:p>
          <a:p>
            <a:endParaRPr lang="en-US" dirty="0"/>
          </a:p>
        </p:txBody>
      </p:sp>
      <p:sp>
        <p:nvSpPr>
          <p:cNvPr id="5" name="Title 2">
            <a:extLst>
              <a:ext uri="{FF2B5EF4-FFF2-40B4-BE49-F238E27FC236}">
                <a16:creationId xmlns:a16="http://schemas.microsoft.com/office/drawing/2014/main" id="{DCE7A9A4-01E1-EEA8-C9AD-86C8A4421162}"/>
              </a:ext>
            </a:extLst>
          </p:cNvPr>
          <p:cNvSpPr txBox="1">
            <a:spLocks/>
          </p:cNvSpPr>
          <p:nvPr/>
        </p:nvSpPr>
        <p:spPr>
          <a:xfrm>
            <a:off x="266700" y="0"/>
            <a:ext cx="11957948" cy="7694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kern="1200">
                <a:solidFill>
                  <a:schemeClr val="tx1"/>
                </a:solidFill>
                <a:latin typeface=""/>
                <a:ea typeface="+mj-ea"/>
                <a:cs typeface="+mj-cs"/>
              </a:defRPr>
            </a:lvl1pPr>
          </a:lstStyle>
          <a:p>
            <a:r>
              <a:rPr lang="en-US">
                <a:latin typeface="Arial" panose="020B0604020202020204" pitchFamily="34" charset="0"/>
                <a:cs typeface="Arial" panose="020B0604020202020204" pitchFamily="34" charset="0"/>
              </a:rPr>
              <a:t>Bibliography</a:t>
            </a:r>
          </a:p>
        </p:txBody>
      </p:sp>
    </p:spTree>
    <p:extLst>
      <p:ext uri="{BB962C8B-B14F-4D97-AF65-F5344CB8AC3E}">
        <p14:creationId xmlns:p14="http://schemas.microsoft.com/office/powerpoint/2010/main" val="3881059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4478092-E184-E5CE-CD72-600A37E30053}"/>
              </a:ext>
            </a:extLst>
          </p:cNvPr>
          <p:cNvGrpSpPr/>
          <p:nvPr/>
        </p:nvGrpSpPr>
        <p:grpSpPr>
          <a:xfrm>
            <a:off x="1622439" y="3560827"/>
            <a:ext cx="9285892" cy="1263610"/>
            <a:chOff x="1330582" y="3890233"/>
            <a:chExt cx="9285892" cy="1262323"/>
          </a:xfrm>
        </p:grpSpPr>
        <p:sp>
          <p:nvSpPr>
            <p:cNvPr id="3" name="Rectangle 2">
              <a:extLst>
                <a:ext uri="{FF2B5EF4-FFF2-40B4-BE49-F238E27FC236}">
                  <a16:creationId xmlns:a16="http://schemas.microsoft.com/office/drawing/2014/main" id="{05E4C282-2C46-3C99-4EE8-876FC2E88722}"/>
                </a:ext>
              </a:extLst>
            </p:cNvPr>
            <p:cNvSpPr/>
            <p:nvPr/>
          </p:nvSpPr>
          <p:spPr>
            <a:xfrm>
              <a:off x="1330582" y="3890233"/>
              <a:ext cx="9285892" cy="1262323"/>
            </a:xfrm>
            <a:prstGeom prst="rect">
              <a:avLst/>
            </a:prstGeom>
            <a:noFill/>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4" name="TextBox 3">
              <a:extLst>
                <a:ext uri="{FF2B5EF4-FFF2-40B4-BE49-F238E27FC236}">
                  <a16:creationId xmlns:a16="http://schemas.microsoft.com/office/drawing/2014/main" id="{444CF5C9-5793-44EF-8B0F-DD26C4E66E9B}"/>
                </a:ext>
              </a:extLst>
            </p:cNvPr>
            <p:cNvSpPr txBox="1"/>
            <p:nvPr/>
          </p:nvSpPr>
          <p:spPr>
            <a:xfrm>
              <a:off x="1346639" y="3910702"/>
              <a:ext cx="9253780" cy="369332"/>
            </a:xfrm>
            <a:prstGeom prst="rect">
              <a:avLst/>
            </a:prstGeom>
            <a:noFill/>
            <a:ln>
              <a:noFill/>
            </a:ln>
          </p:spPr>
          <p:txBody>
            <a:bodyPr wrap="square" rtlCol="0">
              <a:spAutoFit/>
            </a:bodyPr>
            <a:lstStyle/>
            <a:p>
              <a:pPr algn="ctr"/>
              <a:r>
                <a:rPr lang="en-US">
                  <a:solidFill>
                    <a:srgbClr val="990000"/>
                  </a:solidFill>
                  <a:latin typeface="Arial" panose="020B0604020202020204" pitchFamily="34" charset="0"/>
                  <a:cs typeface="Arial" panose="020B0604020202020204" pitchFamily="34" charset="0"/>
                </a:rPr>
                <a:t>Change Management Procedure</a:t>
              </a:r>
            </a:p>
          </p:txBody>
        </p:sp>
      </p:grpSp>
      <p:cxnSp>
        <p:nvCxnSpPr>
          <p:cNvPr id="39" name="Straight Connector 38">
            <a:extLst>
              <a:ext uri="{FF2B5EF4-FFF2-40B4-BE49-F238E27FC236}">
                <a16:creationId xmlns:a16="http://schemas.microsoft.com/office/drawing/2014/main" id="{88C0052B-DC3D-EB90-21D5-4AB74F612A18}"/>
              </a:ext>
            </a:extLst>
          </p:cNvPr>
          <p:cNvCxnSpPr>
            <a:cxnSpLocks/>
            <a:stCxn id="20" idx="3"/>
            <a:endCxn id="38" idx="1"/>
          </p:cNvCxnSpPr>
          <p:nvPr/>
        </p:nvCxnSpPr>
        <p:spPr>
          <a:xfrm>
            <a:off x="2450919" y="1728189"/>
            <a:ext cx="1043693" cy="3061"/>
          </a:xfrm>
          <a:prstGeom prst="line">
            <a:avLst/>
          </a:prstGeom>
          <a:ln w="38100">
            <a:solidFill>
              <a:schemeClr val="tx2">
                <a:lumMod val="50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D2C7CB08-D9F6-DC37-5431-AC4E03190499}"/>
              </a:ext>
            </a:extLst>
          </p:cNvPr>
          <p:cNvGrpSpPr/>
          <p:nvPr/>
        </p:nvGrpSpPr>
        <p:grpSpPr>
          <a:xfrm>
            <a:off x="382131" y="1397146"/>
            <a:ext cx="2068788" cy="710248"/>
            <a:chOff x="393793" y="1807626"/>
            <a:chExt cx="2068788" cy="710248"/>
          </a:xfrm>
        </p:grpSpPr>
        <p:sp>
          <p:nvSpPr>
            <p:cNvPr id="18" name="Rectangle 17">
              <a:extLst>
                <a:ext uri="{FF2B5EF4-FFF2-40B4-BE49-F238E27FC236}">
                  <a16:creationId xmlns:a16="http://schemas.microsoft.com/office/drawing/2014/main" id="{F9037236-35F8-40FB-910D-7AF35E4022D3}"/>
                </a:ext>
              </a:extLst>
            </p:cNvPr>
            <p:cNvSpPr/>
            <p:nvPr/>
          </p:nvSpPr>
          <p:spPr>
            <a:xfrm>
              <a:off x="393793" y="1807626"/>
              <a:ext cx="2067879" cy="71024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CE9B0B97-E00A-49A2-9200-927EE51120CA}"/>
                </a:ext>
              </a:extLst>
            </p:cNvPr>
            <p:cNvSpPr txBox="1"/>
            <p:nvPr/>
          </p:nvSpPr>
          <p:spPr>
            <a:xfrm>
              <a:off x="394702" y="1815503"/>
              <a:ext cx="2067879" cy="646331"/>
            </a:xfrm>
            <a:prstGeom prst="rect">
              <a:avLst/>
            </a:prstGeom>
            <a:noFill/>
          </p:spPr>
          <p:txBody>
            <a:bodyPr wrap="square" rtlCol="0">
              <a:spAutoFit/>
            </a:bodyPr>
            <a:lstStyle/>
            <a:p>
              <a:pPr algn="ctr"/>
              <a:r>
                <a:rPr lang="en-US">
                  <a:solidFill>
                    <a:schemeClr val="bg1"/>
                  </a:solidFill>
                  <a:latin typeface="Arial" panose="020B0604020202020204" pitchFamily="34" charset="0"/>
                  <a:cs typeface="Arial" panose="020B0604020202020204" pitchFamily="34" charset="0"/>
                </a:rPr>
                <a:t>Existing 737 NG Aircraft</a:t>
              </a:r>
            </a:p>
          </p:txBody>
        </p:sp>
      </p:grpSp>
      <p:grpSp>
        <p:nvGrpSpPr>
          <p:cNvPr id="19" name="Group 18">
            <a:extLst>
              <a:ext uri="{FF2B5EF4-FFF2-40B4-BE49-F238E27FC236}">
                <a16:creationId xmlns:a16="http://schemas.microsoft.com/office/drawing/2014/main" id="{76ACDF2E-5771-5B09-94F1-BA312731E8C8}"/>
              </a:ext>
            </a:extLst>
          </p:cNvPr>
          <p:cNvGrpSpPr/>
          <p:nvPr/>
        </p:nvGrpSpPr>
        <p:grpSpPr>
          <a:xfrm>
            <a:off x="3494612" y="1376126"/>
            <a:ext cx="2067879" cy="710248"/>
            <a:chOff x="3599268" y="1802118"/>
            <a:chExt cx="2067879" cy="710248"/>
          </a:xfrm>
        </p:grpSpPr>
        <p:sp>
          <p:nvSpPr>
            <p:cNvPr id="38" name="Rectangle 37">
              <a:extLst>
                <a:ext uri="{FF2B5EF4-FFF2-40B4-BE49-F238E27FC236}">
                  <a16:creationId xmlns:a16="http://schemas.microsoft.com/office/drawing/2014/main" id="{243E6509-6AA1-48F0-97A5-ADABCD76C810}"/>
                </a:ext>
              </a:extLst>
            </p:cNvPr>
            <p:cNvSpPr/>
            <p:nvPr/>
          </p:nvSpPr>
          <p:spPr>
            <a:xfrm>
              <a:off x="3599268" y="1802118"/>
              <a:ext cx="2067879" cy="71024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E6E6A442-4839-432F-92DB-0F697725E5F8}"/>
                </a:ext>
              </a:extLst>
            </p:cNvPr>
            <p:cNvSpPr txBox="1"/>
            <p:nvPr/>
          </p:nvSpPr>
          <p:spPr>
            <a:xfrm>
              <a:off x="4002229" y="1808627"/>
              <a:ext cx="1343837" cy="646331"/>
            </a:xfrm>
            <a:prstGeom prst="rect">
              <a:avLst/>
            </a:prstGeom>
            <a:noFill/>
          </p:spPr>
          <p:txBody>
            <a:bodyPr wrap="square" rtlCol="0">
              <a:spAutoFit/>
            </a:bodyPr>
            <a:lstStyle/>
            <a:p>
              <a:pPr algn="ctr"/>
              <a:r>
                <a:rPr lang="en-US">
                  <a:solidFill>
                    <a:schemeClr val="bg1"/>
                  </a:solidFill>
                  <a:latin typeface="Arial" panose="020B0604020202020204" pitchFamily="34" charset="0"/>
                  <a:cs typeface="Arial" panose="020B0604020202020204" pitchFamily="34" charset="0"/>
                </a:rPr>
                <a:t>System Alterations</a:t>
              </a:r>
            </a:p>
          </p:txBody>
        </p:sp>
      </p:grpSp>
      <p:grpSp>
        <p:nvGrpSpPr>
          <p:cNvPr id="21" name="Group 20">
            <a:extLst>
              <a:ext uri="{FF2B5EF4-FFF2-40B4-BE49-F238E27FC236}">
                <a16:creationId xmlns:a16="http://schemas.microsoft.com/office/drawing/2014/main" id="{5FFC6955-E069-8FDD-21EF-9574C0793519}"/>
              </a:ext>
            </a:extLst>
          </p:cNvPr>
          <p:cNvGrpSpPr/>
          <p:nvPr/>
        </p:nvGrpSpPr>
        <p:grpSpPr>
          <a:xfrm>
            <a:off x="6043241" y="1317661"/>
            <a:ext cx="3361899" cy="808278"/>
            <a:chOff x="6910418" y="1755239"/>
            <a:chExt cx="2067879" cy="808278"/>
          </a:xfrm>
        </p:grpSpPr>
        <p:sp>
          <p:nvSpPr>
            <p:cNvPr id="37" name="Rectangle 36">
              <a:extLst>
                <a:ext uri="{FF2B5EF4-FFF2-40B4-BE49-F238E27FC236}">
                  <a16:creationId xmlns:a16="http://schemas.microsoft.com/office/drawing/2014/main" id="{8C35DF26-A6F0-436E-A357-78761F67D3E0}"/>
                </a:ext>
              </a:extLst>
            </p:cNvPr>
            <p:cNvSpPr/>
            <p:nvPr/>
          </p:nvSpPr>
          <p:spPr>
            <a:xfrm>
              <a:off x="6910418" y="1755239"/>
              <a:ext cx="2067879" cy="808278"/>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09E93108-EEC1-470A-93B4-3EC5B7C35B6B}"/>
                </a:ext>
              </a:extLst>
            </p:cNvPr>
            <p:cNvSpPr txBox="1"/>
            <p:nvPr/>
          </p:nvSpPr>
          <p:spPr>
            <a:xfrm>
              <a:off x="6926768" y="1847032"/>
              <a:ext cx="2051529" cy="646331"/>
            </a:xfrm>
            <a:prstGeom prst="rect">
              <a:avLst/>
            </a:prstGeom>
            <a:noFill/>
          </p:spPr>
          <p:txBody>
            <a:bodyPr wrap="square" rtlCol="0" anchor="ctr">
              <a:spAutoFit/>
            </a:bodyPr>
            <a:lstStyle/>
            <a:p>
              <a:pPr algn="ctr"/>
              <a:r>
                <a:rPr lang="en-US">
                  <a:solidFill>
                    <a:schemeClr val="bg1"/>
                  </a:solidFill>
                  <a:latin typeface="Arial" panose="020B0604020202020204" pitchFamily="34" charset="0"/>
                  <a:cs typeface="Arial" panose="020B0604020202020204" pitchFamily="34" charset="0"/>
                </a:rPr>
                <a:t>Executive</a:t>
              </a:r>
            </a:p>
            <a:p>
              <a:pPr algn="ctr"/>
              <a:r>
                <a:rPr lang="en-US">
                  <a:solidFill>
                    <a:schemeClr val="bg1"/>
                  </a:solidFill>
                  <a:latin typeface="Arial" panose="020B0604020202020204" pitchFamily="34" charset="0"/>
                  <a:cs typeface="Arial" panose="020B0604020202020204" pitchFamily="34" charset="0"/>
                </a:rPr>
                <a:t> Approval: Safety Negligence</a:t>
              </a:r>
            </a:p>
          </p:txBody>
        </p:sp>
      </p:grpSp>
      <p:grpSp>
        <p:nvGrpSpPr>
          <p:cNvPr id="22" name="Group 21">
            <a:extLst>
              <a:ext uri="{FF2B5EF4-FFF2-40B4-BE49-F238E27FC236}">
                <a16:creationId xmlns:a16="http://schemas.microsoft.com/office/drawing/2014/main" id="{C49A6581-D00D-D9B9-C2BB-A7E4AF8BC758}"/>
              </a:ext>
            </a:extLst>
          </p:cNvPr>
          <p:cNvGrpSpPr/>
          <p:nvPr/>
        </p:nvGrpSpPr>
        <p:grpSpPr>
          <a:xfrm>
            <a:off x="9717757" y="1397146"/>
            <a:ext cx="2067879" cy="710248"/>
            <a:chOff x="6910418" y="1834724"/>
            <a:chExt cx="2067879" cy="710248"/>
          </a:xfrm>
        </p:grpSpPr>
        <p:sp>
          <p:nvSpPr>
            <p:cNvPr id="25" name="Rectangle 24">
              <a:extLst>
                <a:ext uri="{FF2B5EF4-FFF2-40B4-BE49-F238E27FC236}">
                  <a16:creationId xmlns:a16="http://schemas.microsoft.com/office/drawing/2014/main" id="{D3B9B371-07E6-12E6-CE1B-A152686530D9}"/>
                </a:ext>
              </a:extLst>
            </p:cNvPr>
            <p:cNvSpPr/>
            <p:nvPr/>
          </p:nvSpPr>
          <p:spPr>
            <a:xfrm>
              <a:off x="6910418" y="1834724"/>
              <a:ext cx="2067879" cy="71024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6C1D37AF-C2B1-0817-1FF2-54F6570CD2AF}"/>
                </a:ext>
              </a:extLst>
            </p:cNvPr>
            <p:cNvSpPr txBox="1"/>
            <p:nvPr/>
          </p:nvSpPr>
          <p:spPr>
            <a:xfrm>
              <a:off x="6910418" y="1847033"/>
              <a:ext cx="2013237" cy="646331"/>
            </a:xfrm>
            <a:prstGeom prst="rect">
              <a:avLst/>
            </a:prstGeom>
            <a:noFill/>
          </p:spPr>
          <p:txBody>
            <a:bodyPr wrap="square" rtlCol="0">
              <a:spAutoFit/>
            </a:bodyPr>
            <a:lstStyle/>
            <a:p>
              <a:pPr algn="ctr"/>
              <a:r>
                <a:rPr lang="en-US" sz="1800">
                  <a:solidFill>
                    <a:schemeClr val="bg1"/>
                  </a:solidFill>
                  <a:latin typeface="Arial" panose="020B0604020202020204" pitchFamily="34" charset="0"/>
                  <a:cs typeface="Arial" panose="020B0604020202020204" pitchFamily="34" charset="0"/>
                </a:rPr>
                <a:t>Continue Normal Operations</a:t>
              </a:r>
            </a:p>
          </p:txBody>
        </p:sp>
      </p:grpSp>
      <p:grpSp>
        <p:nvGrpSpPr>
          <p:cNvPr id="52" name="Group 51">
            <a:extLst>
              <a:ext uri="{FF2B5EF4-FFF2-40B4-BE49-F238E27FC236}">
                <a16:creationId xmlns:a16="http://schemas.microsoft.com/office/drawing/2014/main" id="{A9DBA9B4-0360-EF18-C665-5DC5A203151A}"/>
              </a:ext>
            </a:extLst>
          </p:cNvPr>
          <p:cNvGrpSpPr/>
          <p:nvPr/>
        </p:nvGrpSpPr>
        <p:grpSpPr>
          <a:xfrm>
            <a:off x="5126025" y="2482301"/>
            <a:ext cx="2067879" cy="923330"/>
            <a:chOff x="5008189" y="2823720"/>
            <a:chExt cx="2067879" cy="923330"/>
          </a:xfrm>
        </p:grpSpPr>
        <p:sp>
          <p:nvSpPr>
            <p:cNvPr id="42" name="Rectangle 41">
              <a:extLst>
                <a:ext uri="{FF2B5EF4-FFF2-40B4-BE49-F238E27FC236}">
                  <a16:creationId xmlns:a16="http://schemas.microsoft.com/office/drawing/2014/main" id="{BCB7DD27-EB66-E65B-4768-7721EB5E6A90}"/>
                </a:ext>
              </a:extLst>
            </p:cNvPr>
            <p:cNvSpPr/>
            <p:nvPr/>
          </p:nvSpPr>
          <p:spPr>
            <a:xfrm>
              <a:off x="5008189" y="2870451"/>
              <a:ext cx="2067879" cy="858642"/>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05DFB850-ACF0-05FD-9C15-C4CD570AEF62}"/>
                </a:ext>
              </a:extLst>
            </p:cNvPr>
            <p:cNvSpPr txBox="1"/>
            <p:nvPr/>
          </p:nvSpPr>
          <p:spPr>
            <a:xfrm>
              <a:off x="5162455" y="2823720"/>
              <a:ext cx="1759346" cy="923330"/>
            </a:xfrm>
            <a:prstGeom prst="rect">
              <a:avLst/>
            </a:prstGeom>
            <a:noFill/>
          </p:spPr>
          <p:txBody>
            <a:bodyPr wrap="square" rtlCol="0">
              <a:spAutoFit/>
            </a:bodyPr>
            <a:lstStyle/>
            <a:p>
              <a:pPr algn="ctr"/>
              <a:r>
                <a:rPr lang="en-US">
                  <a:solidFill>
                    <a:schemeClr val="bg1"/>
                  </a:solidFill>
                  <a:latin typeface="Arial" panose="020B0604020202020204" pitchFamily="34" charset="0"/>
                  <a:cs typeface="Arial" panose="020B0604020202020204" pitchFamily="34" charset="0"/>
                </a:rPr>
                <a:t>Change Management  Missing</a:t>
              </a:r>
            </a:p>
          </p:txBody>
        </p:sp>
      </p:grpSp>
      <p:cxnSp>
        <p:nvCxnSpPr>
          <p:cNvPr id="44" name="Connector: Elbow 43">
            <a:extLst>
              <a:ext uri="{FF2B5EF4-FFF2-40B4-BE49-F238E27FC236}">
                <a16:creationId xmlns:a16="http://schemas.microsoft.com/office/drawing/2014/main" id="{51186721-4BEE-225C-2423-CBA4447E00AC}"/>
              </a:ext>
            </a:extLst>
          </p:cNvPr>
          <p:cNvCxnSpPr>
            <a:cxnSpLocks/>
            <a:endCxn id="42" idx="1"/>
          </p:cNvCxnSpPr>
          <p:nvPr/>
        </p:nvCxnSpPr>
        <p:spPr>
          <a:xfrm rot="16200000" flipH="1">
            <a:off x="4482136" y="2314463"/>
            <a:ext cx="860743" cy="427035"/>
          </a:xfrm>
          <a:prstGeom prst="bentConnector2">
            <a:avLst/>
          </a:prstGeom>
          <a:ln w="19050">
            <a:solidFill>
              <a:schemeClr val="tx2">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0" name="Connector: Elbow 59">
            <a:extLst>
              <a:ext uri="{FF2B5EF4-FFF2-40B4-BE49-F238E27FC236}">
                <a16:creationId xmlns:a16="http://schemas.microsoft.com/office/drawing/2014/main" id="{5D63D1B1-5A0E-A34D-1851-B703639DB5D4}"/>
              </a:ext>
            </a:extLst>
          </p:cNvPr>
          <p:cNvCxnSpPr>
            <a:cxnSpLocks/>
            <a:stCxn id="42" idx="3"/>
          </p:cNvCxnSpPr>
          <p:nvPr/>
        </p:nvCxnSpPr>
        <p:spPr>
          <a:xfrm flipV="1">
            <a:off x="7193904" y="2103410"/>
            <a:ext cx="606786" cy="854943"/>
          </a:xfrm>
          <a:prstGeom prst="bentConnector2">
            <a:avLst/>
          </a:prstGeom>
          <a:ln w="19050">
            <a:solidFill>
              <a:schemeClr val="tx2">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60E39F10-C4AF-D9FA-26A8-06817E120F75}"/>
              </a:ext>
            </a:extLst>
          </p:cNvPr>
          <p:cNvSpPr txBox="1"/>
          <p:nvPr/>
        </p:nvSpPr>
        <p:spPr>
          <a:xfrm>
            <a:off x="6522275" y="736564"/>
            <a:ext cx="2346293" cy="461665"/>
          </a:xfrm>
          <a:prstGeom prst="rect">
            <a:avLst/>
          </a:prstGeom>
          <a:noFill/>
        </p:spPr>
        <p:txBody>
          <a:bodyPr wrap="square" rtlCol="0">
            <a:spAutoFit/>
          </a:bodyPr>
          <a:lstStyle/>
          <a:p>
            <a:pPr algn="ctr"/>
            <a:r>
              <a:rPr lang="en-US" sz="2400" b="1">
                <a:solidFill>
                  <a:srgbClr val="990000"/>
                </a:solidFill>
                <a:latin typeface="Malgun Gothic" panose="020B0503020000020004" pitchFamily="34" charset="-127"/>
                <a:ea typeface="Malgun Gothic" panose="020B0503020000020004" pitchFamily="34" charset="-127"/>
              </a:rPr>
              <a:t>Current State</a:t>
            </a:r>
          </a:p>
        </p:txBody>
      </p:sp>
      <p:sp>
        <p:nvSpPr>
          <p:cNvPr id="67" name="TextBox 66">
            <a:extLst>
              <a:ext uri="{FF2B5EF4-FFF2-40B4-BE49-F238E27FC236}">
                <a16:creationId xmlns:a16="http://schemas.microsoft.com/office/drawing/2014/main" id="{9FB1A9B9-2002-8902-FEAA-BD9052E75C74}"/>
              </a:ext>
            </a:extLst>
          </p:cNvPr>
          <p:cNvSpPr txBox="1"/>
          <p:nvPr/>
        </p:nvSpPr>
        <p:spPr>
          <a:xfrm>
            <a:off x="242923" y="3052318"/>
            <a:ext cx="2346293" cy="461665"/>
          </a:xfrm>
          <a:prstGeom prst="rect">
            <a:avLst/>
          </a:prstGeom>
          <a:noFill/>
        </p:spPr>
        <p:txBody>
          <a:bodyPr wrap="square" rtlCol="0">
            <a:spAutoFit/>
          </a:bodyPr>
          <a:lstStyle/>
          <a:p>
            <a:pPr algn="ctr"/>
            <a:r>
              <a:rPr lang="en-US" sz="2400" b="1">
                <a:solidFill>
                  <a:schemeClr val="accent6">
                    <a:lumMod val="50000"/>
                  </a:schemeClr>
                </a:solidFill>
                <a:latin typeface="Malgun Gothic" panose="020B0503020000020004" pitchFamily="34" charset="-127"/>
                <a:ea typeface="Malgun Gothic" panose="020B0503020000020004" pitchFamily="34" charset="-127"/>
              </a:rPr>
              <a:t>Future State</a:t>
            </a:r>
          </a:p>
        </p:txBody>
      </p:sp>
      <p:grpSp>
        <p:nvGrpSpPr>
          <p:cNvPr id="68" name="Group 67">
            <a:extLst>
              <a:ext uri="{FF2B5EF4-FFF2-40B4-BE49-F238E27FC236}">
                <a16:creationId xmlns:a16="http://schemas.microsoft.com/office/drawing/2014/main" id="{E39786D2-D56C-FC57-52AB-8950F970F6F1}"/>
              </a:ext>
            </a:extLst>
          </p:cNvPr>
          <p:cNvGrpSpPr/>
          <p:nvPr/>
        </p:nvGrpSpPr>
        <p:grpSpPr>
          <a:xfrm>
            <a:off x="1768008" y="3993660"/>
            <a:ext cx="2439616" cy="710248"/>
            <a:chOff x="3599268" y="1802118"/>
            <a:chExt cx="2067879" cy="710248"/>
          </a:xfrm>
          <a:solidFill>
            <a:schemeClr val="accent6">
              <a:lumMod val="50000"/>
            </a:schemeClr>
          </a:solidFill>
        </p:grpSpPr>
        <p:sp>
          <p:nvSpPr>
            <p:cNvPr id="69" name="Rectangle 68">
              <a:extLst>
                <a:ext uri="{FF2B5EF4-FFF2-40B4-BE49-F238E27FC236}">
                  <a16:creationId xmlns:a16="http://schemas.microsoft.com/office/drawing/2014/main" id="{FE9A7F97-483B-671A-17EE-FBB34D1A13EE}"/>
                </a:ext>
              </a:extLst>
            </p:cNvPr>
            <p:cNvSpPr/>
            <p:nvPr/>
          </p:nvSpPr>
          <p:spPr>
            <a:xfrm>
              <a:off x="3599268" y="1802118"/>
              <a:ext cx="2067879" cy="7102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17B15E92-0091-5C84-32FA-AC0DA88962E0}"/>
                </a:ext>
              </a:extLst>
            </p:cNvPr>
            <p:cNvSpPr txBox="1"/>
            <p:nvPr/>
          </p:nvSpPr>
          <p:spPr>
            <a:xfrm>
              <a:off x="3599268" y="1856945"/>
              <a:ext cx="2067879" cy="584775"/>
            </a:xfrm>
            <a:prstGeom prst="rect">
              <a:avLst/>
            </a:prstGeom>
            <a:grpFill/>
          </p:spPr>
          <p:txBody>
            <a:bodyPr wrap="square" rtlCol="0">
              <a:spAutoFit/>
            </a:bodyPr>
            <a:lstStyle/>
            <a:p>
              <a:pPr algn="ctr"/>
              <a:r>
                <a:rPr lang="en-US" sz="1600">
                  <a:solidFill>
                    <a:schemeClr val="bg1"/>
                  </a:solidFill>
                  <a:latin typeface="Arial" panose="020B0604020202020204" pitchFamily="34" charset="0"/>
                  <a:cs typeface="Arial" panose="020B0604020202020204" pitchFamily="34" charset="0"/>
                </a:rPr>
                <a:t>Review Changes with Safety Committee</a:t>
              </a:r>
            </a:p>
          </p:txBody>
        </p:sp>
      </p:grpSp>
      <p:cxnSp>
        <p:nvCxnSpPr>
          <p:cNvPr id="75" name="Straight Arrow Connector 74">
            <a:extLst>
              <a:ext uri="{FF2B5EF4-FFF2-40B4-BE49-F238E27FC236}">
                <a16:creationId xmlns:a16="http://schemas.microsoft.com/office/drawing/2014/main" id="{1B4C0BBF-A7D6-9670-51E1-2E6D1F7865A5}"/>
              </a:ext>
            </a:extLst>
          </p:cNvPr>
          <p:cNvCxnSpPr/>
          <p:nvPr/>
        </p:nvCxnSpPr>
        <p:spPr>
          <a:xfrm>
            <a:off x="3728440" y="2107394"/>
            <a:ext cx="0" cy="188626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6" name="Group 75">
            <a:extLst>
              <a:ext uri="{FF2B5EF4-FFF2-40B4-BE49-F238E27FC236}">
                <a16:creationId xmlns:a16="http://schemas.microsoft.com/office/drawing/2014/main" id="{65B1826A-2579-565B-1BA7-C7A405778A0A}"/>
              </a:ext>
            </a:extLst>
          </p:cNvPr>
          <p:cNvGrpSpPr/>
          <p:nvPr/>
        </p:nvGrpSpPr>
        <p:grpSpPr>
          <a:xfrm>
            <a:off x="4353193" y="3985750"/>
            <a:ext cx="3525906" cy="710248"/>
            <a:chOff x="3312665" y="1802118"/>
            <a:chExt cx="2773704" cy="710248"/>
          </a:xfrm>
          <a:solidFill>
            <a:schemeClr val="accent6">
              <a:lumMod val="50000"/>
            </a:schemeClr>
          </a:solidFill>
        </p:grpSpPr>
        <p:sp>
          <p:nvSpPr>
            <p:cNvPr id="77" name="Rectangle 76">
              <a:extLst>
                <a:ext uri="{FF2B5EF4-FFF2-40B4-BE49-F238E27FC236}">
                  <a16:creationId xmlns:a16="http://schemas.microsoft.com/office/drawing/2014/main" id="{F2F6D5BB-28C1-9B07-DEE9-C416D9C77C57}"/>
                </a:ext>
              </a:extLst>
            </p:cNvPr>
            <p:cNvSpPr/>
            <p:nvPr/>
          </p:nvSpPr>
          <p:spPr>
            <a:xfrm>
              <a:off x="3511035" y="1802118"/>
              <a:ext cx="2473765" cy="7102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8EB59CE6-9510-AD7D-E1AB-60AAF9443B7A}"/>
                </a:ext>
              </a:extLst>
            </p:cNvPr>
            <p:cNvSpPr txBox="1"/>
            <p:nvPr/>
          </p:nvSpPr>
          <p:spPr>
            <a:xfrm>
              <a:off x="3312665" y="1856945"/>
              <a:ext cx="2773704" cy="584775"/>
            </a:xfrm>
            <a:prstGeom prst="rect">
              <a:avLst/>
            </a:prstGeom>
            <a:noFill/>
          </p:spPr>
          <p:txBody>
            <a:bodyPr wrap="square" rtlCol="0">
              <a:spAutoFit/>
            </a:bodyPr>
            <a:lstStyle/>
            <a:p>
              <a:pPr algn="ctr"/>
              <a:r>
                <a:rPr lang="en-US" sz="1600">
                  <a:solidFill>
                    <a:schemeClr val="bg1"/>
                  </a:solidFill>
                  <a:latin typeface="Arial" panose="020B0604020202020204" pitchFamily="34" charset="0"/>
                  <a:ea typeface="Malgun Gothic"/>
                  <a:cs typeface="Arial" panose="020B0604020202020204" pitchFamily="34" charset="0"/>
                </a:rPr>
                <a:t>Enforce New Safety Control: Redundancy, Testing &amp; Training</a:t>
              </a:r>
            </a:p>
          </p:txBody>
        </p:sp>
      </p:grpSp>
      <p:cxnSp>
        <p:nvCxnSpPr>
          <p:cNvPr id="79" name="Straight Arrow Connector 78">
            <a:extLst>
              <a:ext uri="{FF2B5EF4-FFF2-40B4-BE49-F238E27FC236}">
                <a16:creationId xmlns:a16="http://schemas.microsoft.com/office/drawing/2014/main" id="{B93FAEE0-4911-9B25-AB3E-88A5383E0EC4}"/>
              </a:ext>
            </a:extLst>
          </p:cNvPr>
          <p:cNvCxnSpPr>
            <a:cxnSpLocks/>
          </p:cNvCxnSpPr>
          <p:nvPr/>
        </p:nvCxnSpPr>
        <p:spPr>
          <a:xfrm>
            <a:off x="4207624" y="4340875"/>
            <a:ext cx="39773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2" name="Group 81">
            <a:extLst>
              <a:ext uri="{FF2B5EF4-FFF2-40B4-BE49-F238E27FC236}">
                <a16:creationId xmlns:a16="http://schemas.microsoft.com/office/drawing/2014/main" id="{4C779BE5-3E31-75D2-F7B5-BFB78EE9FBC7}"/>
              </a:ext>
            </a:extLst>
          </p:cNvPr>
          <p:cNvGrpSpPr/>
          <p:nvPr/>
        </p:nvGrpSpPr>
        <p:grpSpPr>
          <a:xfrm>
            <a:off x="8039381" y="3993660"/>
            <a:ext cx="2708667" cy="710248"/>
            <a:chOff x="3599268" y="1802118"/>
            <a:chExt cx="2130811" cy="710248"/>
          </a:xfrm>
          <a:solidFill>
            <a:schemeClr val="accent6">
              <a:lumMod val="50000"/>
            </a:schemeClr>
          </a:solidFill>
        </p:grpSpPr>
        <p:sp>
          <p:nvSpPr>
            <p:cNvPr id="83" name="Rectangle 82">
              <a:extLst>
                <a:ext uri="{FF2B5EF4-FFF2-40B4-BE49-F238E27FC236}">
                  <a16:creationId xmlns:a16="http://schemas.microsoft.com/office/drawing/2014/main" id="{2951534C-06A5-9535-5D0B-BFE372D83B70}"/>
                </a:ext>
              </a:extLst>
            </p:cNvPr>
            <p:cNvSpPr/>
            <p:nvPr/>
          </p:nvSpPr>
          <p:spPr>
            <a:xfrm>
              <a:off x="3599268" y="1802118"/>
              <a:ext cx="2067879" cy="7102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5C596DC2-14C2-898C-CC03-DDAE656451CF}"/>
                </a:ext>
              </a:extLst>
            </p:cNvPr>
            <p:cNvSpPr txBox="1"/>
            <p:nvPr/>
          </p:nvSpPr>
          <p:spPr>
            <a:xfrm>
              <a:off x="3662200" y="1980055"/>
              <a:ext cx="2067879" cy="338554"/>
            </a:xfrm>
            <a:prstGeom prst="rect">
              <a:avLst/>
            </a:prstGeom>
            <a:noFill/>
          </p:spPr>
          <p:txBody>
            <a:bodyPr wrap="square" rtlCol="0">
              <a:spAutoFit/>
            </a:bodyPr>
            <a:lstStyle/>
            <a:p>
              <a:r>
                <a:rPr lang="en-US" sz="1600">
                  <a:solidFill>
                    <a:schemeClr val="bg1"/>
                  </a:solidFill>
                  <a:latin typeface="Arial" panose="020B0604020202020204" pitchFamily="34" charset="0"/>
                  <a:cs typeface="Arial" panose="020B0604020202020204" pitchFamily="34" charset="0"/>
                </a:rPr>
                <a:t>Safety Prioritized Culture</a:t>
              </a:r>
            </a:p>
          </p:txBody>
        </p:sp>
      </p:grpSp>
      <p:cxnSp>
        <p:nvCxnSpPr>
          <p:cNvPr id="85" name="Straight Arrow Connector 84">
            <a:extLst>
              <a:ext uri="{FF2B5EF4-FFF2-40B4-BE49-F238E27FC236}">
                <a16:creationId xmlns:a16="http://schemas.microsoft.com/office/drawing/2014/main" id="{5B8FFBC8-5AF1-05D2-B4FD-6FD0F45E5677}"/>
              </a:ext>
            </a:extLst>
          </p:cNvPr>
          <p:cNvCxnSpPr>
            <a:cxnSpLocks/>
            <a:endCxn id="83" idx="1"/>
          </p:cNvCxnSpPr>
          <p:nvPr/>
        </p:nvCxnSpPr>
        <p:spPr>
          <a:xfrm>
            <a:off x="7749985" y="4340875"/>
            <a:ext cx="289396" cy="790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29961E9B-F7EF-6BB9-659C-C0BF9DA400CF}"/>
              </a:ext>
            </a:extLst>
          </p:cNvPr>
          <p:cNvCxnSpPr>
            <a:cxnSpLocks/>
          </p:cNvCxnSpPr>
          <p:nvPr/>
        </p:nvCxnSpPr>
        <p:spPr>
          <a:xfrm flipH="1" flipV="1">
            <a:off x="10115490" y="2107394"/>
            <a:ext cx="8027" cy="188626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2" name="Rectangle 91">
            <a:extLst>
              <a:ext uri="{FF2B5EF4-FFF2-40B4-BE49-F238E27FC236}">
                <a16:creationId xmlns:a16="http://schemas.microsoft.com/office/drawing/2014/main" id="{159F6551-23D3-3697-C060-F6EDA9DE586A}"/>
              </a:ext>
            </a:extLst>
          </p:cNvPr>
          <p:cNvSpPr/>
          <p:nvPr/>
        </p:nvSpPr>
        <p:spPr>
          <a:xfrm>
            <a:off x="495898" y="5114216"/>
            <a:ext cx="11071908" cy="664946"/>
          </a:xfrm>
          <a:prstGeom prst="rect">
            <a:avLst/>
          </a:prstGeom>
          <a:solidFill>
            <a:srgbClr val="45478B">
              <a:alpha val="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latin typeface="Arial" panose="020B0604020202020204" pitchFamily="34" charset="0"/>
                <a:ea typeface="Malgun Gothic" panose="020B0503020000020004" pitchFamily="34" charset="-127"/>
                <a:cs typeface="Arial" panose="020B0604020202020204" pitchFamily="34" charset="0"/>
              </a:rPr>
              <a:t>With proper governance &amp; control in place, alongside with safety prioritized culture, Boeing could avoid a second crash and gain back the reputation</a:t>
            </a:r>
          </a:p>
        </p:txBody>
      </p:sp>
      <p:sp>
        <p:nvSpPr>
          <p:cNvPr id="93" name="Title 15">
            <a:extLst>
              <a:ext uri="{FF2B5EF4-FFF2-40B4-BE49-F238E27FC236}">
                <a16:creationId xmlns:a16="http://schemas.microsoft.com/office/drawing/2014/main" id="{573BA803-3B4D-3455-7E27-B416F1526694}"/>
              </a:ext>
            </a:extLst>
          </p:cNvPr>
          <p:cNvSpPr>
            <a:spLocks noGrp="1"/>
          </p:cNvSpPr>
          <p:nvPr>
            <p:ph type="title"/>
          </p:nvPr>
        </p:nvSpPr>
        <p:spPr>
          <a:xfrm>
            <a:off x="277372" y="77306"/>
            <a:ext cx="11765184" cy="769434"/>
          </a:xfrm>
        </p:spPr>
        <p:txBody>
          <a:bodyPr>
            <a:noAutofit/>
          </a:bodyPr>
          <a:lstStyle/>
          <a:p>
            <a:r>
              <a:rPr lang="en-IN" sz="2800" b="0">
                <a:solidFill>
                  <a:schemeClr val="tx1"/>
                </a:solidFill>
                <a:latin typeface="Arial" panose="020B0604020202020204" pitchFamily="34" charset="0"/>
                <a:cs typeface="Arial" panose="020B0604020202020204" pitchFamily="34" charset="0"/>
              </a:rPr>
              <a:t>Boeing will transform into a safety prioritized culture to better organize their change management</a:t>
            </a:r>
          </a:p>
        </p:txBody>
      </p:sp>
      <p:cxnSp>
        <p:nvCxnSpPr>
          <p:cNvPr id="104" name="Straight Connector 103">
            <a:extLst>
              <a:ext uri="{FF2B5EF4-FFF2-40B4-BE49-F238E27FC236}">
                <a16:creationId xmlns:a16="http://schemas.microsoft.com/office/drawing/2014/main" id="{98AFDF63-9762-B539-4966-963D5E258E84}"/>
              </a:ext>
            </a:extLst>
          </p:cNvPr>
          <p:cNvCxnSpPr>
            <a:cxnSpLocks/>
            <a:stCxn id="38" idx="3"/>
          </p:cNvCxnSpPr>
          <p:nvPr/>
        </p:nvCxnSpPr>
        <p:spPr>
          <a:xfrm>
            <a:off x="5562491" y="1731250"/>
            <a:ext cx="507331" cy="1370"/>
          </a:xfrm>
          <a:prstGeom prst="line">
            <a:avLst/>
          </a:prstGeom>
          <a:ln w="38100">
            <a:solidFill>
              <a:schemeClr val="tx2">
                <a:lumMod val="50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506F4DFE-5C92-D9BD-A744-23AC942CF335}"/>
              </a:ext>
            </a:extLst>
          </p:cNvPr>
          <p:cNvCxnSpPr>
            <a:cxnSpLocks/>
            <a:endCxn id="26" idx="1"/>
          </p:cNvCxnSpPr>
          <p:nvPr/>
        </p:nvCxnSpPr>
        <p:spPr>
          <a:xfrm>
            <a:off x="9405140" y="1721800"/>
            <a:ext cx="312617" cy="10821"/>
          </a:xfrm>
          <a:prstGeom prst="line">
            <a:avLst/>
          </a:prstGeom>
          <a:ln w="38100">
            <a:solidFill>
              <a:schemeClr val="tx2">
                <a:lumMod val="50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F5E07251-BEA0-8062-9523-F6963E487025}"/>
              </a:ext>
            </a:extLst>
          </p:cNvPr>
          <p:cNvGrpSpPr/>
          <p:nvPr/>
        </p:nvGrpSpPr>
        <p:grpSpPr>
          <a:xfrm>
            <a:off x="10037776" y="2229730"/>
            <a:ext cx="1959462" cy="1161742"/>
            <a:chOff x="312856" y="4163646"/>
            <a:chExt cx="2038725" cy="1344234"/>
          </a:xfrm>
        </p:grpSpPr>
        <p:sp>
          <p:nvSpPr>
            <p:cNvPr id="6" name="Rectangle 5">
              <a:extLst>
                <a:ext uri="{FF2B5EF4-FFF2-40B4-BE49-F238E27FC236}">
                  <a16:creationId xmlns:a16="http://schemas.microsoft.com/office/drawing/2014/main" id="{491C1CA1-CCED-C10D-59B9-0ECCDB9DC4CF}"/>
                </a:ext>
              </a:extLst>
            </p:cNvPr>
            <p:cNvSpPr/>
            <p:nvPr/>
          </p:nvSpPr>
          <p:spPr>
            <a:xfrm>
              <a:off x="583596" y="4175224"/>
              <a:ext cx="1624883" cy="133265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F49666F-1240-90E7-48CA-08E6AF3E53EA}"/>
                </a:ext>
              </a:extLst>
            </p:cNvPr>
            <p:cNvSpPr txBox="1"/>
            <p:nvPr/>
          </p:nvSpPr>
          <p:spPr>
            <a:xfrm>
              <a:off x="312856" y="4163646"/>
              <a:ext cx="2038725" cy="356124"/>
            </a:xfrm>
            <a:prstGeom prst="rect">
              <a:avLst/>
            </a:prstGeom>
            <a:noFill/>
          </p:spPr>
          <p:txBody>
            <a:bodyPr wrap="square" rtlCol="0">
              <a:spAutoFit/>
            </a:bodyPr>
            <a:lstStyle/>
            <a:p>
              <a:pPr algn="ctr"/>
              <a:r>
                <a:rPr lang="en-US" sz="1400">
                  <a:latin typeface="Arial" panose="020B0604020202020204" pitchFamily="34" charset="0"/>
                  <a:cs typeface="Arial" panose="020B0604020202020204" pitchFamily="34" charset="0"/>
                </a:rPr>
                <a:t>Legend</a:t>
              </a:r>
            </a:p>
          </p:txBody>
        </p:sp>
        <p:grpSp>
          <p:nvGrpSpPr>
            <p:cNvPr id="8" name="Group 7">
              <a:extLst>
                <a:ext uri="{FF2B5EF4-FFF2-40B4-BE49-F238E27FC236}">
                  <a16:creationId xmlns:a16="http://schemas.microsoft.com/office/drawing/2014/main" id="{2CECAC18-B6B6-D09B-357A-2A2D966FB6E4}"/>
                </a:ext>
              </a:extLst>
            </p:cNvPr>
            <p:cNvGrpSpPr/>
            <p:nvPr/>
          </p:nvGrpSpPr>
          <p:grpSpPr>
            <a:xfrm>
              <a:off x="728133" y="4464318"/>
              <a:ext cx="1480346" cy="394009"/>
              <a:chOff x="728133" y="4464318"/>
              <a:chExt cx="1480346" cy="394009"/>
            </a:xfrm>
          </p:grpSpPr>
          <p:sp>
            <p:nvSpPr>
              <p:cNvPr id="15" name="TextBox 14">
                <a:extLst>
                  <a:ext uri="{FF2B5EF4-FFF2-40B4-BE49-F238E27FC236}">
                    <a16:creationId xmlns:a16="http://schemas.microsoft.com/office/drawing/2014/main" id="{793166FC-F30F-97E0-13B1-AAC2E038BA19}"/>
                  </a:ext>
                </a:extLst>
              </p:cNvPr>
              <p:cNvSpPr txBox="1"/>
              <p:nvPr/>
            </p:nvSpPr>
            <p:spPr>
              <a:xfrm>
                <a:off x="894747" y="4464318"/>
                <a:ext cx="1313732" cy="394009"/>
              </a:xfrm>
              <a:prstGeom prst="roundRect">
                <a:avLst/>
              </a:prstGeom>
              <a:noFill/>
              <a:ln>
                <a:noFill/>
              </a:ln>
            </p:spPr>
            <p:txBody>
              <a:bodyPr wrap="square" rtlCol="0">
                <a:spAutoFit/>
              </a:bodyPr>
              <a:lstStyle/>
              <a:p>
                <a:r>
                  <a:rPr lang="en-US" sz="1400">
                    <a:latin typeface="Arial" panose="020B0604020202020204" pitchFamily="34" charset="0"/>
                    <a:cs typeface="Arial" panose="020B0604020202020204" pitchFamily="34" charset="0"/>
                  </a:rPr>
                  <a:t>Normal </a:t>
                </a:r>
              </a:p>
            </p:txBody>
          </p:sp>
          <p:sp>
            <p:nvSpPr>
              <p:cNvPr id="16" name="Rectangle 15">
                <a:extLst>
                  <a:ext uri="{FF2B5EF4-FFF2-40B4-BE49-F238E27FC236}">
                    <a16:creationId xmlns:a16="http://schemas.microsoft.com/office/drawing/2014/main" id="{B9D0D207-8B88-2376-CE36-51A3F3A600B1}"/>
                  </a:ext>
                </a:extLst>
              </p:cNvPr>
              <p:cNvSpPr/>
              <p:nvPr/>
            </p:nvSpPr>
            <p:spPr>
              <a:xfrm>
                <a:off x="728133" y="4601789"/>
                <a:ext cx="127000" cy="114855"/>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9" name="Group 8">
              <a:extLst>
                <a:ext uri="{FF2B5EF4-FFF2-40B4-BE49-F238E27FC236}">
                  <a16:creationId xmlns:a16="http://schemas.microsoft.com/office/drawing/2014/main" id="{CC76C5C6-FA79-DDFD-28C1-BB8D4A5FD7C5}"/>
                </a:ext>
              </a:extLst>
            </p:cNvPr>
            <p:cNvGrpSpPr/>
            <p:nvPr/>
          </p:nvGrpSpPr>
          <p:grpSpPr>
            <a:xfrm>
              <a:off x="728133" y="4752195"/>
              <a:ext cx="1566025" cy="394010"/>
              <a:chOff x="728133" y="4457894"/>
              <a:chExt cx="1566025" cy="394010"/>
            </a:xfrm>
          </p:grpSpPr>
          <p:sp>
            <p:nvSpPr>
              <p:cNvPr id="13" name="TextBox 12">
                <a:extLst>
                  <a:ext uri="{FF2B5EF4-FFF2-40B4-BE49-F238E27FC236}">
                    <a16:creationId xmlns:a16="http://schemas.microsoft.com/office/drawing/2014/main" id="{186DD92A-90F9-5FD4-56E9-FEED25154146}"/>
                  </a:ext>
                </a:extLst>
              </p:cNvPr>
              <p:cNvSpPr txBox="1"/>
              <p:nvPr/>
            </p:nvSpPr>
            <p:spPr>
              <a:xfrm>
                <a:off x="894747" y="4457894"/>
                <a:ext cx="1399411" cy="394010"/>
              </a:xfrm>
              <a:prstGeom prst="roundRect">
                <a:avLst/>
              </a:prstGeom>
              <a:noFill/>
              <a:ln>
                <a:noFill/>
              </a:ln>
            </p:spPr>
            <p:txBody>
              <a:bodyPr wrap="square" rtlCol="0">
                <a:spAutoFit/>
              </a:bodyPr>
              <a:lstStyle/>
              <a:p>
                <a:r>
                  <a:rPr lang="en-US" sz="1400">
                    <a:latin typeface="Arial" panose="020B0604020202020204" pitchFamily="34" charset="0"/>
                    <a:cs typeface="Arial" panose="020B0604020202020204" pitchFamily="34" charset="0"/>
                  </a:rPr>
                  <a:t>Root Cause</a:t>
                </a:r>
              </a:p>
            </p:txBody>
          </p:sp>
          <p:sp>
            <p:nvSpPr>
              <p:cNvPr id="14" name="Rectangle 13">
                <a:extLst>
                  <a:ext uri="{FF2B5EF4-FFF2-40B4-BE49-F238E27FC236}">
                    <a16:creationId xmlns:a16="http://schemas.microsoft.com/office/drawing/2014/main" id="{A0B83070-8CE3-53BC-0B63-45D87574856B}"/>
                  </a:ext>
                </a:extLst>
              </p:cNvPr>
              <p:cNvSpPr/>
              <p:nvPr/>
            </p:nvSpPr>
            <p:spPr>
              <a:xfrm>
                <a:off x="728133" y="4601789"/>
                <a:ext cx="127000" cy="114855"/>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 name="Group 9">
              <a:extLst>
                <a:ext uri="{FF2B5EF4-FFF2-40B4-BE49-F238E27FC236}">
                  <a16:creationId xmlns:a16="http://schemas.microsoft.com/office/drawing/2014/main" id="{266938F5-E042-E5BC-F487-C91F029E560E}"/>
                </a:ext>
              </a:extLst>
            </p:cNvPr>
            <p:cNvGrpSpPr/>
            <p:nvPr/>
          </p:nvGrpSpPr>
          <p:grpSpPr>
            <a:xfrm>
              <a:off x="728133" y="5053277"/>
              <a:ext cx="1566025" cy="394010"/>
              <a:chOff x="728133" y="4469200"/>
              <a:chExt cx="1566025" cy="394010"/>
            </a:xfrm>
          </p:grpSpPr>
          <p:sp>
            <p:nvSpPr>
              <p:cNvPr id="11" name="TextBox 10">
                <a:extLst>
                  <a:ext uri="{FF2B5EF4-FFF2-40B4-BE49-F238E27FC236}">
                    <a16:creationId xmlns:a16="http://schemas.microsoft.com/office/drawing/2014/main" id="{3C2D6FA6-F9BD-1F42-19D6-A63E0DD7CB79}"/>
                  </a:ext>
                </a:extLst>
              </p:cNvPr>
              <p:cNvSpPr txBox="1"/>
              <p:nvPr/>
            </p:nvSpPr>
            <p:spPr>
              <a:xfrm>
                <a:off x="894747" y="4469200"/>
                <a:ext cx="1399411" cy="394010"/>
              </a:xfrm>
              <a:prstGeom prst="roundRect">
                <a:avLst/>
              </a:prstGeom>
              <a:noFill/>
              <a:ln>
                <a:noFill/>
              </a:ln>
            </p:spPr>
            <p:txBody>
              <a:bodyPr wrap="square" rtlCol="0">
                <a:spAutoFit/>
              </a:bodyPr>
              <a:lstStyle/>
              <a:p>
                <a:r>
                  <a:rPr lang="en-US" sz="1400">
                    <a:latin typeface="Arial" panose="020B0604020202020204" pitchFamily="34" charset="0"/>
                    <a:cs typeface="Arial" panose="020B0604020202020204" pitchFamily="34" charset="0"/>
                  </a:rPr>
                  <a:t>Future State</a:t>
                </a:r>
              </a:p>
            </p:txBody>
          </p:sp>
          <p:sp>
            <p:nvSpPr>
              <p:cNvPr id="12" name="Rectangle 11">
                <a:extLst>
                  <a:ext uri="{FF2B5EF4-FFF2-40B4-BE49-F238E27FC236}">
                    <a16:creationId xmlns:a16="http://schemas.microsoft.com/office/drawing/2014/main" id="{34431C6A-49C7-24D2-3234-8288B07F1434}"/>
                  </a:ext>
                </a:extLst>
              </p:cNvPr>
              <p:cNvSpPr/>
              <p:nvPr/>
            </p:nvSpPr>
            <p:spPr>
              <a:xfrm>
                <a:off x="728133" y="4601789"/>
                <a:ext cx="127000" cy="114855"/>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sp>
        <p:nvSpPr>
          <p:cNvPr id="23" name="Slide Number Placeholder 22">
            <a:extLst>
              <a:ext uri="{FF2B5EF4-FFF2-40B4-BE49-F238E27FC236}">
                <a16:creationId xmlns:a16="http://schemas.microsoft.com/office/drawing/2014/main" id="{7FF11EB4-E783-2945-E5B7-44CAB6234B6E}"/>
              </a:ext>
            </a:extLst>
          </p:cNvPr>
          <p:cNvSpPr>
            <a:spLocks noGrp="1"/>
          </p:cNvSpPr>
          <p:nvPr>
            <p:ph type="sldNum" sz="quarter" idx="4"/>
          </p:nvPr>
        </p:nvSpPr>
        <p:spPr/>
        <p:txBody>
          <a:bodyPr/>
          <a:lstStyle/>
          <a:p>
            <a:fld id="{A985D017-44AD-B14C-B295-D6060EBAC39E}" type="slidenum">
              <a:rPr lang="en-US" smtClean="0">
                <a:solidFill>
                  <a:schemeClr val="tx1">
                    <a:lumMod val="95000"/>
                    <a:lumOff val="5000"/>
                  </a:schemeClr>
                </a:solidFill>
                <a:latin typeface="Arial" panose="020B0604020202020204" pitchFamily="34" charset="0"/>
                <a:cs typeface="Arial" panose="020B0604020202020204" pitchFamily="34" charset="0"/>
              </a:rPr>
              <a:pPr/>
              <a:t>3</a:t>
            </a:fld>
            <a:endParaRPr lang="en-US" dirty="0">
              <a:solidFill>
                <a:schemeClr val="tx1">
                  <a:lumMod val="95000"/>
                  <a:lumOff val="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91229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13E4D59B-B1B7-7EC6-BE15-EDC82BF33C09}"/>
              </a:ext>
            </a:extLst>
          </p:cNvPr>
          <p:cNvSpPr/>
          <p:nvPr/>
        </p:nvSpPr>
        <p:spPr>
          <a:xfrm>
            <a:off x="334236" y="2312254"/>
            <a:ext cx="3517065" cy="2991266"/>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Res</a:t>
            </a:r>
            <a:r>
              <a:rPr lang="en-US" b="0" i="0" dirty="0">
                <a:solidFill>
                  <a:schemeClr val="tx1"/>
                </a:solidFill>
                <a:effectLst/>
                <a:latin typeface="Arial" panose="020B0604020202020204" pitchFamily="34" charset="0"/>
                <a:cs typeface="Arial" panose="020B0604020202020204" pitchFamily="34" charset="0"/>
              </a:rPr>
              <a:t>tructuring the leadership and decision-making framework within Boeing </a:t>
            </a:r>
          </a:p>
          <a:p>
            <a:pPr marL="285750" indent="-285750">
              <a:buFont typeface="Arial" panose="020B0604020202020204" pitchFamily="34" charset="0"/>
              <a:buChar char="•"/>
            </a:pPr>
            <a:endParaRPr lang="en-US" dirty="0">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0" i="0" dirty="0">
                <a:solidFill>
                  <a:schemeClr val="tx1"/>
                </a:solidFill>
                <a:effectLst/>
                <a:latin typeface="Arial" panose="020B0604020202020204" pitchFamily="34" charset="0"/>
                <a:cs typeface="Arial" panose="020B0604020202020204" pitchFamily="34" charset="0"/>
              </a:rPr>
              <a:t>Clarify responsibilities and ensure that safety-related decisions are made with appropriate input and oversight from relevant stakeholders.</a:t>
            </a:r>
            <a:endParaRPr lang="en-US" dirty="0">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solidFill>
                <a:schemeClr val="tx1"/>
              </a:solidFill>
              <a:latin typeface="Arial" panose="020B0604020202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E335AE39-CF70-82C9-0187-79A0EEE6C185}"/>
              </a:ext>
            </a:extLst>
          </p:cNvPr>
          <p:cNvSpPr/>
          <p:nvPr/>
        </p:nvSpPr>
        <p:spPr>
          <a:xfrm>
            <a:off x="4150990" y="2312254"/>
            <a:ext cx="3764081" cy="2991266"/>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E</a:t>
            </a:r>
            <a:r>
              <a:rPr lang="en-US" b="0" i="0" dirty="0">
                <a:solidFill>
                  <a:schemeClr val="tx1"/>
                </a:solidFill>
                <a:effectLst/>
                <a:latin typeface="Arial" panose="020B0604020202020204" pitchFamily="34" charset="0"/>
                <a:cs typeface="Arial" panose="020B0604020202020204" pitchFamily="34" charset="0"/>
              </a:rPr>
              <a:t>nhancing controls to implement robust systems and processes that monitor, manage, and mitigate risks associated with aircraft design changes and practices around safety regulations and policies.</a:t>
            </a:r>
            <a:endParaRPr lang="en-IN" dirty="0">
              <a:solidFill>
                <a:schemeClr val="tx1"/>
              </a:solidFill>
              <a:latin typeface="Arial" panose="020B0604020202020204" pitchFamily="34" charset="0"/>
              <a:cs typeface="Arial" panose="020B0604020202020204" pitchFamily="34" charset="0"/>
            </a:endParaRPr>
          </a:p>
        </p:txBody>
      </p:sp>
      <p:sp>
        <p:nvSpPr>
          <p:cNvPr id="19" name="Rectangle 18">
            <a:extLst>
              <a:ext uri="{FF2B5EF4-FFF2-40B4-BE49-F238E27FC236}">
                <a16:creationId xmlns:a16="http://schemas.microsoft.com/office/drawing/2014/main" id="{70FA4F17-219A-0489-C634-7539F14A427B}"/>
              </a:ext>
            </a:extLst>
          </p:cNvPr>
          <p:cNvSpPr/>
          <p:nvPr/>
        </p:nvSpPr>
        <p:spPr>
          <a:xfrm>
            <a:off x="8216696" y="2312254"/>
            <a:ext cx="3517065" cy="2991266"/>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I</a:t>
            </a:r>
            <a:r>
              <a:rPr lang="en-US" b="0" i="0" dirty="0">
                <a:solidFill>
                  <a:schemeClr val="tx1"/>
                </a:solidFill>
                <a:effectLst/>
                <a:latin typeface="Arial" panose="020B0604020202020204" pitchFamily="34" charset="0"/>
                <a:cs typeface="Arial" panose="020B0604020202020204" pitchFamily="34" charset="0"/>
              </a:rPr>
              <a:t>nstill a mindset and set of organizational behaviors that prioritize safety </a:t>
            </a:r>
          </a:p>
          <a:p>
            <a:pPr marL="285750" indent="-285750">
              <a:buFont typeface="Arial" panose="020B0604020202020204" pitchFamily="34" charset="0"/>
              <a:buChar char="•"/>
            </a:pPr>
            <a:endParaRPr lang="en-US" b="0" i="0" dirty="0">
              <a:solidFill>
                <a:schemeClr val="tx1"/>
              </a:solidFill>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F</a:t>
            </a:r>
            <a:r>
              <a:rPr lang="en-US" b="0" i="0" dirty="0">
                <a:solidFill>
                  <a:schemeClr val="tx1"/>
                </a:solidFill>
                <a:effectLst/>
                <a:latin typeface="Arial" panose="020B0604020202020204" pitchFamily="34" charset="0"/>
                <a:cs typeface="Arial" panose="020B0604020202020204" pitchFamily="34" charset="0"/>
              </a:rPr>
              <a:t>oster a culture of transparency, accountability, and continuous improvement in safety practices. </a:t>
            </a:r>
            <a:endParaRPr lang="en-IN" dirty="0">
              <a:solidFill>
                <a:schemeClr val="tx1"/>
              </a:solidFill>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5FEB71AC-63DF-DD2E-4B5A-B0CCA94125E6}"/>
              </a:ext>
            </a:extLst>
          </p:cNvPr>
          <p:cNvSpPr>
            <a:spLocks noGrp="1"/>
          </p:cNvSpPr>
          <p:nvPr>
            <p:ph type="sldNum" sz="quarter" idx="4"/>
          </p:nvPr>
        </p:nvSpPr>
        <p:spPr/>
        <p:txBody>
          <a:bodyPr/>
          <a:lstStyle/>
          <a:p>
            <a:fld id="{A985D017-44AD-B14C-B295-D6060EBAC39E}" type="slidenum">
              <a:rPr lang="en-US" smtClean="0">
                <a:solidFill>
                  <a:schemeClr val="tx1">
                    <a:lumMod val="95000"/>
                    <a:lumOff val="5000"/>
                  </a:schemeClr>
                </a:solidFill>
                <a:latin typeface="Arial" panose="020B0604020202020204" pitchFamily="34" charset="0"/>
                <a:cs typeface="Arial" panose="020B0604020202020204" pitchFamily="34" charset="0"/>
              </a:rPr>
              <a:pPr/>
              <a:t>4</a:t>
            </a:fld>
            <a:endParaRPr lang="en-US" dirty="0">
              <a:solidFill>
                <a:schemeClr val="tx1">
                  <a:lumMod val="95000"/>
                  <a:lumOff val="5000"/>
                </a:schemeClr>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4C89C0B2-F030-E9C3-71CF-1AF61DCFABCE}"/>
              </a:ext>
            </a:extLst>
          </p:cNvPr>
          <p:cNvSpPr txBox="1"/>
          <p:nvPr/>
        </p:nvSpPr>
        <p:spPr>
          <a:xfrm>
            <a:off x="284078" y="-42780"/>
            <a:ext cx="11497903" cy="984885"/>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We urge an organizational transformation in governance, </a:t>
            </a:r>
          </a:p>
          <a:p>
            <a:r>
              <a:rPr lang="en-US" sz="2800">
                <a:latin typeface="Arial" panose="020B0604020202020204" pitchFamily="34" charset="0"/>
                <a:cs typeface="Arial" panose="020B0604020202020204" pitchFamily="34" charset="0"/>
              </a:rPr>
              <a:t>controls</a:t>
            </a:r>
            <a:r>
              <a:rPr lang="en-US" sz="2800" dirty="0">
                <a:latin typeface="Arial" panose="020B0604020202020204" pitchFamily="34" charset="0"/>
                <a:cs typeface="Arial" panose="020B0604020202020204" pitchFamily="34" charset="0"/>
              </a:rPr>
              <a:t>, and a </a:t>
            </a:r>
            <a:r>
              <a:rPr lang="en-US" sz="2800">
                <a:latin typeface="Arial" panose="020B0604020202020204" pitchFamily="34" charset="0"/>
                <a:cs typeface="Arial" panose="020B0604020202020204" pitchFamily="34" charset="0"/>
              </a:rPr>
              <a:t>cultural shift </a:t>
            </a:r>
            <a:r>
              <a:rPr lang="en-US" sz="2800" dirty="0">
                <a:latin typeface="Arial" panose="020B0604020202020204" pitchFamily="34" charset="0"/>
                <a:cs typeface="Arial" panose="020B0604020202020204" pitchFamily="34" charset="0"/>
              </a:rPr>
              <a:t>towards </a:t>
            </a:r>
            <a:r>
              <a:rPr lang="en-US" sz="2800">
                <a:latin typeface="Arial" panose="020B0604020202020204" pitchFamily="34" charset="0"/>
                <a:cs typeface="Arial" panose="020B0604020202020204" pitchFamily="34" charset="0"/>
              </a:rPr>
              <a:t>safety</a:t>
            </a:r>
            <a:endParaRPr lang="en-IN" sz="2800" dirty="0">
              <a:latin typeface="Arial" panose="020B0604020202020204" pitchFamily="34" charset="0"/>
              <a:cs typeface="Arial" panose="020B0604020202020204" pitchFamily="34" charset="0"/>
            </a:endParaRPr>
          </a:p>
        </p:txBody>
      </p:sp>
      <p:grpSp>
        <p:nvGrpSpPr>
          <p:cNvPr id="8" name="Group 7">
            <a:extLst>
              <a:ext uri="{FF2B5EF4-FFF2-40B4-BE49-F238E27FC236}">
                <a16:creationId xmlns:a16="http://schemas.microsoft.com/office/drawing/2014/main" id="{471AB3F4-4B97-2B3E-B8E5-D4D28D52D328}"/>
              </a:ext>
            </a:extLst>
          </p:cNvPr>
          <p:cNvGrpSpPr/>
          <p:nvPr/>
        </p:nvGrpSpPr>
        <p:grpSpPr>
          <a:xfrm>
            <a:off x="4299021" y="1689879"/>
            <a:ext cx="1998318" cy="446275"/>
            <a:chOff x="4299021" y="1689879"/>
            <a:chExt cx="1998318" cy="446275"/>
          </a:xfrm>
        </p:grpSpPr>
        <p:grpSp>
          <p:nvGrpSpPr>
            <p:cNvPr id="21" name="Group 20">
              <a:extLst>
                <a:ext uri="{FF2B5EF4-FFF2-40B4-BE49-F238E27FC236}">
                  <a16:creationId xmlns:a16="http://schemas.microsoft.com/office/drawing/2014/main" id="{5128939A-71AC-588D-A4F1-9D46AB0265F7}"/>
                </a:ext>
              </a:extLst>
            </p:cNvPr>
            <p:cNvGrpSpPr/>
            <p:nvPr/>
          </p:nvGrpSpPr>
          <p:grpSpPr>
            <a:xfrm rot="5400000">
              <a:off x="4250709" y="1738191"/>
              <a:ext cx="433174" cy="336550"/>
              <a:chOff x="2724893" y="1687286"/>
              <a:chExt cx="788892" cy="478064"/>
            </a:xfrm>
          </p:grpSpPr>
          <p:sp>
            <p:nvSpPr>
              <p:cNvPr id="22" name="Isosceles Triangle 21">
                <a:extLst>
                  <a:ext uri="{FF2B5EF4-FFF2-40B4-BE49-F238E27FC236}">
                    <a16:creationId xmlns:a16="http://schemas.microsoft.com/office/drawing/2014/main" id="{D492EDB8-3C20-6800-4A3E-C75E9D608473}"/>
                  </a:ext>
                </a:extLst>
              </p:cNvPr>
              <p:cNvSpPr/>
              <p:nvPr/>
            </p:nvSpPr>
            <p:spPr>
              <a:xfrm>
                <a:off x="2724893" y="1687286"/>
                <a:ext cx="788892" cy="337457"/>
              </a:xfrm>
              <a:prstGeom prst="triangle">
                <a:avLst/>
              </a:prstGeom>
              <a:solidFill>
                <a:schemeClr val="tx1"/>
              </a:solidFill>
              <a:ln w="28575">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Arial" panose="020B0604020202020204" pitchFamily="34" charset="0"/>
                  <a:cs typeface="Arial" panose="020B0604020202020204" pitchFamily="34" charset="0"/>
                </a:endParaRPr>
              </a:p>
            </p:txBody>
          </p:sp>
          <p:sp>
            <p:nvSpPr>
              <p:cNvPr id="23" name="Rectangle 22">
                <a:extLst>
                  <a:ext uri="{FF2B5EF4-FFF2-40B4-BE49-F238E27FC236}">
                    <a16:creationId xmlns:a16="http://schemas.microsoft.com/office/drawing/2014/main" id="{E4D046E9-5ABB-F316-51CD-849E3DDC05BB}"/>
                  </a:ext>
                </a:extLst>
              </p:cNvPr>
              <p:cNvSpPr/>
              <p:nvPr/>
            </p:nvSpPr>
            <p:spPr>
              <a:xfrm>
                <a:off x="2724893" y="2095500"/>
                <a:ext cx="788892" cy="69850"/>
              </a:xfrm>
              <a:prstGeom prst="rect">
                <a:avLst/>
              </a:prstGeom>
              <a:solidFill>
                <a:schemeClr val="tx1"/>
              </a:solidFill>
              <a:ln w="28575">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Arial" panose="020B0604020202020204" pitchFamily="34" charset="0"/>
                  <a:cs typeface="Arial" panose="020B0604020202020204" pitchFamily="34" charset="0"/>
                </a:endParaRPr>
              </a:p>
            </p:txBody>
          </p:sp>
        </p:grpSp>
        <p:sp>
          <p:nvSpPr>
            <p:cNvPr id="27" name="Rectangle 26">
              <a:extLst>
                <a:ext uri="{FF2B5EF4-FFF2-40B4-BE49-F238E27FC236}">
                  <a16:creationId xmlns:a16="http://schemas.microsoft.com/office/drawing/2014/main" id="{F32746FE-0FD4-C27E-585D-FEA3328E8B15}"/>
                </a:ext>
              </a:extLst>
            </p:cNvPr>
            <p:cNvSpPr/>
            <p:nvPr/>
          </p:nvSpPr>
          <p:spPr>
            <a:xfrm>
              <a:off x="4703980" y="1754627"/>
              <a:ext cx="1593359" cy="381527"/>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a:solidFill>
                    <a:schemeClr val="bg1"/>
                  </a:solidFill>
                  <a:latin typeface="Arial" panose="020B0604020202020204" pitchFamily="34" charset="0"/>
                  <a:cs typeface="Arial" panose="020B0604020202020204" pitchFamily="34" charset="0"/>
                </a:rPr>
                <a:t>CONTROLS</a:t>
              </a:r>
              <a:endParaRPr lang="en-IN">
                <a:solidFill>
                  <a:schemeClr val="bg1"/>
                </a:solidFill>
                <a:latin typeface="Arial" panose="020B0604020202020204" pitchFamily="34" charset="0"/>
                <a:cs typeface="Arial" panose="020B0604020202020204" pitchFamily="34" charset="0"/>
              </a:endParaRPr>
            </a:p>
          </p:txBody>
        </p:sp>
      </p:grpSp>
      <p:grpSp>
        <p:nvGrpSpPr>
          <p:cNvPr id="6" name="Group 5">
            <a:extLst>
              <a:ext uri="{FF2B5EF4-FFF2-40B4-BE49-F238E27FC236}">
                <a16:creationId xmlns:a16="http://schemas.microsoft.com/office/drawing/2014/main" id="{1E78E3DE-0994-2740-BA51-803F48C23B38}"/>
              </a:ext>
            </a:extLst>
          </p:cNvPr>
          <p:cNvGrpSpPr/>
          <p:nvPr/>
        </p:nvGrpSpPr>
        <p:grpSpPr>
          <a:xfrm>
            <a:off x="477013" y="1689876"/>
            <a:ext cx="2280370" cy="434882"/>
            <a:chOff x="477013" y="1689876"/>
            <a:chExt cx="2280370" cy="434882"/>
          </a:xfrm>
        </p:grpSpPr>
        <p:sp>
          <p:nvSpPr>
            <p:cNvPr id="29" name="Rectangle 28">
              <a:extLst>
                <a:ext uri="{FF2B5EF4-FFF2-40B4-BE49-F238E27FC236}">
                  <a16:creationId xmlns:a16="http://schemas.microsoft.com/office/drawing/2014/main" id="{F197A456-DC66-AE36-E7BE-B66CD8F5B88E}"/>
                </a:ext>
              </a:extLst>
            </p:cNvPr>
            <p:cNvSpPr/>
            <p:nvPr/>
          </p:nvSpPr>
          <p:spPr>
            <a:xfrm>
              <a:off x="907224" y="1743231"/>
              <a:ext cx="1850159" cy="381527"/>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a:solidFill>
                    <a:schemeClr val="bg1"/>
                  </a:solidFill>
                  <a:latin typeface="Arial" panose="020B0604020202020204" pitchFamily="34" charset="0"/>
                  <a:cs typeface="Arial" panose="020B0604020202020204" pitchFamily="34" charset="0"/>
                </a:rPr>
                <a:t>GOVERNANCE</a:t>
              </a:r>
              <a:endParaRPr lang="en-IN">
                <a:solidFill>
                  <a:schemeClr val="bg1"/>
                </a:solidFill>
                <a:latin typeface="Arial" panose="020B0604020202020204" pitchFamily="34" charset="0"/>
                <a:cs typeface="Arial" panose="020B0604020202020204" pitchFamily="34" charset="0"/>
              </a:endParaRPr>
            </a:p>
          </p:txBody>
        </p:sp>
        <p:grpSp>
          <p:nvGrpSpPr>
            <p:cNvPr id="30" name="Group 29">
              <a:extLst>
                <a:ext uri="{FF2B5EF4-FFF2-40B4-BE49-F238E27FC236}">
                  <a16:creationId xmlns:a16="http://schemas.microsoft.com/office/drawing/2014/main" id="{D4701CBF-0A4D-41D2-B090-3E1E0419A30C}"/>
                </a:ext>
              </a:extLst>
            </p:cNvPr>
            <p:cNvGrpSpPr/>
            <p:nvPr/>
          </p:nvGrpSpPr>
          <p:grpSpPr>
            <a:xfrm rot="5400000">
              <a:off x="428701" y="1738188"/>
              <a:ext cx="433175" cy="336551"/>
              <a:chOff x="2724891" y="1687285"/>
              <a:chExt cx="788894" cy="478065"/>
            </a:xfrm>
          </p:grpSpPr>
          <p:sp>
            <p:nvSpPr>
              <p:cNvPr id="31" name="Isosceles Triangle 30">
                <a:extLst>
                  <a:ext uri="{FF2B5EF4-FFF2-40B4-BE49-F238E27FC236}">
                    <a16:creationId xmlns:a16="http://schemas.microsoft.com/office/drawing/2014/main" id="{14EFDA10-1A7E-B1C9-3708-D8EAB56B1D23}"/>
                  </a:ext>
                </a:extLst>
              </p:cNvPr>
              <p:cNvSpPr/>
              <p:nvPr/>
            </p:nvSpPr>
            <p:spPr>
              <a:xfrm>
                <a:off x="2724891" y="1687285"/>
                <a:ext cx="788891" cy="337457"/>
              </a:xfrm>
              <a:prstGeom prst="triangle">
                <a:avLst/>
              </a:prstGeom>
              <a:solidFill>
                <a:schemeClr val="tx1"/>
              </a:solidFill>
              <a:ln w="28575">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Arial" panose="020B0604020202020204" pitchFamily="34" charset="0"/>
                  <a:cs typeface="Arial" panose="020B0604020202020204" pitchFamily="34" charset="0"/>
                </a:endParaRPr>
              </a:p>
            </p:txBody>
          </p:sp>
          <p:sp>
            <p:nvSpPr>
              <p:cNvPr id="32" name="Rectangle 31">
                <a:extLst>
                  <a:ext uri="{FF2B5EF4-FFF2-40B4-BE49-F238E27FC236}">
                    <a16:creationId xmlns:a16="http://schemas.microsoft.com/office/drawing/2014/main" id="{2B1FEE8E-5040-CC4B-8731-75BA159BA697}"/>
                  </a:ext>
                </a:extLst>
              </p:cNvPr>
              <p:cNvSpPr/>
              <p:nvPr/>
            </p:nvSpPr>
            <p:spPr>
              <a:xfrm>
                <a:off x="2724893" y="2095500"/>
                <a:ext cx="788892" cy="69850"/>
              </a:xfrm>
              <a:prstGeom prst="rect">
                <a:avLst/>
              </a:prstGeom>
              <a:solidFill>
                <a:schemeClr val="tx1"/>
              </a:solidFill>
              <a:ln w="28575">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Arial" panose="020B0604020202020204" pitchFamily="34" charset="0"/>
                  <a:cs typeface="Arial" panose="020B0604020202020204" pitchFamily="34" charset="0"/>
                </a:endParaRPr>
              </a:p>
            </p:txBody>
          </p:sp>
        </p:grpSp>
      </p:grpSp>
      <p:grpSp>
        <p:nvGrpSpPr>
          <p:cNvPr id="10" name="Group 9">
            <a:extLst>
              <a:ext uri="{FF2B5EF4-FFF2-40B4-BE49-F238E27FC236}">
                <a16:creationId xmlns:a16="http://schemas.microsoft.com/office/drawing/2014/main" id="{03AFF033-7871-4C63-6184-A1DF34D16F8E}"/>
              </a:ext>
            </a:extLst>
          </p:cNvPr>
          <p:cNvGrpSpPr/>
          <p:nvPr/>
        </p:nvGrpSpPr>
        <p:grpSpPr>
          <a:xfrm>
            <a:off x="8294450" y="1689874"/>
            <a:ext cx="2570246" cy="433178"/>
            <a:chOff x="8294450" y="1689874"/>
            <a:chExt cx="2570246" cy="433178"/>
          </a:xfrm>
        </p:grpSpPr>
        <p:sp>
          <p:nvSpPr>
            <p:cNvPr id="33" name="Rectangle 32">
              <a:extLst>
                <a:ext uri="{FF2B5EF4-FFF2-40B4-BE49-F238E27FC236}">
                  <a16:creationId xmlns:a16="http://schemas.microsoft.com/office/drawing/2014/main" id="{6BF5EAA1-24DC-439B-3727-098627839577}"/>
                </a:ext>
              </a:extLst>
            </p:cNvPr>
            <p:cNvSpPr/>
            <p:nvPr/>
          </p:nvSpPr>
          <p:spPr>
            <a:xfrm>
              <a:off x="8680812" y="1689874"/>
              <a:ext cx="2183884" cy="433175"/>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bg1"/>
                  </a:solidFill>
                  <a:latin typeface="Arial" panose="020B0604020202020204" pitchFamily="34" charset="0"/>
                  <a:cs typeface="Arial" panose="020B0604020202020204" pitchFamily="34" charset="0"/>
                </a:rPr>
                <a:t>CULTURAL SHIFT </a:t>
              </a:r>
              <a:endParaRPr lang="en-IN" dirty="0">
                <a:solidFill>
                  <a:schemeClr val="bg1"/>
                </a:solidFill>
                <a:latin typeface="Arial" panose="020B0604020202020204" pitchFamily="34" charset="0"/>
                <a:cs typeface="Arial" panose="020B0604020202020204" pitchFamily="34" charset="0"/>
              </a:endParaRPr>
            </a:p>
          </p:txBody>
        </p:sp>
        <p:grpSp>
          <p:nvGrpSpPr>
            <p:cNvPr id="34" name="Group 33">
              <a:extLst>
                <a:ext uri="{FF2B5EF4-FFF2-40B4-BE49-F238E27FC236}">
                  <a16:creationId xmlns:a16="http://schemas.microsoft.com/office/drawing/2014/main" id="{B61CA2D1-0AB2-2ED7-DC31-AE9E7DFA167F}"/>
                </a:ext>
              </a:extLst>
            </p:cNvPr>
            <p:cNvGrpSpPr/>
            <p:nvPr/>
          </p:nvGrpSpPr>
          <p:grpSpPr>
            <a:xfrm rot="5400000">
              <a:off x="8246138" y="1738190"/>
              <a:ext cx="433174" cy="336550"/>
              <a:chOff x="2724893" y="1687286"/>
              <a:chExt cx="788892" cy="478064"/>
            </a:xfrm>
          </p:grpSpPr>
          <p:sp>
            <p:nvSpPr>
              <p:cNvPr id="35" name="Isosceles Triangle 34">
                <a:extLst>
                  <a:ext uri="{FF2B5EF4-FFF2-40B4-BE49-F238E27FC236}">
                    <a16:creationId xmlns:a16="http://schemas.microsoft.com/office/drawing/2014/main" id="{A7CA2053-47B1-542A-9364-BDE2BBFEB58E}"/>
                  </a:ext>
                </a:extLst>
              </p:cNvPr>
              <p:cNvSpPr/>
              <p:nvPr/>
            </p:nvSpPr>
            <p:spPr>
              <a:xfrm>
                <a:off x="2724893" y="1687286"/>
                <a:ext cx="788892" cy="337457"/>
              </a:xfrm>
              <a:prstGeom prst="triangle">
                <a:avLst/>
              </a:prstGeom>
              <a:solidFill>
                <a:schemeClr val="tx1"/>
              </a:solidFill>
              <a:ln w="28575">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Arial" panose="020B0604020202020204" pitchFamily="34" charset="0"/>
                  <a:cs typeface="Arial" panose="020B0604020202020204" pitchFamily="34" charset="0"/>
                </a:endParaRPr>
              </a:p>
            </p:txBody>
          </p:sp>
          <p:sp>
            <p:nvSpPr>
              <p:cNvPr id="36" name="Rectangle 35">
                <a:extLst>
                  <a:ext uri="{FF2B5EF4-FFF2-40B4-BE49-F238E27FC236}">
                    <a16:creationId xmlns:a16="http://schemas.microsoft.com/office/drawing/2014/main" id="{B4289A5D-B6DA-BB60-3BEE-F9EE43F55185}"/>
                  </a:ext>
                </a:extLst>
              </p:cNvPr>
              <p:cNvSpPr/>
              <p:nvPr/>
            </p:nvSpPr>
            <p:spPr>
              <a:xfrm>
                <a:off x="2724893" y="2095500"/>
                <a:ext cx="788892" cy="69850"/>
              </a:xfrm>
              <a:prstGeom prst="rect">
                <a:avLst/>
              </a:prstGeom>
              <a:solidFill>
                <a:schemeClr val="tx1"/>
              </a:solidFill>
              <a:ln w="28575">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Arial" panose="020B0604020202020204" pitchFamily="34" charset="0"/>
                  <a:cs typeface="Arial" panose="020B0604020202020204" pitchFamily="34" charset="0"/>
                </a:endParaRPr>
              </a:p>
            </p:txBody>
          </p:sp>
        </p:grpSp>
      </p:grpSp>
    </p:spTree>
    <p:extLst>
      <p:ext uri="{BB962C8B-B14F-4D97-AF65-F5344CB8AC3E}">
        <p14:creationId xmlns:p14="http://schemas.microsoft.com/office/powerpoint/2010/main" val="2607396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161FF5-704B-E560-6FC9-56B6AEF5AB5E}"/>
              </a:ext>
            </a:extLst>
          </p:cNvPr>
          <p:cNvSpPr>
            <a:spLocks noGrp="1"/>
          </p:cNvSpPr>
          <p:nvPr>
            <p:ph type="sldNum" sz="quarter" idx="4"/>
          </p:nvPr>
        </p:nvSpPr>
        <p:spPr/>
        <p:txBody>
          <a:bodyPr/>
          <a:lstStyle/>
          <a:p>
            <a:fld id="{A985D017-44AD-B14C-B295-D6060EBAC39E}" type="slidenum">
              <a:rPr lang="en-US" smtClean="0">
                <a:solidFill>
                  <a:schemeClr val="tx1">
                    <a:lumMod val="95000"/>
                    <a:lumOff val="5000"/>
                  </a:schemeClr>
                </a:solidFill>
                <a:latin typeface="Arial" panose="020B0604020202020204" pitchFamily="34" charset="0"/>
                <a:cs typeface="Arial" panose="020B0604020202020204" pitchFamily="34" charset="0"/>
              </a:rPr>
              <a:pPr/>
              <a:t>5</a:t>
            </a:fld>
            <a:endParaRPr lang="en-US">
              <a:solidFill>
                <a:schemeClr val="tx1">
                  <a:lumMod val="95000"/>
                  <a:lumOff val="5000"/>
                </a:schemeClr>
              </a:solidFill>
              <a:latin typeface="Arial" panose="020B0604020202020204" pitchFamily="34" charset="0"/>
              <a:cs typeface="Arial" panose="020B0604020202020204" pitchFamily="34" charset="0"/>
            </a:endParaRPr>
          </a:p>
        </p:txBody>
      </p:sp>
      <p:sp>
        <p:nvSpPr>
          <p:cNvPr id="4" name="Title 3">
            <a:extLst>
              <a:ext uri="{FF2B5EF4-FFF2-40B4-BE49-F238E27FC236}">
                <a16:creationId xmlns:a16="http://schemas.microsoft.com/office/drawing/2014/main" id="{FB136700-94E2-7A0F-8B3E-7F4E55AFC497}"/>
              </a:ext>
            </a:extLst>
          </p:cNvPr>
          <p:cNvSpPr>
            <a:spLocks noGrp="1"/>
          </p:cNvSpPr>
          <p:nvPr>
            <p:ph type="title"/>
          </p:nvPr>
        </p:nvSpPr>
        <p:spPr>
          <a:xfrm>
            <a:off x="257870" y="47057"/>
            <a:ext cx="12110224" cy="769434"/>
          </a:xfrm>
        </p:spPr>
        <p:txBody>
          <a:bodyPr>
            <a:noAutofit/>
          </a:bodyPr>
          <a:lstStyle/>
          <a:p>
            <a:r>
              <a:rPr lang="en-US" dirty="0">
                <a:latin typeface="Arial"/>
                <a:cs typeface="Arial"/>
              </a:rPr>
              <a:t>Boeing should establish a</a:t>
            </a:r>
            <a:r>
              <a:rPr lang="en-US" b="0" i="0" dirty="0">
                <a:effectLst/>
                <a:latin typeface="Arial"/>
                <a:cs typeface="Arial"/>
              </a:rPr>
              <a:t> safety </a:t>
            </a:r>
            <a:r>
              <a:rPr lang="en-US" dirty="0">
                <a:latin typeface="Arial"/>
                <a:cs typeface="Arial"/>
              </a:rPr>
              <a:t>committee</a:t>
            </a:r>
            <a:r>
              <a:rPr lang="en-US" b="0" i="0" dirty="0">
                <a:effectLst/>
                <a:latin typeface="Arial"/>
                <a:cs typeface="Arial"/>
              </a:rPr>
              <a:t> to </a:t>
            </a:r>
            <a:r>
              <a:rPr lang="en-US" dirty="0">
                <a:latin typeface="Arial"/>
                <a:cs typeface="Arial"/>
              </a:rPr>
              <a:t>o</a:t>
            </a:r>
            <a:r>
              <a:rPr lang="en-US" b="0" i="0" dirty="0">
                <a:effectLst/>
                <a:latin typeface="Arial"/>
                <a:cs typeface="Arial"/>
              </a:rPr>
              <a:t>versee </a:t>
            </a:r>
            <a:r>
              <a:rPr lang="en-US" dirty="0">
                <a:latin typeface="Arial"/>
                <a:cs typeface="Arial"/>
              </a:rPr>
              <a:t>s</a:t>
            </a:r>
            <a:r>
              <a:rPr lang="en-US" b="0" i="0" dirty="0">
                <a:effectLst/>
                <a:latin typeface="Arial"/>
                <a:cs typeface="Arial"/>
              </a:rPr>
              <a:t>afety </a:t>
            </a:r>
            <a:r>
              <a:rPr lang="en-US" dirty="0">
                <a:latin typeface="Arial"/>
                <a:cs typeface="Arial"/>
              </a:rPr>
              <a:t>a</a:t>
            </a:r>
            <a:r>
              <a:rPr lang="en-US" b="0" i="0" dirty="0">
                <a:effectLst/>
                <a:latin typeface="Arial"/>
                <a:cs typeface="Arial"/>
              </a:rPr>
              <a:t>cross </a:t>
            </a:r>
            <a:r>
              <a:rPr lang="en-US" dirty="0">
                <a:latin typeface="Arial"/>
                <a:cs typeface="Arial"/>
              </a:rPr>
              <a:t>a</a:t>
            </a:r>
            <a:r>
              <a:rPr lang="en-US" b="0" i="0" dirty="0">
                <a:effectLst/>
                <a:latin typeface="Arial"/>
                <a:cs typeface="Arial"/>
              </a:rPr>
              <a:t>ll </a:t>
            </a:r>
            <a:r>
              <a:rPr lang="en-US" dirty="0">
                <a:latin typeface="Arial"/>
                <a:cs typeface="Arial"/>
              </a:rPr>
              <a:t>o</a:t>
            </a:r>
            <a:r>
              <a:rPr lang="en-US" b="0" i="0" dirty="0">
                <a:effectLst/>
                <a:latin typeface="Arial"/>
                <a:cs typeface="Arial"/>
              </a:rPr>
              <a:t>perations</a:t>
            </a:r>
            <a:endParaRPr lang="en-US" dirty="0">
              <a:latin typeface="Arial"/>
              <a:cs typeface="Arial"/>
            </a:endParaRPr>
          </a:p>
        </p:txBody>
      </p:sp>
      <p:sp>
        <p:nvSpPr>
          <p:cNvPr id="8" name="TextBox 3">
            <a:extLst>
              <a:ext uri="{FF2B5EF4-FFF2-40B4-BE49-F238E27FC236}">
                <a16:creationId xmlns:a16="http://schemas.microsoft.com/office/drawing/2014/main" id="{7E64BD63-4C23-96F9-7775-CACE8C957C25}"/>
              </a:ext>
            </a:extLst>
          </p:cNvPr>
          <p:cNvSpPr txBox="1"/>
          <p:nvPr/>
        </p:nvSpPr>
        <p:spPr>
          <a:xfrm>
            <a:off x="8228916" y="2769661"/>
            <a:ext cx="3569999" cy="2800767"/>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sz="1600" dirty="0">
                <a:solidFill>
                  <a:schemeClr val="tx1">
                    <a:lumMod val="95000"/>
                    <a:lumOff val="5000"/>
                  </a:schemeClr>
                </a:solidFill>
                <a:latin typeface="Arial"/>
                <a:ea typeface="Malgun Gothic"/>
                <a:cs typeface="Arial"/>
              </a:rPr>
              <a:t>Authority spans across all departments and levels of the organization</a:t>
            </a:r>
          </a:p>
          <a:p>
            <a:pPr marL="285750" indent="-285750">
              <a:buFont typeface="Arial" panose="020B0604020202020204" pitchFamily="34" charset="0"/>
              <a:buChar char="•"/>
            </a:pPr>
            <a:r>
              <a:rPr lang="en-US" sz="1600" dirty="0">
                <a:solidFill>
                  <a:schemeClr val="tx1">
                    <a:lumMod val="95000"/>
                    <a:lumOff val="5000"/>
                  </a:schemeClr>
                </a:solidFill>
                <a:latin typeface="Arial"/>
                <a:ea typeface="Malgun Gothic"/>
                <a:cs typeface="Arial"/>
              </a:rPr>
              <a:t>Hold the final authority on approving safety protocols, guidelines, and recommendations.</a:t>
            </a:r>
          </a:p>
          <a:p>
            <a:pPr marL="285750" indent="-285750">
              <a:buFont typeface="Arial" panose="020B0604020202020204" pitchFamily="34" charset="0"/>
              <a:buChar char="•"/>
            </a:pPr>
            <a:r>
              <a:rPr lang="en-US" sz="1600" dirty="0">
                <a:solidFill>
                  <a:schemeClr val="tx1">
                    <a:lumMod val="95000"/>
                    <a:lumOff val="5000"/>
                  </a:schemeClr>
                </a:solidFill>
                <a:latin typeface="Arial"/>
                <a:ea typeface="Malgun Gothic"/>
                <a:cs typeface="Arial"/>
              </a:rPr>
              <a:t>Enforce safety regulations and policies. </a:t>
            </a:r>
            <a:endParaRPr lang="en-US" sz="1600" dirty="0">
              <a:solidFill>
                <a:schemeClr val="tx1">
                  <a:lumMod val="95000"/>
                  <a:lumOff val="5000"/>
                </a:schemeClr>
              </a:solidFill>
              <a:latin typeface="Arial" panose="020B0604020202020204" pitchFamily="34" charset="0"/>
              <a:ea typeface="Malgun Gothic"/>
              <a:cs typeface="Arial" panose="020B0604020202020204" pitchFamily="34" charset="0"/>
            </a:endParaRPr>
          </a:p>
          <a:p>
            <a:pPr marL="285750" indent="-285750">
              <a:buFont typeface="Arial" panose="020B0604020202020204" pitchFamily="34" charset="0"/>
              <a:buChar char="•"/>
            </a:pPr>
            <a:r>
              <a:rPr lang="en-US" sz="1600" dirty="0">
                <a:solidFill>
                  <a:schemeClr val="tx1">
                    <a:lumMod val="95000"/>
                    <a:lumOff val="5000"/>
                  </a:schemeClr>
                </a:solidFill>
                <a:latin typeface="Arial"/>
                <a:ea typeface="Malgun Gothic"/>
                <a:cs typeface="Arial"/>
              </a:rPr>
              <a:t>Authority to allocate budget and resources for safety initiatives.</a:t>
            </a:r>
          </a:p>
          <a:p>
            <a:endParaRPr lang="en-US" sz="1600" dirty="0">
              <a:solidFill>
                <a:schemeClr val="tx1">
                  <a:lumMod val="95000"/>
                  <a:lumOff val="5000"/>
                </a:schemeClr>
              </a:solidFill>
              <a:latin typeface="Arial" panose="020B0604020202020204" pitchFamily="34" charset="0"/>
              <a:ea typeface="Malgun Gothic"/>
              <a:cs typeface="Arial" panose="020B0604020202020204" pitchFamily="34" charset="0"/>
            </a:endParaRPr>
          </a:p>
        </p:txBody>
      </p:sp>
      <p:sp>
        <p:nvSpPr>
          <p:cNvPr id="5" name="TextBox 1">
            <a:extLst>
              <a:ext uri="{FF2B5EF4-FFF2-40B4-BE49-F238E27FC236}">
                <a16:creationId xmlns:a16="http://schemas.microsoft.com/office/drawing/2014/main" id="{B5984633-3619-2D4C-DDEA-3ECE427C0627}"/>
              </a:ext>
            </a:extLst>
          </p:cNvPr>
          <p:cNvSpPr txBox="1"/>
          <p:nvPr/>
        </p:nvSpPr>
        <p:spPr>
          <a:xfrm>
            <a:off x="9170770" y="2369551"/>
            <a:ext cx="1686292" cy="400110"/>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b="1">
                <a:solidFill>
                  <a:srgbClr val="2F5597"/>
                </a:solidFill>
                <a:latin typeface="Arial" panose="020B0604020202020204" pitchFamily="34" charset="0"/>
                <a:ea typeface="Malgun Gothic"/>
                <a:cs typeface="Arial" panose="020B0604020202020204" pitchFamily="34" charset="0"/>
              </a:rPr>
              <a:t>Authority</a:t>
            </a:r>
            <a:endParaRPr lang="en-US" sz="2000" b="1">
              <a:solidFill>
                <a:srgbClr val="2F5597"/>
              </a:solidFill>
              <a:latin typeface="Arial" panose="020B0604020202020204" pitchFamily="34" charset="0"/>
              <a:ea typeface="Malgun Gothic" panose="020B0503020000020004" pitchFamily="34" charset="-127"/>
              <a:cs typeface="Arial" panose="020B0604020202020204" pitchFamily="34" charset="0"/>
            </a:endParaRPr>
          </a:p>
        </p:txBody>
      </p:sp>
      <p:grpSp>
        <p:nvGrpSpPr>
          <p:cNvPr id="54" name="Group 53">
            <a:extLst>
              <a:ext uri="{FF2B5EF4-FFF2-40B4-BE49-F238E27FC236}">
                <a16:creationId xmlns:a16="http://schemas.microsoft.com/office/drawing/2014/main" id="{28631AD5-104D-D634-AC06-C4FE269B7A9C}"/>
              </a:ext>
            </a:extLst>
          </p:cNvPr>
          <p:cNvGrpSpPr/>
          <p:nvPr/>
        </p:nvGrpSpPr>
        <p:grpSpPr>
          <a:xfrm>
            <a:off x="9758313" y="1798368"/>
            <a:ext cx="511206" cy="511206"/>
            <a:chOff x="1586393" y="1553538"/>
            <a:chExt cx="697105" cy="697105"/>
          </a:xfrm>
        </p:grpSpPr>
        <p:sp>
          <p:nvSpPr>
            <p:cNvPr id="37" name="Oval 36">
              <a:extLst>
                <a:ext uri="{FF2B5EF4-FFF2-40B4-BE49-F238E27FC236}">
                  <a16:creationId xmlns:a16="http://schemas.microsoft.com/office/drawing/2014/main" id="{645BB1C2-5BCB-4792-D490-C732F7E3BD84}"/>
                </a:ext>
              </a:extLst>
            </p:cNvPr>
            <p:cNvSpPr/>
            <p:nvPr/>
          </p:nvSpPr>
          <p:spPr>
            <a:xfrm>
              <a:off x="1586393" y="1553538"/>
              <a:ext cx="697105" cy="69710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a:latin typeface="Arial" panose="020B0604020202020204" pitchFamily="34" charset="0"/>
                <a:cs typeface="Arial" panose="020B0604020202020204" pitchFamily="34" charset="0"/>
              </a:endParaRPr>
            </a:p>
          </p:txBody>
        </p:sp>
        <p:pic>
          <p:nvPicPr>
            <p:cNvPr id="42" name="Graphic 41" descr="Gavel with solid fill">
              <a:extLst>
                <a:ext uri="{FF2B5EF4-FFF2-40B4-BE49-F238E27FC236}">
                  <a16:creationId xmlns:a16="http://schemas.microsoft.com/office/drawing/2014/main" id="{13356CEE-7486-E2F9-F49A-796BD2853B57}"/>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92402" y="1634967"/>
              <a:ext cx="492443" cy="492443"/>
            </a:xfrm>
            <a:prstGeom prst="rect">
              <a:avLst/>
            </a:prstGeom>
          </p:spPr>
        </p:pic>
      </p:grpSp>
      <p:sp>
        <p:nvSpPr>
          <p:cNvPr id="43" name="Rectangle 42">
            <a:extLst>
              <a:ext uri="{FF2B5EF4-FFF2-40B4-BE49-F238E27FC236}">
                <a16:creationId xmlns:a16="http://schemas.microsoft.com/office/drawing/2014/main" id="{81EFE32D-C50D-1AD6-AF10-432B7C72D82D}"/>
              </a:ext>
            </a:extLst>
          </p:cNvPr>
          <p:cNvSpPr/>
          <p:nvPr/>
        </p:nvSpPr>
        <p:spPr>
          <a:xfrm>
            <a:off x="979638" y="868232"/>
            <a:ext cx="10232724" cy="769434"/>
          </a:xfrm>
          <a:prstGeom prst="rect">
            <a:avLst/>
          </a:prstGeom>
          <a:solidFill>
            <a:srgbClr val="45478B">
              <a:alpha val="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a:solidFill>
                  <a:schemeClr val="tx1"/>
                </a:solidFill>
                <a:latin typeface="Arial" panose="020B0604020202020204" pitchFamily="34" charset="0"/>
                <a:ea typeface="Malgun Gothic" panose="020B0503020000020004" pitchFamily="34" charset="-127"/>
                <a:cs typeface="Arial" panose="020B0604020202020204" pitchFamily="34" charset="0"/>
              </a:rPr>
              <a:t>The primary objective is to ensure </a:t>
            </a:r>
            <a:r>
              <a:rPr lang="en-US" sz="1600">
                <a:solidFill>
                  <a:schemeClr val="tx1"/>
                </a:solidFill>
                <a:latin typeface="Arial" panose="020B0604020202020204" pitchFamily="34" charset="0"/>
                <a:ea typeface="Malgun Gothic" panose="020B0503020000020004" pitchFamily="34" charset="-127"/>
                <a:cs typeface="Arial" panose="020B0604020202020204" pitchFamily="34" charset="0"/>
              </a:rPr>
              <a:t>any system design change, updated safety measures, policies has been carefully reviewed and correctly approved to make sure safety controls in place and minimizing risks associated with aircraft manufacturing and operations</a:t>
            </a:r>
            <a:endParaRPr lang="en-US" sz="1600" dirty="0">
              <a:solidFill>
                <a:schemeClr val="tx1"/>
              </a:solidFill>
              <a:latin typeface="Arial" panose="020B0604020202020204" pitchFamily="34" charset="0"/>
              <a:ea typeface="Malgun Gothic" panose="020B0503020000020004" pitchFamily="34" charset="-127"/>
              <a:cs typeface="Arial" panose="020B0604020202020204" pitchFamily="34" charset="0"/>
            </a:endParaRPr>
          </a:p>
        </p:txBody>
      </p:sp>
      <p:sp>
        <p:nvSpPr>
          <p:cNvPr id="20" name="TextBox 7">
            <a:extLst>
              <a:ext uri="{FF2B5EF4-FFF2-40B4-BE49-F238E27FC236}">
                <a16:creationId xmlns:a16="http://schemas.microsoft.com/office/drawing/2014/main" id="{A48A1D10-7349-9C05-5730-5DC2549E2DB9}"/>
              </a:ext>
            </a:extLst>
          </p:cNvPr>
          <p:cNvSpPr txBox="1"/>
          <p:nvPr/>
        </p:nvSpPr>
        <p:spPr>
          <a:xfrm>
            <a:off x="4902494" y="2369551"/>
            <a:ext cx="2387011" cy="400110"/>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b="1" dirty="0">
                <a:solidFill>
                  <a:srgbClr val="2F5597"/>
                </a:solidFill>
                <a:latin typeface="Arial" panose="020B0604020202020204" pitchFamily="34" charset="0"/>
                <a:ea typeface="Malgun Gothic"/>
                <a:cs typeface="Arial" panose="020B0604020202020204" pitchFamily="34" charset="0"/>
              </a:rPr>
              <a:t>Responsibility</a:t>
            </a:r>
            <a:endParaRPr lang="en-US" sz="2000" b="1" dirty="0">
              <a:solidFill>
                <a:srgbClr val="2F5597"/>
              </a:solidFill>
              <a:latin typeface="Arial" panose="020B0604020202020204" pitchFamily="34" charset="0"/>
              <a:ea typeface="Malgun Gothic" panose="020B0503020000020004" pitchFamily="34" charset="-127"/>
              <a:cs typeface="Arial" panose="020B0604020202020204" pitchFamily="34" charset="0"/>
            </a:endParaRPr>
          </a:p>
        </p:txBody>
      </p:sp>
      <p:sp>
        <p:nvSpPr>
          <p:cNvPr id="23" name="TextBox 10">
            <a:extLst>
              <a:ext uri="{FF2B5EF4-FFF2-40B4-BE49-F238E27FC236}">
                <a16:creationId xmlns:a16="http://schemas.microsoft.com/office/drawing/2014/main" id="{8B36EF25-C4DF-FB8A-CB6D-40B53E5EDD90}"/>
              </a:ext>
            </a:extLst>
          </p:cNvPr>
          <p:cNvSpPr txBox="1"/>
          <p:nvPr/>
        </p:nvSpPr>
        <p:spPr>
          <a:xfrm>
            <a:off x="4086064" y="2792796"/>
            <a:ext cx="3914107" cy="2800767"/>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sz="1600" dirty="0">
                <a:solidFill>
                  <a:schemeClr val="tx1">
                    <a:lumMod val="95000"/>
                    <a:lumOff val="5000"/>
                  </a:schemeClr>
                </a:solidFill>
                <a:latin typeface="Arial" panose="020B0604020202020204" pitchFamily="34" charset="0"/>
                <a:ea typeface="Malgun Gothic"/>
                <a:cs typeface="Arial" panose="020B0604020202020204" pitchFamily="34" charset="0"/>
              </a:rPr>
              <a:t>Review and approve safety protocols, standards and procedures</a:t>
            </a:r>
          </a:p>
          <a:p>
            <a:pPr marL="285750" indent="-285750">
              <a:buFont typeface="Arial" panose="020B0604020202020204" pitchFamily="34" charset="0"/>
              <a:buChar char="•"/>
            </a:pPr>
            <a:r>
              <a:rPr lang="en-US" sz="1600" dirty="0">
                <a:solidFill>
                  <a:schemeClr val="tx1">
                    <a:lumMod val="95000"/>
                    <a:lumOff val="5000"/>
                  </a:schemeClr>
                </a:solidFill>
                <a:latin typeface="Arial" panose="020B0604020202020204" pitchFamily="34" charset="0"/>
                <a:ea typeface="Malgun Gothic"/>
                <a:cs typeface="Arial" panose="020B0604020202020204" pitchFamily="34" charset="0"/>
              </a:rPr>
              <a:t>Review system/design changes from the perspective of safety</a:t>
            </a:r>
          </a:p>
          <a:p>
            <a:pPr marL="285750" indent="-285750">
              <a:buFont typeface="Arial" panose="020B0604020202020204" pitchFamily="34" charset="0"/>
              <a:buChar char="•"/>
            </a:pPr>
            <a:r>
              <a:rPr lang="en-US" sz="1600" dirty="0">
                <a:solidFill>
                  <a:schemeClr val="tx1">
                    <a:lumMod val="95000"/>
                    <a:lumOff val="5000"/>
                  </a:schemeClr>
                </a:solidFill>
                <a:latin typeface="Arial" panose="020B0604020202020204" pitchFamily="34" charset="0"/>
                <a:ea typeface="Malgun Gothic"/>
                <a:cs typeface="Arial" panose="020B0604020202020204" pitchFamily="34" charset="0"/>
              </a:rPr>
              <a:t>Monitor safety compliance and conduct regular safety audits</a:t>
            </a:r>
          </a:p>
          <a:p>
            <a:pPr marL="285750" indent="-285750">
              <a:buFont typeface="Arial" panose="020B0604020202020204" pitchFamily="34" charset="0"/>
              <a:buChar char="•"/>
            </a:pPr>
            <a:r>
              <a:rPr lang="en-US" sz="1600" dirty="0">
                <a:solidFill>
                  <a:schemeClr val="tx1">
                    <a:lumMod val="95000"/>
                    <a:lumOff val="5000"/>
                  </a:schemeClr>
                </a:solidFill>
                <a:latin typeface="Arial" panose="020B0604020202020204" pitchFamily="34" charset="0"/>
                <a:ea typeface="Malgun Gothic"/>
                <a:cs typeface="Arial" panose="020B0604020202020204" pitchFamily="34" charset="0"/>
              </a:rPr>
              <a:t>Responding to safety incident reports and concerns</a:t>
            </a:r>
          </a:p>
          <a:p>
            <a:pPr marL="285750" indent="-285750">
              <a:buFont typeface="Arial" panose="020B0604020202020204" pitchFamily="34" charset="0"/>
              <a:buChar char="•"/>
            </a:pPr>
            <a:r>
              <a:rPr lang="en-US" sz="1600" dirty="0">
                <a:solidFill>
                  <a:schemeClr val="tx1">
                    <a:lumMod val="95000"/>
                    <a:lumOff val="5000"/>
                  </a:schemeClr>
                </a:solidFill>
                <a:latin typeface="Arial" panose="020B0604020202020204" pitchFamily="34" charset="0"/>
                <a:ea typeface="Malgun Gothic"/>
                <a:cs typeface="Arial" panose="020B0604020202020204" pitchFamily="34" charset="0"/>
              </a:rPr>
              <a:t>Meet bi-weekly or more frequently if urgent safety matters arise</a:t>
            </a:r>
          </a:p>
          <a:p>
            <a:pPr marL="285750" indent="-285750">
              <a:buFont typeface="Arial" panose="020B0604020202020204" pitchFamily="34" charset="0"/>
              <a:buChar char="•"/>
            </a:pPr>
            <a:endParaRPr lang="en-US" sz="1600" dirty="0">
              <a:solidFill>
                <a:schemeClr val="tx1">
                  <a:lumMod val="95000"/>
                  <a:lumOff val="5000"/>
                </a:schemeClr>
              </a:solidFill>
              <a:latin typeface="Arial" panose="020B0604020202020204" pitchFamily="34" charset="0"/>
              <a:ea typeface="Malgun Gothic"/>
              <a:cs typeface="Arial" panose="020B0604020202020204" pitchFamily="34" charset="0"/>
            </a:endParaRPr>
          </a:p>
        </p:txBody>
      </p:sp>
      <p:grpSp>
        <p:nvGrpSpPr>
          <p:cNvPr id="47" name="Group 46">
            <a:extLst>
              <a:ext uri="{FF2B5EF4-FFF2-40B4-BE49-F238E27FC236}">
                <a16:creationId xmlns:a16="http://schemas.microsoft.com/office/drawing/2014/main" id="{471D44B4-7D44-B1FF-4675-2AFBA950D6DC}"/>
              </a:ext>
            </a:extLst>
          </p:cNvPr>
          <p:cNvGrpSpPr/>
          <p:nvPr/>
        </p:nvGrpSpPr>
        <p:grpSpPr>
          <a:xfrm>
            <a:off x="5808580" y="1770393"/>
            <a:ext cx="493245" cy="511206"/>
            <a:chOff x="5747447" y="1640102"/>
            <a:chExt cx="697105" cy="697105"/>
          </a:xfrm>
        </p:grpSpPr>
        <p:sp>
          <p:nvSpPr>
            <p:cNvPr id="46" name="Oval 45">
              <a:extLst>
                <a:ext uri="{FF2B5EF4-FFF2-40B4-BE49-F238E27FC236}">
                  <a16:creationId xmlns:a16="http://schemas.microsoft.com/office/drawing/2014/main" id="{B39C671E-59FA-3550-AD2F-891ED30C643E}"/>
                </a:ext>
              </a:extLst>
            </p:cNvPr>
            <p:cNvSpPr/>
            <p:nvPr/>
          </p:nvSpPr>
          <p:spPr>
            <a:xfrm>
              <a:off x="5747447" y="1640102"/>
              <a:ext cx="697105" cy="69710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a:latin typeface="Arial" panose="020B0604020202020204" pitchFamily="34" charset="0"/>
                <a:cs typeface="Arial" panose="020B0604020202020204" pitchFamily="34" charset="0"/>
              </a:endParaRPr>
            </a:p>
          </p:txBody>
        </p:sp>
        <p:pic>
          <p:nvPicPr>
            <p:cNvPr id="38" name="Graphic 8" descr="Rating outline">
              <a:extLst>
                <a:ext uri="{FF2B5EF4-FFF2-40B4-BE49-F238E27FC236}">
                  <a16:creationId xmlns:a16="http://schemas.microsoft.com/office/drawing/2014/main" id="{2B9FA34C-036B-8313-EF33-E50C5FE8FEB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779611" y="1738586"/>
              <a:ext cx="598620" cy="598621"/>
            </a:xfrm>
            <a:prstGeom prst="rect">
              <a:avLst/>
            </a:prstGeom>
          </p:spPr>
        </p:pic>
      </p:grpSp>
      <p:sp>
        <p:nvSpPr>
          <p:cNvPr id="12" name="TextBox 5">
            <a:extLst>
              <a:ext uri="{FF2B5EF4-FFF2-40B4-BE49-F238E27FC236}">
                <a16:creationId xmlns:a16="http://schemas.microsoft.com/office/drawing/2014/main" id="{C5F4C15B-5FA9-DA8D-F535-0279F32CAAA5}"/>
              </a:ext>
            </a:extLst>
          </p:cNvPr>
          <p:cNvSpPr txBox="1"/>
          <p:nvPr/>
        </p:nvSpPr>
        <p:spPr>
          <a:xfrm>
            <a:off x="686358" y="2369551"/>
            <a:ext cx="2812673" cy="400110"/>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b="1" dirty="0">
                <a:solidFill>
                  <a:srgbClr val="2F5597"/>
                </a:solidFill>
                <a:latin typeface="Arial" panose="020B0604020202020204" pitchFamily="34" charset="0"/>
                <a:ea typeface="Malgun Gothic"/>
                <a:cs typeface="Arial" panose="020B0604020202020204" pitchFamily="34" charset="0"/>
              </a:rPr>
              <a:t>Roles</a:t>
            </a:r>
            <a:endParaRPr lang="en-US" sz="2000" b="1" dirty="0">
              <a:solidFill>
                <a:srgbClr val="2F5597"/>
              </a:solidFill>
              <a:latin typeface="Arial" panose="020B0604020202020204" pitchFamily="34" charset="0"/>
              <a:ea typeface="Malgun Gothic" panose="020B0503020000020004" pitchFamily="34" charset="-127"/>
              <a:cs typeface="Arial" panose="020B0604020202020204" pitchFamily="34" charset="0"/>
            </a:endParaRPr>
          </a:p>
        </p:txBody>
      </p:sp>
      <p:grpSp>
        <p:nvGrpSpPr>
          <p:cNvPr id="53" name="Group 52">
            <a:extLst>
              <a:ext uri="{FF2B5EF4-FFF2-40B4-BE49-F238E27FC236}">
                <a16:creationId xmlns:a16="http://schemas.microsoft.com/office/drawing/2014/main" id="{8C1D4677-7215-230B-817B-FE31EDCED7C9}"/>
              </a:ext>
            </a:extLst>
          </p:cNvPr>
          <p:cNvGrpSpPr/>
          <p:nvPr/>
        </p:nvGrpSpPr>
        <p:grpSpPr>
          <a:xfrm>
            <a:off x="1833309" y="1787214"/>
            <a:ext cx="518783" cy="511206"/>
            <a:chOff x="8683755" y="1611496"/>
            <a:chExt cx="697105" cy="697105"/>
          </a:xfrm>
        </p:grpSpPr>
        <p:sp>
          <p:nvSpPr>
            <p:cNvPr id="50" name="Oval 49">
              <a:extLst>
                <a:ext uri="{FF2B5EF4-FFF2-40B4-BE49-F238E27FC236}">
                  <a16:creationId xmlns:a16="http://schemas.microsoft.com/office/drawing/2014/main" id="{9BD6AB4D-0A81-38E4-1744-F5D3AD08A3DD}"/>
                </a:ext>
              </a:extLst>
            </p:cNvPr>
            <p:cNvSpPr/>
            <p:nvPr/>
          </p:nvSpPr>
          <p:spPr>
            <a:xfrm>
              <a:off x="8683755" y="1611496"/>
              <a:ext cx="697105" cy="69710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600">
                <a:latin typeface="Arial" panose="020B0604020202020204" pitchFamily="34" charset="0"/>
                <a:cs typeface="Arial" panose="020B0604020202020204" pitchFamily="34" charset="0"/>
              </a:endParaRPr>
            </a:p>
          </p:txBody>
        </p:sp>
        <p:pic>
          <p:nvPicPr>
            <p:cNvPr id="52" name="Graphic 9" descr="Group of men with solid fill">
              <a:extLst>
                <a:ext uri="{FF2B5EF4-FFF2-40B4-BE49-F238E27FC236}">
                  <a16:creationId xmlns:a16="http://schemas.microsoft.com/office/drawing/2014/main" id="{141DE837-93A6-892B-0153-9C28225518E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805663" y="1752610"/>
              <a:ext cx="453275" cy="445297"/>
            </a:xfrm>
            <a:prstGeom prst="rect">
              <a:avLst/>
            </a:prstGeom>
          </p:spPr>
        </p:pic>
      </p:grpSp>
      <p:sp>
        <p:nvSpPr>
          <p:cNvPr id="75" name="TextBox 3">
            <a:extLst>
              <a:ext uri="{FF2B5EF4-FFF2-40B4-BE49-F238E27FC236}">
                <a16:creationId xmlns:a16="http://schemas.microsoft.com/office/drawing/2014/main" id="{310C7389-64B3-4D8E-44D3-FD16B19E15C5}"/>
              </a:ext>
            </a:extLst>
          </p:cNvPr>
          <p:cNvSpPr txBox="1"/>
          <p:nvPr/>
        </p:nvSpPr>
        <p:spPr>
          <a:xfrm>
            <a:off x="369064" y="2792797"/>
            <a:ext cx="3447259" cy="3293209"/>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sz="1600" dirty="0">
                <a:solidFill>
                  <a:schemeClr val="tx1">
                    <a:lumMod val="95000"/>
                    <a:lumOff val="5000"/>
                  </a:schemeClr>
                </a:solidFill>
                <a:latin typeface="Arial"/>
                <a:ea typeface="Malgun Gothic"/>
                <a:cs typeface="Arial"/>
              </a:rPr>
              <a:t>Appointing a Chief Safety Officer who will be held accountable for all safety-related matters</a:t>
            </a:r>
          </a:p>
          <a:p>
            <a:pPr marL="285750" indent="-285750">
              <a:buFont typeface="Arial" panose="020B0604020202020204" pitchFamily="34" charset="0"/>
              <a:buChar char="•"/>
            </a:pPr>
            <a:r>
              <a:rPr lang="en-US" sz="1600" dirty="0">
                <a:solidFill>
                  <a:schemeClr val="tx1">
                    <a:lumMod val="95000"/>
                    <a:lumOff val="5000"/>
                  </a:schemeClr>
                </a:solidFill>
                <a:latin typeface="Arial"/>
                <a:ea typeface="Malgun Gothic"/>
                <a:cs typeface="Arial"/>
              </a:rPr>
              <a:t>Chief Engineer Officer, Chief Supply Chain Operations, Chief Quality Operations, and Chief Compliance Officer be responsible</a:t>
            </a:r>
          </a:p>
          <a:p>
            <a:pPr marL="285750" indent="-285750">
              <a:buFont typeface="Arial" panose="020B0604020202020204" pitchFamily="34" charset="0"/>
              <a:buChar char="•"/>
            </a:pPr>
            <a:r>
              <a:rPr lang="en-US" sz="1600" dirty="0">
                <a:solidFill>
                  <a:schemeClr val="tx1">
                    <a:lumMod val="95000"/>
                    <a:lumOff val="5000"/>
                  </a:schemeClr>
                </a:solidFill>
                <a:latin typeface="Arial"/>
                <a:ea typeface="Malgun Gothic"/>
                <a:cs typeface="Arial"/>
              </a:rPr>
              <a:t>Chief Legal Officer, Subject Matter will be consulted</a:t>
            </a:r>
          </a:p>
          <a:p>
            <a:pPr marL="285750" indent="-285750">
              <a:buFont typeface="Arial" panose="020B0604020202020204" pitchFamily="34" charset="0"/>
              <a:buChar char="•"/>
            </a:pPr>
            <a:r>
              <a:rPr lang="en-US" sz="1600" dirty="0">
                <a:solidFill>
                  <a:schemeClr val="tx1">
                    <a:lumMod val="95000"/>
                    <a:lumOff val="5000"/>
                  </a:schemeClr>
                </a:solidFill>
                <a:latin typeface="Arial"/>
                <a:ea typeface="Malgun Gothic"/>
                <a:cs typeface="Arial"/>
              </a:rPr>
              <a:t>Working Group Representatives</a:t>
            </a:r>
            <a:endParaRPr lang="en-US" sz="1600" dirty="0">
              <a:solidFill>
                <a:schemeClr val="tx1">
                  <a:lumMod val="95000"/>
                  <a:lumOff val="5000"/>
                </a:schemeClr>
              </a:solidFill>
              <a:latin typeface="Arial" panose="020B0604020202020204" pitchFamily="34" charset="0"/>
              <a:ea typeface="Malgun Gothic"/>
              <a:cs typeface="Arial" panose="020B0604020202020204" pitchFamily="34" charset="0"/>
            </a:endParaRPr>
          </a:p>
          <a:p>
            <a:pPr marL="285750" indent="-285750">
              <a:buFont typeface="Arial" panose="020B0604020202020204" pitchFamily="34" charset="0"/>
              <a:buChar char="•"/>
            </a:pPr>
            <a:endParaRPr lang="en-US" sz="1600" dirty="0">
              <a:solidFill>
                <a:schemeClr val="tx1">
                  <a:lumMod val="95000"/>
                  <a:lumOff val="5000"/>
                </a:schemeClr>
              </a:solidFill>
              <a:latin typeface="Arial" panose="020B0604020202020204" pitchFamily="34" charset="0"/>
              <a:ea typeface="Malgun Gothic"/>
              <a:cs typeface="Arial" panose="020B0604020202020204" pitchFamily="34" charset="0"/>
            </a:endParaRPr>
          </a:p>
          <a:p>
            <a:endParaRPr lang="en-US" sz="1600" dirty="0">
              <a:solidFill>
                <a:schemeClr val="tx1">
                  <a:lumMod val="95000"/>
                  <a:lumOff val="5000"/>
                </a:schemeClr>
              </a:solidFill>
              <a:latin typeface="Arial" panose="020B0604020202020204" pitchFamily="34" charset="0"/>
              <a:ea typeface="Malgun Gothic"/>
              <a:cs typeface="Arial" panose="020B0604020202020204" pitchFamily="34" charset="0"/>
            </a:endParaRPr>
          </a:p>
        </p:txBody>
      </p:sp>
    </p:spTree>
    <p:extLst>
      <p:ext uri="{BB962C8B-B14F-4D97-AF65-F5344CB8AC3E}">
        <p14:creationId xmlns:p14="http://schemas.microsoft.com/office/powerpoint/2010/main" val="1419809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C8B7516-DD1A-B192-5C98-E13821E69B1A}"/>
              </a:ext>
            </a:extLst>
          </p:cNvPr>
          <p:cNvSpPr>
            <a:spLocks noGrp="1"/>
          </p:cNvSpPr>
          <p:nvPr>
            <p:ph type="sldNum" sz="quarter" idx="4"/>
          </p:nvPr>
        </p:nvSpPr>
        <p:spPr/>
        <p:txBody>
          <a:bodyPr/>
          <a:lstStyle/>
          <a:p>
            <a:fld id="{A985D017-44AD-B14C-B295-D6060EBAC39E}" type="slidenum">
              <a:rPr lang="en-US" smtClean="0">
                <a:solidFill>
                  <a:schemeClr val="tx1">
                    <a:lumMod val="95000"/>
                    <a:lumOff val="5000"/>
                  </a:schemeClr>
                </a:solidFill>
                <a:latin typeface="Arial" panose="020B0604020202020204" pitchFamily="34" charset="0"/>
                <a:cs typeface="Arial" panose="020B0604020202020204" pitchFamily="34" charset="0"/>
              </a:rPr>
              <a:pPr/>
              <a:t>6</a:t>
            </a:fld>
            <a:endParaRPr lang="en-US"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 name="Title 2">
            <a:extLst>
              <a:ext uri="{FF2B5EF4-FFF2-40B4-BE49-F238E27FC236}">
                <a16:creationId xmlns:a16="http://schemas.microsoft.com/office/drawing/2014/main" id="{52C80C86-A849-6C38-4636-69EC85AF131B}"/>
              </a:ext>
            </a:extLst>
          </p:cNvPr>
          <p:cNvSpPr>
            <a:spLocks noGrp="1"/>
          </p:cNvSpPr>
          <p:nvPr>
            <p:ph type="title"/>
          </p:nvPr>
        </p:nvSpPr>
        <p:spPr>
          <a:xfrm>
            <a:off x="241299" y="-41595"/>
            <a:ext cx="10992757" cy="986426"/>
          </a:xfrm>
        </p:spPr>
        <p:txBody>
          <a:bodyPr>
            <a:normAutofit/>
          </a:bodyPr>
          <a:lstStyle/>
          <a:p>
            <a:r>
              <a:rPr lang="en-US" dirty="0">
                <a:latin typeface="Arial" panose="020B0604020202020204" pitchFamily="34" charset="0"/>
                <a:cs typeface="Arial" panose="020B0604020202020204" pitchFamily="34" charset="0"/>
              </a:rPr>
              <a:t>Boeing will develop set standards for each of their controls to detect and prevent flaws in design </a:t>
            </a:r>
          </a:p>
        </p:txBody>
      </p:sp>
      <p:sp>
        <p:nvSpPr>
          <p:cNvPr id="6" name="TextBox 5">
            <a:extLst>
              <a:ext uri="{FF2B5EF4-FFF2-40B4-BE49-F238E27FC236}">
                <a16:creationId xmlns:a16="http://schemas.microsoft.com/office/drawing/2014/main" id="{61BCE3EA-6E2D-DEC3-00C7-B75746C90A0D}"/>
              </a:ext>
            </a:extLst>
          </p:cNvPr>
          <p:cNvSpPr txBox="1"/>
          <p:nvPr/>
        </p:nvSpPr>
        <p:spPr>
          <a:xfrm>
            <a:off x="292634" y="5495219"/>
            <a:ext cx="11642756" cy="408623"/>
          </a:xfrm>
          <a:prstGeom prst="roundRect">
            <a:avLst/>
          </a:prstGeom>
          <a:solidFill>
            <a:schemeClr val="tx1"/>
          </a:solidFill>
        </p:spPr>
        <p:txBody>
          <a:bodyPr wrap="square" rtlCol="0">
            <a:spAutoFit/>
          </a:bodyPr>
          <a:lstStyle/>
          <a:p>
            <a:pPr algn="ctr"/>
            <a:r>
              <a:rPr lang="en-US" b="1">
                <a:solidFill>
                  <a:schemeClr val="bg1"/>
                </a:solidFill>
                <a:latin typeface="Arial" panose="020B0604020202020204" pitchFamily="34" charset="0"/>
                <a:cs typeface="Arial" panose="020B0604020202020204" pitchFamily="34" charset="0"/>
              </a:rPr>
              <a:t>Set Standards Will Provide Boeing With Clear Metrics and KPIs</a:t>
            </a:r>
            <a:endParaRPr lang="en-IN" b="1">
              <a:solidFill>
                <a:schemeClr val="bg1"/>
              </a:solidFill>
              <a:latin typeface="Arial" panose="020B0604020202020204" pitchFamily="34" charset="0"/>
              <a:cs typeface="Arial" panose="020B0604020202020204" pitchFamily="34" charset="0"/>
            </a:endParaRPr>
          </a:p>
        </p:txBody>
      </p:sp>
      <p:grpSp>
        <p:nvGrpSpPr>
          <p:cNvPr id="8" name="Group 7">
            <a:extLst>
              <a:ext uri="{FF2B5EF4-FFF2-40B4-BE49-F238E27FC236}">
                <a16:creationId xmlns:a16="http://schemas.microsoft.com/office/drawing/2014/main" id="{DC2D6CC4-B3CE-68A1-F23B-AC47A54ED25F}"/>
              </a:ext>
            </a:extLst>
          </p:cNvPr>
          <p:cNvGrpSpPr/>
          <p:nvPr/>
        </p:nvGrpSpPr>
        <p:grpSpPr>
          <a:xfrm>
            <a:off x="292634" y="1005696"/>
            <a:ext cx="2661716" cy="4258737"/>
            <a:chOff x="108641" y="1031719"/>
            <a:chExt cx="2661716" cy="4258737"/>
          </a:xfrm>
        </p:grpSpPr>
        <p:sp>
          <p:nvSpPr>
            <p:cNvPr id="17" name="Rectangle: Rounded Corners 3">
              <a:extLst>
                <a:ext uri="{FF2B5EF4-FFF2-40B4-BE49-F238E27FC236}">
                  <a16:creationId xmlns:a16="http://schemas.microsoft.com/office/drawing/2014/main" id="{D13036DC-E931-E38B-ADE5-E8B4F78B1253}"/>
                </a:ext>
              </a:extLst>
            </p:cNvPr>
            <p:cNvSpPr/>
            <p:nvPr/>
          </p:nvSpPr>
          <p:spPr>
            <a:xfrm>
              <a:off x="108641" y="1284514"/>
              <a:ext cx="2661716" cy="4005942"/>
            </a:xfrm>
            <a:prstGeom prst="rect">
              <a:avLst/>
            </a:prstGeom>
            <a:noFill/>
            <a:ln w="28575">
              <a:solidFill>
                <a:srgbClr val="2F559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en-US" sz="1500" dirty="0">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500" dirty="0">
                  <a:solidFill>
                    <a:schemeClr val="tx1"/>
                  </a:solidFill>
                  <a:latin typeface="Arial" panose="020B0604020202020204" pitchFamily="34" charset="0"/>
                  <a:cs typeface="Arial" panose="020B0604020202020204" pitchFamily="34" charset="0"/>
                </a:rPr>
                <a:t>All 737 MAXs should have multiple simultaneous </a:t>
              </a:r>
              <a:r>
                <a:rPr lang="en-US" sz="1500" dirty="0" err="1">
                  <a:solidFill>
                    <a:schemeClr val="tx1"/>
                  </a:solidFill>
                  <a:latin typeface="Arial" panose="020B0604020202020204" pitchFamily="34" charset="0"/>
                  <a:cs typeface="Arial" panose="020B0604020202020204" pitchFamily="34" charset="0"/>
                </a:rPr>
                <a:t>AoA</a:t>
              </a:r>
              <a:r>
                <a:rPr lang="en-US" sz="1500" dirty="0">
                  <a:solidFill>
                    <a:schemeClr val="tx1"/>
                  </a:solidFill>
                  <a:latin typeface="Arial" panose="020B0604020202020204" pitchFamily="34" charset="0"/>
                  <a:cs typeface="Arial" panose="020B0604020202020204" pitchFamily="34" charset="0"/>
                </a:rPr>
                <a:t> sensors</a:t>
              </a:r>
            </a:p>
            <a:p>
              <a:pPr marL="285750" indent="-285750">
                <a:buFont typeface="Arial" panose="020B0604020202020204" pitchFamily="34" charset="0"/>
                <a:buChar char="•"/>
              </a:pPr>
              <a:endParaRPr lang="en-US" sz="1500" dirty="0">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500" dirty="0">
                  <a:solidFill>
                    <a:schemeClr val="tx1"/>
                  </a:solidFill>
                  <a:latin typeface="Arial" panose="020B0604020202020204" pitchFamily="34" charset="0"/>
                  <a:cs typeface="Arial" panose="020B0604020202020204" pitchFamily="34" charset="0"/>
                </a:rPr>
                <a:t>Weekly checks and standards to ensure equipment meets criteria</a:t>
              </a:r>
            </a:p>
            <a:p>
              <a:pPr marL="285750" indent="-285750">
                <a:buFont typeface="Arial" panose="020B0604020202020204" pitchFamily="34" charset="0"/>
                <a:buChar char="•"/>
              </a:pPr>
              <a:endParaRPr lang="en-US" sz="1500" dirty="0">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500" dirty="0">
                  <a:solidFill>
                    <a:schemeClr val="tx1"/>
                  </a:solidFill>
                  <a:latin typeface="Arial" panose="020B0604020202020204" pitchFamily="34" charset="0"/>
                  <a:cs typeface="Arial" panose="020B0604020202020204" pitchFamily="34" charset="0"/>
                </a:rPr>
                <a:t>Develop 1-2 edge cases per major upgrade to account for unlikely scenarios</a:t>
              </a:r>
            </a:p>
          </p:txBody>
        </p:sp>
        <p:sp>
          <p:nvSpPr>
            <p:cNvPr id="33" name="Rectangle: Rounded Corners 32">
              <a:extLst>
                <a:ext uri="{FF2B5EF4-FFF2-40B4-BE49-F238E27FC236}">
                  <a16:creationId xmlns:a16="http://schemas.microsoft.com/office/drawing/2014/main" id="{47B6C8EE-855A-8B5B-63F9-F5E17232C3ED}"/>
                </a:ext>
              </a:extLst>
            </p:cNvPr>
            <p:cNvSpPr/>
            <p:nvPr/>
          </p:nvSpPr>
          <p:spPr>
            <a:xfrm>
              <a:off x="394470" y="1031719"/>
              <a:ext cx="2090058" cy="566928"/>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tx1"/>
                  </a:solidFill>
                  <a:latin typeface="Arial" panose="020B0604020202020204" pitchFamily="34" charset="0"/>
                  <a:cs typeface="Arial" panose="020B0604020202020204" pitchFamily="34" charset="0"/>
                </a:rPr>
                <a:t>Internal Testing</a:t>
              </a:r>
              <a:endParaRPr lang="en-US" sz="1600">
                <a:solidFill>
                  <a:schemeClr val="tx1"/>
                </a:solidFill>
                <a:latin typeface="Arial" panose="020B0604020202020204" pitchFamily="34" charset="0"/>
                <a:cs typeface="Arial" panose="020B0604020202020204" pitchFamily="34" charset="0"/>
              </a:endParaRPr>
            </a:p>
          </p:txBody>
        </p:sp>
      </p:grpSp>
      <p:grpSp>
        <p:nvGrpSpPr>
          <p:cNvPr id="9" name="Group 8">
            <a:extLst>
              <a:ext uri="{FF2B5EF4-FFF2-40B4-BE49-F238E27FC236}">
                <a16:creationId xmlns:a16="http://schemas.microsoft.com/office/drawing/2014/main" id="{080F430E-9E37-B3B8-2FF4-F6AA4018263C}"/>
              </a:ext>
            </a:extLst>
          </p:cNvPr>
          <p:cNvGrpSpPr/>
          <p:nvPr/>
        </p:nvGrpSpPr>
        <p:grpSpPr>
          <a:xfrm>
            <a:off x="3286310" y="975027"/>
            <a:ext cx="2661716" cy="4289406"/>
            <a:chOff x="3102317" y="1001050"/>
            <a:chExt cx="2661716" cy="4289406"/>
          </a:xfrm>
        </p:grpSpPr>
        <p:sp>
          <p:nvSpPr>
            <p:cNvPr id="32" name="Rectangle: Rounded Corners 3">
              <a:extLst>
                <a:ext uri="{FF2B5EF4-FFF2-40B4-BE49-F238E27FC236}">
                  <a16:creationId xmlns:a16="http://schemas.microsoft.com/office/drawing/2014/main" id="{DA9406B2-2492-DCD7-A7C3-5D8ECEE95243}"/>
                </a:ext>
              </a:extLst>
            </p:cNvPr>
            <p:cNvSpPr/>
            <p:nvPr/>
          </p:nvSpPr>
          <p:spPr>
            <a:xfrm>
              <a:off x="3102317" y="1284514"/>
              <a:ext cx="2661716" cy="4005942"/>
            </a:xfrm>
            <a:prstGeom prst="rect">
              <a:avLst/>
            </a:prstGeom>
            <a:solidFill>
              <a:schemeClr val="bg1"/>
            </a:solidFill>
            <a:ln w="28575">
              <a:solidFill>
                <a:srgbClr val="2F559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500" dirty="0">
                <a:solidFill>
                  <a:schemeClr val="tx1"/>
                </a:solidFill>
                <a:latin typeface="Arial" panose="020B0604020202020204" pitchFamily="34" charset="0"/>
                <a:cs typeface="Arial" panose="020B0604020202020204" pitchFamily="34" charset="0"/>
              </a:endParaRPr>
            </a:p>
            <a:p>
              <a:endParaRPr lang="en-US" sz="1500" dirty="0">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500" dirty="0">
                  <a:solidFill>
                    <a:schemeClr val="tx1"/>
                  </a:solidFill>
                  <a:latin typeface="Arial" panose="020B0604020202020204" pitchFamily="34" charset="0"/>
                  <a:cs typeface="Arial" panose="020B0604020202020204" pitchFamily="34" charset="0"/>
                </a:rPr>
                <a:t>Enforce training for all 737 MAX pilots twice a month</a:t>
              </a:r>
            </a:p>
            <a:p>
              <a:pPr marL="285750" indent="-285750">
                <a:buFont typeface="Arial" panose="020B0604020202020204" pitchFamily="34" charset="0"/>
                <a:buChar char="•"/>
              </a:pPr>
              <a:endParaRPr lang="en-US" sz="1500" dirty="0">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500" dirty="0">
                  <a:solidFill>
                    <a:schemeClr val="tx1"/>
                  </a:solidFill>
                  <a:latin typeface="Arial" panose="020B0604020202020204" pitchFamily="34" charset="0"/>
                  <a:cs typeface="Arial" panose="020B0604020202020204" pitchFamily="34" charset="0"/>
                </a:rPr>
                <a:t>Simulate emergency situations monthly and teach pilots how to manage these situations effectively</a:t>
              </a:r>
            </a:p>
            <a:p>
              <a:pPr marL="285750" indent="-285750">
                <a:buFont typeface="Arial" panose="020B0604020202020204" pitchFamily="34" charset="0"/>
                <a:buChar char="•"/>
              </a:pPr>
              <a:endParaRPr lang="en-US" sz="1500" dirty="0">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500" dirty="0">
                  <a:solidFill>
                    <a:schemeClr val="tx1"/>
                  </a:solidFill>
                  <a:latin typeface="Arial" panose="020B0604020202020204" pitchFamily="34" charset="0"/>
                  <a:cs typeface="Arial" panose="020B0604020202020204" pitchFamily="34" charset="0"/>
                </a:rPr>
                <a:t>Test pilots on system malfunctions monthly to ensure adequate understanding and competencies</a:t>
              </a:r>
            </a:p>
          </p:txBody>
        </p:sp>
        <p:sp>
          <p:nvSpPr>
            <p:cNvPr id="4" name="Rectangle: Rounded Corners 3">
              <a:extLst>
                <a:ext uri="{FF2B5EF4-FFF2-40B4-BE49-F238E27FC236}">
                  <a16:creationId xmlns:a16="http://schemas.microsoft.com/office/drawing/2014/main" id="{BA9561B2-5B53-BB52-D7EB-EA0EB3582667}"/>
                </a:ext>
              </a:extLst>
            </p:cNvPr>
            <p:cNvSpPr/>
            <p:nvPr/>
          </p:nvSpPr>
          <p:spPr>
            <a:xfrm>
              <a:off x="3388150" y="1001050"/>
              <a:ext cx="2090058" cy="566928"/>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tx1"/>
                  </a:solidFill>
                  <a:latin typeface="Arial" panose="020B0604020202020204" pitchFamily="34" charset="0"/>
                  <a:cs typeface="Arial" panose="020B0604020202020204" pitchFamily="34" charset="0"/>
                </a:rPr>
                <a:t>Training Controls</a:t>
              </a:r>
              <a:endParaRPr lang="en-US" sz="1600">
                <a:solidFill>
                  <a:schemeClr val="tx1"/>
                </a:solidFill>
                <a:latin typeface="Arial" panose="020B0604020202020204" pitchFamily="34" charset="0"/>
                <a:cs typeface="Arial" panose="020B0604020202020204" pitchFamily="34" charset="0"/>
              </a:endParaRPr>
            </a:p>
          </p:txBody>
        </p:sp>
      </p:grpSp>
      <p:grpSp>
        <p:nvGrpSpPr>
          <p:cNvPr id="10" name="Group 9">
            <a:extLst>
              <a:ext uri="{FF2B5EF4-FFF2-40B4-BE49-F238E27FC236}">
                <a16:creationId xmlns:a16="http://schemas.microsoft.com/office/drawing/2014/main" id="{CB3DA522-D959-56B5-1708-DE4310B7E42E}"/>
              </a:ext>
            </a:extLst>
          </p:cNvPr>
          <p:cNvGrpSpPr/>
          <p:nvPr/>
        </p:nvGrpSpPr>
        <p:grpSpPr>
          <a:xfrm>
            <a:off x="6279995" y="973526"/>
            <a:ext cx="2661716" cy="4290957"/>
            <a:chOff x="6096002" y="999498"/>
            <a:chExt cx="2661716" cy="4290957"/>
          </a:xfrm>
        </p:grpSpPr>
        <p:sp>
          <p:nvSpPr>
            <p:cNvPr id="39" name="Rectangle: Rounded Corners 3">
              <a:extLst>
                <a:ext uri="{FF2B5EF4-FFF2-40B4-BE49-F238E27FC236}">
                  <a16:creationId xmlns:a16="http://schemas.microsoft.com/office/drawing/2014/main" id="{CFB6CED9-62DF-B1A6-85A1-98E5B7437EED}"/>
                </a:ext>
              </a:extLst>
            </p:cNvPr>
            <p:cNvSpPr/>
            <p:nvPr/>
          </p:nvSpPr>
          <p:spPr>
            <a:xfrm>
              <a:off x="6096002" y="1284514"/>
              <a:ext cx="2661716" cy="4005941"/>
            </a:xfrm>
            <a:prstGeom prst="rect">
              <a:avLst/>
            </a:prstGeom>
            <a:solidFill>
              <a:schemeClr val="bg1"/>
            </a:solidFill>
            <a:ln w="28575">
              <a:solidFill>
                <a:srgbClr val="2F559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500" dirty="0">
                  <a:solidFill>
                    <a:schemeClr val="tx1"/>
                  </a:solidFill>
                  <a:latin typeface="Arial" panose="020B0604020202020204" pitchFamily="34" charset="0"/>
                  <a:cs typeface="Arial" panose="020B0604020202020204" pitchFamily="34" charset="0"/>
                </a:rPr>
                <a:t>Set weekly meetings with the FAA while developing changes to the 737 MAX</a:t>
              </a:r>
            </a:p>
            <a:p>
              <a:pPr marL="285750" indent="-285750">
                <a:buFont typeface="Arial" panose="020B0604020202020204" pitchFamily="34" charset="0"/>
                <a:buChar char="•"/>
              </a:pPr>
              <a:endParaRPr lang="en-US" sz="1500" dirty="0">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500" dirty="0">
                  <a:solidFill>
                    <a:schemeClr val="tx1"/>
                  </a:solidFill>
                  <a:latin typeface="Arial" panose="020B0604020202020204" pitchFamily="34" charset="0"/>
                  <a:cs typeface="Arial" panose="020B0604020202020204" pitchFamily="34" charset="0"/>
                </a:rPr>
                <a:t>All project design phases need to incorporate regulators </a:t>
              </a:r>
            </a:p>
            <a:p>
              <a:pPr marL="285750" indent="-285750">
                <a:buFont typeface="Arial" panose="020B0604020202020204" pitchFamily="34" charset="0"/>
                <a:buChar char="•"/>
              </a:pPr>
              <a:endParaRPr lang="en-US" sz="1500" dirty="0">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500" dirty="0">
                  <a:solidFill>
                    <a:schemeClr val="tx1"/>
                  </a:solidFill>
                  <a:latin typeface="Arial" panose="020B0604020202020204" pitchFamily="34" charset="0"/>
                  <a:cs typeface="Arial" panose="020B0604020202020204" pitchFamily="34" charset="0"/>
                </a:rPr>
                <a:t>Reach out to external bodies and work to have an independent audit every two quarters</a:t>
              </a:r>
            </a:p>
          </p:txBody>
        </p:sp>
        <p:sp>
          <p:nvSpPr>
            <p:cNvPr id="5" name="Rectangle: Rounded Corners 4">
              <a:extLst>
                <a:ext uri="{FF2B5EF4-FFF2-40B4-BE49-F238E27FC236}">
                  <a16:creationId xmlns:a16="http://schemas.microsoft.com/office/drawing/2014/main" id="{873A82F5-6FDB-8494-48D4-1D56C938B764}"/>
                </a:ext>
              </a:extLst>
            </p:cNvPr>
            <p:cNvSpPr/>
            <p:nvPr/>
          </p:nvSpPr>
          <p:spPr>
            <a:xfrm>
              <a:off x="6381831" y="999498"/>
              <a:ext cx="2090058" cy="566928"/>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tx1"/>
                  </a:solidFill>
                  <a:latin typeface="Arial" panose="020B0604020202020204" pitchFamily="34" charset="0"/>
                  <a:cs typeface="Arial" panose="020B0604020202020204" pitchFamily="34" charset="0"/>
                </a:rPr>
                <a:t>External Security Compliance</a:t>
              </a:r>
              <a:endParaRPr lang="en-US" sz="1600">
                <a:solidFill>
                  <a:schemeClr val="tx1"/>
                </a:solidFill>
                <a:latin typeface="Arial" panose="020B0604020202020204" pitchFamily="34" charset="0"/>
                <a:cs typeface="Arial" panose="020B0604020202020204" pitchFamily="34" charset="0"/>
              </a:endParaRPr>
            </a:p>
          </p:txBody>
        </p:sp>
      </p:grpSp>
      <p:grpSp>
        <p:nvGrpSpPr>
          <p:cNvPr id="11" name="Group 10">
            <a:extLst>
              <a:ext uri="{FF2B5EF4-FFF2-40B4-BE49-F238E27FC236}">
                <a16:creationId xmlns:a16="http://schemas.microsoft.com/office/drawing/2014/main" id="{7EE51AF1-92FD-3C83-9C85-79C06CEDA231}"/>
              </a:ext>
            </a:extLst>
          </p:cNvPr>
          <p:cNvGrpSpPr/>
          <p:nvPr/>
        </p:nvGrpSpPr>
        <p:grpSpPr>
          <a:xfrm>
            <a:off x="9273674" y="982664"/>
            <a:ext cx="2661716" cy="4281769"/>
            <a:chOff x="9089681" y="1008636"/>
            <a:chExt cx="2661716" cy="4281769"/>
          </a:xfrm>
        </p:grpSpPr>
        <p:sp>
          <p:nvSpPr>
            <p:cNvPr id="42" name="Rectangle: Rounded Corners 3">
              <a:extLst>
                <a:ext uri="{FF2B5EF4-FFF2-40B4-BE49-F238E27FC236}">
                  <a16:creationId xmlns:a16="http://schemas.microsoft.com/office/drawing/2014/main" id="{4B6E42C8-6AAF-C5D8-A8BE-592E5CAFE001}"/>
                </a:ext>
              </a:extLst>
            </p:cNvPr>
            <p:cNvSpPr/>
            <p:nvPr/>
          </p:nvSpPr>
          <p:spPr>
            <a:xfrm>
              <a:off x="9089681" y="1284464"/>
              <a:ext cx="2661716" cy="4005941"/>
            </a:xfrm>
            <a:prstGeom prst="rect">
              <a:avLst/>
            </a:prstGeom>
            <a:solidFill>
              <a:schemeClr val="bg1"/>
            </a:solidFill>
            <a:ln w="28575">
              <a:solidFill>
                <a:srgbClr val="2F5597"/>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endParaRPr lang="en-US" sz="1500" dirty="0">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500" dirty="0">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500" dirty="0">
                  <a:solidFill>
                    <a:schemeClr val="tx1"/>
                  </a:solidFill>
                  <a:latin typeface="Arial" panose="020B0604020202020204" pitchFamily="34" charset="0"/>
                  <a:cs typeface="Arial" panose="020B0604020202020204" pitchFamily="34" charset="0"/>
                </a:rPr>
                <a:t>Incorporate a thorough step-by-step process for any changes made to the system</a:t>
              </a:r>
            </a:p>
            <a:p>
              <a:pPr marL="285750" indent="-285750">
                <a:buFont typeface="Arial" panose="020B0604020202020204" pitchFamily="34" charset="0"/>
                <a:buChar char="•"/>
              </a:pPr>
              <a:endParaRPr lang="en-US" sz="1500" dirty="0">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500" dirty="0">
                  <a:solidFill>
                    <a:schemeClr val="tx1"/>
                  </a:solidFill>
                  <a:latin typeface="Arial" panose="020B0604020202020204" pitchFamily="34" charset="0"/>
                  <a:cs typeface="Arial" panose="020B0604020202020204" pitchFamily="34" charset="0"/>
                </a:rPr>
                <a:t>Compare each modification to a set safety and regulations document </a:t>
              </a:r>
            </a:p>
            <a:p>
              <a:pPr marL="285750" indent="-285750">
                <a:buFont typeface="Arial" panose="020B0604020202020204" pitchFamily="34" charset="0"/>
                <a:buChar char="•"/>
              </a:pPr>
              <a:endParaRPr lang="en-US" sz="1500" dirty="0">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500" dirty="0">
                  <a:solidFill>
                    <a:schemeClr val="tx1"/>
                  </a:solidFill>
                  <a:latin typeface="Arial" panose="020B0604020202020204" pitchFamily="34" charset="0"/>
                  <a:cs typeface="Arial" panose="020B0604020202020204" pitchFamily="34" charset="0"/>
                </a:rPr>
                <a:t>When developing a modification, consider and account for several possible risks and mitigations</a:t>
              </a:r>
            </a:p>
          </p:txBody>
        </p:sp>
        <p:sp>
          <p:nvSpPr>
            <p:cNvPr id="7" name="Rectangle: Rounded Corners 6">
              <a:extLst>
                <a:ext uri="{FF2B5EF4-FFF2-40B4-BE49-F238E27FC236}">
                  <a16:creationId xmlns:a16="http://schemas.microsoft.com/office/drawing/2014/main" id="{00DFC681-E11A-E8C7-3D97-E901CEACCB9A}"/>
                </a:ext>
              </a:extLst>
            </p:cNvPr>
            <p:cNvSpPr/>
            <p:nvPr/>
          </p:nvSpPr>
          <p:spPr>
            <a:xfrm>
              <a:off x="9375512" y="1008636"/>
              <a:ext cx="2090058" cy="566928"/>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tx1"/>
                  </a:solidFill>
                  <a:latin typeface="Arial" panose="020B0604020202020204" pitchFamily="34" charset="0"/>
                  <a:cs typeface="Arial" panose="020B0604020202020204" pitchFamily="34" charset="0"/>
                </a:rPr>
                <a:t>Process Change Management</a:t>
              </a:r>
              <a:endParaRPr lang="en-US" sz="1600">
                <a:solidFill>
                  <a:schemeClr val="tx1"/>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512853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8737897-0BF6-66B2-CBD7-BECF9F0D4471}"/>
              </a:ext>
            </a:extLst>
          </p:cNvPr>
          <p:cNvSpPr>
            <a:spLocks noGrp="1"/>
          </p:cNvSpPr>
          <p:nvPr>
            <p:ph type="sldNum" sz="quarter" idx="4"/>
          </p:nvPr>
        </p:nvSpPr>
        <p:spPr/>
        <p:txBody>
          <a:bodyPr/>
          <a:lstStyle/>
          <a:p>
            <a:fld id="{A985D017-44AD-B14C-B295-D6060EBAC39E}" type="slidenum">
              <a:rPr lang="en-US" smtClean="0">
                <a:solidFill>
                  <a:schemeClr val="tx1">
                    <a:lumMod val="95000"/>
                    <a:lumOff val="5000"/>
                  </a:schemeClr>
                </a:solidFill>
                <a:latin typeface="Arial" panose="020B0604020202020204" pitchFamily="34" charset="0"/>
                <a:cs typeface="Arial" panose="020B0604020202020204" pitchFamily="34" charset="0"/>
              </a:rPr>
              <a:pPr/>
              <a:t>7</a:t>
            </a:fld>
            <a:endParaRPr lang="en-US">
              <a:solidFill>
                <a:schemeClr val="tx1">
                  <a:lumMod val="95000"/>
                  <a:lumOff val="5000"/>
                </a:schemeClr>
              </a:solidFill>
              <a:latin typeface="Arial" panose="020B0604020202020204" pitchFamily="34" charset="0"/>
              <a:cs typeface="Arial" panose="020B0604020202020204" pitchFamily="34" charset="0"/>
            </a:endParaRPr>
          </a:p>
        </p:txBody>
      </p:sp>
      <p:sp>
        <p:nvSpPr>
          <p:cNvPr id="3" name="Title 2">
            <a:extLst>
              <a:ext uri="{FF2B5EF4-FFF2-40B4-BE49-F238E27FC236}">
                <a16:creationId xmlns:a16="http://schemas.microsoft.com/office/drawing/2014/main" id="{E9232939-E1CC-1FA4-0836-C5CBC3865E67}"/>
              </a:ext>
            </a:extLst>
          </p:cNvPr>
          <p:cNvSpPr>
            <a:spLocks noGrp="1"/>
          </p:cNvSpPr>
          <p:nvPr>
            <p:ph type="title"/>
          </p:nvPr>
        </p:nvSpPr>
        <p:spPr>
          <a:xfrm>
            <a:off x="258226" y="29892"/>
            <a:ext cx="11765184" cy="769434"/>
          </a:xfrm>
        </p:spPr>
        <p:txBody>
          <a:bodyPr>
            <a:noAutofit/>
          </a:bodyPr>
          <a:lstStyle/>
          <a:p>
            <a:r>
              <a:rPr lang="en-US" dirty="0">
                <a:latin typeface="Arial" panose="020B0604020202020204" pitchFamily="34" charset="0"/>
                <a:cs typeface="Arial" panose="020B0604020202020204" pitchFamily="34" charset="0"/>
              </a:rPr>
              <a:t>A cultural shift towards prioritizing safety and increased engineering standards is imperative to regain stakeholder trust</a:t>
            </a:r>
          </a:p>
        </p:txBody>
      </p:sp>
      <p:grpSp>
        <p:nvGrpSpPr>
          <p:cNvPr id="23" name="Group 22">
            <a:extLst>
              <a:ext uri="{FF2B5EF4-FFF2-40B4-BE49-F238E27FC236}">
                <a16:creationId xmlns:a16="http://schemas.microsoft.com/office/drawing/2014/main" id="{F5F6B7D1-71CA-0A39-2404-F09BB6112A14}"/>
              </a:ext>
            </a:extLst>
          </p:cNvPr>
          <p:cNvGrpSpPr/>
          <p:nvPr/>
        </p:nvGrpSpPr>
        <p:grpSpPr>
          <a:xfrm>
            <a:off x="776856" y="1424069"/>
            <a:ext cx="5004723" cy="4436218"/>
            <a:chOff x="805314" y="1457908"/>
            <a:chExt cx="5004723" cy="4436218"/>
          </a:xfrm>
        </p:grpSpPr>
        <p:grpSp>
          <p:nvGrpSpPr>
            <p:cNvPr id="11" name="Group 10">
              <a:extLst>
                <a:ext uri="{FF2B5EF4-FFF2-40B4-BE49-F238E27FC236}">
                  <a16:creationId xmlns:a16="http://schemas.microsoft.com/office/drawing/2014/main" id="{41C50CA1-0A05-71E2-54C8-4AC70B3BFEFA}"/>
                </a:ext>
              </a:extLst>
            </p:cNvPr>
            <p:cNvGrpSpPr/>
            <p:nvPr/>
          </p:nvGrpSpPr>
          <p:grpSpPr>
            <a:xfrm>
              <a:off x="805314" y="1457908"/>
              <a:ext cx="5004723" cy="4436218"/>
              <a:chOff x="805314" y="1457908"/>
              <a:chExt cx="5004723" cy="4436218"/>
            </a:xfrm>
          </p:grpSpPr>
          <p:grpSp>
            <p:nvGrpSpPr>
              <p:cNvPr id="9" name="Group 8">
                <a:extLst>
                  <a:ext uri="{FF2B5EF4-FFF2-40B4-BE49-F238E27FC236}">
                    <a16:creationId xmlns:a16="http://schemas.microsoft.com/office/drawing/2014/main" id="{D0DA88BB-028F-DA2A-8FA9-23C1470EEFBE}"/>
                  </a:ext>
                </a:extLst>
              </p:cNvPr>
              <p:cNvGrpSpPr/>
              <p:nvPr/>
            </p:nvGrpSpPr>
            <p:grpSpPr>
              <a:xfrm>
                <a:off x="805314" y="1457908"/>
                <a:ext cx="5004723" cy="4436218"/>
                <a:chOff x="805314" y="1457908"/>
                <a:chExt cx="5004723" cy="4436218"/>
              </a:xfrm>
            </p:grpSpPr>
            <p:grpSp>
              <p:nvGrpSpPr>
                <p:cNvPr id="4" name="object 11">
                  <a:extLst>
                    <a:ext uri="{FF2B5EF4-FFF2-40B4-BE49-F238E27FC236}">
                      <a16:creationId xmlns:a16="http://schemas.microsoft.com/office/drawing/2014/main" id="{3AF6CBFF-DEF3-271D-1B44-F91E0D7176AD}"/>
                    </a:ext>
                  </a:extLst>
                </p:cNvPr>
                <p:cNvGrpSpPr/>
                <p:nvPr/>
              </p:nvGrpSpPr>
              <p:grpSpPr>
                <a:xfrm>
                  <a:off x="805314" y="1471742"/>
                  <a:ext cx="5004723" cy="4422384"/>
                  <a:chOff x="888782" y="1283361"/>
                  <a:chExt cx="5048885" cy="5245030"/>
                </a:xfrm>
              </p:grpSpPr>
              <p:sp>
                <p:nvSpPr>
                  <p:cNvPr id="5" name="object 12">
                    <a:extLst>
                      <a:ext uri="{FF2B5EF4-FFF2-40B4-BE49-F238E27FC236}">
                        <a16:creationId xmlns:a16="http://schemas.microsoft.com/office/drawing/2014/main" id="{57B64417-0989-A7D1-E826-700CAC25FFF2}"/>
                      </a:ext>
                    </a:extLst>
                  </p:cNvPr>
                  <p:cNvSpPr/>
                  <p:nvPr/>
                </p:nvSpPr>
                <p:spPr>
                  <a:xfrm>
                    <a:off x="888782" y="1471251"/>
                    <a:ext cx="5048885" cy="5057140"/>
                  </a:xfrm>
                  <a:custGeom>
                    <a:avLst/>
                    <a:gdLst/>
                    <a:ahLst/>
                    <a:cxnLst/>
                    <a:rect l="l" t="t" r="r" b="b"/>
                    <a:pathLst>
                      <a:path w="5048885" h="5057140">
                        <a:moveTo>
                          <a:pt x="0" y="0"/>
                        </a:moveTo>
                        <a:lnTo>
                          <a:pt x="5048553" y="0"/>
                        </a:lnTo>
                        <a:lnTo>
                          <a:pt x="5048553" y="5056592"/>
                        </a:lnTo>
                        <a:lnTo>
                          <a:pt x="0" y="5056592"/>
                        </a:lnTo>
                        <a:lnTo>
                          <a:pt x="0" y="0"/>
                        </a:lnTo>
                        <a:close/>
                      </a:path>
                    </a:pathLst>
                  </a:custGeom>
                  <a:ln w="38100">
                    <a:solidFill>
                      <a:srgbClr val="2F5597"/>
                    </a:solidFill>
                  </a:ln>
                </p:spPr>
                <p:txBody>
                  <a:bodyPr wrap="square" lIns="0" tIns="0" rIns="0" bIns="0" rtlCol="0"/>
                  <a:lstStyle>
                    <a:defPPr>
                      <a:defRPr kern="0"/>
                    </a:defPPr>
                  </a:lstStyle>
                  <a:p>
                    <a:endParaRPr>
                      <a:latin typeface="Arial" panose="020B0604020202020204" pitchFamily="34" charset="0"/>
                      <a:cs typeface="Arial" panose="020B0604020202020204" pitchFamily="34" charset="0"/>
                    </a:endParaRPr>
                  </a:p>
                </p:txBody>
              </p:sp>
              <p:sp>
                <p:nvSpPr>
                  <p:cNvPr id="6" name="object 13">
                    <a:extLst>
                      <a:ext uri="{FF2B5EF4-FFF2-40B4-BE49-F238E27FC236}">
                        <a16:creationId xmlns:a16="http://schemas.microsoft.com/office/drawing/2014/main" id="{5367A5AD-B46B-E9BA-E720-9D20948AC228}"/>
                      </a:ext>
                    </a:extLst>
                  </p:cNvPr>
                  <p:cNvSpPr/>
                  <p:nvPr/>
                </p:nvSpPr>
                <p:spPr>
                  <a:xfrm>
                    <a:off x="2481548" y="1283361"/>
                    <a:ext cx="1948814" cy="400685"/>
                  </a:xfrm>
                  <a:custGeom>
                    <a:avLst/>
                    <a:gdLst/>
                    <a:ahLst/>
                    <a:cxnLst/>
                    <a:rect l="l" t="t" r="r" b="b"/>
                    <a:pathLst>
                      <a:path w="1948814" h="400685">
                        <a:moveTo>
                          <a:pt x="1948616" y="400110"/>
                        </a:moveTo>
                        <a:lnTo>
                          <a:pt x="0" y="400110"/>
                        </a:lnTo>
                        <a:lnTo>
                          <a:pt x="0" y="0"/>
                        </a:lnTo>
                        <a:lnTo>
                          <a:pt x="1948616" y="0"/>
                        </a:lnTo>
                        <a:lnTo>
                          <a:pt x="1948616" y="400110"/>
                        </a:lnTo>
                        <a:close/>
                      </a:path>
                    </a:pathLst>
                  </a:custGeom>
                  <a:solidFill>
                    <a:srgbClr val="FFFFFF"/>
                  </a:solidFill>
                  <a:ln>
                    <a:noFill/>
                  </a:ln>
                </p:spPr>
                <p:txBody>
                  <a:bodyPr wrap="square" lIns="0" tIns="0" rIns="0" bIns="0" rtlCol="0"/>
                  <a:lstStyle>
                    <a:defPPr>
                      <a:defRPr kern="0"/>
                    </a:defPPr>
                  </a:lstStyle>
                  <a:p>
                    <a:endParaRPr>
                      <a:latin typeface="Arial" panose="020B0604020202020204" pitchFamily="34" charset="0"/>
                      <a:cs typeface="Arial" panose="020B0604020202020204" pitchFamily="34" charset="0"/>
                    </a:endParaRPr>
                  </a:p>
                </p:txBody>
              </p:sp>
            </p:grpSp>
            <p:sp>
              <p:nvSpPr>
                <p:cNvPr id="7" name="object 14">
                  <a:extLst>
                    <a:ext uri="{FF2B5EF4-FFF2-40B4-BE49-F238E27FC236}">
                      <a16:creationId xmlns:a16="http://schemas.microsoft.com/office/drawing/2014/main" id="{0AC50E49-E429-B195-D00C-BDB845DC45D8}"/>
                    </a:ext>
                  </a:extLst>
                </p:cNvPr>
                <p:cNvSpPr txBox="1"/>
                <p:nvPr/>
              </p:nvSpPr>
              <p:spPr>
                <a:xfrm>
                  <a:off x="2253708" y="1457908"/>
                  <a:ext cx="2154236" cy="320601"/>
                </a:xfrm>
                <a:prstGeom prst="rect">
                  <a:avLst/>
                </a:prstGeom>
                <a:solidFill>
                  <a:schemeClr val="bg1"/>
                </a:solidFill>
              </p:spPr>
              <p:txBody>
                <a:bodyPr vert="horz" wrap="square" lIns="0" tIns="12700" rIns="0" bIns="0" rtlCol="0">
                  <a:spAutoFit/>
                </a:bodyPr>
                <a:lstStyle>
                  <a:defPPr>
                    <a:defRPr kern="0"/>
                  </a:defPPr>
                </a:lstStyle>
                <a:p>
                  <a:pPr algn="ctr"/>
                  <a:r>
                    <a:rPr lang="en-US" sz="2000" b="1" dirty="0">
                      <a:latin typeface="Arial" panose="020B0604020202020204" pitchFamily="34" charset="0"/>
                      <a:cs typeface="Arial" panose="020B0604020202020204" pitchFamily="34" charset="0"/>
                    </a:rPr>
                    <a:t>Communication</a:t>
                  </a:r>
                  <a:endParaRPr lang="en-IN" sz="2000" b="1" dirty="0">
                    <a:latin typeface="Arial" panose="020B0604020202020204" pitchFamily="34" charset="0"/>
                    <a:cs typeface="Arial" panose="020B0604020202020204" pitchFamily="34" charset="0"/>
                  </a:endParaRPr>
                </a:p>
              </p:txBody>
            </p:sp>
          </p:grpSp>
          <p:sp>
            <p:nvSpPr>
              <p:cNvPr id="8" name="TextBox 7">
                <a:extLst>
                  <a:ext uri="{FF2B5EF4-FFF2-40B4-BE49-F238E27FC236}">
                    <a16:creationId xmlns:a16="http://schemas.microsoft.com/office/drawing/2014/main" id="{113E3961-0A8F-68B9-06C2-BBBB99A76928}"/>
                  </a:ext>
                </a:extLst>
              </p:cNvPr>
              <p:cNvSpPr txBox="1"/>
              <p:nvPr/>
            </p:nvSpPr>
            <p:spPr>
              <a:xfrm>
                <a:off x="1428628" y="1882418"/>
                <a:ext cx="4252561" cy="3970318"/>
              </a:xfrm>
              <a:prstGeom prst="rect">
                <a:avLst/>
              </a:prstGeom>
              <a:noFill/>
            </p:spPr>
            <p:txBody>
              <a:bodyPr wrap="square" rtlCol="0">
                <a:spAutoFit/>
              </a:bodyPr>
              <a:lstStyle/>
              <a:p>
                <a:r>
                  <a:rPr lang="en-US" b="0" i="0" dirty="0">
                    <a:effectLst/>
                    <a:latin typeface="Arial" panose="020B0604020202020204" pitchFamily="34" charset="0"/>
                    <a:cs typeface="Arial" panose="020B0604020202020204" pitchFamily="34" charset="0"/>
                  </a:rPr>
                  <a:t>Maintain open lines of communication regarding the causes of the crash, the steps taken to prevent future occurrences, and the progress on safety measures.</a:t>
                </a:r>
              </a:p>
              <a:p>
                <a:endParaRPr lang="en-US" dirty="0">
                  <a:latin typeface="Arial" panose="020B0604020202020204" pitchFamily="34" charset="0"/>
                  <a:cs typeface="Arial" panose="020B0604020202020204" pitchFamily="34" charset="0"/>
                </a:endParaRPr>
              </a:p>
              <a:p>
                <a:r>
                  <a:rPr lang="en-US" b="0" i="0" dirty="0">
                    <a:effectLst/>
                    <a:latin typeface="Arial" panose="020B0604020202020204" pitchFamily="34" charset="0"/>
                    <a:cs typeface="Arial" panose="020B0604020202020204" pitchFamily="34" charset="0"/>
                  </a:rPr>
                  <a:t>Regularly disseminate information about safety procedures, learning from past mistakes, and industry best practices.</a:t>
                </a:r>
              </a:p>
              <a:p>
                <a:endParaRPr lang="en-US" dirty="0">
                  <a:latin typeface="Arial" panose="020B0604020202020204" pitchFamily="34" charset="0"/>
                  <a:cs typeface="Arial" panose="020B0604020202020204" pitchFamily="34" charset="0"/>
                </a:endParaRPr>
              </a:p>
              <a:p>
                <a:r>
                  <a:rPr lang="en-US" b="0" i="0" dirty="0">
                    <a:effectLst/>
                    <a:latin typeface="Arial" panose="020B0604020202020204" pitchFamily="34" charset="0"/>
                    <a:cs typeface="Arial" panose="020B0604020202020204" pitchFamily="34" charset="0"/>
                  </a:rPr>
                  <a:t>Integrate safety as a non-negotiable core value within the company’s mission and operational principles.</a:t>
                </a:r>
              </a:p>
            </p:txBody>
          </p:sp>
        </p:grpSp>
        <p:pic>
          <p:nvPicPr>
            <p:cNvPr id="12" name="Graphic 11" descr="Circles with arrows with solid fill">
              <a:extLst>
                <a:ext uri="{FF2B5EF4-FFF2-40B4-BE49-F238E27FC236}">
                  <a16:creationId xmlns:a16="http://schemas.microsoft.com/office/drawing/2014/main" id="{5F51203D-FFB4-DC15-E01A-8D7F682F9DF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7311" y="3774165"/>
              <a:ext cx="582292" cy="582292"/>
            </a:xfrm>
            <a:prstGeom prst="rect">
              <a:avLst/>
            </a:prstGeom>
          </p:spPr>
        </p:pic>
      </p:grpSp>
      <p:grpSp>
        <p:nvGrpSpPr>
          <p:cNvPr id="21" name="Group 20">
            <a:extLst>
              <a:ext uri="{FF2B5EF4-FFF2-40B4-BE49-F238E27FC236}">
                <a16:creationId xmlns:a16="http://schemas.microsoft.com/office/drawing/2014/main" id="{BD7820A9-18C5-3068-ED98-E1B5035BCF87}"/>
              </a:ext>
            </a:extLst>
          </p:cNvPr>
          <p:cNvGrpSpPr/>
          <p:nvPr/>
        </p:nvGrpSpPr>
        <p:grpSpPr>
          <a:xfrm>
            <a:off x="6429039" y="1314583"/>
            <a:ext cx="5004723" cy="4545704"/>
            <a:chOff x="6457497" y="1348422"/>
            <a:chExt cx="5004723" cy="4545704"/>
          </a:xfrm>
        </p:grpSpPr>
        <p:grpSp>
          <p:nvGrpSpPr>
            <p:cNvPr id="17" name="object 11">
              <a:extLst>
                <a:ext uri="{FF2B5EF4-FFF2-40B4-BE49-F238E27FC236}">
                  <a16:creationId xmlns:a16="http://schemas.microsoft.com/office/drawing/2014/main" id="{88A811D9-3B03-412E-CF10-3209AC39F900}"/>
                </a:ext>
              </a:extLst>
            </p:cNvPr>
            <p:cNvGrpSpPr/>
            <p:nvPr/>
          </p:nvGrpSpPr>
          <p:grpSpPr>
            <a:xfrm>
              <a:off x="6457497" y="1471742"/>
              <a:ext cx="5004723" cy="4422384"/>
              <a:chOff x="888782" y="1283361"/>
              <a:chExt cx="5048885" cy="5245030"/>
            </a:xfrm>
          </p:grpSpPr>
          <p:sp>
            <p:nvSpPr>
              <p:cNvPr id="18" name="object 12">
                <a:extLst>
                  <a:ext uri="{FF2B5EF4-FFF2-40B4-BE49-F238E27FC236}">
                    <a16:creationId xmlns:a16="http://schemas.microsoft.com/office/drawing/2014/main" id="{A7D09ABF-C922-72E9-1169-495C4EF87899}"/>
                  </a:ext>
                </a:extLst>
              </p:cNvPr>
              <p:cNvSpPr/>
              <p:nvPr/>
            </p:nvSpPr>
            <p:spPr>
              <a:xfrm>
                <a:off x="888782" y="1471251"/>
                <a:ext cx="5048885" cy="5057140"/>
              </a:xfrm>
              <a:custGeom>
                <a:avLst/>
                <a:gdLst/>
                <a:ahLst/>
                <a:cxnLst/>
                <a:rect l="l" t="t" r="r" b="b"/>
                <a:pathLst>
                  <a:path w="5048885" h="5057140">
                    <a:moveTo>
                      <a:pt x="0" y="0"/>
                    </a:moveTo>
                    <a:lnTo>
                      <a:pt x="5048553" y="0"/>
                    </a:lnTo>
                    <a:lnTo>
                      <a:pt x="5048553" y="5056592"/>
                    </a:lnTo>
                    <a:lnTo>
                      <a:pt x="0" y="5056592"/>
                    </a:lnTo>
                    <a:lnTo>
                      <a:pt x="0" y="0"/>
                    </a:lnTo>
                    <a:close/>
                  </a:path>
                </a:pathLst>
              </a:custGeom>
              <a:ln w="38100">
                <a:solidFill>
                  <a:srgbClr val="2F5597"/>
                </a:solidFill>
              </a:ln>
            </p:spPr>
            <p:txBody>
              <a:bodyPr wrap="square" lIns="0" tIns="0" rIns="0" bIns="0" rtlCol="0"/>
              <a:lstStyle>
                <a:defPPr>
                  <a:defRPr kern="0"/>
                </a:defPPr>
              </a:lstStyle>
              <a:p>
                <a:endParaRPr>
                  <a:latin typeface="Arial" panose="020B0604020202020204" pitchFamily="34" charset="0"/>
                  <a:cs typeface="Arial" panose="020B0604020202020204" pitchFamily="34" charset="0"/>
                </a:endParaRPr>
              </a:p>
            </p:txBody>
          </p:sp>
          <p:sp>
            <p:nvSpPr>
              <p:cNvPr id="19" name="object 13">
                <a:extLst>
                  <a:ext uri="{FF2B5EF4-FFF2-40B4-BE49-F238E27FC236}">
                    <a16:creationId xmlns:a16="http://schemas.microsoft.com/office/drawing/2014/main" id="{D0499BA3-2378-FC3E-5155-308228C6A63D}"/>
                  </a:ext>
                </a:extLst>
              </p:cNvPr>
              <p:cNvSpPr/>
              <p:nvPr/>
            </p:nvSpPr>
            <p:spPr>
              <a:xfrm>
                <a:off x="2481548" y="1283361"/>
                <a:ext cx="1948814" cy="400685"/>
              </a:xfrm>
              <a:custGeom>
                <a:avLst/>
                <a:gdLst/>
                <a:ahLst/>
                <a:cxnLst/>
                <a:rect l="l" t="t" r="r" b="b"/>
                <a:pathLst>
                  <a:path w="1948814" h="400685">
                    <a:moveTo>
                      <a:pt x="1948616" y="400110"/>
                    </a:moveTo>
                    <a:lnTo>
                      <a:pt x="0" y="400110"/>
                    </a:lnTo>
                    <a:lnTo>
                      <a:pt x="0" y="0"/>
                    </a:lnTo>
                    <a:lnTo>
                      <a:pt x="1948616" y="0"/>
                    </a:lnTo>
                    <a:lnTo>
                      <a:pt x="1948616" y="400110"/>
                    </a:lnTo>
                    <a:close/>
                  </a:path>
                </a:pathLst>
              </a:custGeom>
              <a:solidFill>
                <a:srgbClr val="FFFFFF"/>
              </a:solidFill>
              <a:ln>
                <a:noFill/>
              </a:ln>
            </p:spPr>
            <p:txBody>
              <a:bodyPr wrap="square" lIns="0" tIns="0" rIns="0" bIns="0" rtlCol="0"/>
              <a:lstStyle>
                <a:defPPr>
                  <a:defRPr kern="0"/>
                </a:defPPr>
              </a:lstStyle>
              <a:p>
                <a:endParaRPr>
                  <a:latin typeface="Arial" panose="020B0604020202020204" pitchFamily="34" charset="0"/>
                  <a:cs typeface="Arial" panose="020B0604020202020204" pitchFamily="34" charset="0"/>
                </a:endParaRPr>
              </a:p>
            </p:txBody>
          </p:sp>
        </p:grpSp>
        <p:grpSp>
          <p:nvGrpSpPr>
            <p:cNvPr id="15" name="Group 14">
              <a:extLst>
                <a:ext uri="{FF2B5EF4-FFF2-40B4-BE49-F238E27FC236}">
                  <a16:creationId xmlns:a16="http://schemas.microsoft.com/office/drawing/2014/main" id="{2B99F1BB-0F7E-8FBE-C3A7-4A52B52F04BC}"/>
                </a:ext>
              </a:extLst>
            </p:cNvPr>
            <p:cNvGrpSpPr/>
            <p:nvPr/>
          </p:nvGrpSpPr>
          <p:grpSpPr>
            <a:xfrm>
              <a:off x="6582829" y="2084641"/>
              <a:ext cx="4879391" cy="3416320"/>
              <a:chOff x="6582829" y="2084641"/>
              <a:chExt cx="4879391" cy="3416320"/>
            </a:xfrm>
          </p:grpSpPr>
          <p:sp>
            <p:nvSpPr>
              <p:cNvPr id="20" name="TextBox 19">
                <a:extLst>
                  <a:ext uri="{FF2B5EF4-FFF2-40B4-BE49-F238E27FC236}">
                    <a16:creationId xmlns:a16="http://schemas.microsoft.com/office/drawing/2014/main" id="{C3E9CB9B-9AD7-F321-6727-010DBD8CD3C3}"/>
                  </a:ext>
                </a:extLst>
              </p:cNvPr>
              <p:cNvSpPr txBox="1"/>
              <p:nvPr/>
            </p:nvSpPr>
            <p:spPr>
              <a:xfrm>
                <a:off x="7130998" y="2084641"/>
                <a:ext cx="4331222" cy="3416320"/>
              </a:xfrm>
              <a:prstGeom prst="rect">
                <a:avLst/>
              </a:prstGeom>
              <a:noFill/>
            </p:spPr>
            <p:txBody>
              <a:bodyPr wrap="square" rtlCol="0">
                <a:spAutoFit/>
              </a:bodyPr>
              <a:lstStyle/>
              <a:p>
                <a:r>
                  <a:rPr lang="en-US" b="0" i="0" dirty="0">
                    <a:effectLst/>
                    <a:latin typeface="Arial" panose="020B0604020202020204" pitchFamily="34" charset="0"/>
                    <a:cs typeface="Arial" panose="020B0604020202020204" pitchFamily="34" charset="0"/>
                  </a:rPr>
                  <a:t>Implement robust safety training programs for all employees, tailored to their roles and responsibilities</a:t>
                </a:r>
              </a:p>
              <a:p>
                <a:endParaRPr lang="en-US" b="0" i="0" dirty="0">
                  <a:effectLst/>
                  <a:latin typeface="Arial" panose="020B0604020202020204" pitchFamily="34" charset="0"/>
                  <a:cs typeface="Arial" panose="020B0604020202020204" pitchFamily="34" charset="0"/>
                </a:endParaRPr>
              </a:p>
              <a:p>
                <a:r>
                  <a:rPr lang="en-US" b="0" i="0" dirty="0">
                    <a:effectLst/>
                    <a:latin typeface="Arial" panose="020B0604020202020204" pitchFamily="34" charset="0"/>
                    <a:cs typeface="Arial" panose="020B0604020202020204" pitchFamily="34" charset="0"/>
                  </a:rPr>
                  <a:t>Emphasize the importance of safety in daily operations through continuous, comprehensive safety tests for all employees</a:t>
                </a:r>
              </a:p>
              <a:p>
                <a:endParaRPr lang="en-US" dirty="0">
                  <a:latin typeface="Arial" panose="020B0604020202020204" pitchFamily="34" charset="0"/>
                  <a:cs typeface="Arial" panose="020B0604020202020204" pitchFamily="34" charset="0"/>
                </a:endParaRPr>
              </a:p>
              <a:p>
                <a:r>
                  <a:rPr lang="en-US" b="0" i="0" dirty="0">
                    <a:effectLst/>
                    <a:latin typeface="Arial" panose="020B0604020202020204" pitchFamily="34" charset="0"/>
                    <a:cs typeface="Arial" panose="020B0604020202020204" pitchFamily="34" charset="0"/>
                  </a:rPr>
                  <a:t>Employees at all levels are held accountable for adhering to and promoting safety standards.</a:t>
                </a:r>
              </a:p>
            </p:txBody>
          </p:sp>
          <p:grpSp>
            <p:nvGrpSpPr>
              <p:cNvPr id="13" name="Group 12">
                <a:extLst>
                  <a:ext uri="{FF2B5EF4-FFF2-40B4-BE49-F238E27FC236}">
                    <a16:creationId xmlns:a16="http://schemas.microsoft.com/office/drawing/2014/main" id="{7E60A7B3-AB09-13BC-F082-2AAA7E88CEE8}"/>
                  </a:ext>
                </a:extLst>
              </p:cNvPr>
              <p:cNvGrpSpPr/>
              <p:nvPr/>
            </p:nvGrpSpPr>
            <p:grpSpPr>
              <a:xfrm>
                <a:off x="6582829" y="2212547"/>
                <a:ext cx="520981" cy="1856478"/>
                <a:chOff x="6582829" y="2212547"/>
                <a:chExt cx="520981" cy="1856478"/>
              </a:xfrm>
            </p:grpSpPr>
            <p:pic>
              <p:nvPicPr>
                <p:cNvPr id="24" name="Graphic 23" descr="Remote learning language with solid fill">
                  <a:extLst>
                    <a:ext uri="{FF2B5EF4-FFF2-40B4-BE49-F238E27FC236}">
                      <a16:creationId xmlns:a16="http://schemas.microsoft.com/office/drawing/2014/main" id="{7E202D98-A162-A768-FAC6-D700B52D150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582829" y="3561219"/>
                  <a:ext cx="507806" cy="507806"/>
                </a:xfrm>
                <a:prstGeom prst="rect">
                  <a:avLst/>
                </a:prstGeom>
              </p:spPr>
            </p:pic>
            <p:pic>
              <p:nvPicPr>
                <p:cNvPr id="26" name="Graphic 25" descr="Classroom with solid fill">
                  <a:extLst>
                    <a:ext uri="{FF2B5EF4-FFF2-40B4-BE49-F238E27FC236}">
                      <a16:creationId xmlns:a16="http://schemas.microsoft.com/office/drawing/2014/main" id="{47C0F4E3-5866-C87F-3B81-C5051A14B6F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596003" y="2212547"/>
                  <a:ext cx="507807" cy="507807"/>
                </a:xfrm>
                <a:prstGeom prst="rect">
                  <a:avLst/>
                </a:prstGeom>
              </p:spPr>
            </p:pic>
          </p:grpSp>
        </p:grpSp>
        <p:sp>
          <p:nvSpPr>
            <p:cNvPr id="29" name="object 14">
              <a:extLst>
                <a:ext uri="{FF2B5EF4-FFF2-40B4-BE49-F238E27FC236}">
                  <a16:creationId xmlns:a16="http://schemas.microsoft.com/office/drawing/2014/main" id="{F32B5580-FE91-D013-66EF-DDAE8D2CEA1B}"/>
                </a:ext>
              </a:extLst>
            </p:cNvPr>
            <p:cNvSpPr txBox="1"/>
            <p:nvPr/>
          </p:nvSpPr>
          <p:spPr>
            <a:xfrm>
              <a:off x="8192907" y="1348422"/>
              <a:ext cx="1618615" cy="628377"/>
            </a:xfrm>
            <a:prstGeom prst="rect">
              <a:avLst/>
            </a:prstGeom>
          </p:spPr>
          <p:txBody>
            <a:bodyPr vert="horz" wrap="square" lIns="0" tIns="12700" rIns="0" bIns="0" rtlCol="0">
              <a:spAutoFit/>
            </a:bodyPr>
            <a:lstStyle>
              <a:defPPr>
                <a:defRPr kern="0"/>
              </a:defPPr>
            </a:lstStyle>
            <a:p>
              <a:pPr algn="ctr"/>
              <a:r>
                <a:rPr lang="en-US" sz="2000" b="1" dirty="0">
                  <a:latin typeface="Arial" panose="020B0604020202020204" pitchFamily="34" charset="0"/>
                  <a:cs typeface="Arial" panose="020B0604020202020204" pitchFamily="34" charset="0"/>
                </a:rPr>
                <a:t>Safety Promotion</a:t>
              </a:r>
              <a:endParaRPr lang="en-IN" sz="2000" b="1" dirty="0">
                <a:latin typeface="Arial" panose="020B0604020202020204" pitchFamily="34" charset="0"/>
                <a:cs typeface="Arial" panose="020B0604020202020204" pitchFamily="34" charset="0"/>
              </a:endParaRPr>
            </a:p>
          </p:txBody>
        </p:sp>
      </p:grpSp>
      <p:sp>
        <p:nvSpPr>
          <p:cNvPr id="31" name="Rectangle 30">
            <a:extLst>
              <a:ext uri="{FF2B5EF4-FFF2-40B4-BE49-F238E27FC236}">
                <a16:creationId xmlns:a16="http://schemas.microsoft.com/office/drawing/2014/main" id="{C6A63119-A7E7-3D62-2DB3-5B51B7637BE8}"/>
              </a:ext>
            </a:extLst>
          </p:cNvPr>
          <p:cNvSpPr/>
          <p:nvPr/>
        </p:nvSpPr>
        <p:spPr>
          <a:xfrm>
            <a:off x="3302368" y="903235"/>
            <a:ext cx="5587263" cy="416925"/>
          </a:xfrm>
          <a:prstGeom prst="rect">
            <a:avLst/>
          </a:prstGeom>
          <a:solidFill>
            <a:schemeClr val="tx1">
              <a:lumMod val="50000"/>
              <a:lumOff val="50000"/>
              <a:alpha val="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b="1" dirty="0">
              <a:solidFill>
                <a:schemeClr val="tx1">
                  <a:lumMod val="95000"/>
                  <a:lumOff val="5000"/>
                </a:schemeClr>
              </a:solidFill>
              <a:latin typeface="Arial" panose="020B0604020202020204" pitchFamily="34" charset="0"/>
              <a:cs typeface="Arial" panose="020B0604020202020204" pitchFamily="34" charset="0"/>
            </a:endParaRPr>
          </a:p>
          <a:p>
            <a:pPr algn="ctr"/>
            <a:r>
              <a:rPr lang="en-US" sz="1600" b="1" dirty="0">
                <a:solidFill>
                  <a:schemeClr val="tx1">
                    <a:lumMod val="95000"/>
                    <a:lumOff val="5000"/>
                  </a:schemeClr>
                </a:solidFill>
                <a:latin typeface="Arial" panose="020B0604020202020204" pitchFamily="34" charset="0"/>
                <a:cs typeface="Arial" panose="020B0604020202020204" pitchFamily="34" charset="0"/>
              </a:rPr>
              <a:t>Leadership Involvement is pivotal in this process</a:t>
            </a:r>
            <a:endParaRPr lang="en-IN" sz="1600" b="1" dirty="0">
              <a:solidFill>
                <a:schemeClr val="tx1">
                  <a:lumMod val="95000"/>
                  <a:lumOff val="5000"/>
                </a:schemeClr>
              </a:solidFill>
              <a:latin typeface="Arial" panose="020B0604020202020204" pitchFamily="34" charset="0"/>
              <a:cs typeface="Arial" panose="020B0604020202020204" pitchFamily="34" charset="0"/>
            </a:endParaRPr>
          </a:p>
          <a:p>
            <a:pPr algn="ctr"/>
            <a:endParaRPr lang="en-US" sz="1600" b="1" dirty="0">
              <a:solidFill>
                <a:schemeClr val="tx1">
                  <a:lumMod val="95000"/>
                  <a:lumOff val="5000"/>
                </a:schemeClr>
              </a:solidFill>
              <a:latin typeface="Arial" panose="020B0604020202020204" pitchFamily="34" charset="0"/>
              <a:ea typeface="Malgun Gothic" panose="020B0503020000020004" pitchFamily="34" charset="-127"/>
              <a:cs typeface="Arial" panose="020B0604020202020204" pitchFamily="34" charset="0"/>
            </a:endParaRPr>
          </a:p>
        </p:txBody>
      </p:sp>
      <p:pic>
        <p:nvPicPr>
          <p:cNvPr id="27" name="Graphic 26" descr="Open quotation mark with solid fill">
            <a:extLst>
              <a:ext uri="{FF2B5EF4-FFF2-40B4-BE49-F238E27FC236}">
                <a16:creationId xmlns:a16="http://schemas.microsoft.com/office/drawing/2014/main" id="{31D5F4F6-7F32-5BE1-D7F9-5707A6A0441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52710" y="2047895"/>
            <a:ext cx="769434" cy="769434"/>
          </a:xfrm>
          <a:prstGeom prst="rect">
            <a:avLst/>
          </a:prstGeom>
        </p:spPr>
      </p:pic>
      <p:pic>
        <p:nvPicPr>
          <p:cNvPr id="32" name="Graphic 31" descr="Steering Wheel with solid fill">
            <a:extLst>
              <a:ext uri="{FF2B5EF4-FFF2-40B4-BE49-F238E27FC236}">
                <a16:creationId xmlns:a16="http://schemas.microsoft.com/office/drawing/2014/main" id="{EBC4566D-8804-EADA-F47A-46143C0FE73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501020" y="4706096"/>
            <a:ext cx="555580" cy="555580"/>
          </a:xfrm>
          <a:prstGeom prst="rect">
            <a:avLst/>
          </a:prstGeom>
        </p:spPr>
      </p:pic>
      <p:pic>
        <p:nvPicPr>
          <p:cNvPr id="33" name="Graphic 32" descr="Steering Wheel with solid fill">
            <a:extLst>
              <a:ext uri="{FF2B5EF4-FFF2-40B4-BE49-F238E27FC236}">
                <a16:creationId xmlns:a16="http://schemas.microsoft.com/office/drawing/2014/main" id="{B6ECAFD6-196D-E8B8-9009-9CB2E9837E1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72209" y="5006222"/>
            <a:ext cx="555580" cy="555580"/>
          </a:xfrm>
          <a:prstGeom prst="rect">
            <a:avLst/>
          </a:prstGeom>
        </p:spPr>
      </p:pic>
    </p:spTree>
    <p:extLst>
      <p:ext uri="{BB962C8B-B14F-4D97-AF65-F5344CB8AC3E}">
        <p14:creationId xmlns:p14="http://schemas.microsoft.com/office/powerpoint/2010/main" val="1441099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83982" y="1248568"/>
            <a:ext cx="9424035" cy="1982244"/>
          </a:xfrm>
          <a:custGeom>
            <a:avLst/>
            <a:gdLst/>
            <a:ahLst/>
            <a:cxnLst/>
            <a:rect l="l" t="t" r="r" b="b"/>
            <a:pathLst>
              <a:path w="9424035" h="1415414">
                <a:moveTo>
                  <a:pt x="9423781" y="0"/>
                </a:moveTo>
                <a:lnTo>
                  <a:pt x="0" y="0"/>
                </a:lnTo>
                <a:lnTo>
                  <a:pt x="0" y="1392923"/>
                </a:lnTo>
                <a:lnTo>
                  <a:pt x="0" y="1414907"/>
                </a:lnTo>
                <a:lnTo>
                  <a:pt x="9423781" y="1414907"/>
                </a:lnTo>
                <a:lnTo>
                  <a:pt x="9423781" y="1392923"/>
                </a:lnTo>
                <a:lnTo>
                  <a:pt x="9423781" y="0"/>
                </a:lnTo>
                <a:close/>
              </a:path>
            </a:pathLst>
          </a:custGeom>
          <a:solidFill>
            <a:schemeClr val="tx2">
              <a:lumMod val="20000"/>
              <a:lumOff val="80000"/>
            </a:schemeClr>
          </a:solidFill>
        </p:spPr>
        <p:txBody>
          <a:bodyPr wrap="square" lIns="0" tIns="0" rIns="0" bIns="0" rtlCol="0"/>
          <a:lstStyle/>
          <a:p>
            <a:endParaRPr/>
          </a:p>
        </p:txBody>
      </p:sp>
      <p:sp>
        <p:nvSpPr>
          <p:cNvPr id="3" name="object 3"/>
          <p:cNvSpPr/>
          <p:nvPr/>
        </p:nvSpPr>
        <p:spPr>
          <a:xfrm>
            <a:off x="1389583" y="3316424"/>
            <a:ext cx="9424035" cy="1314051"/>
          </a:xfrm>
          <a:custGeom>
            <a:avLst/>
            <a:gdLst/>
            <a:ahLst/>
            <a:cxnLst/>
            <a:rect l="l" t="t" r="r" b="b"/>
            <a:pathLst>
              <a:path w="9424035" h="1882775">
                <a:moveTo>
                  <a:pt x="9423781" y="0"/>
                </a:moveTo>
                <a:lnTo>
                  <a:pt x="0" y="0"/>
                </a:lnTo>
                <a:lnTo>
                  <a:pt x="0" y="1869478"/>
                </a:lnTo>
                <a:lnTo>
                  <a:pt x="0" y="1882432"/>
                </a:lnTo>
                <a:lnTo>
                  <a:pt x="9423781" y="1882432"/>
                </a:lnTo>
                <a:lnTo>
                  <a:pt x="9423781" y="1869478"/>
                </a:lnTo>
                <a:lnTo>
                  <a:pt x="9423781" y="0"/>
                </a:lnTo>
                <a:close/>
              </a:path>
            </a:pathLst>
          </a:custGeom>
          <a:solidFill>
            <a:srgbClr val="F2F2F2"/>
          </a:solidFill>
        </p:spPr>
        <p:txBody>
          <a:bodyPr wrap="square" lIns="0" tIns="0" rIns="0" bIns="0" rtlCol="0"/>
          <a:lstStyle/>
          <a:p>
            <a:endParaRPr/>
          </a:p>
        </p:txBody>
      </p:sp>
      <p:grpSp>
        <p:nvGrpSpPr>
          <p:cNvPr id="4" name="object 4"/>
          <p:cNvGrpSpPr/>
          <p:nvPr/>
        </p:nvGrpSpPr>
        <p:grpSpPr>
          <a:xfrm>
            <a:off x="1383371" y="1220994"/>
            <a:ext cx="508000" cy="2028917"/>
            <a:chOff x="213603" y="1633908"/>
            <a:chExt cx="508000" cy="1424305"/>
          </a:xfrm>
          <a:solidFill>
            <a:schemeClr val="accent1">
              <a:lumMod val="50000"/>
            </a:schemeClr>
          </a:solidFill>
        </p:grpSpPr>
        <p:sp>
          <p:nvSpPr>
            <p:cNvPr id="5" name="object 5"/>
            <p:cNvSpPr/>
            <p:nvPr/>
          </p:nvSpPr>
          <p:spPr>
            <a:xfrm>
              <a:off x="219953" y="1640258"/>
              <a:ext cx="495300" cy="1411605"/>
            </a:xfrm>
            <a:custGeom>
              <a:avLst/>
              <a:gdLst/>
              <a:ahLst/>
              <a:cxnLst/>
              <a:rect l="l" t="t" r="r" b="b"/>
              <a:pathLst>
                <a:path w="495300" h="1411605">
                  <a:moveTo>
                    <a:pt x="494785" y="0"/>
                  </a:moveTo>
                  <a:lnTo>
                    <a:pt x="0" y="0"/>
                  </a:lnTo>
                  <a:lnTo>
                    <a:pt x="0" y="1411477"/>
                  </a:lnTo>
                  <a:lnTo>
                    <a:pt x="494785" y="1411477"/>
                  </a:lnTo>
                  <a:lnTo>
                    <a:pt x="494785" y="0"/>
                  </a:lnTo>
                  <a:close/>
                </a:path>
              </a:pathLst>
            </a:custGeom>
            <a:grpFill/>
            <a:ln>
              <a:noFill/>
            </a:ln>
          </p:spPr>
          <p:txBody>
            <a:bodyPr wrap="square" lIns="0" tIns="0" rIns="0" bIns="0" rtlCol="0"/>
            <a:lstStyle/>
            <a:p>
              <a:endParaRPr/>
            </a:p>
          </p:txBody>
        </p:sp>
        <p:sp>
          <p:nvSpPr>
            <p:cNvPr id="6" name="object 6"/>
            <p:cNvSpPr/>
            <p:nvPr/>
          </p:nvSpPr>
          <p:spPr>
            <a:xfrm>
              <a:off x="219953" y="1640258"/>
              <a:ext cx="495300" cy="1411605"/>
            </a:xfrm>
            <a:custGeom>
              <a:avLst/>
              <a:gdLst/>
              <a:ahLst/>
              <a:cxnLst/>
              <a:rect l="l" t="t" r="r" b="b"/>
              <a:pathLst>
                <a:path w="495300" h="1411605">
                  <a:moveTo>
                    <a:pt x="0" y="1411477"/>
                  </a:moveTo>
                  <a:lnTo>
                    <a:pt x="494785" y="1411477"/>
                  </a:lnTo>
                  <a:lnTo>
                    <a:pt x="494785" y="0"/>
                  </a:lnTo>
                  <a:lnTo>
                    <a:pt x="0" y="0"/>
                  </a:lnTo>
                  <a:lnTo>
                    <a:pt x="0" y="1411477"/>
                  </a:lnTo>
                  <a:close/>
                </a:path>
              </a:pathLst>
            </a:custGeom>
            <a:grpFill/>
            <a:ln w="12700">
              <a:noFill/>
            </a:ln>
          </p:spPr>
          <p:txBody>
            <a:bodyPr wrap="square" lIns="0" tIns="0" rIns="0" bIns="0" rtlCol="0"/>
            <a:lstStyle/>
            <a:p>
              <a:endParaRPr/>
            </a:p>
          </p:txBody>
        </p:sp>
      </p:grpSp>
      <p:sp>
        <p:nvSpPr>
          <p:cNvPr id="7" name="object 7"/>
          <p:cNvSpPr txBox="1"/>
          <p:nvPr/>
        </p:nvSpPr>
        <p:spPr>
          <a:xfrm>
            <a:off x="1544124" y="1281937"/>
            <a:ext cx="205184" cy="1944786"/>
          </a:xfrm>
          <a:prstGeom prst="rect">
            <a:avLst/>
          </a:prstGeom>
        </p:spPr>
        <p:txBody>
          <a:bodyPr vert="vert270" wrap="square" lIns="0" tIns="0" rIns="0" bIns="0" rtlCol="0">
            <a:spAutoFit/>
          </a:bodyPr>
          <a:lstStyle/>
          <a:p>
            <a:pPr marL="12700" algn="ctr">
              <a:lnSpc>
                <a:spcPts val="1645"/>
              </a:lnSpc>
            </a:pPr>
            <a:r>
              <a:rPr lang="en-US" sz="1400" b="1" spc="-10">
                <a:solidFill>
                  <a:srgbClr val="FFFFFF"/>
                </a:solidFill>
                <a:latin typeface="Arial"/>
                <a:cs typeface="Arial"/>
              </a:rPr>
              <a:t>Safety Performance</a:t>
            </a:r>
            <a:endParaRPr sz="1400">
              <a:latin typeface="Arial"/>
              <a:cs typeface="Arial"/>
            </a:endParaRPr>
          </a:p>
        </p:txBody>
      </p:sp>
      <p:sp>
        <p:nvSpPr>
          <p:cNvPr id="8" name="object 8"/>
          <p:cNvSpPr/>
          <p:nvPr/>
        </p:nvSpPr>
        <p:spPr>
          <a:xfrm>
            <a:off x="2049232" y="844589"/>
            <a:ext cx="4304665" cy="5123915"/>
          </a:xfrm>
          <a:custGeom>
            <a:avLst/>
            <a:gdLst/>
            <a:ahLst/>
            <a:cxnLst/>
            <a:rect l="l" t="t" r="r" b="b"/>
            <a:pathLst>
              <a:path w="4304665" h="5381625">
                <a:moveTo>
                  <a:pt x="0" y="0"/>
                </a:moveTo>
                <a:lnTo>
                  <a:pt x="2075252" y="0"/>
                </a:lnTo>
                <a:lnTo>
                  <a:pt x="2075252" y="5381140"/>
                </a:lnTo>
                <a:lnTo>
                  <a:pt x="0" y="5381140"/>
                </a:lnTo>
                <a:lnTo>
                  <a:pt x="0" y="0"/>
                </a:lnTo>
                <a:close/>
              </a:path>
              <a:path w="4304665" h="5381625">
                <a:moveTo>
                  <a:pt x="2229179" y="0"/>
                </a:moveTo>
                <a:lnTo>
                  <a:pt x="4304431" y="0"/>
                </a:lnTo>
                <a:lnTo>
                  <a:pt x="4304431" y="5381139"/>
                </a:lnTo>
                <a:lnTo>
                  <a:pt x="2229179" y="5381139"/>
                </a:lnTo>
                <a:lnTo>
                  <a:pt x="2229179" y="0"/>
                </a:lnTo>
                <a:close/>
              </a:path>
            </a:pathLst>
          </a:custGeom>
          <a:ln w="28575">
            <a:solidFill>
              <a:srgbClr val="2F5597"/>
            </a:solidFill>
          </a:ln>
        </p:spPr>
        <p:txBody>
          <a:bodyPr wrap="square" lIns="0" tIns="0" rIns="0" bIns="0" rtlCol="0"/>
          <a:lstStyle/>
          <a:p>
            <a:endParaRPr/>
          </a:p>
        </p:txBody>
      </p:sp>
      <p:sp>
        <p:nvSpPr>
          <p:cNvPr id="9" name="object 9"/>
          <p:cNvSpPr txBox="1"/>
          <p:nvPr/>
        </p:nvSpPr>
        <p:spPr>
          <a:xfrm>
            <a:off x="2710257" y="859218"/>
            <a:ext cx="3307715" cy="330200"/>
          </a:xfrm>
          <a:prstGeom prst="rect">
            <a:avLst/>
          </a:prstGeom>
        </p:spPr>
        <p:txBody>
          <a:bodyPr vert="horz" wrap="square" lIns="0" tIns="12700" rIns="0" bIns="0" rtlCol="0">
            <a:spAutoFit/>
          </a:bodyPr>
          <a:lstStyle/>
          <a:p>
            <a:pPr marL="12700">
              <a:lnSpc>
                <a:spcPct val="100000"/>
              </a:lnSpc>
              <a:spcBef>
                <a:spcPts val="100"/>
              </a:spcBef>
              <a:tabLst>
                <a:tab pos="1927860" algn="l"/>
              </a:tabLst>
            </a:pPr>
            <a:r>
              <a:rPr sz="2000" b="1" spc="-10">
                <a:solidFill>
                  <a:srgbClr val="2F5597"/>
                </a:solidFill>
                <a:latin typeface="Arial"/>
                <a:cs typeface="Arial"/>
              </a:rPr>
              <a:t>Metric</a:t>
            </a:r>
            <a:r>
              <a:rPr sz="2000" b="1">
                <a:solidFill>
                  <a:srgbClr val="2F5597"/>
                </a:solidFill>
                <a:latin typeface="Arial"/>
                <a:cs typeface="Arial"/>
              </a:rPr>
              <a:t>	</a:t>
            </a:r>
            <a:r>
              <a:rPr sz="2000" b="1" spc="-10">
                <a:solidFill>
                  <a:srgbClr val="2F5597"/>
                </a:solidFill>
                <a:latin typeface="Arial"/>
                <a:cs typeface="Arial"/>
              </a:rPr>
              <a:t>Calculation</a:t>
            </a:r>
            <a:endParaRPr sz="2000">
              <a:solidFill>
                <a:srgbClr val="2F5597"/>
              </a:solidFill>
              <a:latin typeface="Arial"/>
              <a:cs typeface="Arial"/>
            </a:endParaRPr>
          </a:p>
        </p:txBody>
      </p:sp>
      <p:sp>
        <p:nvSpPr>
          <p:cNvPr id="10" name="object 10"/>
          <p:cNvSpPr/>
          <p:nvPr/>
        </p:nvSpPr>
        <p:spPr>
          <a:xfrm>
            <a:off x="6517014" y="844589"/>
            <a:ext cx="2075814" cy="5123915"/>
          </a:xfrm>
          <a:custGeom>
            <a:avLst/>
            <a:gdLst/>
            <a:ahLst/>
            <a:cxnLst/>
            <a:rect l="l" t="t" r="r" b="b"/>
            <a:pathLst>
              <a:path w="2075815" h="5381625">
                <a:moveTo>
                  <a:pt x="0" y="0"/>
                </a:moveTo>
                <a:lnTo>
                  <a:pt x="2075252" y="0"/>
                </a:lnTo>
                <a:lnTo>
                  <a:pt x="2075252" y="5381139"/>
                </a:lnTo>
                <a:lnTo>
                  <a:pt x="0" y="5381139"/>
                </a:lnTo>
                <a:lnTo>
                  <a:pt x="0" y="0"/>
                </a:lnTo>
                <a:close/>
              </a:path>
            </a:pathLst>
          </a:custGeom>
          <a:ln w="28575">
            <a:solidFill>
              <a:srgbClr val="2F5597"/>
            </a:solidFill>
          </a:ln>
        </p:spPr>
        <p:txBody>
          <a:bodyPr wrap="square" lIns="0" tIns="0" rIns="0" bIns="0" rtlCol="0"/>
          <a:lstStyle/>
          <a:p>
            <a:endParaRPr/>
          </a:p>
        </p:txBody>
      </p:sp>
      <p:sp>
        <p:nvSpPr>
          <p:cNvPr id="11" name="object 11"/>
          <p:cNvSpPr txBox="1"/>
          <p:nvPr/>
        </p:nvSpPr>
        <p:spPr>
          <a:xfrm>
            <a:off x="6828388" y="873858"/>
            <a:ext cx="1393279" cy="289823"/>
          </a:xfrm>
          <a:prstGeom prst="rect">
            <a:avLst/>
          </a:prstGeom>
        </p:spPr>
        <p:txBody>
          <a:bodyPr vert="horz" wrap="square" lIns="0" tIns="12700" rIns="0" bIns="0" rtlCol="0">
            <a:spAutoFit/>
          </a:bodyPr>
          <a:lstStyle/>
          <a:p>
            <a:pPr marL="69850" marR="5080" indent="-57150">
              <a:lnSpc>
                <a:spcPct val="100000"/>
              </a:lnSpc>
              <a:spcBef>
                <a:spcPts val="100"/>
              </a:spcBef>
            </a:pPr>
            <a:r>
              <a:rPr lang="en-US" sz="1800" b="1" spc="-10">
                <a:solidFill>
                  <a:srgbClr val="2F5597"/>
                </a:solidFill>
                <a:latin typeface="Arial"/>
                <a:cs typeface="Arial"/>
              </a:rPr>
              <a:t>Description</a:t>
            </a:r>
            <a:endParaRPr sz="1800">
              <a:solidFill>
                <a:srgbClr val="2F5597"/>
              </a:solidFill>
              <a:latin typeface="Arial"/>
              <a:cs typeface="Arial"/>
            </a:endParaRPr>
          </a:p>
        </p:txBody>
      </p:sp>
      <p:sp>
        <p:nvSpPr>
          <p:cNvPr id="12" name="object 12"/>
          <p:cNvSpPr/>
          <p:nvPr/>
        </p:nvSpPr>
        <p:spPr>
          <a:xfrm>
            <a:off x="8751301" y="844589"/>
            <a:ext cx="2075814" cy="5123915"/>
          </a:xfrm>
          <a:custGeom>
            <a:avLst/>
            <a:gdLst/>
            <a:ahLst/>
            <a:cxnLst/>
            <a:rect l="l" t="t" r="r" b="b"/>
            <a:pathLst>
              <a:path w="2075815" h="5381625">
                <a:moveTo>
                  <a:pt x="0" y="0"/>
                </a:moveTo>
                <a:lnTo>
                  <a:pt x="2075251" y="0"/>
                </a:lnTo>
                <a:lnTo>
                  <a:pt x="2075251" y="5381139"/>
                </a:lnTo>
                <a:lnTo>
                  <a:pt x="0" y="5381139"/>
                </a:lnTo>
                <a:lnTo>
                  <a:pt x="0" y="0"/>
                </a:lnTo>
                <a:close/>
              </a:path>
            </a:pathLst>
          </a:custGeom>
          <a:ln w="28575">
            <a:solidFill>
              <a:srgbClr val="2F5597"/>
            </a:solidFill>
          </a:ln>
        </p:spPr>
        <p:txBody>
          <a:bodyPr wrap="square" lIns="0" tIns="0" rIns="0" bIns="0" rtlCol="0"/>
          <a:lstStyle/>
          <a:p>
            <a:endParaRPr/>
          </a:p>
        </p:txBody>
      </p:sp>
      <p:sp>
        <p:nvSpPr>
          <p:cNvPr id="13" name="object 13"/>
          <p:cNvSpPr txBox="1"/>
          <p:nvPr/>
        </p:nvSpPr>
        <p:spPr>
          <a:xfrm>
            <a:off x="9022242" y="880332"/>
            <a:ext cx="1728073" cy="320601"/>
          </a:xfrm>
          <a:prstGeom prst="rect">
            <a:avLst/>
          </a:prstGeom>
        </p:spPr>
        <p:txBody>
          <a:bodyPr vert="horz" wrap="square" lIns="0" tIns="12700" rIns="0" bIns="0" rtlCol="0">
            <a:spAutoFit/>
          </a:bodyPr>
          <a:lstStyle/>
          <a:p>
            <a:pPr marL="12700">
              <a:lnSpc>
                <a:spcPct val="100000"/>
              </a:lnSpc>
              <a:spcBef>
                <a:spcPts val="100"/>
              </a:spcBef>
            </a:pPr>
            <a:r>
              <a:rPr sz="2000" b="1">
                <a:solidFill>
                  <a:srgbClr val="2F5597"/>
                </a:solidFill>
                <a:latin typeface="Arial"/>
                <a:cs typeface="Arial"/>
              </a:rPr>
              <a:t>Y</a:t>
            </a:r>
            <a:r>
              <a:rPr lang="en-US" sz="2000" b="1">
                <a:solidFill>
                  <a:srgbClr val="2F5597"/>
                </a:solidFill>
                <a:latin typeface="Arial"/>
                <a:cs typeface="Arial"/>
              </a:rPr>
              <a:t>1.5</a:t>
            </a:r>
            <a:r>
              <a:rPr sz="2000" b="1" spc="-10">
                <a:solidFill>
                  <a:srgbClr val="2F5597"/>
                </a:solidFill>
                <a:latin typeface="Arial"/>
                <a:cs typeface="Arial"/>
              </a:rPr>
              <a:t> Success</a:t>
            </a:r>
            <a:endParaRPr sz="2000">
              <a:solidFill>
                <a:srgbClr val="2F5597"/>
              </a:solidFill>
              <a:latin typeface="Arial"/>
              <a:cs typeface="Arial"/>
            </a:endParaRPr>
          </a:p>
        </p:txBody>
      </p:sp>
      <p:grpSp>
        <p:nvGrpSpPr>
          <p:cNvPr id="14" name="object 14"/>
          <p:cNvGrpSpPr/>
          <p:nvPr/>
        </p:nvGrpSpPr>
        <p:grpSpPr>
          <a:xfrm>
            <a:off x="1396938" y="3305394"/>
            <a:ext cx="495300" cy="1314042"/>
            <a:chOff x="219953" y="3144999"/>
            <a:chExt cx="495300" cy="1882775"/>
          </a:xfrm>
          <a:solidFill>
            <a:srgbClr val="2F5597"/>
          </a:solidFill>
        </p:grpSpPr>
        <p:sp>
          <p:nvSpPr>
            <p:cNvPr id="15" name="object 15"/>
            <p:cNvSpPr/>
            <p:nvPr/>
          </p:nvSpPr>
          <p:spPr>
            <a:xfrm>
              <a:off x="219953" y="3144999"/>
              <a:ext cx="495300" cy="1882775"/>
            </a:xfrm>
            <a:custGeom>
              <a:avLst/>
              <a:gdLst/>
              <a:ahLst/>
              <a:cxnLst/>
              <a:rect l="l" t="t" r="r" b="b"/>
              <a:pathLst>
                <a:path w="495300" h="1882775">
                  <a:moveTo>
                    <a:pt x="494785" y="0"/>
                  </a:moveTo>
                  <a:lnTo>
                    <a:pt x="0" y="0"/>
                  </a:lnTo>
                  <a:lnTo>
                    <a:pt x="0" y="1882427"/>
                  </a:lnTo>
                  <a:lnTo>
                    <a:pt x="494785" y="1882427"/>
                  </a:lnTo>
                  <a:lnTo>
                    <a:pt x="494785" y="0"/>
                  </a:lnTo>
                  <a:close/>
                </a:path>
              </a:pathLst>
            </a:custGeom>
            <a:grpFill/>
            <a:ln>
              <a:noFill/>
            </a:ln>
          </p:spPr>
          <p:txBody>
            <a:bodyPr wrap="square" lIns="0" tIns="0" rIns="0" bIns="0" rtlCol="0"/>
            <a:lstStyle/>
            <a:p>
              <a:endParaRPr/>
            </a:p>
          </p:txBody>
        </p:sp>
        <p:sp>
          <p:nvSpPr>
            <p:cNvPr id="16" name="object 16"/>
            <p:cNvSpPr/>
            <p:nvPr/>
          </p:nvSpPr>
          <p:spPr>
            <a:xfrm>
              <a:off x="219953" y="3144999"/>
              <a:ext cx="495300" cy="1882775"/>
            </a:xfrm>
            <a:custGeom>
              <a:avLst/>
              <a:gdLst/>
              <a:ahLst/>
              <a:cxnLst/>
              <a:rect l="l" t="t" r="r" b="b"/>
              <a:pathLst>
                <a:path w="495300" h="1882775">
                  <a:moveTo>
                    <a:pt x="0" y="1882427"/>
                  </a:moveTo>
                  <a:lnTo>
                    <a:pt x="494785" y="1882427"/>
                  </a:lnTo>
                  <a:lnTo>
                    <a:pt x="494785" y="0"/>
                  </a:lnTo>
                  <a:lnTo>
                    <a:pt x="0" y="0"/>
                  </a:lnTo>
                  <a:lnTo>
                    <a:pt x="0" y="1882427"/>
                  </a:lnTo>
                  <a:close/>
                </a:path>
              </a:pathLst>
            </a:custGeom>
            <a:grpFill/>
            <a:ln w="12700">
              <a:noFill/>
            </a:ln>
          </p:spPr>
          <p:txBody>
            <a:bodyPr wrap="square" lIns="0" tIns="0" rIns="0" bIns="0" rtlCol="0"/>
            <a:lstStyle/>
            <a:p>
              <a:endParaRPr/>
            </a:p>
          </p:txBody>
        </p:sp>
      </p:grpSp>
      <p:sp>
        <p:nvSpPr>
          <p:cNvPr id="17" name="object 17"/>
          <p:cNvSpPr txBox="1"/>
          <p:nvPr/>
        </p:nvSpPr>
        <p:spPr>
          <a:xfrm>
            <a:off x="1536035" y="3425363"/>
            <a:ext cx="205184" cy="1105107"/>
          </a:xfrm>
          <a:prstGeom prst="rect">
            <a:avLst/>
          </a:prstGeom>
        </p:spPr>
        <p:txBody>
          <a:bodyPr vert="vert270" wrap="square" lIns="0" tIns="0" rIns="0" bIns="0" rtlCol="0">
            <a:spAutoFit/>
          </a:bodyPr>
          <a:lstStyle/>
          <a:p>
            <a:pPr marL="12700" algn="ctr">
              <a:lnSpc>
                <a:spcPts val="1645"/>
              </a:lnSpc>
            </a:pPr>
            <a:r>
              <a:rPr lang="en-US" sz="1400" b="1">
                <a:solidFill>
                  <a:srgbClr val="FFFFFF"/>
                </a:solidFill>
                <a:latin typeface="Arial"/>
                <a:cs typeface="Arial"/>
              </a:rPr>
              <a:t>Compliance</a:t>
            </a:r>
            <a:endParaRPr sz="1400">
              <a:latin typeface="Arial"/>
              <a:cs typeface="Arial"/>
            </a:endParaRPr>
          </a:p>
        </p:txBody>
      </p:sp>
      <p:sp>
        <p:nvSpPr>
          <p:cNvPr id="19" name="object 19"/>
          <p:cNvSpPr/>
          <p:nvPr/>
        </p:nvSpPr>
        <p:spPr>
          <a:xfrm>
            <a:off x="2044125" y="1912553"/>
            <a:ext cx="8776970" cy="39370"/>
          </a:xfrm>
          <a:custGeom>
            <a:avLst/>
            <a:gdLst/>
            <a:ahLst/>
            <a:cxnLst/>
            <a:rect l="l" t="t" r="r" b="b"/>
            <a:pathLst>
              <a:path w="8776970" h="39369">
                <a:moveTo>
                  <a:pt x="0" y="39218"/>
                </a:moveTo>
                <a:lnTo>
                  <a:pt x="8776445" y="0"/>
                </a:lnTo>
              </a:path>
            </a:pathLst>
          </a:custGeom>
          <a:ln w="6350">
            <a:solidFill>
              <a:srgbClr val="2F5597"/>
            </a:solidFill>
            <a:prstDash val="lgDash"/>
          </a:ln>
        </p:spPr>
        <p:txBody>
          <a:bodyPr wrap="square" lIns="0" tIns="0" rIns="0" bIns="0" rtlCol="0"/>
          <a:lstStyle/>
          <a:p>
            <a:endParaRPr/>
          </a:p>
        </p:txBody>
      </p:sp>
      <p:sp>
        <p:nvSpPr>
          <p:cNvPr id="20" name="object 20"/>
          <p:cNvSpPr txBox="1"/>
          <p:nvPr/>
        </p:nvSpPr>
        <p:spPr>
          <a:xfrm>
            <a:off x="2392033" y="1362971"/>
            <a:ext cx="1467485" cy="456535"/>
          </a:xfrm>
          <a:prstGeom prst="rect">
            <a:avLst/>
          </a:prstGeom>
          <a:noFill/>
        </p:spPr>
        <p:txBody>
          <a:bodyPr vert="horz" wrap="square" lIns="0" tIns="12700" rIns="0" bIns="0" rtlCol="0">
            <a:spAutoFit/>
          </a:bodyPr>
          <a:lstStyle/>
          <a:p>
            <a:pPr marL="452120" marR="5080" indent="-440055" algn="ctr">
              <a:lnSpc>
                <a:spcPct val="100000"/>
              </a:lnSpc>
              <a:spcBef>
                <a:spcPts val="100"/>
              </a:spcBef>
            </a:pPr>
            <a:r>
              <a:rPr lang="en-US" sz="1400" b="1">
                <a:latin typeface="Arial"/>
                <a:cs typeface="Arial"/>
              </a:rPr>
              <a:t>Incidents/</a:t>
            </a:r>
          </a:p>
          <a:p>
            <a:pPr marL="452120" marR="5080" indent="-440055" algn="ctr">
              <a:lnSpc>
                <a:spcPct val="100000"/>
              </a:lnSpc>
              <a:spcBef>
                <a:spcPts val="100"/>
              </a:spcBef>
            </a:pPr>
            <a:r>
              <a:rPr lang="en-US" sz="1400" b="1">
                <a:latin typeface="Arial"/>
                <a:cs typeface="Arial"/>
              </a:rPr>
              <a:t>Accidents Rate</a:t>
            </a:r>
            <a:endParaRPr lang="en-US" sz="1400">
              <a:latin typeface="Arial"/>
              <a:cs typeface="Arial"/>
            </a:endParaRPr>
          </a:p>
        </p:txBody>
      </p:sp>
      <p:sp>
        <p:nvSpPr>
          <p:cNvPr id="21" name="object 21"/>
          <p:cNvSpPr txBox="1"/>
          <p:nvPr/>
        </p:nvSpPr>
        <p:spPr>
          <a:xfrm>
            <a:off x="2309165" y="2165368"/>
            <a:ext cx="1633220" cy="228268"/>
          </a:xfrm>
          <a:prstGeom prst="rect">
            <a:avLst/>
          </a:prstGeom>
        </p:spPr>
        <p:txBody>
          <a:bodyPr vert="horz" wrap="square" lIns="0" tIns="12700" rIns="0" bIns="0" rtlCol="0">
            <a:spAutoFit/>
          </a:bodyPr>
          <a:lstStyle/>
          <a:p>
            <a:pPr marL="387350" marR="5080" indent="-374650" algn="ctr">
              <a:lnSpc>
                <a:spcPct val="100000"/>
              </a:lnSpc>
              <a:spcBef>
                <a:spcPts val="100"/>
              </a:spcBef>
            </a:pPr>
            <a:r>
              <a:rPr lang="en-US" sz="1400" b="1" spc="-10">
                <a:latin typeface="Arial"/>
                <a:cs typeface="Arial"/>
              </a:rPr>
              <a:t>Defects Rate</a:t>
            </a:r>
            <a:endParaRPr sz="1400">
              <a:latin typeface="Arial"/>
              <a:cs typeface="Arial"/>
            </a:endParaRPr>
          </a:p>
        </p:txBody>
      </p:sp>
      <p:sp>
        <p:nvSpPr>
          <p:cNvPr id="22" name="object 22"/>
          <p:cNvSpPr txBox="1"/>
          <p:nvPr/>
        </p:nvSpPr>
        <p:spPr>
          <a:xfrm>
            <a:off x="4446694" y="1400160"/>
            <a:ext cx="1765659" cy="382156"/>
          </a:xfrm>
          <a:prstGeom prst="rect">
            <a:avLst/>
          </a:prstGeom>
        </p:spPr>
        <p:txBody>
          <a:bodyPr vert="horz" wrap="square" lIns="0" tIns="12700" rIns="0" bIns="0" rtlCol="0">
            <a:spAutoFit/>
          </a:bodyPr>
          <a:lstStyle/>
          <a:p>
            <a:pPr marL="165100" marR="5080" indent="-152400" algn="ctr">
              <a:lnSpc>
                <a:spcPct val="100000"/>
              </a:lnSpc>
              <a:spcBef>
                <a:spcPts val="100"/>
              </a:spcBef>
            </a:pPr>
            <a:r>
              <a:rPr lang="en-US" sz="1200">
                <a:latin typeface="Arial"/>
                <a:cs typeface="Arial"/>
              </a:rPr>
              <a:t># Incident / Total flights for the year</a:t>
            </a:r>
            <a:endParaRPr sz="1200">
              <a:latin typeface="Arial"/>
              <a:cs typeface="Arial"/>
            </a:endParaRPr>
          </a:p>
        </p:txBody>
      </p:sp>
      <p:sp>
        <p:nvSpPr>
          <p:cNvPr id="23" name="object 23"/>
          <p:cNvSpPr txBox="1"/>
          <p:nvPr/>
        </p:nvSpPr>
        <p:spPr>
          <a:xfrm>
            <a:off x="4604988" y="2088424"/>
            <a:ext cx="1449070" cy="382156"/>
          </a:xfrm>
          <a:prstGeom prst="rect">
            <a:avLst/>
          </a:prstGeom>
        </p:spPr>
        <p:txBody>
          <a:bodyPr vert="horz" wrap="square" lIns="0" tIns="12700" rIns="0" bIns="0" rtlCol="0">
            <a:spAutoFit/>
          </a:bodyPr>
          <a:lstStyle/>
          <a:p>
            <a:pPr marL="12700" marR="5080" indent="-1905" algn="ctr">
              <a:lnSpc>
                <a:spcPct val="100000"/>
              </a:lnSpc>
              <a:spcBef>
                <a:spcPts val="100"/>
              </a:spcBef>
            </a:pPr>
            <a:r>
              <a:rPr lang="en-US" sz="1200">
                <a:latin typeface="Arial"/>
                <a:cs typeface="Arial"/>
              </a:rPr>
              <a:t>Defected parts/Total Parts</a:t>
            </a:r>
            <a:endParaRPr sz="1200">
              <a:latin typeface="Arial"/>
              <a:cs typeface="Arial"/>
            </a:endParaRPr>
          </a:p>
        </p:txBody>
      </p:sp>
      <p:grpSp>
        <p:nvGrpSpPr>
          <p:cNvPr id="24" name="object 24"/>
          <p:cNvGrpSpPr/>
          <p:nvPr/>
        </p:nvGrpSpPr>
        <p:grpSpPr>
          <a:xfrm>
            <a:off x="2031335" y="2580871"/>
            <a:ext cx="8725855" cy="2775882"/>
            <a:chOff x="854350" y="3711218"/>
            <a:chExt cx="8725855" cy="2056809"/>
          </a:xfrm>
        </p:grpSpPr>
        <p:sp>
          <p:nvSpPr>
            <p:cNvPr id="25" name="object 25"/>
            <p:cNvSpPr/>
            <p:nvPr/>
          </p:nvSpPr>
          <p:spPr>
            <a:xfrm>
              <a:off x="864830" y="3711218"/>
              <a:ext cx="8715375" cy="11430"/>
            </a:xfrm>
            <a:custGeom>
              <a:avLst/>
              <a:gdLst/>
              <a:ahLst/>
              <a:cxnLst/>
              <a:rect l="l" t="t" r="r" b="b"/>
              <a:pathLst>
                <a:path w="8715375" h="11429">
                  <a:moveTo>
                    <a:pt x="0" y="11204"/>
                  </a:moveTo>
                  <a:lnTo>
                    <a:pt x="8714815" y="0"/>
                  </a:lnTo>
                </a:path>
              </a:pathLst>
            </a:custGeom>
            <a:ln w="6350">
              <a:solidFill>
                <a:srgbClr val="2F5597"/>
              </a:solidFill>
              <a:prstDash val="lgDash"/>
            </a:ln>
          </p:spPr>
          <p:txBody>
            <a:bodyPr wrap="square" lIns="0" tIns="0" rIns="0" bIns="0" rtlCol="0"/>
            <a:lstStyle/>
            <a:p>
              <a:endParaRPr/>
            </a:p>
          </p:txBody>
        </p:sp>
        <p:sp>
          <p:nvSpPr>
            <p:cNvPr id="26" name="object 26"/>
            <p:cNvSpPr/>
            <p:nvPr/>
          </p:nvSpPr>
          <p:spPr>
            <a:xfrm>
              <a:off x="854350" y="4739446"/>
              <a:ext cx="8721431" cy="1028581"/>
            </a:xfrm>
            <a:custGeom>
              <a:avLst/>
              <a:gdLst/>
              <a:ahLst/>
              <a:cxnLst/>
              <a:rect l="l" t="t" r="r" b="b"/>
              <a:pathLst>
                <a:path w="8686800" h="1379854">
                  <a:moveTo>
                    <a:pt x="0" y="0"/>
                  </a:moveTo>
                  <a:lnTo>
                    <a:pt x="8686798" y="0"/>
                  </a:lnTo>
                </a:path>
                <a:path w="8686800" h="1379854">
                  <a:moveTo>
                    <a:pt x="0" y="1379620"/>
                  </a:moveTo>
                  <a:lnTo>
                    <a:pt x="8686798" y="1379620"/>
                  </a:lnTo>
                </a:path>
              </a:pathLst>
            </a:custGeom>
            <a:ln w="6350">
              <a:solidFill>
                <a:srgbClr val="2F5597"/>
              </a:solidFill>
              <a:prstDash val="lgDash"/>
            </a:ln>
          </p:spPr>
          <p:txBody>
            <a:bodyPr wrap="square" lIns="0" tIns="0" rIns="0" bIns="0" rtlCol="0"/>
            <a:lstStyle/>
            <a:p>
              <a:endParaRPr/>
            </a:p>
          </p:txBody>
        </p:sp>
      </p:grpSp>
      <p:sp>
        <p:nvSpPr>
          <p:cNvPr id="27" name="object 27"/>
          <p:cNvSpPr txBox="1"/>
          <p:nvPr/>
        </p:nvSpPr>
        <p:spPr>
          <a:xfrm>
            <a:off x="2309165" y="2683401"/>
            <a:ext cx="1674495" cy="443711"/>
          </a:xfrm>
          <a:prstGeom prst="rect">
            <a:avLst/>
          </a:prstGeom>
        </p:spPr>
        <p:txBody>
          <a:bodyPr vert="horz" wrap="square" lIns="0" tIns="12700" rIns="0" bIns="0" rtlCol="0">
            <a:spAutoFit/>
          </a:bodyPr>
          <a:lstStyle/>
          <a:p>
            <a:pPr marL="12700" algn="ctr">
              <a:lnSpc>
                <a:spcPct val="100000"/>
              </a:lnSpc>
              <a:spcBef>
                <a:spcPts val="100"/>
              </a:spcBef>
            </a:pPr>
            <a:r>
              <a:rPr lang="en-US" sz="1400" b="1">
                <a:latin typeface="Arial"/>
                <a:cs typeface="Arial"/>
              </a:rPr>
              <a:t>System Testing Accuracy</a:t>
            </a:r>
            <a:endParaRPr sz="1400">
              <a:latin typeface="Arial"/>
              <a:cs typeface="Arial"/>
            </a:endParaRPr>
          </a:p>
        </p:txBody>
      </p:sp>
      <p:sp>
        <p:nvSpPr>
          <p:cNvPr id="28" name="object 28"/>
          <p:cNvSpPr txBox="1"/>
          <p:nvPr/>
        </p:nvSpPr>
        <p:spPr>
          <a:xfrm>
            <a:off x="2628888" y="3418084"/>
            <a:ext cx="993775" cy="443711"/>
          </a:xfrm>
          <a:prstGeom prst="rect">
            <a:avLst/>
          </a:prstGeom>
          <a:noFill/>
        </p:spPr>
        <p:txBody>
          <a:bodyPr vert="horz" wrap="square" lIns="0" tIns="12700" rIns="0" bIns="0" rtlCol="0">
            <a:spAutoFit/>
          </a:bodyPr>
          <a:lstStyle/>
          <a:p>
            <a:pPr marR="5080" indent="12700" algn="ctr">
              <a:lnSpc>
                <a:spcPct val="100000"/>
              </a:lnSpc>
              <a:spcBef>
                <a:spcPts val="100"/>
              </a:spcBef>
            </a:pPr>
            <a:r>
              <a:rPr lang="en-US" sz="1400" b="1">
                <a:latin typeface="Arial"/>
                <a:cs typeface="Arial"/>
              </a:rPr>
              <a:t>Audits Outcome</a:t>
            </a:r>
            <a:endParaRPr lang="en-US" sz="1400">
              <a:latin typeface="Arial"/>
              <a:cs typeface="Arial"/>
            </a:endParaRPr>
          </a:p>
        </p:txBody>
      </p:sp>
      <p:sp>
        <p:nvSpPr>
          <p:cNvPr id="29" name="object 29"/>
          <p:cNvSpPr txBox="1"/>
          <p:nvPr/>
        </p:nvSpPr>
        <p:spPr>
          <a:xfrm>
            <a:off x="2407273" y="4082004"/>
            <a:ext cx="1437005" cy="443711"/>
          </a:xfrm>
          <a:prstGeom prst="rect">
            <a:avLst/>
          </a:prstGeom>
        </p:spPr>
        <p:txBody>
          <a:bodyPr vert="horz" wrap="square" lIns="0" tIns="12700" rIns="0" bIns="0" rtlCol="0">
            <a:spAutoFit/>
          </a:bodyPr>
          <a:lstStyle/>
          <a:p>
            <a:pPr marR="5080" indent="11113" algn="ctr">
              <a:lnSpc>
                <a:spcPct val="100000"/>
              </a:lnSpc>
              <a:spcBef>
                <a:spcPts val="100"/>
              </a:spcBef>
            </a:pPr>
            <a:r>
              <a:rPr lang="en-US" sz="1400" b="1">
                <a:latin typeface="Arial"/>
                <a:cs typeface="Arial"/>
              </a:rPr>
              <a:t>Supplier Safety Compliance</a:t>
            </a:r>
            <a:endParaRPr sz="1400">
              <a:latin typeface="Arial"/>
              <a:cs typeface="Arial"/>
            </a:endParaRPr>
          </a:p>
        </p:txBody>
      </p:sp>
      <p:sp>
        <p:nvSpPr>
          <p:cNvPr id="30" name="object 30"/>
          <p:cNvSpPr txBox="1"/>
          <p:nvPr/>
        </p:nvSpPr>
        <p:spPr>
          <a:xfrm>
            <a:off x="4615914" y="2714178"/>
            <a:ext cx="1468495" cy="382156"/>
          </a:xfrm>
          <a:prstGeom prst="rect">
            <a:avLst/>
          </a:prstGeom>
        </p:spPr>
        <p:txBody>
          <a:bodyPr vert="horz" wrap="square" lIns="0" tIns="12700" rIns="0" bIns="0" rtlCol="0">
            <a:spAutoFit/>
          </a:bodyPr>
          <a:lstStyle/>
          <a:p>
            <a:pPr marL="12700" marR="5080" indent="87630" algn="ctr">
              <a:lnSpc>
                <a:spcPct val="100000"/>
              </a:lnSpc>
              <a:spcBef>
                <a:spcPts val="100"/>
              </a:spcBef>
            </a:pPr>
            <a:r>
              <a:rPr lang="en-US" sz="1200" spc="-10">
                <a:latin typeface="Arial"/>
                <a:cs typeface="Arial"/>
              </a:rPr>
              <a:t>Accurate outcome/Total Testing</a:t>
            </a:r>
            <a:endParaRPr sz="1200">
              <a:latin typeface="Arial"/>
              <a:cs typeface="Arial"/>
            </a:endParaRPr>
          </a:p>
        </p:txBody>
      </p:sp>
      <p:sp>
        <p:nvSpPr>
          <p:cNvPr id="31" name="object 31"/>
          <p:cNvSpPr txBox="1"/>
          <p:nvPr/>
        </p:nvSpPr>
        <p:spPr>
          <a:xfrm>
            <a:off x="4422743" y="3448861"/>
            <a:ext cx="1813560" cy="382156"/>
          </a:xfrm>
          <a:prstGeom prst="rect">
            <a:avLst/>
          </a:prstGeom>
        </p:spPr>
        <p:txBody>
          <a:bodyPr vert="horz" wrap="square" lIns="0" tIns="12700" rIns="0" bIns="0" rtlCol="0">
            <a:spAutoFit/>
          </a:bodyPr>
          <a:lstStyle/>
          <a:p>
            <a:pPr marR="5080" indent="11113" algn="ctr">
              <a:lnSpc>
                <a:spcPct val="100000"/>
              </a:lnSpc>
              <a:spcBef>
                <a:spcPts val="100"/>
              </a:spcBef>
            </a:pPr>
            <a:r>
              <a:rPr lang="en-US" sz="1200">
                <a:latin typeface="Arial"/>
                <a:cs typeface="Arial"/>
              </a:rPr>
              <a:t># of findings for incompliance</a:t>
            </a:r>
            <a:endParaRPr sz="1200">
              <a:latin typeface="Arial"/>
              <a:cs typeface="Arial"/>
            </a:endParaRPr>
          </a:p>
        </p:txBody>
      </p:sp>
      <p:sp>
        <p:nvSpPr>
          <p:cNvPr id="32" name="object 32"/>
          <p:cNvSpPr txBox="1"/>
          <p:nvPr/>
        </p:nvSpPr>
        <p:spPr>
          <a:xfrm>
            <a:off x="4389723" y="4108279"/>
            <a:ext cx="1879600" cy="391160"/>
          </a:xfrm>
          <a:prstGeom prst="rect">
            <a:avLst/>
          </a:prstGeom>
        </p:spPr>
        <p:txBody>
          <a:bodyPr vert="horz" wrap="square" lIns="0" tIns="12700" rIns="0" bIns="0" rtlCol="0">
            <a:spAutoFit/>
          </a:bodyPr>
          <a:lstStyle/>
          <a:p>
            <a:pPr marR="5080" indent="11113" algn="ctr">
              <a:lnSpc>
                <a:spcPct val="100000"/>
              </a:lnSpc>
              <a:spcBef>
                <a:spcPts val="100"/>
              </a:spcBef>
            </a:pPr>
            <a:r>
              <a:rPr lang="en-US" sz="1200">
                <a:latin typeface="Arial"/>
                <a:cs typeface="Arial"/>
              </a:rPr>
              <a:t># of findings for incompliance</a:t>
            </a:r>
          </a:p>
        </p:txBody>
      </p:sp>
      <p:sp>
        <p:nvSpPr>
          <p:cNvPr id="33" name="object 33"/>
          <p:cNvSpPr txBox="1"/>
          <p:nvPr/>
        </p:nvSpPr>
        <p:spPr>
          <a:xfrm>
            <a:off x="2407273" y="4821733"/>
            <a:ext cx="1437005" cy="443711"/>
          </a:xfrm>
          <a:prstGeom prst="rect">
            <a:avLst/>
          </a:prstGeom>
        </p:spPr>
        <p:txBody>
          <a:bodyPr vert="horz" wrap="square" lIns="0" tIns="12700" rIns="0" bIns="0" rtlCol="0">
            <a:spAutoFit/>
          </a:bodyPr>
          <a:lstStyle/>
          <a:p>
            <a:pPr marL="12700" marR="5080" indent="-12700" algn="ctr">
              <a:lnSpc>
                <a:spcPct val="100000"/>
              </a:lnSpc>
              <a:spcBef>
                <a:spcPts val="100"/>
              </a:spcBef>
            </a:pPr>
            <a:r>
              <a:rPr lang="en-US" sz="1400" b="1">
                <a:latin typeface="Arial"/>
                <a:cs typeface="Arial"/>
              </a:rPr>
              <a:t>Training Completion Rate</a:t>
            </a:r>
            <a:endParaRPr sz="1400">
              <a:latin typeface="Arial"/>
              <a:cs typeface="Arial"/>
            </a:endParaRPr>
          </a:p>
        </p:txBody>
      </p:sp>
      <p:sp>
        <p:nvSpPr>
          <p:cNvPr id="34" name="object 34"/>
          <p:cNvSpPr txBox="1"/>
          <p:nvPr/>
        </p:nvSpPr>
        <p:spPr>
          <a:xfrm>
            <a:off x="2219631" y="5435099"/>
            <a:ext cx="1812289" cy="443711"/>
          </a:xfrm>
          <a:prstGeom prst="rect">
            <a:avLst/>
          </a:prstGeom>
          <a:noFill/>
        </p:spPr>
        <p:txBody>
          <a:bodyPr vert="horz" wrap="square" lIns="0" tIns="12700" rIns="0" bIns="0" rtlCol="0">
            <a:spAutoFit/>
          </a:bodyPr>
          <a:lstStyle/>
          <a:p>
            <a:pPr marL="12700" marR="5080" indent="-12700" algn="ctr">
              <a:lnSpc>
                <a:spcPct val="100000"/>
              </a:lnSpc>
              <a:spcBef>
                <a:spcPts val="100"/>
              </a:spcBef>
            </a:pPr>
            <a:r>
              <a:rPr lang="en-US" sz="1400" b="1">
                <a:latin typeface="Arial"/>
                <a:cs typeface="Arial"/>
              </a:rPr>
              <a:t>Employee Safety Test Accuracy</a:t>
            </a:r>
            <a:endParaRPr lang="en-US" sz="1400">
              <a:latin typeface="Arial"/>
              <a:cs typeface="Arial"/>
            </a:endParaRPr>
          </a:p>
        </p:txBody>
      </p:sp>
      <p:sp>
        <p:nvSpPr>
          <p:cNvPr id="35" name="object 35"/>
          <p:cNvSpPr txBox="1"/>
          <p:nvPr/>
        </p:nvSpPr>
        <p:spPr>
          <a:xfrm>
            <a:off x="4368964" y="4852510"/>
            <a:ext cx="1792605" cy="382156"/>
          </a:xfrm>
          <a:prstGeom prst="rect">
            <a:avLst/>
          </a:prstGeom>
        </p:spPr>
        <p:txBody>
          <a:bodyPr vert="horz" wrap="square" lIns="0" tIns="12700" rIns="0" bIns="0" rtlCol="0">
            <a:spAutoFit/>
          </a:bodyPr>
          <a:lstStyle/>
          <a:p>
            <a:pPr marR="5080" indent="11113" algn="ctr">
              <a:lnSpc>
                <a:spcPct val="100000"/>
              </a:lnSpc>
              <a:spcBef>
                <a:spcPts val="100"/>
              </a:spcBef>
            </a:pPr>
            <a:r>
              <a:rPr lang="en-US" sz="1200">
                <a:latin typeface="Arial"/>
                <a:cs typeface="Arial"/>
              </a:rPr>
              <a:t>Completed Training/Total Training Required</a:t>
            </a:r>
            <a:endParaRPr sz="1200">
              <a:latin typeface="Arial"/>
              <a:cs typeface="Arial"/>
            </a:endParaRPr>
          </a:p>
        </p:txBody>
      </p:sp>
      <p:sp>
        <p:nvSpPr>
          <p:cNvPr id="37" name="object 37"/>
          <p:cNvSpPr txBox="1"/>
          <p:nvPr/>
        </p:nvSpPr>
        <p:spPr>
          <a:xfrm>
            <a:off x="9273551" y="2652623"/>
            <a:ext cx="1207135" cy="505267"/>
          </a:xfrm>
          <a:prstGeom prst="rect">
            <a:avLst/>
          </a:prstGeom>
        </p:spPr>
        <p:txBody>
          <a:bodyPr vert="horz" wrap="square" lIns="0" tIns="12700" rIns="0" bIns="0" rtlCol="0">
            <a:spAutoFit/>
          </a:bodyPr>
          <a:lstStyle/>
          <a:p>
            <a:pPr algn="ctr">
              <a:lnSpc>
                <a:spcPct val="100000"/>
              </a:lnSpc>
              <a:spcBef>
                <a:spcPts val="100"/>
              </a:spcBef>
            </a:pPr>
            <a:r>
              <a:rPr sz="1600">
                <a:latin typeface="Arial"/>
                <a:cs typeface="Arial"/>
              </a:rPr>
              <a:t>Increase</a:t>
            </a:r>
            <a:r>
              <a:rPr sz="1600" spc="-40">
                <a:latin typeface="Arial"/>
                <a:cs typeface="Arial"/>
              </a:rPr>
              <a:t> </a:t>
            </a:r>
            <a:r>
              <a:rPr lang="en-US" sz="1600" spc="-25">
                <a:latin typeface="Arial"/>
                <a:cs typeface="Arial"/>
              </a:rPr>
              <a:t>to</a:t>
            </a:r>
            <a:endParaRPr sz="1600">
              <a:latin typeface="Arial"/>
              <a:cs typeface="Arial"/>
            </a:endParaRPr>
          </a:p>
          <a:p>
            <a:pPr algn="ctr">
              <a:lnSpc>
                <a:spcPct val="100000"/>
              </a:lnSpc>
            </a:pPr>
            <a:r>
              <a:rPr lang="en-US" sz="1600" b="1" spc="-10">
                <a:latin typeface="Arial"/>
                <a:cs typeface="Arial"/>
              </a:rPr>
              <a:t>90</a:t>
            </a:r>
            <a:r>
              <a:rPr sz="1600" b="1" spc="-10">
                <a:latin typeface="Arial"/>
                <a:cs typeface="Arial"/>
              </a:rPr>
              <a:t>%</a:t>
            </a:r>
            <a:endParaRPr sz="1600">
              <a:latin typeface="Arial"/>
              <a:cs typeface="Arial"/>
            </a:endParaRPr>
          </a:p>
        </p:txBody>
      </p:sp>
      <p:sp>
        <p:nvSpPr>
          <p:cNvPr id="38" name="object 38"/>
          <p:cNvSpPr txBox="1"/>
          <p:nvPr/>
        </p:nvSpPr>
        <p:spPr>
          <a:xfrm>
            <a:off x="9180076" y="4790955"/>
            <a:ext cx="1207135" cy="505267"/>
          </a:xfrm>
          <a:prstGeom prst="rect">
            <a:avLst/>
          </a:prstGeom>
        </p:spPr>
        <p:txBody>
          <a:bodyPr vert="horz" wrap="square" lIns="0" tIns="12700" rIns="0" bIns="0" rtlCol="0">
            <a:spAutoFit/>
          </a:bodyPr>
          <a:lstStyle/>
          <a:p>
            <a:pPr algn="ctr">
              <a:lnSpc>
                <a:spcPct val="100000"/>
              </a:lnSpc>
              <a:spcBef>
                <a:spcPts val="100"/>
              </a:spcBef>
            </a:pPr>
            <a:r>
              <a:rPr sz="1600">
                <a:latin typeface="Arial"/>
                <a:cs typeface="Arial"/>
              </a:rPr>
              <a:t>Increase</a:t>
            </a:r>
            <a:r>
              <a:rPr lang="en-US" sz="1600">
                <a:latin typeface="Arial"/>
                <a:cs typeface="Arial"/>
              </a:rPr>
              <a:t> to</a:t>
            </a:r>
            <a:r>
              <a:rPr sz="1600" spc="-40">
                <a:latin typeface="Arial"/>
                <a:cs typeface="Arial"/>
              </a:rPr>
              <a:t> </a:t>
            </a:r>
            <a:r>
              <a:rPr lang="en-US" sz="1600" b="1" spc="-25">
                <a:latin typeface="Arial"/>
                <a:cs typeface="Arial"/>
              </a:rPr>
              <a:t>100%</a:t>
            </a:r>
            <a:endParaRPr sz="1600" b="1">
              <a:latin typeface="Arial"/>
              <a:cs typeface="Arial"/>
            </a:endParaRPr>
          </a:p>
        </p:txBody>
      </p:sp>
      <p:sp>
        <p:nvSpPr>
          <p:cNvPr id="39" name="object 39"/>
          <p:cNvSpPr txBox="1"/>
          <p:nvPr/>
        </p:nvSpPr>
        <p:spPr>
          <a:xfrm>
            <a:off x="8781784" y="1358082"/>
            <a:ext cx="2087935" cy="1194275"/>
          </a:xfrm>
          <a:prstGeom prst="rect">
            <a:avLst/>
          </a:prstGeom>
        </p:spPr>
        <p:txBody>
          <a:bodyPr vert="horz" wrap="square" lIns="0" tIns="12700" rIns="0" bIns="0" rtlCol="0">
            <a:spAutoFit/>
          </a:bodyPr>
          <a:lstStyle/>
          <a:p>
            <a:pPr algn="ctr">
              <a:lnSpc>
                <a:spcPct val="100000"/>
              </a:lnSpc>
              <a:spcBef>
                <a:spcPts val="100"/>
              </a:spcBef>
            </a:pPr>
            <a:r>
              <a:rPr lang="en-US" sz="1600">
                <a:latin typeface="Arial"/>
                <a:cs typeface="Arial"/>
              </a:rPr>
              <a:t>Decrease to</a:t>
            </a:r>
            <a:endParaRPr sz="1600">
              <a:latin typeface="Arial"/>
              <a:cs typeface="Arial"/>
            </a:endParaRPr>
          </a:p>
          <a:p>
            <a:pPr algn="ctr">
              <a:lnSpc>
                <a:spcPct val="100000"/>
              </a:lnSpc>
            </a:pPr>
            <a:r>
              <a:rPr sz="1600" b="1" spc="-25">
                <a:latin typeface="Arial"/>
                <a:cs typeface="Arial"/>
              </a:rPr>
              <a:t>0%</a:t>
            </a:r>
            <a:endParaRPr sz="1600">
              <a:latin typeface="Arial"/>
              <a:cs typeface="Arial"/>
            </a:endParaRPr>
          </a:p>
          <a:p>
            <a:pPr algn="ctr">
              <a:lnSpc>
                <a:spcPct val="100000"/>
              </a:lnSpc>
              <a:spcBef>
                <a:spcPts val="1380"/>
              </a:spcBef>
            </a:pPr>
            <a:r>
              <a:rPr lang="en-US" sz="1600">
                <a:latin typeface="Arial"/>
                <a:cs typeface="Arial"/>
              </a:rPr>
              <a:t>Decrease to</a:t>
            </a:r>
            <a:endParaRPr sz="1600">
              <a:latin typeface="Arial"/>
              <a:cs typeface="Arial"/>
            </a:endParaRPr>
          </a:p>
          <a:p>
            <a:pPr algn="ctr">
              <a:lnSpc>
                <a:spcPct val="100000"/>
              </a:lnSpc>
            </a:pPr>
            <a:r>
              <a:rPr sz="1600" b="1" spc="-25">
                <a:latin typeface="Arial"/>
                <a:cs typeface="Arial"/>
              </a:rPr>
              <a:t>0%</a:t>
            </a:r>
            <a:endParaRPr sz="1600">
              <a:latin typeface="Arial"/>
              <a:cs typeface="Arial"/>
            </a:endParaRPr>
          </a:p>
        </p:txBody>
      </p:sp>
      <p:sp>
        <p:nvSpPr>
          <p:cNvPr id="40" name="object 40"/>
          <p:cNvSpPr txBox="1"/>
          <p:nvPr/>
        </p:nvSpPr>
        <p:spPr>
          <a:xfrm>
            <a:off x="9024931" y="3496896"/>
            <a:ext cx="1727835" cy="259045"/>
          </a:xfrm>
          <a:prstGeom prst="rect">
            <a:avLst/>
          </a:prstGeom>
        </p:spPr>
        <p:txBody>
          <a:bodyPr vert="horz" wrap="square" lIns="0" tIns="12700" rIns="0" bIns="0" rtlCol="0">
            <a:spAutoFit/>
          </a:bodyPr>
          <a:lstStyle/>
          <a:p>
            <a:pPr marL="12700">
              <a:lnSpc>
                <a:spcPct val="100000"/>
              </a:lnSpc>
              <a:spcBef>
                <a:spcPts val="100"/>
              </a:spcBef>
            </a:pPr>
            <a:r>
              <a:rPr lang="en-US" sz="1600">
                <a:latin typeface="Arial"/>
                <a:cs typeface="Arial"/>
              </a:rPr>
              <a:t>Decrease</a:t>
            </a:r>
            <a:r>
              <a:rPr sz="1600" spc="-25">
                <a:latin typeface="Arial"/>
                <a:cs typeface="Arial"/>
              </a:rPr>
              <a:t> </a:t>
            </a:r>
            <a:r>
              <a:rPr sz="1600">
                <a:latin typeface="Arial"/>
                <a:cs typeface="Arial"/>
              </a:rPr>
              <a:t>by</a:t>
            </a:r>
            <a:r>
              <a:rPr sz="1600" spc="-20">
                <a:latin typeface="Arial"/>
                <a:cs typeface="Arial"/>
              </a:rPr>
              <a:t> </a:t>
            </a:r>
            <a:r>
              <a:rPr sz="1600" b="1" spc="-25">
                <a:latin typeface="Arial"/>
                <a:cs typeface="Arial"/>
              </a:rPr>
              <a:t>50%</a:t>
            </a:r>
            <a:endParaRPr sz="1600">
              <a:latin typeface="Arial"/>
              <a:cs typeface="Arial"/>
            </a:endParaRPr>
          </a:p>
        </p:txBody>
      </p:sp>
      <p:sp>
        <p:nvSpPr>
          <p:cNvPr id="41" name="object 41"/>
          <p:cNvSpPr txBox="1"/>
          <p:nvPr/>
        </p:nvSpPr>
        <p:spPr>
          <a:xfrm>
            <a:off x="9181159" y="4051226"/>
            <a:ext cx="1207135" cy="505267"/>
          </a:xfrm>
          <a:prstGeom prst="rect">
            <a:avLst/>
          </a:prstGeom>
        </p:spPr>
        <p:txBody>
          <a:bodyPr vert="horz" wrap="square" lIns="0" tIns="12700" rIns="0" bIns="0" rtlCol="0">
            <a:spAutoFit/>
          </a:bodyPr>
          <a:lstStyle/>
          <a:p>
            <a:pPr algn="ctr">
              <a:lnSpc>
                <a:spcPct val="100000"/>
              </a:lnSpc>
              <a:spcBef>
                <a:spcPts val="100"/>
              </a:spcBef>
            </a:pPr>
            <a:r>
              <a:rPr lang="en-US" sz="1600">
                <a:latin typeface="Arial"/>
                <a:cs typeface="Arial"/>
              </a:rPr>
              <a:t>Dec</a:t>
            </a:r>
            <a:r>
              <a:rPr sz="1600">
                <a:latin typeface="Arial"/>
                <a:cs typeface="Arial"/>
              </a:rPr>
              <a:t>rease</a:t>
            </a:r>
            <a:r>
              <a:rPr sz="1600" spc="-40">
                <a:latin typeface="Arial"/>
                <a:cs typeface="Arial"/>
              </a:rPr>
              <a:t> </a:t>
            </a:r>
            <a:r>
              <a:rPr sz="1600" spc="-25">
                <a:latin typeface="Arial"/>
                <a:cs typeface="Arial"/>
              </a:rPr>
              <a:t>by</a:t>
            </a:r>
            <a:endParaRPr sz="1600">
              <a:latin typeface="Arial"/>
              <a:cs typeface="Arial"/>
            </a:endParaRPr>
          </a:p>
          <a:p>
            <a:pPr algn="ctr">
              <a:lnSpc>
                <a:spcPct val="100000"/>
              </a:lnSpc>
            </a:pPr>
            <a:r>
              <a:rPr sz="1600" b="1" spc="-25">
                <a:latin typeface="Arial"/>
                <a:cs typeface="Arial"/>
              </a:rPr>
              <a:t>15%</a:t>
            </a:r>
            <a:endParaRPr sz="1600">
              <a:latin typeface="Arial"/>
              <a:cs typeface="Arial"/>
            </a:endParaRPr>
          </a:p>
        </p:txBody>
      </p:sp>
      <p:sp>
        <p:nvSpPr>
          <p:cNvPr id="42" name="object 42"/>
          <p:cNvSpPr txBox="1"/>
          <p:nvPr/>
        </p:nvSpPr>
        <p:spPr>
          <a:xfrm>
            <a:off x="9222183" y="5423551"/>
            <a:ext cx="1207135" cy="505267"/>
          </a:xfrm>
          <a:prstGeom prst="rect">
            <a:avLst/>
          </a:prstGeom>
        </p:spPr>
        <p:txBody>
          <a:bodyPr vert="horz" wrap="square" lIns="0" tIns="12700" rIns="0" bIns="0" rtlCol="0">
            <a:spAutoFit/>
          </a:bodyPr>
          <a:lstStyle/>
          <a:p>
            <a:pPr algn="ctr">
              <a:lnSpc>
                <a:spcPct val="100000"/>
              </a:lnSpc>
              <a:spcBef>
                <a:spcPts val="100"/>
              </a:spcBef>
            </a:pPr>
            <a:r>
              <a:rPr lang="en-US" sz="1600">
                <a:latin typeface="Arial"/>
                <a:cs typeface="Arial"/>
              </a:rPr>
              <a:t>Reach to </a:t>
            </a:r>
            <a:r>
              <a:rPr lang="en-US" sz="1600" b="1">
                <a:latin typeface="Arial"/>
                <a:cs typeface="Arial"/>
              </a:rPr>
              <a:t>85%</a:t>
            </a:r>
            <a:endParaRPr sz="1600" b="1">
              <a:latin typeface="Arial"/>
              <a:cs typeface="Arial"/>
            </a:endParaRPr>
          </a:p>
        </p:txBody>
      </p:sp>
      <p:sp>
        <p:nvSpPr>
          <p:cNvPr id="43" name="object 43"/>
          <p:cNvSpPr txBox="1"/>
          <p:nvPr/>
        </p:nvSpPr>
        <p:spPr>
          <a:xfrm>
            <a:off x="6667964" y="2683401"/>
            <a:ext cx="1855486" cy="443711"/>
          </a:xfrm>
          <a:prstGeom prst="rect">
            <a:avLst/>
          </a:prstGeom>
        </p:spPr>
        <p:txBody>
          <a:bodyPr vert="horz" wrap="square" lIns="0" tIns="12700" rIns="0" bIns="0" rtlCol="0">
            <a:spAutoFit/>
          </a:bodyPr>
          <a:lstStyle/>
          <a:p>
            <a:pPr marL="12700">
              <a:lnSpc>
                <a:spcPct val="100000"/>
              </a:lnSpc>
              <a:spcBef>
                <a:spcPts val="100"/>
              </a:spcBef>
            </a:pPr>
            <a:r>
              <a:rPr lang="en-US" sz="1400">
                <a:latin typeface="Arial"/>
                <a:cs typeface="Arial"/>
              </a:rPr>
              <a:t>Validating the system against requirements</a:t>
            </a:r>
          </a:p>
        </p:txBody>
      </p:sp>
      <p:sp>
        <p:nvSpPr>
          <p:cNvPr id="44" name="object 44"/>
          <p:cNvSpPr txBox="1"/>
          <p:nvPr/>
        </p:nvSpPr>
        <p:spPr>
          <a:xfrm>
            <a:off x="6590344" y="4716087"/>
            <a:ext cx="1969135" cy="659155"/>
          </a:xfrm>
          <a:prstGeom prst="rect">
            <a:avLst/>
          </a:prstGeom>
        </p:spPr>
        <p:txBody>
          <a:bodyPr vert="horz" wrap="square" lIns="0" tIns="12700" rIns="0" bIns="0" rtlCol="0">
            <a:spAutoFit/>
          </a:bodyPr>
          <a:lstStyle/>
          <a:p>
            <a:pPr marL="12700" algn="ctr">
              <a:lnSpc>
                <a:spcPct val="100000"/>
              </a:lnSpc>
              <a:spcBef>
                <a:spcPts val="100"/>
              </a:spcBef>
            </a:pPr>
            <a:r>
              <a:rPr lang="en-US" sz="1400">
                <a:latin typeface="Arial"/>
                <a:cs typeface="Arial"/>
              </a:rPr>
              <a:t>Ensure pilots are properly trained for new system</a:t>
            </a:r>
          </a:p>
        </p:txBody>
      </p:sp>
      <p:sp>
        <p:nvSpPr>
          <p:cNvPr id="45" name="object 45"/>
          <p:cNvSpPr txBox="1"/>
          <p:nvPr/>
        </p:nvSpPr>
        <p:spPr>
          <a:xfrm>
            <a:off x="6805468" y="4082004"/>
            <a:ext cx="1539202" cy="443711"/>
          </a:xfrm>
          <a:prstGeom prst="rect">
            <a:avLst/>
          </a:prstGeom>
        </p:spPr>
        <p:txBody>
          <a:bodyPr vert="horz" wrap="square" lIns="0" tIns="12700" rIns="0" bIns="0" rtlCol="0">
            <a:spAutoFit/>
          </a:bodyPr>
          <a:lstStyle/>
          <a:p>
            <a:pPr marL="12700" algn="ctr">
              <a:lnSpc>
                <a:spcPct val="100000"/>
              </a:lnSpc>
              <a:spcBef>
                <a:spcPts val="100"/>
              </a:spcBef>
            </a:pPr>
            <a:r>
              <a:rPr lang="en-US" sz="1400" spc="-10">
                <a:latin typeface="Arial"/>
                <a:cs typeface="Arial"/>
              </a:rPr>
              <a:t>Measure vendor compliance</a:t>
            </a:r>
            <a:endParaRPr sz="1400">
              <a:latin typeface="Arial"/>
              <a:cs typeface="Arial"/>
            </a:endParaRPr>
          </a:p>
        </p:txBody>
      </p:sp>
      <p:sp>
        <p:nvSpPr>
          <p:cNvPr id="46" name="object 46"/>
          <p:cNvSpPr txBox="1"/>
          <p:nvPr/>
        </p:nvSpPr>
        <p:spPr>
          <a:xfrm>
            <a:off x="6626118" y="3418084"/>
            <a:ext cx="1897902" cy="443711"/>
          </a:xfrm>
          <a:prstGeom prst="rect">
            <a:avLst/>
          </a:prstGeom>
        </p:spPr>
        <p:txBody>
          <a:bodyPr vert="horz" wrap="square" lIns="0" tIns="12700" rIns="0" bIns="0" rtlCol="0">
            <a:spAutoFit/>
          </a:bodyPr>
          <a:lstStyle/>
          <a:p>
            <a:pPr marL="12700" algn="ctr">
              <a:lnSpc>
                <a:spcPct val="100000"/>
              </a:lnSpc>
              <a:spcBef>
                <a:spcPts val="100"/>
              </a:spcBef>
            </a:pPr>
            <a:r>
              <a:rPr lang="en-US" sz="1400">
                <a:latin typeface="Arial"/>
                <a:cs typeface="Arial"/>
              </a:rPr>
              <a:t>Tracking the number and severity of findings</a:t>
            </a:r>
          </a:p>
        </p:txBody>
      </p:sp>
      <p:sp>
        <p:nvSpPr>
          <p:cNvPr id="49" name="object 49"/>
          <p:cNvSpPr txBox="1"/>
          <p:nvPr/>
        </p:nvSpPr>
        <p:spPr>
          <a:xfrm>
            <a:off x="6526084" y="1946012"/>
            <a:ext cx="2057673" cy="659155"/>
          </a:xfrm>
          <a:prstGeom prst="rect">
            <a:avLst/>
          </a:prstGeom>
        </p:spPr>
        <p:txBody>
          <a:bodyPr vert="horz" wrap="square" lIns="0" tIns="12700" rIns="0" bIns="0" rtlCol="0">
            <a:spAutoFit/>
          </a:bodyPr>
          <a:lstStyle/>
          <a:p>
            <a:pPr marL="12700" algn="ctr">
              <a:lnSpc>
                <a:spcPct val="100000"/>
              </a:lnSpc>
              <a:spcBef>
                <a:spcPts val="100"/>
              </a:spcBef>
            </a:pPr>
            <a:r>
              <a:rPr lang="en-US" sz="1400" spc="-10">
                <a:latin typeface="Arial"/>
                <a:cs typeface="Arial"/>
              </a:rPr>
              <a:t>Defections such as sensor failure, system malfunctioning</a:t>
            </a:r>
            <a:endParaRPr sz="1400">
              <a:latin typeface="Arial"/>
              <a:cs typeface="Arial"/>
            </a:endParaRPr>
          </a:p>
        </p:txBody>
      </p:sp>
      <p:sp>
        <p:nvSpPr>
          <p:cNvPr id="74" name="object 47">
            <a:extLst>
              <a:ext uri="{FF2B5EF4-FFF2-40B4-BE49-F238E27FC236}">
                <a16:creationId xmlns:a16="http://schemas.microsoft.com/office/drawing/2014/main" id="{9A82B551-CA86-750B-C723-7C405CA78B0C}"/>
              </a:ext>
            </a:extLst>
          </p:cNvPr>
          <p:cNvSpPr txBox="1"/>
          <p:nvPr/>
        </p:nvSpPr>
        <p:spPr>
          <a:xfrm>
            <a:off x="4395283" y="5378860"/>
            <a:ext cx="1841020" cy="566822"/>
          </a:xfrm>
          <a:prstGeom prst="rect">
            <a:avLst/>
          </a:prstGeom>
        </p:spPr>
        <p:txBody>
          <a:bodyPr vert="horz" wrap="square" lIns="0" tIns="12700" rIns="0" bIns="0" rtlCol="0">
            <a:spAutoFit/>
          </a:bodyPr>
          <a:lstStyle/>
          <a:p>
            <a:pPr marL="12700" algn="ctr">
              <a:lnSpc>
                <a:spcPct val="100000"/>
              </a:lnSpc>
              <a:spcBef>
                <a:spcPts val="100"/>
              </a:spcBef>
            </a:pPr>
            <a:r>
              <a:rPr lang="en-US" sz="1200" spc="-10">
                <a:latin typeface="Arial"/>
                <a:cs typeface="Arial"/>
              </a:rPr>
              <a:t>Average score for the safety training programs’ written test</a:t>
            </a:r>
            <a:endParaRPr lang="en-US" sz="1200">
              <a:latin typeface="Arial"/>
              <a:cs typeface="Arial"/>
            </a:endParaRPr>
          </a:p>
        </p:txBody>
      </p:sp>
      <p:sp>
        <p:nvSpPr>
          <p:cNvPr id="75" name="object 47">
            <a:extLst>
              <a:ext uri="{FF2B5EF4-FFF2-40B4-BE49-F238E27FC236}">
                <a16:creationId xmlns:a16="http://schemas.microsoft.com/office/drawing/2014/main" id="{B4810C0C-15BF-6CA9-4633-AC245060C7CC}"/>
              </a:ext>
            </a:extLst>
          </p:cNvPr>
          <p:cNvSpPr txBox="1"/>
          <p:nvPr/>
        </p:nvSpPr>
        <p:spPr>
          <a:xfrm>
            <a:off x="6654401" y="5440773"/>
            <a:ext cx="1841020" cy="443711"/>
          </a:xfrm>
          <a:prstGeom prst="rect">
            <a:avLst/>
          </a:prstGeom>
        </p:spPr>
        <p:txBody>
          <a:bodyPr vert="horz" wrap="square" lIns="0" tIns="12700" rIns="0" bIns="0" rtlCol="0">
            <a:spAutoFit/>
          </a:bodyPr>
          <a:lstStyle/>
          <a:p>
            <a:pPr marL="12700" algn="ctr">
              <a:lnSpc>
                <a:spcPct val="100000"/>
              </a:lnSpc>
              <a:spcBef>
                <a:spcPts val="100"/>
              </a:spcBef>
            </a:pPr>
            <a:r>
              <a:rPr lang="en-US" sz="1400" spc="-10">
                <a:latin typeface="Arial"/>
                <a:cs typeface="Arial"/>
              </a:rPr>
              <a:t>Measure organization wide safety awareness</a:t>
            </a:r>
            <a:endParaRPr lang="en-US" sz="1400">
              <a:latin typeface="Arial"/>
              <a:cs typeface="Arial"/>
            </a:endParaRPr>
          </a:p>
        </p:txBody>
      </p:sp>
      <p:sp>
        <p:nvSpPr>
          <p:cNvPr id="76" name="object 47">
            <a:extLst>
              <a:ext uri="{FF2B5EF4-FFF2-40B4-BE49-F238E27FC236}">
                <a16:creationId xmlns:a16="http://schemas.microsoft.com/office/drawing/2014/main" id="{243A6225-5294-08BA-0950-1DB76745E320}"/>
              </a:ext>
            </a:extLst>
          </p:cNvPr>
          <p:cNvSpPr txBox="1"/>
          <p:nvPr/>
        </p:nvSpPr>
        <p:spPr>
          <a:xfrm>
            <a:off x="6626118" y="1341722"/>
            <a:ext cx="1841020" cy="443711"/>
          </a:xfrm>
          <a:prstGeom prst="rect">
            <a:avLst/>
          </a:prstGeom>
        </p:spPr>
        <p:txBody>
          <a:bodyPr vert="horz" wrap="square" lIns="0" tIns="12700" rIns="0" bIns="0" rtlCol="0">
            <a:spAutoFit/>
          </a:bodyPr>
          <a:lstStyle/>
          <a:p>
            <a:pPr marL="12700" algn="ctr">
              <a:lnSpc>
                <a:spcPct val="100000"/>
              </a:lnSpc>
              <a:spcBef>
                <a:spcPts val="100"/>
              </a:spcBef>
            </a:pPr>
            <a:r>
              <a:rPr lang="en-US" sz="1400" spc="-10">
                <a:latin typeface="Arial"/>
                <a:cs typeface="Arial"/>
              </a:rPr>
              <a:t>Track incidents reported by airlines.</a:t>
            </a:r>
            <a:endParaRPr lang="en-US" sz="1400">
              <a:latin typeface="Arial"/>
              <a:cs typeface="Arial"/>
            </a:endParaRPr>
          </a:p>
        </p:txBody>
      </p:sp>
      <p:grpSp>
        <p:nvGrpSpPr>
          <p:cNvPr id="77" name="object 14">
            <a:extLst>
              <a:ext uri="{FF2B5EF4-FFF2-40B4-BE49-F238E27FC236}">
                <a16:creationId xmlns:a16="http://schemas.microsoft.com/office/drawing/2014/main" id="{EE9160F6-B0DF-C664-3020-1A23A994B420}"/>
              </a:ext>
            </a:extLst>
          </p:cNvPr>
          <p:cNvGrpSpPr/>
          <p:nvPr/>
        </p:nvGrpSpPr>
        <p:grpSpPr>
          <a:xfrm>
            <a:off x="1390317" y="4685958"/>
            <a:ext cx="494108" cy="1378896"/>
            <a:chOff x="219953" y="3144999"/>
            <a:chExt cx="495300" cy="1882775"/>
          </a:xfrm>
          <a:solidFill>
            <a:schemeClr val="tx2">
              <a:lumMod val="60000"/>
              <a:lumOff val="40000"/>
            </a:schemeClr>
          </a:solidFill>
        </p:grpSpPr>
        <p:sp>
          <p:nvSpPr>
            <p:cNvPr id="78" name="object 15">
              <a:extLst>
                <a:ext uri="{FF2B5EF4-FFF2-40B4-BE49-F238E27FC236}">
                  <a16:creationId xmlns:a16="http://schemas.microsoft.com/office/drawing/2014/main" id="{5C997783-F892-C3C4-F967-C8826068A993}"/>
                </a:ext>
              </a:extLst>
            </p:cNvPr>
            <p:cNvSpPr/>
            <p:nvPr/>
          </p:nvSpPr>
          <p:spPr>
            <a:xfrm>
              <a:off x="219953" y="3144999"/>
              <a:ext cx="495300" cy="1882775"/>
            </a:xfrm>
            <a:custGeom>
              <a:avLst/>
              <a:gdLst/>
              <a:ahLst/>
              <a:cxnLst/>
              <a:rect l="l" t="t" r="r" b="b"/>
              <a:pathLst>
                <a:path w="495300" h="1882775">
                  <a:moveTo>
                    <a:pt x="494785" y="0"/>
                  </a:moveTo>
                  <a:lnTo>
                    <a:pt x="0" y="0"/>
                  </a:lnTo>
                  <a:lnTo>
                    <a:pt x="0" y="1882427"/>
                  </a:lnTo>
                  <a:lnTo>
                    <a:pt x="494785" y="1882427"/>
                  </a:lnTo>
                  <a:lnTo>
                    <a:pt x="494785" y="0"/>
                  </a:lnTo>
                  <a:close/>
                </a:path>
              </a:pathLst>
            </a:custGeom>
            <a:grpFill/>
            <a:ln>
              <a:noFill/>
            </a:ln>
          </p:spPr>
          <p:txBody>
            <a:bodyPr wrap="square" lIns="0" tIns="0" rIns="0" bIns="0" rtlCol="0"/>
            <a:lstStyle/>
            <a:p>
              <a:endParaRPr/>
            </a:p>
          </p:txBody>
        </p:sp>
        <p:sp>
          <p:nvSpPr>
            <p:cNvPr id="79" name="object 16">
              <a:extLst>
                <a:ext uri="{FF2B5EF4-FFF2-40B4-BE49-F238E27FC236}">
                  <a16:creationId xmlns:a16="http://schemas.microsoft.com/office/drawing/2014/main" id="{FC2095D1-F10E-62C3-BAAD-BFFE8CC12ED6}"/>
                </a:ext>
              </a:extLst>
            </p:cNvPr>
            <p:cNvSpPr/>
            <p:nvPr/>
          </p:nvSpPr>
          <p:spPr>
            <a:xfrm>
              <a:off x="219953" y="3144999"/>
              <a:ext cx="495300" cy="1882775"/>
            </a:xfrm>
            <a:custGeom>
              <a:avLst/>
              <a:gdLst/>
              <a:ahLst/>
              <a:cxnLst/>
              <a:rect l="l" t="t" r="r" b="b"/>
              <a:pathLst>
                <a:path w="495300" h="1882775">
                  <a:moveTo>
                    <a:pt x="0" y="1882427"/>
                  </a:moveTo>
                  <a:lnTo>
                    <a:pt x="494785" y="1882427"/>
                  </a:lnTo>
                  <a:lnTo>
                    <a:pt x="494785" y="0"/>
                  </a:lnTo>
                  <a:lnTo>
                    <a:pt x="0" y="0"/>
                  </a:lnTo>
                  <a:lnTo>
                    <a:pt x="0" y="1882427"/>
                  </a:lnTo>
                  <a:close/>
                </a:path>
              </a:pathLst>
            </a:custGeom>
            <a:grpFill/>
            <a:ln w="12700">
              <a:noFill/>
            </a:ln>
          </p:spPr>
          <p:txBody>
            <a:bodyPr wrap="square" lIns="0" tIns="0" rIns="0" bIns="0" rtlCol="0"/>
            <a:lstStyle/>
            <a:p>
              <a:endParaRPr/>
            </a:p>
          </p:txBody>
        </p:sp>
      </p:grpSp>
      <p:sp>
        <p:nvSpPr>
          <p:cNvPr id="80" name="object 17">
            <a:extLst>
              <a:ext uri="{FF2B5EF4-FFF2-40B4-BE49-F238E27FC236}">
                <a16:creationId xmlns:a16="http://schemas.microsoft.com/office/drawing/2014/main" id="{A0C8D360-DAED-F725-952C-9496EA952A3A}"/>
              </a:ext>
            </a:extLst>
          </p:cNvPr>
          <p:cNvSpPr txBox="1"/>
          <p:nvPr/>
        </p:nvSpPr>
        <p:spPr>
          <a:xfrm>
            <a:off x="1532028" y="4821733"/>
            <a:ext cx="205184" cy="1105107"/>
          </a:xfrm>
          <a:prstGeom prst="rect">
            <a:avLst/>
          </a:prstGeom>
        </p:spPr>
        <p:txBody>
          <a:bodyPr vert="vert270" wrap="square" lIns="0" tIns="0" rIns="0" bIns="0" rtlCol="0">
            <a:spAutoFit/>
          </a:bodyPr>
          <a:lstStyle/>
          <a:p>
            <a:pPr marL="12700" algn="ctr">
              <a:lnSpc>
                <a:spcPts val="1645"/>
              </a:lnSpc>
            </a:pPr>
            <a:r>
              <a:rPr lang="en-US" sz="1400" b="1">
                <a:solidFill>
                  <a:srgbClr val="FFFFFF"/>
                </a:solidFill>
                <a:latin typeface="Arial"/>
                <a:cs typeface="Arial"/>
              </a:rPr>
              <a:t>Training</a:t>
            </a:r>
            <a:endParaRPr sz="1400">
              <a:latin typeface="Arial"/>
              <a:cs typeface="Arial"/>
            </a:endParaRPr>
          </a:p>
        </p:txBody>
      </p:sp>
      <p:sp>
        <p:nvSpPr>
          <p:cNvPr id="82" name="Title 3">
            <a:extLst>
              <a:ext uri="{FF2B5EF4-FFF2-40B4-BE49-F238E27FC236}">
                <a16:creationId xmlns:a16="http://schemas.microsoft.com/office/drawing/2014/main" id="{8BC74D45-4795-9732-66F7-135823A8EEE2}"/>
              </a:ext>
            </a:extLst>
          </p:cNvPr>
          <p:cNvSpPr txBox="1">
            <a:spLocks/>
          </p:cNvSpPr>
          <p:nvPr/>
        </p:nvSpPr>
        <p:spPr>
          <a:xfrm>
            <a:off x="266574" y="10056"/>
            <a:ext cx="11856224" cy="867930"/>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sz="2800" kern="1200">
                <a:solidFill>
                  <a:schemeClr val="tx1"/>
                </a:solidFill>
                <a:latin typeface=""/>
                <a:ea typeface="+mj-ea"/>
                <a:cs typeface="+mj-cs"/>
              </a:defRPr>
            </a:lvl1pPr>
          </a:lstStyle>
          <a:p>
            <a:r>
              <a:rPr lang="en-US" dirty="0">
                <a:latin typeface="Arial" panose="020B0604020202020204" pitchFamily="34" charset="0"/>
                <a:cs typeface="Arial" panose="020B0604020202020204" pitchFamily="34" charset="0"/>
              </a:rPr>
              <a:t>Measuring the performance of our initiatives is critical to ensuring continuous adherence to the recommended procedures</a:t>
            </a:r>
            <a:endParaRPr lang="en-IN" dirty="0">
              <a:latin typeface="Arial" panose="020B0604020202020204" pitchFamily="34" charset="0"/>
              <a:cs typeface="Arial" panose="020B0604020202020204" pitchFamily="34" charset="0"/>
            </a:endParaRPr>
          </a:p>
        </p:txBody>
      </p:sp>
      <p:sp>
        <p:nvSpPr>
          <p:cNvPr id="18" name="Slide Number Placeholder 17">
            <a:extLst>
              <a:ext uri="{FF2B5EF4-FFF2-40B4-BE49-F238E27FC236}">
                <a16:creationId xmlns:a16="http://schemas.microsoft.com/office/drawing/2014/main" id="{F97B3F59-8CEF-6BFA-7B02-9EA79953C7E4}"/>
              </a:ext>
            </a:extLst>
          </p:cNvPr>
          <p:cNvSpPr>
            <a:spLocks noGrp="1"/>
          </p:cNvSpPr>
          <p:nvPr>
            <p:ph type="sldNum" sz="quarter" idx="4"/>
          </p:nvPr>
        </p:nvSpPr>
        <p:spPr/>
        <p:txBody>
          <a:bodyPr/>
          <a:lstStyle/>
          <a:p>
            <a:fld id="{A985D017-44AD-B14C-B295-D6060EBAC39E}" type="slidenum">
              <a:rPr lang="en-US" smtClean="0">
                <a:solidFill>
                  <a:schemeClr val="tx1">
                    <a:lumMod val="95000"/>
                    <a:lumOff val="5000"/>
                  </a:schemeClr>
                </a:solidFill>
                <a:latin typeface="Arial" panose="020B0604020202020204" pitchFamily="34" charset="0"/>
                <a:cs typeface="Arial" panose="020B0604020202020204" pitchFamily="34" charset="0"/>
              </a:rPr>
              <a:pPr/>
              <a:t>8</a:t>
            </a:fld>
            <a:endParaRPr lang="en-US" dirty="0">
              <a:solidFill>
                <a:schemeClr val="tx1">
                  <a:lumMod val="95000"/>
                  <a:lumOff val="5000"/>
                </a:schemeClr>
              </a:solidFill>
              <a:latin typeface="Arial" panose="020B060402020202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4CA90FD-976F-EEB1-F3F8-4B7126B36FD9}"/>
              </a:ext>
            </a:extLst>
          </p:cNvPr>
          <p:cNvSpPr>
            <a:spLocks noGrp="1"/>
          </p:cNvSpPr>
          <p:nvPr>
            <p:ph type="sldNum" sz="quarter" idx="4"/>
          </p:nvPr>
        </p:nvSpPr>
        <p:spPr>
          <a:xfrm>
            <a:off x="9343415" y="6375545"/>
            <a:ext cx="2743200" cy="365125"/>
          </a:xfrm>
        </p:spPr>
        <p:txBody>
          <a:bodyPr/>
          <a:lstStyle/>
          <a:p>
            <a:fld id="{A985D017-44AD-B14C-B295-D6060EBAC39E}" type="slidenum">
              <a:rPr lang="en-US" smtClean="0">
                <a:solidFill>
                  <a:schemeClr val="tx1">
                    <a:lumMod val="95000"/>
                    <a:lumOff val="5000"/>
                  </a:schemeClr>
                </a:solidFill>
                <a:latin typeface="Arial" panose="020B0604020202020204" pitchFamily="34" charset="0"/>
                <a:cs typeface="Arial" panose="020B0604020202020204" pitchFamily="34" charset="0"/>
              </a:rPr>
              <a:pPr/>
              <a:t>9</a:t>
            </a:fld>
            <a:endParaRPr lang="en-US" dirty="0">
              <a:solidFill>
                <a:schemeClr val="tx1">
                  <a:lumMod val="95000"/>
                  <a:lumOff val="5000"/>
                </a:schemeClr>
              </a:solidFill>
              <a:latin typeface="Arial" panose="020B0604020202020204" pitchFamily="34" charset="0"/>
              <a:cs typeface="Arial" panose="020B0604020202020204" pitchFamily="34" charset="0"/>
            </a:endParaRPr>
          </a:p>
        </p:txBody>
      </p:sp>
      <p:graphicFrame>
        <p:nvGraphicFramePr>
          <p:cNvPr id="4" name="Table 3">
            <a:extLst>
              <a:ext uri="{FF2B5EF4-FFF2-40B4-BE49-F238E27FC236}">
                <a16:creationId xmlns:a16="http://schemas.microsoft.com/office/drawing/2014/main" id="{46772B06-ED25-AF5E-162B-7610187F0E2E}"/>
              </a:ext>
            </a:extLst>
          </p:cNvPr>
          <p:cNvGraphicFramePr>
            <a:graphicFrameLocks noGrp="1"/>
          </p:cNvGraphicFramePr>
          <p:nvPr>
            <p:extLst>
              <p:ext uri="{D42A27DB-BD31-4B8C-83A1-F6EECF244321}">
                <p14:modId xmlns:p14="http://schemas.microsoft.com/office/powerpoint/2010/main" val="2467714337"/>
              </p:ext>
            </p:extLst>
          </p:nvPr>
        </p:nvGraphicFramePr>
        <p:xfrm>
          <a:off x="216284" y="1669045"/>
          <a:ext cx="11693455" cy="3291840"/>
        </p:xfrm>
        <a:graphic>
          <a:graphicData uri="http://schemas.openxmlformats.org/drawingml/2006/table">
            <a:tbl>
              <a:tblPr bandRow="1">
                <a:tableStyleId>{0505E3EF-67EA-436B-97B2-0124C06EBD24}</a:tableStyleId>
              </a:tblPr>
              <a:tblGrid>
                <a:gridCol w="5202739">
                  <a:extLst>
                    <a:ext uri="{9D8B030D-6E8A-4147-A177-3AD203B41FA5}">
                      <a16:colId xmlns:a16="http://schemas.microsoft.com/office/drawing/2014/main" val="2844551262"/>
                    </a:ext>
                  </a:extLst>
                </a:gridCol>
                <a:gridCol w="327762">
                  <a:extLst>
                    <a:ext uri="{9D8B030D-6E8A-4147-A177-3AD203B41FA5}">
                      <a16:colId xmlns:a16="http://schemas.microsoft.com/office/drawing/2014/main" val="163717492"/>
                    </a:ext>
                  </a:extLst>
                </a:gridCol>
                <a:gridCol w="827270">
                  <a:extLst>
                    <a:ext uri="{9D8B030D-6E8A-4147-A177-3AD203B41FA5}">
                      <a16:colId xmlns:a16="http://schemas.microsoft.com/office/drawing/2014/main" val="819057178"/>
                    </a:ext>
                  </a:extLst>
                </a:gridCol>
                <a:gridCol w="542276">
                  <a:extLst>
                    <a:ext uri="{9D8B030D-6E8A-4147-A177-3AD203B41FA5}">
                      <a16:colId xmlns:a16="http://schemas.microsoft.com/office/drawing/2014/main" val="4062992758"/>
                    </a:ext>
                  </a:extLst>
                </a:gridCol>
                <a:gridCol w="684773">
                  <a:extLst>
                    <a:ext uri="{9D8B030D-6E8A-4147-A177-3AD203B41FA5}">
                      <a16:colId xmlns:a16="http://schemas.microsoft.com/office/drawing/2014/main" val="4103395131"/>
                    </a:ext>
                  </a:extLst>
                </a:gridCol>
                <a:gridCol w="1369545">
                  <a:extLst>
                    <a:ext uri="{9D8B030D-6E8A-4147-A177-3AD203B41FA5}">
                      <a16:colId xmlns:a16="http://schemas.microsoft.com/office/drawing/2014/main" val="1179792063"/>
                    </a:ext>
                  </a:extLst>
                </a:gridCol>
                <a:gridCol w="1369545">
                  <a:extLst>
                    <a:ext uri="{9D8B030D-6E8A-4147-A177-3AD203B41FA5}">
                      <a16:colId xmlns:a16="http://schemas.microsoft.com/office/drawing/2014/main" val="3359414429"/>
                    </a:ext>
                  </a:extLst>
                </a:gridCol>
                <a:gridCol w="1369545">
                  <a:extLst>
                    <a:ext uri="{9D8B030D-6E8A-4147-A177-3AD203B41FA5}">
                      <a16:colId xmlns:a16="http://schemas.microsoft.com/office/drawing/2014/main" val="3059798402"/>
                    </a:ext>
                  </a:extLst>
                </a:gridCol>
              </a:tblGrid>
              <a:tr h="365760">
                <a:tc>
                  <a:txBody>
                    <a:bodyPr/>
                    <a:lstStyle/>
                    <a:p>
                      <a:pPr lvl="0">
                        <a:buNone/>
                      </a:pPr>
                      <a:r>
                        <a:rPr lang="en-US">
                          <a:latin typeface="Arial"/>
                          <a:cs typeface="Arial"/>
                        </a:rPr>
                        <a:t>Assessment of Current Regulatory Compliance</a:t>
                      </a:r>
                    </a:p>
                  </a:txBody>
                  <a:tcPr>
                    <a:lnR w="12700" cap="flat" cmpd="sng" algn="ctr">
                      <a:solidFill>
                        <a:schemeClr val="tx1"/>
                      </a:solidFill>
                      <a:prstDash val="solid"/>
                      <a:round/>
                      <a:headEnd type="none" w="med" len="med"/>
                      <a:tailEnd type="none" w="med" len="med"/>
                    </a:lnR>
                  </a:tcPr>
                </a:tc>
                <a:tc gridSpan="2">
                  <a:txBody>
                    <a:bodyPr/>
                    <a:lstStyle/>
                    <a:p>
                      <a:endParaRPr lang="en-US">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F5597"/>
                    </a:solidFill>
                  </a:tcPr>
                </a:tc>
                <a:tc hMerge="1">
                  <a:txBody>
                    <a:bodyPr/>
                    <a:lstStyle/>
                    <a:p>
                      <a:endParaRPr lang="en-IN"/>
                    </a:p>
                  </a:txBody>
                  <a:tcPr/>
                </a:tc>
                <a:tc gridSpan="2">
                  <a:txBody>
                    <a:bodyPr/>
                    <a:lstStyle/>
                    <a:p>
                      <a:endParaRPr lang="en-US">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a:p>
                  </a:txBody>
                  <a:tcPr/>
                </a:tc>
                <a:tc>
                  <a:txBody>
                    <a:bodyPr/>
                    <a:lstStyle/>
                    <a:p>
                      <a:endParaRPr lang="en-US">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42878034"/>
                  </a:ext>
                </a:extLst>
              </a:tr>
              <a:tr h="365760">
                <a:tc>
                  <a:txBody>
                    <a:bodyPr/>
                    <a:lstStyle/>
                    <a:p>
                      <a:r>
                        <a:rPr lang="en-US" dirty="0">
                          <a:latin typeface="Arial"/>
                          <a:cs typeface="Arial"/>
                        </a:rPr>
                        <a:t>Appointment of Chief Safety Officer</a:t>
                      </a:r>
                    </a:p>
                  </a:txBody>
                  <a:tcPr>
                    <a:lnR w="12700" cap="flat" cmpd="sng" algn="ctr">
                      <a:solidFill>
                        <a:schemeClr val="tx1"/>
                      </a:solidFill>
                      <a:prstDash val="solid"/>
                      <a:round/>
                      <a:headEnd type="none" w="med" len="med"/>
                      <a:tailEnd type="none" w="med" len="med"/>
                    </a:lnR>
                  </a:tcPr>
                </a:tc>
                <a:tc>
                  <a:txBody>
                    <a:bodyPr/>
                    <a:lstStyle/>
                    <a:p>
                      <a:endParaRPr lang="en-US">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F5597"/>
                    </a:solidFill>
                  </a:tcPr>
                </a:tc>
                <a:tc gridSpan="2">
                  <a:txBody>
                    <a:bodyPr/>
                    <a:lstStyle/>
                    <a:p>
                      <a:endParaRPr lang="en-US">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a:p>
                  </a:txBody>
                  <a:tcPr/>
                </a:tc>
                <a:tc>
                  <a:txBody>
                    <a:bodyPr/>
                    <a:lstStyle/>
                    <a:p>
                      <a:endParaRPr lang="en-US">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8958444"/>
                  </a:ext>
                </a:extLst>
              </a:tr>
              <a:tr h="365760">
                <a:tc>
                  <a:txBody>
                    <a:bodyPr/>
                    <a:lstStyle/>
                    <a:p>
                      <a:r>
                        <a:rPr lang="en-US" dirty="0">
                          <a:latin typeface="Arial"/>
                          <a:cs typeface="Arial"/>
                        </a:rPr>
                        <a:t>Formation of Safety Committee</a:t>
                      </a:r>
                    </a:p>
                  </a:txBody>
                  <a:tcPr>
                    <a:lnR w="12700" cap="flat" cmpd="sng" algn="ctr">
                      <a:solidFill>
                        <a:schemeClr val="tx1"/>
                      </a:solidFill>
                      <a:prstDash val="solid"/>
                      <a:round/>
                      <a:headEnd type="none" w="med" len="med"/>
                      <a:tailEnd type="none" w="med" len="med"/>
                    </a:lnR>
                  </a:tcPr>
                </a:tc>
                <a:tc gridSpan="2">
                  <a:txBody>
                    <a:bodyPr/>
                    <a:lstStyle/>
                    <a:p>
                      <a:endParaRPr lang="en-US">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a:p>
                  </a:txBody>
                  <a:tcPr/>
                </a:tc>
                <a:tc gridSpan="2">
                  <a:txBody>
                    <a:bodyPr/>
                    <a:lstStyle/>
                    <a:p>
                      <a:endParaRPr lang="en-US">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F5597"/>
                    </a:solidFill>
                  </a:tcPr>
                </a:tc>
                <a:tc hMerge="1">
                  <a:txBody>
                    <a:bodyPr/>
                    <a:lstStyle/>
                    <a:p>
                      <a:endParaRPr lang="en-IN"/>
                    </a:p>
                  </a:txBody>
                  <a:tcPr/>
                </a:tc>
                <a:tc>
                  <a:txBody>
                    <a:bodyPr/>
                    <a:lstStyle/>
                    <a:p>
                      <a:endParaRPr lang="en-US">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67761870"/>
                  </a:ext>
                </a:extLst>
              </a:tr>
              <a:tr h="365760">
                <a:tc>
                  <a:txBody>
                    <a:bodyPr/>
                    <a:lstStyle/>
                    <a:p>
                      <a:r>
                        <a:rPr lang="en-US">
                          <a:latin typeface="Arial"/>
                          <a:cs typeface="Arial"/>
                        </a:rPr>
                        <a:t>Develop Roadmap for Internal Controls</a:t>
                      </a:r>
                    </a:p>
                  </a:txBody>
                  <a:tcPr>
                    <a:lnR w="12700" cap="flat" cmpd="sng" algn="ctr">
                      <a:solidFill>
                        <a:schemeClr val="tx1"/>
                      </a:solidFill>
                      <a:prstDash val="solid"/>
                      <a:round/>
                      <a:headEnd type="none" w="med" len="med"/>
                      <a:tailEnd type="none" w="med" len="med"/>
                    </a:lnR>
                  </a:tcPr>
                </a:tc>
                <a:tc gridSpan="2">
                  <a:txBody>
                    <a:bodyPr/>
                    <a:lstStyle/>
                    <a:p>
                      <a:endParaRPr lang="en-US">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a:p>
                  </a:txBody>
                  <a:tcPr/>
                </a:tc>
                <a:tc>
                  <a:txBody>
                    <a:bodyPr/>
                    <a:lstStyle/>
                    <a:p>
                      <a:endParaRPr lang="en-US">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F5597"/>
                    </a:solidFill>
                  </a:tcPr>
                </a:tc>
                <a:tc>
                  <a:txBody>
                    <a:bodyPr/>
                    <a:lstStyle/>
                    <a:p>
                      <a:endParaRPr lang="en-US"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F5597"/>
                    </a:solidFill>
                  </a:tcPr>
                </a:tc>
                <a:tc>
                  <a:txBody>
                    <a:bodyPr/>
                    <a:lstStyle/>
                    <a:p>
                      <a:endParaRPr lang="en-US">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04212667"/>
                  </a:ext>
                </a:extLst>
              </a:tr>
              <a:tr h="365760">
                <a:tc>
                  <a:txBody>
                    <a:bodyPr/>
                    <a:lstStyle/>
                    <a:p>
                      <a:pPr lvl="0">
                        <a:buNone/>
                      </a:pPr>
                      <a:r>
                        <a:rPr lang="en-US" dirty="0">
                          <a:latin typeface="Arial"/>
                          <a:cs typeface="Arial"/>
                        </a:rPr>
                        <a:t>Pilot Safety Education</a:t>
                      </a:r>
                    </a:p>
                  </a:txBody>
                  <a:tcPr>
                    <a:lnR w="12700" cap="flat" cmpd="sng" algn="ctr">
                      <a:solidFill>
                        <a:schemeClr val="tx1"/>
                      </a:solidFill>
                      <a:prstDash val="solid"/>
                      <a:round/>
                      <a:headEnd type="none" w="med" len="med"/>
                      <a:tailEnd type="none" w="med" len="med"/>
                    </a:lnR>
                  </a:tcPr>
                </a:tc>
                <a:tc gridSpan="2">
                  <a:txBody>
                    <a:bodyPr/>
                    <a:lstStyle/>
                    <a:p>
                      <a:endParaRPr lang="en-US">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a:p>
                  </a:txBody>
                  <a:tcPr/>
                </a:tc>
                <a:tc gridSpan="2">
                  <a:txBody>
                    <a:bodyPr/>
                    <a:lstStyle/>
                    <a:p>
                      <a:endParaRPr lang="en-US">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a:p>
                  </a:txBody>
                  <a:tcPr/>
                </a:tc>
                <a:tc>
                  <a:txBody>
                    <a:bodyPr/>
                    <a:lstStyle/>
                    <a:p>
                      <a:endParaRPr lang="en-US">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F5597"/>
                    </a:solidFill>
                  </a:tcPr>
                </a:tc>
                <a:tc>
                  <a:txBody>
                    <a:bodyPr/>
                    <a:lstStyle/>
                    <a:p>
                      <a:endParaRPr lang="en-US">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F5597"/>
                    </a:solidFill>
                  </a:tcPr>
                </a:tc>
                <a:tc>
                  <a:txBody>
                    <a:bodyPr/>
                    <a:lstStyle/>
                    <a:p>
                      <a:endParaRPr lang="en-US">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05046377"/>
                  </a:ext>
                </a:extLst>
              </a:tr>
              <a:tr h="3657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a:cs typeface="Arial"/>
                        </a:rPr>
                        <a:t>Regular Safety Examinations</a:t>
                      </a:r>
                    </a:p>
                  </a:txBody>
                  <a:tcPr>
                    <a:lnR w="12700" cap="flat" cmpd="sng" algn="ctr">
                      <a:solidFill>
                        <a:schemeClr val="tx1"/>
                      </a:solidFill>
                      <a:prstDash val="solid"/>
                      <a:round/>
                      <a:headEnd type="none" w="med" len="med"/>
                      <a:tailEnd type="none" w="med" len="med"/>
                    </a:lnR>
                  </a:tcPr>
                </a:tc>
                <a:tc gridSpan="2">
                  <a:txBody>
                    <a:bodyPr/>
                    <a:lstStyle/>
                    <a:p>
                      <a:endParaRPr lang="en-US">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a:p>
                  </a:txBody>
                  <a:tcPr/>
                </a:tc>
                <a:tc gridSpan="2">
                  <a:txBody>
                    <a:bodyPr/>
                    <a:lstStyle/>
                    <a:p>
                      <a:endParaRPr lang="en-US">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a:p>
                  </a:txBody>
                  <a:tcPr/>
                </a:tc>
                <a:tc>
                  <a:txBody>
                    <a:bodyPr/>
                    <a:lstStyle/>
                    <a:p>
                      <a:endParaRPr lang="en-US">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F5597"/>
                    </a:solidFill>
                  </a:tcPr>
                </a:tc>
                <a:extLst>
                  <a:ext uri="{0D108BD9-81ED-4DB2-BD59-A6C34878D82A}">
                    <a16:rowId xmlns:a16="http://schemas.microsoft.com/office/drawing/2014/main" val="1569333568"/>
                  </a:ext>
                </a:extLst>
              </a:tr>
              <a:tr h="365760">
                <a:tc>
                  <a:txBody>
                    <a:bodyPr/>
                    <a:lstStyle/>
                    <a:p>
                      <a:pPr lvl="0">
                        <a:buNone/>
                      </a:pPr>
                      <a:r>
                        <a:rPr lang="en-US" dirty="0">
                          <a:latin typeface="Arial"/>
                          <a:cs typeface="Arial"/>
                        </a:rPr>
                        <a:t>Ongoing System Monitoring</a:t>
                      </a:r>
                    </a:p>
                  </a:txBody>
                  <a:tcPr>
                    <a:lnR w="12700" cap="flat" cmpd="sng" algn="ctr">
                      <a:solidFill>
                        <a:schemeClr val="tx1"/>
                      </a:solidFill>
                      <a:prstDash val="solid"/>
                      <a:round/>
                      <a:headEnd type="none" w="med" len="med"/>
                      <a:tailEnd type="none" w="med" len="med"/>
                    </a:lnR>
                  </a:tcPr>
                </a:tc>
                <a:tc gridSpan="2">
                  <a:txBody>
                    <a:bodyPr/>
                    <a:lstStyle/>
                    <a:p>
                      <a:endParaRPr lang="en-US">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a:p>
                  </a:txBody>
                  <a:tcPr/>
                </a:tc>
                <a:tc gridSpan="2">
                  <a:txBody>
                    <a:bodyPr/>
                    <a:lstStyle/>
                    <a:p>
                      <a:endParaRPr lang="en-US">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a:p>
                  </a:txBody>
                  <a:tcPr/>
                </a:tc>
                <a:tc>
                  <a:txBody>
                    <a:bodyPr/>
                    <a:lstStyle/>
                    <a:p>
                      <a:endParaRPr lang="en-US"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F5597"/>
                    </a:solidFill>
                  </a:tcPr>
                </a:tc>
                <a:tc>
                  <a:txBody>
                    <a:bodyPr/>
                    <a:lstStyle/>
                    <a:p>
                      <a:endParaRPr lang="en-US">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F5597"/>
                    </a:solidFill>
                  </a:tcPr>
                </a:tc>
                <a:tc>
                  <a:txBody>
                    <a:bodyPr/>
                    <a:lstStyle/>
                    <a:p>
                      <a:endParaRPr lang="en-US">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F5597"/>
                    </a:solidFill>
                  </a:tcPr>
                </a:tc>
                <a:extLst>
                  <a:ext uri="{0D108BD9-81ED-4DB2-BD59-A6C34878D82A}">
                    <a16:rowId xmlns:a16="http://schemas.microsoft.com/office/drawing/2014/main" val="1155291323"/>
                  </a:ext>
                </a:extLst>
              </a:tr>
              <a:tr h="365760">
                <a:tc>
                  <a:txBody>
                    <a:bodyPr/>
                    <a:lstStyle/>
                    <a:p>
                      <a:pPr lvl="0">
                        <a:buNone/>
                      </a:pPr>
                      <a:r>
                        <a:rPr lang="en-US" dirty="0">
                          <a:latin typeface="Arial"/>
                          <a:cs typeface="Arial"/>
                        </a:rPr>
                        <a:t>Testing Phase</a:t>
                      </a:r>
                    </a:p>
                  </a:txBody>
                  <a:tcPr>
                    <a:lnR w="12700" cap="flat" cmpd="sng" algn="ctr">
                      <a:solidFill>
                        <a:schemeClr val="tx1"/>
                      </a:solidFill>
                      <a:prstDash val="solid"/>
                      <a:round/>
                      <a:headEnd type="none" w="med" len="med"/>
                      <a:tailEnd type="none" w="med" len="med"/>
                    </a:lnR>
                  </a:tcPr>
                </a:tc>
                <a:tc gridSpan="2">
                  <a:txBody>
                    <a:bodyPr/>
                    <a:lstStyle/>
                    <a:p>
                      <a:pPr lvl="0">
                        <a:buNone/>
                      </a:pPr>
                      <a:endParaRPr lang="en-US">
                        <a:latin typeface="Arial"/>
                        <a:cs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a:p>
                  </a:txBody>
                  <a:tcPr/>
                </a:tc>
                <a:tc gridSpan="2">
                  <a:txBody>
                    <a:bodyPr/>
                    <a:lstStyle/>
                    <a:p>
                      <a:pPr lvl="0">
                        <a:buNone/>
                      </a:pPr>
                      <a:endParaRPr lang="en-US">
                        <a:latin typeface="Arial"/>
                        <a:cs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a:p>
                  </a:txBody>
                  <a:tcPr/>
                </a:tc>
                <a:tc>
                  <a:txBody>
                    <a:bodyPr/>
                    <a:lstStyle/>
                    <a:p>
                      <a:pPr lvl="0">
                        <a:buNone/>
                      </a:pPr>
                      <a:endParaRPr lang="en-US">
                        <a:latin typeface="Arial"/>
                        <a:cs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F5597"/>
                    </a:solidFill>
                  </a:tcPr>
                </a:tc>
                <a:tc>
                  <a:txBody>
                    <a:bodyPr/>
                    <a:lstStyle/>
                    <a:p>
                      <a:pPr lvl="0">
                        <a:buNone/>
                      </a:pPr>
                      <a:endParaRPr lang="en-US">
                        <a:latin typeface="Arial"/>
                        <a:cs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F5597"/>
                    </a:solidFill>
                  </a:tcPr>
                </a:tc>
                <a:tc>
                  <a:txBody>
                    <a:bodyPr/>
                    <a:lstStyle/>
                    <a:p>
                      <a:pPr lvl="0">
                        <a:buNone/>
                      </a:pPr>
                      <a:endParaRPr lang="en-US">
                        <a:latin typeface="Arial"/>
                        <a:cs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F5597"/>
                    </a:solidFill>
                  </a:tcPr>
                </a:tc>
                <a:extLst>
                  <a:ext uri="{0D108BD9-81ED-4DB2-BD59-A6C34878D82A}">
                    <a16:rowId xmlns:a16="http://schemas.microsoft.com/office/drawing/2014/main" val="577830399"/>
                  </a:ext>
                </a:extLst>
              </a:tr>
              <a:tr h="365760">
                <a:tc>
                  <a:txBody>
                    <a:bodyPr/>
                    <a:lstStyle/>
                    <a:p>
                      <a:pPr lvl="0">
                        <a:buNone/>
                      </a:pPr>
                      <a:r>
                        <a:rPr lang="en-US" dirty="0">
                          <a:latin typeface="Arial"/>
                          <a:cs typeface="Arial"/>
                        </a:rPr>
                        <a:t>Ongoing External Audits</a:t>
                      </a:r>
                    </a:p>
                  </a:txBody>
                  <a:tcPr>
                    <a:lnR w="12700" cap="flat" cmpd="sng" algn="ctr">
                      <a:solidFill>
                        <a:schemeClr val="tx1"/>
                      </a:solidFill>
                      <a:prstDash val="solid"/>
                      <a:round/>
                      <a:headEnd type="none" w="med" len="med"/>
                      <a:tailEnd type="none" w="med" len="med"/>
                    </a:lnR>
                  </a:tcPr>
                </a:tc>
                <a:tc gridSpan="2">
                  <a:txBody>
                    <a:bodyPr/>
                    <a:lstStyle/>
                    <a:p>
                      <a:pPr lvl="0">
                        <a:buNone/>
                      </a:pPr>
                      <a:endParaRPr lang="en-US">
                        <a:latin typeface="Arial"/>
                        <a:cs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F5597"/>
                    </a:solidFill>
                  </a:tcPr>
                </a:tc>
                <a:tc hMerge="1">
                  <a:txBody>
                    <a:bodyPr/>
                    <a:lstStyle/>
                    <a:p>
                      <a:endParaRPr lang="en-IN"/>
                    </a:p>
                  </a:txBody>
                  <a:tcPr/>
                </a:tc>
                <a:tc gridSpan="2">
                  <a:txBody>
                    <a:bodyPr/>
                    <a:lstStyle/>
                    <a:p>
                      <a:pPr lvl="0">
                        <a:buNone/>
                      </a:pPr>
                      <a:endParaRPr lang="en-US">
                        <a:latin typeface="Arial"/>
                        <a:cs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F5597"/>
                    </a:solidFill>
                  </a:tcPr>
                </a:tc>
                <a:tc hMerge="1">
                  <a:txBody>
                    <a:bodyPr/>
                    <a:lstStyle/>
                    <a:p>
                      <a:endParaRPr lang="en-IN"/>
                    </a:p>
                  </a:txBody>
                  <a:tcPr/>
                </a:tc>
                <a:tc>
                  <a:txBody>
                    <a:bodyPr/>
                    <a:lstStyle/>
                    <a:p>
                      <a:pPr lvl="0">
                        <a:buNone/>
                      </a:pPr>
                      <a:endParaRPr lang="en-US">
                        <a:latin typeface="Arial"/>
                        <a:cs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F5597"/>
                    </a:solidFill>
                  </a:tcPr>
                </a:tc>
                <a:tc>
                  <a:txBody>
                    <a:bodyPr/>
                    <a:lstStyle/>
                    <a:p>
                      <a:pPr lvl="0">
                        <a:buNone/>
                      </a:pPr>
                      <a:endParaRPr lang="en-US">
                        <a:latin typeface="Arial"/>
                        <a:cs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F5597"/>
                    </a:solidFill>
                  </a:tcPr>
                </a:tc>
                <a:tc>
                  <a:txBody>
                    <a:bodyPr/>
                    <a:lstStyle/>
                    <a:p>
                      <a:pPr lvl="0">
                        <a:buNone/>
                      </a:pPr>
                      <a:endParaRPr lang="en-US" dirty="0">
                        <a:latin typeface="Arial"/>
                        <a:cs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F5597"/>
                    </a:solidFill>
                  </a:tcPr>
                </a:tc>
                <a:extLst>
                  <a:ext uri="{0D108BD9-81ED-4DB2-BD59-A6C34878D82A}">
                    <a16:rowId xmlns:a16="http://schemas.microsoft.com/office/drawing/2014/main" val="768940617"/>
                  </a:ext>
                </a:extLst>
              </a:tr>
            </a:tbl>
          </a:graphicData>
        </a:graphic>
      </p:graphicFrame>
      <p:graphicFrame>
        <p:nvGraphicFramePr>
          <p:cNvPr id="5" name="Table 4">
            <a:extLst>
              <a:ext uri="{FF2B5EF4-FFF2-40B4-BE49-F238E27FC236}">
                <a16:creationId xmlns:a16="http://schemas.microsoft.com/office/drawing/2014/main" id="{3F853B7C-670A-434C-7FA7-D2FE692E3D69}"/>
              </a:ext>
            </a:extLst>
          </p:cNvPr>
          <p:cNvGraphicFramePr>
            <a:graphicFrameLocks noGrp="1"/>
          </p:cNvGraphicFramePr>
          <p:nvPr>
            <p:extLst>
              <p:ext uri="{D42A27DB-BD31-4B8C-83A1-F6EECF244321}">
                <p14:modId xmlns:p14="http://schemas.microsoft.com/office/powerpoint/2010/main" val="2270113888"/>
              </p:ext>
            </p:extLst>
          </p:nvPr>
        </p:nvGraphicFramePr>
        <p:xfrm>
          <a:off x="216281" y="1196474"/>
          <a:ext cx="11693458" cy="370840"/>
        </p:xfrm>
        <a:graphic>
          <a:graphicData uri="http://schemas.openxmlformats.org/drawingml/2006/table">
            <a:tbl>
              <a:tblPr firstRow="1" bandRow="1">
                <a:tableStyleId>{5C22544A-7EE6-4342-B048-85BDC9FD1C3A}</a:tableStyleId>
              </a:tblPr>
              <a:tblGrid>
                <a:gridCol w="5202742">
                  <a:extLst>
                    <a:ext uri="{9D8B030D-6E8A-4147-A177-3AD203B41FA5}">
                      <a16:colId xmlns:a16="http://schemas.microsoft.com/office/drawing/2014/main" val="3776069438"/>
                    </a:ext>
                  </a:extLst>
                </a:gridCol>
                <a:gridCol w="1155032">
                  <a:extLst>
                    <a:ext uri="{9D8B030D-6E8A-4147-A177-3AD203B41FA5}">
                      <a16:colId xmlns:a16="http://schemas.microsoft.com/office/drawing/2014/main" val="611409323"/>
                    </a:ext>
                  </a:extLst>
                </a:gridCol>
                <a:gridCol w="1222408">
                  <a:extLst>
                    <a:ext uri="{9D8B030D-6E8A-4147-A177-3AD203B41FA5}">
                      <a16:colId xmlns:a16="http://schemas.microsoft.com/office/drawing/2014/main" val="4248617508"/>
                    </a:ext>
                  </a:extLst>
                </a:gridCol>
                <a:gridCol w="1357162">
                  <a:extLst>
                    <a:ext uri="{9D8B030D-6E8A-4147-A177-3AD203B41FA5}">
                      <a16:colId xmlns:a16="http://schemas.microsoft.com/office/drawing/2014/main" val="349555332"/>
                    </a:ext>
                  </a:extLst>
                </a:gridCol>
                <a:gridCol w="1366788">
                  <a:extLst>
                    <a:ext uri="{9D8B030D-6E8A-4147-A177-3AD203B41FA5}">
                      <a16:colId xmlns:a16="http://schemas.microsoft.com/office/drawing/2014/main" val="3912491151"/>
                    </a:ext>
                  </a:extLst>
                </a:gridCol>
                <a:gridCol w="1389326">
                  <a:extLst>
                    <a:ext uri="{9D8B030D-6E8A-4147-A177-3AD203B41FA5}">
                      <a16:colId xmlns:a16="http://schemas.microsoft.com/office/drawing/2014/main" val="1982045622"/>
                    </a:ext>
                  </a:extLst>
                </a:gridCol>
              </a:tblGrid>
              <a:tr h="370840">
                <a:tc>
                  <a:txBody>
                    <a:bodyPr/>
                    <a:lstStyle/>
                    <a:p>
                      <a:r>
                        <a:rPr lang="en-IN">
                          <a:solidFill>
                            <a:schemeClr val="tx1"/>
                          </a:solidFill>
                          <a:latin typeface="Arial" panose="020B0604020202020204" pitchFamily="34" charset="0"/>
                          <a:cs typeface="Arial" panose="020B0604020202020204" pitchFamily="34" charset="0"/>
                        </a:rPr>
                        <a:t>Tasks / Activities</a:t>
                      </a:r>
                    </a:p>
                  </a:txBody>
                  <a:tcPr>
                    <a:solidFill>
                      <a:schemeClr val="accent1">
                        <a:lumMod val="60000"/>
                        <a:lumOff val="40000"/>
                      </a:schemeClr>
                    </a:solidFill>
                  </a:tcPr>
                </a:tc>
                <a:tc>
                  <a:txBody>
                    <a:bodyPr/>
                    <a:lstStyle/>
                    <a:p>
                      <a:r>
                        <a:rPr lang="en-IN">
                          <a:solidFill>
                            <a:schemeClr val="tx1"/>
                          </a:solidFill>
                          <a:latin typeface="Arial" panose="020B0604020202020204" pitchFamily="34" charset="0"/>
                          <a:cs typeface="Arial" panose="020B0604020202020204" pitchFamily="34" charset="0"/>
                        </a:rPr>
                        <a:t>Q1</a:t>
                      </a:r>
                    </a:p>
                  </a:txBody>
                  <a:tcPr>
                    <a:solidFill>
                      <a:schemeClr val="accent1">
                        <a:lumMod val="60000"/>
                        <a:lumOff val="40000"/>
                      </a:schemeClr>
                    </a:solidFill>
                  </a:tcPr>
                </a:tc>
                <a:tc>
                  <a:txBody>
                    <a:bodyPr/>
                    <a:lstStyle/>
                    <a:p>
                      <a:r>
                        <a:rPr lang="en-IN">
                          <a:solidFill>
                            <a:schemeClr val="tx1"/>
                          </a:solidFill>
                          <a:latin typeface="Arial" panose="020B0604020202020204" pitchFamily="34" charset="0"/>
                          <a:cs typeface="Arial" panose="020B0604020202020204" pitchFamily="34" charset="0"/>
                        </a:rPr>
                        <a:t>Q2</a:t>
                      </a:r>
                    </a:p>
                  </a:txBody>
                  <a:tcPr>
                    <a:solidFill>
                      <a:schemeClr val="accent1">
                        <a:lumMod val="60000"/>
                        <a:lumOff val="40000"/>
                      </a:schemeClr>
                    </a:solidFill>
                  </a:tcPr>
                </a:tc>
                <a:tc>
                  <a:txBody>
                    <a:bodyPr/>
                    <a:lstStyle/>
                    <a:p>
                      <a:r>
                        <a:rPr lang="en-IN">
                          <a:solidFill>
                            <a:schemeClr val="tx1"/>
                          </a:solidFill>
                          <a:latin typeface="Arial" panose="020B0604020202020204" pitchFamily="34" charset="0"/>
                          <a:cs typeface="Arial" panose="020B0604020202020204" pitchFamily="34" charset="0"/>
                        </a:rPr>
                        <a:t>Q3</a:t>
                      </a:r>
                    </a:p>
                  </a:txBody>
                  <a:tcPr>
                    <a:solidFill>
                      <a:schemeClr val="accent1">
                        <a:lumMod val="60000"/>
                        <a:lumOff val="40000"/>
                      </a:schemeClr>
                    </a:solidFill>
                  </a:tcPr>
                </a:tc>
                <a:tc>
                  <a:txBody>
                    <a:bodyPr/>
                    <a:lstStyle/>
                    <a:p>
                      <a:r>
                        <a:rPr lang="en-IN">
                          <a:solidFill>
                            <a:schemeClr val="tx1"/>
                          </a:solidFill>
                          <a:latin typeface="Arial" panose="020B0604020202020204" pitchFamily="34" charset="0"/>
                          <a:cs typeface="Arial" panose="020B0604020202020204" pitchFamily="34" charset="0"/>
                        </a:rPr>
                        <a:t>Q4</a:t>
                      </a:r>
                    </a:p>
                  </a:txBody>
                  <a:tcPr>
                    <a:solidFill>
                      <a:schemeClr val="accent1">
                        <a:lumMod val="60000"/>
                        <a:lumOff val="40000"/>
                      </a:schemeClr>
                    </a:solidFill>
                  </a:tcPr>
                </a:tc>
                <a:tc>
                  <a:txBody>
                    <a:bodyPr/>
                    <a:lstStyle/>
                    <a:p>
                      <a:r>
                        <a:rPr lang="en-IN">
                          <a:solidFill>
                            <a:schemeClr val="tx1"/>
                          </a:solidFill>
                          <a:latin typeface="Arial" panose="020B0604020202020204" pitchFamily="34" charset="0"/>
                          <a:cs typeface="Arial" panose="020B0604020202020204" pitchFamily="34" charset="0"/>
                        </a:rPr>
                        <a:t>Q5 &amp; on</a:t>
                      </a:r>
                    </a:p>
                  </a:txBody>
                  <a:tcPr>
                    <a:solidFill>
                      <a:schemeClr val="accent1">
                        <a:lumMod val="60000"/>
                        <a:lumOff val="40000"/>
                      </a:schemeClr>
                    </a:solidFill>
                  </a:tcPr>
                </a:tc>
                <a:extLst>
                  <a:ext uri="{0D108BD9-81ED-4DB2-BD59-A6C34878D82A}">
                    <a16:rowId xmlns:a16="http://schemas.microsoft.com/office/drawing/2014/main" val="2916874099"/>
                  </a:ext>
                </a:extLst>
              </a:tr>
            </a:tbl>
          </a:graphicData>
        </a:graphic>
      </p:graphicFrame>
      <p:sp>
        <p:nvSpPr>
          <p:cNvPr id="17" name="Rectangle 2">
            <a:extLst>
              <a:ext uri="{FF2B5EF4-FFF2-40B4-BE49-F238E27FC236}">
                <a16:creationId xmlns:a16="http://schemas.microsoft.com/office/drawing/2014/main" id="{2D6E198E-61E7-D534-F4E3-5FD1F41B21CF}"/>
              </a:ext>
            </a:extLst>
          </p:cNvPr>
          <p:cNvSpPr>
            <a:spLocks noGrp="1" noChangeArrowheads="1"/>
          </p:cNvSpPr>
          <p:nvPr>
            <p:ph type="title"/>
          </p:nvPr>
        </p:nvSpPr>
        <p:spPr bwMode="auto">
          <a:xfrm>
            <a:off x="236601" y="-10160"/>
            <a:ext cx="11181443"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A two-year </a:t>
            </a:r>
            <a:r>
              <a:rPr lang="en-US" altLang="en-US" dirty="0">
                <a:latin typeface="Arial" panose="020B0604020202020204" pitchFamily="34" charset="0"/>
                <a:cs typeface="Arial" panose="020B0604020202020204" pitchFamily="34" charset="0"/>
              </a:rPr>
              <a:t>c</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ultural </a:t>
            </a:r>
            <a:r>
              <a:rPr lang="en-US" altLang="en-US" dirty="0">
                <a:latin typeface="Arial" panose="020B0604020202020204" pitchFamily="34" charset="0"/>
                <a:cs typeface="Arial" panose="020B0604020202020204" pitchFamily="34" charset="0"/>
              </a:rPr>
              <a:t>t</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ransformation at Boeing is necessary to integrate the governance and control procedures</a:t>
            </a:r>
          </a:p>
        </p:txBody>
      </p:sp>
    </p:spTree>
    <p:extLst>
      <p:ext uri="{BB962C8B-B14F-4D97-AF65-F5344CB8AC3E}">
        <p14:creationId xmlns:p14="http://schemas.microsoft.com/office/powerpoint/2010/main" val="3449179028"/>
      </p:ext>
    </p:extLst>
  </p:cSld>
  <p:clrMapOvr>
    <a:masterClrMapping/>
  </p:clrMapOvr>
</p:sld>
</file>

<file path=ppt/theme/theme1.xml><?xml version="1.0" encoding="utf-8"?>
<a:theme xmlns:a="http://schemas.openxmlformats.org/drawingml/2006/main" name="Master">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itl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145C89FA53CDB4B93268536E0943927" ma:contentTypeVersion="9" ma:contentTypeDescription="Create a new document." ma:contentTypeScope="" ma:versionID="48ddc4b0676627800654594194710e3e">
  <xsd:schema xmlns:xsd="http://www.w3.org/2001/XMLSchema" xmlns:xs="http://www.w3.org/2001/XMLSchema" xmlns:p="http://schemas.microsoft.com/office/2006/metadata/properties" xmlns:ns2="41fda4ed-acab-4d83-b988-e14182aa07f7" xmlns:ns3="5aa211a9-fbe1-4c08-bb66-0153990bea25" targetNamespace="http://schemas.microsoft.com/office/2006/metadata/properties" ma:root="true" ma:fieldsID="77411597120aed61e5fffeb37bde3ed7" ns2:_="" ns3:_="">
    <xsd:import namespace="41fda4ed-acab-4d83-b988-e14182aa07f7"/>
    <xsd:import namespace="5aa211a9-fbe1-4c08-bb66-0153990bea25"/>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lcf76f155ced4ddcb4097134ff3c332f" minOccurs="0"/>
                <xsd:element ref="ns3:TaxCatchAll" minOccurs="0"/>
                <xsd:element ref="ns2:MediaServiceDateTaken"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1fda4ed-acab-4d83-b988-e14182aa07f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2" nillable="true" ma:taxonomy="true" ma:internalName="lcf76f155ced4ddcb4097134ff3c332f" ma:taxonomyFieldName="MediaServiceImageTags" ma:displayName="Image Tags" ma:readOnly="false" ma:fieldId="{5cf76f15-5ced-4ddc-b409-7134ff3c332f}" ma:taxonomyMulti="true" ma:sspId="0eec0a79-46cb-4568-9b1b-2d720bd3207c" ma:termSetId="09814cd3-568e-fe90-9814-8d621ff8fb84" ma:anchorId="fba54fb3-c3e1-fe81-a776-ca4b69148c4d" ma:open="true" ma:isKeyword="false">
      <xsd:complexType>
        <xsd:sequence>
          <xsd:element ref="pc:Terms" minOccurs="0" maxOccurs="1"/>
        </xsd:sequence>
      </xsd:complex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aa211a9-fbe1-4c08-bb66-0153990bea25"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2d288e95-1112-439c-9159-f37968c29f68}" ma:internalName="TaxCatchAll" ma:showField="CatchAllData" ma:web="5aa211a9-fbe1-4c08-bb66-0153990bea2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5aa211a9-fbe1-4c08-bb66-0153990bea25" xsi:nil="true"/>
    <lcf76f155ced4ddcb4097134ff3c332f xmlns="41fda4ed-acab-4d83-b988-e14182aa07f7">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D1425D96-ECE1-4460-B30D-2CB89B23798A}">
  <ds:schemaRefs>
    <ds:schemaRef ds:uri="41fda4ed-acab-4d83-b988-e14182aa07f7"/>
    <ds:schemaRef ds:uri="5aa211a9-fbe1-4c08-bb66-0153990bea2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D0EE510-22F0-4F7D-8FB1-96956409E0C3}">
  <ds:schemaRefs>
    <ds:schemaRef ds:uri="http://schemas.microsoft.com/sharepoint/v3/contenttype/forms"/>
  </ds:schemaRefs>
</ds:datastoreItem>
</file>

<file path=customXml/itemProps3.xml><?xml version="1.0" encoding="utf-8"?>
<ds:datastoreItem xmlns:ds="http://schemas.openxmlformats.org/officeDocument/2006/customXml" ds:itemID="{A449186F-E465-4BA9-A0F7-1B16F92684BC}">
  <ds:schemaRefs>
    <ds:schemaRef ds:uri="http://purl.org/dc/dcmitype/"/>
    <ds:schemaRef ds:uri="http://schemas.microsoft.com/office/2006/documentManagement/types"/>
    <ds:schemaRef ds:uri="http://purl.org/dc/elements/1.1/"/>
    <ds:schemaRef ds:uri="http://purl.org/dc/terms/"/>
    <ds:schemaRef ds:uri="http://schemas.microsoft.com/office/2006/metadata/properties"/>
    <ds:schemaRef ds:uri="http://schemas.openxmlformats.org/package/2006/metadata/core-properties"/>
    <ds:schemaRef ds:uri="5aa211a9-fbe1-4c08-bb66-0153990bea25"/>
    <ds:schemaRef ds:uri="http://www.w3.org/XML/1998/namespace"/>
    <ds:schemaRef ds:uri="41fda4ed-acab-4d83-b988-e14182aa07f7"/>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733</TotalTime>
  <Words>2438</Words>
  <Application>Microsoft Office PowerPoint</Application>
  <PresentationFormat>Widescreen</PresentationFormat>
  <Paragraphs>438</Paragraphs>
  <Slides>22</Slides>
  <Notes>7</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22</vt:i4>
      </vt:variant>
    </vt:vector>
  </HeadingPairs>
  <TitlesOfParts>
    <vt:vector size="27" baseType="lpstr">
      <vt:lpstr>Malgun Gothic</vt:lpstr>
      <vt:lpstr>Arial</vt:lpstr>
      <vt:lpstr>Calibri</vt:lpstr>
      <vt:lpstr>Master</vt:lpstr>
      <vt:lpstr>Title</vt:lpstr>
      <vt:lpstr>PowerPoint Presentation</vt:lpstr>
      <vt:lpstr>PowerPoint Presentation</vt:lpstr>
      <vt:lpstr>Boeing will transform into a safety prioritized culture to better organize their change management</vt:lpstr>
      <vt:lpstr>PowerPoint Presentation</vt:lpstr>
      <vt:lpstr>Boeing should establish a safety committee to oversee safety across all operations</vt:lpstr>
      <vt:lpstr>Boeing will develop set standards for each of their controls to detect and prevent flaws in design </vt:lpstr>
      <vt:lpstr>A cultural shift towards prioritizing safety and increased engineering standards is imperative to regain stakeholder trust</vt:lpstr>
      <vt:lpstr>PowerPoint Presentation</vt:lpstr>
      <vt:lpstr>A two-year cultural transformation at Boeing is necessary to integrate the governance and control procedures</vt:lpstr>
      <vt:lpstr>Boeing can prevent significant financial distress by investing in this strategy</vt:lpstr>
      <vt:lpstr>Boeing will be able to mitigate any possible risks</vt:lpstr>
      <vt:lpstr>Boeing will transform into a safety-prioritized culture to better organize their change management</vt:lpstr>
      <vt:lpstr>PowerPoint Presentation</vt:lpstr>
      <vt:lpstr>PowerPoint Presentation</vt:lpstr>
      <vt:lpstr>PowerPoint Presentation</vt:lpstr>
      <vt:lpstr>PowerPoint Presentation</vt:lpstr>
      <vt:lpstr>Detailed Explanation of IT Controls </vt:lpstr>
      <vt:lpstr>Detailed Explanation of IT Controls</vt:lpstr>
      <vt:lpstr>PowerPoint Presentation</vt:lpstr>
      <vt:lpstr>Root Cause Analysis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Akshitha Shankar</dc:creator>
  <cp:lastModifiedBy>Akshitha Shankar</cp:lastModifiedBy>
  <cp:revision>5</cp:revision>
  <dcterms:created xsi:type="dcterms:W3CDTF">2023-10-17T19:25:31Z</dcterms:created>
  <dcterms:modified xsi:type="dcterms:W3CDTF">2024-02-14T04:37:14Z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0x010100E145C89FA53CDB4B93268536E0943927</vt:lpwstr>
  </property>
  <property fmtid="{D5CDD505-2E9C-101B-9397-08002B2CF9AE}" pid="3" name="MediaServiceImageTags">
    <vt:lpwstr/>
  </property>
</Properties>
</file>