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1" r:id="rId3"/>
    <p:sldId id="295" r:id="rId4"/>
    <p:sldId id="281" r:id="rId5"/>
    <p:sldId id="262" r:id="rId6"/>
    <p:sldId id="283" r:id="rId7"/>
    <p:sldId id="286" r:id="rId8"/>
    <p:sldId id="287" r:id="rId9"/>
    <p:sldId id="282" r:id="rId10"/>
    <p:sldId id="292" r:id="rId11"/>
    <p:sldId id="289" r:id="rId12"/>
    <p:sldId id="303" r:id="rId13"/>
    <p:sldId id="294" r:id="rId14"/>
    <p:sldId id="259" r:id="rId15"/>
    <p:sldId id="269" r:id="rId16"/>
    <p:sldId id="293" r:id="rId17"/>
    <p:sldId id="266" r:id="rId18"/>
    <p:sldId id="297" r:id="rId19"/>
    <p:sldId id="304" r:id="rId20"/>
    <p:sldId id="290" r:id="rId21"/>
    <p:sldId id="298" r:id="rId22"/>
    <p:sldId id="296" r:id="rId23"/>
    <p:sldId id="300" r:id="rId24"/>
    <p:sldId id="301" r:id="rId25"/>
    <p:sldId id="28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6F8C"/>
    <a:srgbClr val="3B3838"/>
    <a:srgbClr val="F8766D"/>
    <a:srgbClr val="7CAE00"/>
    <a:srgbClr val="BBE0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4B849D-A459-49AB-A58B-F02114131AF2}" v="3" dt="2024-02-18T18:56:20.444"/>
    <p1510:client id="{1BE4BFE0-24E8-4864-8D04-F6B1557E8675}" v="39" dt="2024-02-18T22:11:32.198"/>
    <p1510:client id="{28EBCED5-A0A8-44DB-8D1C-7729D4759233}" v="1711" dt="2024-02-19T01:14:13.450"/>
    <p1510:client id="{33D28E22-0040-4042-BD48-3CE84F2B4CD0}" v="5" dt="2024-02-18T17:09:18.004"/>
    <p1510:client id="{7FA728CC-A9F0-4AB9-9D1C-18238A61EE0F}" v="2540" dt="2024-02-19T01:45:26.450"/>
    <p1510:client id="{8B33BA72-7AEE-451F-A1D1-7E6EB650EE18}" v="98" dt="2024-02-18T08:05:12.817"/>
    <p1510:client id="{9F3D6506-A9B8-4E09-9AD7-AFCBBF89FC7B}" v="2572" dt="2024-02-19T01:45:40.628"/>
    <p1510:client id="{B3138758-2752-4DA1-90B8-0F7F466FCFCE}" v="221" dt="2024-02-19T01:07:10.1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C22FF1-4750-4FD9-A6CE-B70DCA3E3BAF}" type="datetimeFigureOut">
              <a:rPr lang="en-US" smtClean="0"/>
              <a:t>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DB0044-FFAE-4C95-A5DB-23D0613833A5}" type="slidenum">
              <a:rPr lang="en-US" smtClean="0"/>
              <a:t>‹#›</a:t>
            </a:fld>
            <a:endParaRPr lang="en-US"/>
          </a:p>
        </p:txBody>
      </p:sp>
    </p:spTree>
    <p:extLst>
      <p:ext uri="{BB962C8B-B14F-4D97-AF65-F5344CB8AC3E}">
        <p14:creationId xmlns:p14="http://schemas.microsoft.com/office/powerpoint/2010/main" val="1505538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Have a box that summarizes demography of data: Avg min, max of age,   percentage of women and men in data, avg BMI</a:t>
            </a:r>
          </a:p>
          <a:p>
            <a:r>
              <a:rPr lang="en-US"/>
              <a:t>2. Variation in </a:t>
            </a:r>
            <a:r>
              <a:rPr lang="en-US" err="1"/>
              <a:t>LoHS</a:t>
            </a:r>
            <a:r>
              <a:rPr lang="en-US"/>
              <a:t> based on age group</a:t>
            </a:r>
          </a:p>
          <a:p>
            <a:pPr marL="342900" indent="-342900">
              <a:buAutoNum type="arabicPeriod"/>
            </a:pPr>
            <a:endParaRPr lang="en-US"/>
          </a:p>
          <a:p>
            <a:pPr marL="342900" indent="-342900">
              <a:buAutoNum type="arabicPeriod"/>
            </a:pPr>
            <a:endParaRPr lang="en-US"/>
          </a:p>
          <a:p>
            <a:endParaRPr lang="en-US"/>
          </a:p>
        </p:txBody>
      </p:sp>
      <p:sp>
        <p:nvSpPr>
          <p:cNvPr id="4" name="Slide Number Placeholder 3"/>
          <p:cNvSpPr>
            <a:spLocks noGrp="1"/>
          </p:cNvSpPr>
          <p:nvPr>
            <p:ph type="sldNum" sz="quarter" idx="5"/>
          </p:nvPr>
        </p:nvSpPr>
        <p:spPr/>
        <p:txBody>
          <a:bodyPr/>
          <a:lstStyle/>
          <a:p>
            <a:fld id="{A7DB0044-FFAE-4C95-A5DB-23D0613833A5}" type="slidenum">
              <a:rPr lang="en-US" smtClean="0"/>
              <a:t>2</a:t>
            </a:fld>
            <a:endParaRPr lang="en-US"/>
          </a:p>
        </p:txBody>
      </p:sp>
    </p:spTree>
    <p:extLst>
      <p:ext uri="{BB962C8B-B14F-4D97-AF65-F5344CB8AC3E}">
        <p14:creationId xmlns:p14="http://schemas.microsoft.com/office/powerpoint/2010/main" val="1407497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bmi_length</a:t>
            </a:r>
            <a:r>
              <a:rPr lang="en-US"/>
              <a:t> &lt;- </a:t>
            </a:r>
            <a:r>
              <a:rPr lang="en-US" err="1"/>
              <a:t>clinical_data</a:t>
            </a:r>
            <a:r>
              <a:rPr lang="en-US"/>
              <a:t> %&gt;%</a:t>
            </a:r>
          </a:p>
          <a:p>
            <a:r>
              <a:rPr lang="en-US"/>
              <a:t>    mutate(</a:t>
            </a:r>
            <a:r>
              <a:rPr lang="en-US" err="1"/>
              <a:t>hospital_stay_range</a:t>
            </a:r>
            <a:r>
              <a:rPr lang="en-US"/>
              <a:t> = cut(</a:t>
            </a:r>
            <a:r>
              <a:rPr lang="en-US" err="1"/>
              <a:t>LoHS</a:t>
            </a:r>
            <a:r>
              <a:rPr lang="en-US"/>
              <a:t>, breaks = </a:t>
            </a:r>
            <a:r>
              <a:rPr lang="en-US" err="1"/>
              <a:t>time_ranges</a:t>
            </a:r>
            <a:r>
              <a:rPr lang="en-US"/>
              <a:t>, labels = c("0-3 days", "4-7 days", "8-14 days", "15-30 days", "31+ days")))</a:t>
            </a:r>
          </a:p>
          <a:p>
            <a:r>
              <a:rPr lang="en-US"/>
              <a:t>  </a:t>
            </a:r>
          </a:p>
          <a:p>
            <a:r>
              <a:rPr lang="en-US"/>
              <a:t>  # Plot BMI of patients within time ranges</a:t>
            </a:r>
          </a:p>
          <a:p>
            <a:r>
              <a:rPr lang="en-US"/>
              <a:t>  </a:t>
            </a:r>
            <a:r>
              <a:rPr lang="en-US" err="1"/>
              <a:t>ggplot</a:t>
            </a:r>
            <a:r>
              <a:rPr lang="en-US"/>
              <a:t>(</a:t>
            </a:r>
            <a:r>
              <a:rPr lang="en-US" err="1"/>
              <a:t>bmi_length</a:t>
            </a:r>
            <a:r>
              <a:rPr lang="en-US"/>
              <a:t>, </a:t>
            </a:r>
            <a:r>
              <a:rPr lang="en-US" err="1"/>
              <a:t>aes</a:t>
            </a:r>
            <a:r>
              <a:rPr lang="en-US"/>
              <a:t>(x = </a:t>
            </a:r>
            <a:r>
              <a:rPr lang="en-US" err="1"/>
              <a:t>hospital_stay_range</a:t>
            </a:r>
            <a:r>
              <a:rPr lang="en-US"/>
              <a:t>, y = </a:t>
            </a:r>
            <a:r>
              <a:rPr lang="en-US" err="1"/>
              <a:t>bmi</a:t>
            </a:r>
            <a:r>
              <a:rPr lang="en-US"/>
              <a:t>)) +</a:t>
            </a:r>
          </a:p>
          <a:p>
            <a:r>
              <a:rPr lang="en-US"/>
              <a:t>    </a:t>
            </a:r>
            <a:r>
              <a:rPr lang="en-US" err="1"/>
              <a:t>geom_boxplot</a:t>
            </a:r>
            <a:r>
              <a:rPr lang="en-US"/>
              <a:t>() +</a:t>
            </a:r>
          </a:p>
          <a:p>
            <a:r>
              <a:rPr lang="en-US"/>
              <a:t>    labs(title = "BMI of Patients within Length of Hospital Stays Time Ranges", x = "Length of Hospital Stays (Days)", y = "BMI") +</a:t>
            </a:r>
          </a:p>
          <a:p>
            <a:r>
              <a:rPr lang="en-US"/>
              <a:t>    </a:t>
            </a:r>
            <a:r>
              <a:rPr lang="en-US" err="1"/>
              <a:t>theme_minimal</a:t>
            </a:r>
            <a:r>
              <a:rPr lang="en-US"/>
              <a:t>()</a:t>
            </a:r>
          </a:p>
        </p:txBody>
      </p:sp>
      <p:sp>
        <p:nvSpPr>
          <p:cNvPr id="4" name="Slide Number Placeholder 3"/>
          <p:cNvSpPr>
            <a:spLocks noGrp="1"/>
          </p:cNvSpPr>
          <p:nvPr>
            <p:ph type="sldNum" sz="quarter" idx="5"/>
          </p:nvPr>
        </p:nvSpPr>
        <p:spPr/>
        <p:txBody>
          <a:bodyPr/>
          <a:lstStyle/>
          <a:p>
            <a:fld id="{A7DB0044-FFAE-4C95-A5DB-23D0613833A5}" type="slidenum">
              <a:rPr lang="en-US" smtClean="0"/>
              <a:t>22</a:t>
            </a:fld>
            <a:endParaRPr lang="en-US"/>
          </a:p>
        </p:txBody>
      </p:sp>
    </p:spTree>
    <p:extLst>
      <p:ext uri="{BB962C8B-B14F-4D97-AF65-F5344CB8AC3E}">
        <p14:creationId xmlns:p14="http://schemas.microsoft.com/office/powerpoint/2010/main" val="409773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a:effectLst/>
              </a:rPr>
              <a:t>Understanding the distributions of abnormal values can help clinicians assess the overall health status of patients before surgery and identify potential risk factors that may impact surgical outcomes</a:t>
            </a:r>
            <a:endParaRPr lang="en-US" sz="1200"/>
          </a:p>
          <a:p>
            <a:endParaRPr lang="en-US"/>
          </a:p>
        </p:txBody>
      </p:sp>
      <p:sp>
        <p:nvSpPr>
          <p:cNvPr id="4" name="Slide Number Placeholder 3"/>
          <p:cNvSpPr>
            <a:spLocks noGrp="1"/>
          </p:cNvSpPr>
          <p:nvPr>
            <p:ph type="sldNum" sz="quarter" idx="5"/>
          </p:nvPr>
        </p:nvSpPr>
        <p:spPr/>
        <p:txBody>
          <a:bodyPr/>
          <a:lstStyle/>
          <a:p>
            <a:fld id="{A7DB0044-FFAE-4C95-A5DB-23D0613833A5}" type="slidenum">
              <a:rPr lang="en-US" smtClean="0"/>
              <a:t>3</a:t>
            </a:fld>
            <a:endParaRPr lang="en-US"/>
          </a:p>
        </p:txBody>
      </p:sp>
    </p:spTree>
    <p:extLst>
      <p:ext uri="{BB962C8B-B14F-4D97-AF65-F5344CB8AC3E}">
        <p14:creationId xmlns:p14="http://schemas.microsoft.com/office/powerpoint/2010/main" val="1336051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a:p>
            <a:r>
              <a:rPr lang="en-US" err="1"/>
              <a:t>ggplot</a:t>
            </a:r>
            <a:r>
              <a:rPr lang="en-US"/>
              <a:t>(</a:t>
            </a:r>
            <a:r>
              <a:rPr lang="en-US" err="1"/>
              <a:t>clinical_data</a:t>
            </a:r>
            <a:r>
              <a:rPr lang="en-US"/>
              <a:t>, </a:t>
            </a:r>
            <a:r>
              <a:rPr lang="en-US" err="1"/>
              <a:t>aes</a:t>
            </a:r>
            <a:r>
              <a:rPr lang="en-US"/>
              <a:t>(x = </a:t>
            </a:r>
            <a:r>
              <a:rPr lang="en-US" err="1"/>
              <a:t>preop_alb</a:t>
            </a:r>
            <a:r>
              <a:rPr lang="en-US"/>
              <a:t>, color = factor(</a:t>
            </a:r>
            <a:r>
              <a:rPr lang="en-US" err="1"/>
              <a:t>death_inhosp</a:t>
            </a:r>
            <a:r>
              <a:rPr lang="en-US"/>
              <a:t>))) +</a:t>
            </a:r>
          </a:p>
          <a:p>
            <a:r>
              <a:rPr lang="en-US"/>
              <a:t>  </a:t>
            </a:r>
            <a:r>
              <a:rPr lang="en-US" err="1"/>
              <a:t>geom_density</a:t>
            </a:r>
            <a:r>
              <a:rPr lang="en-US"/>
              <a:t>() +</a:t>
            </a:r>
          </a:p>
          <a:p>
            <a:r>
              <a:rPr lang="en-US"/>
              <a:t>  labs(title = "Distribution of Preop Albumin by Death in Hospital",</a:t>
            </a:r>
          </a:p>
          <a:p>
            <a:r>
              <a:rPr lang="en-US"/>
              <a:t>       x = "Preop Albumin (g/dL)",</a:t>
            </a:r>
          </a:p>
          <a:p>
            <a:r>
              <a:rPr lang="en-US"/>
              <a:t>       y = "Density",</a:t>
            </a:r>
          </a:p>
          <a:p>
            <a:r>
              <a:rPr lang="en-US"/>
              <a:t>       color = "Death in Hospital")</a:t>
            </a:r>
          </a:p>
          <a:p>
            <a:r>
              <a:rPr lang="en-US"/>
              <a:t> </a:t>
            </a:r>
          </a:p>
          <a:p>
            <a:r>
              <a:rPr lang="en-US" err="1"/>
              <a:t>ggplot</a:t>
            </a:r>
            <a:r>
              <a:rPr lang="en-US"/>
              <a:t>(</a:t>
            </a:r>
            <a:r>
              <a:rPr lang="en-US" err="1"/>
              <a:t>clinical_data</a:t>
            </a:r>
            <a:r>
              <a:rPr lang="en-US"/>
              <a:t>, </a:t>
            </a:r>
            <a:r>
              <a:rPr lang="en-US" err="1"/>
              <a:t>aes</a:t>
            </a:r>
            <a:r>
              <a:rPr lang="en-US"/>
              <a:t>(x = </a:t>
            </a:r>
            <a:r>
              <a:rPr lang="en-US" err="1"/>
              <a:t>preop_hb</a:t>
            </a:r>
            <a:r>
              <a:rPr lang="en-US"/>
              <a:t>, color = factor(</a:t>
            </a:r>
            <a:r>
              <a:rPr lang="en-US" err="1"/>
              <a:t>death_inhosp</a:t>
            </a:r>
            <a:r>
              <a:rPr lang="en-US"/>
              <a:t>))) +</a:t>
            </a:r>
          </a:p>
          <a:p>
            <a:r>
              <a:rPr lang="en-US"/>
              <a:t>  </a:t>
            </a:r>
            <a:r>
              <a:rPr lang="en-US" err="1"/>
              <a:t>geom_density</a:t>
            </a:r>
            <a:r>
              <a:rPr lang="en-US"/>
              <a:t>() +</a:t>
            </a:r>
          </a:p>
          <a:p>
            <a:r>
              <a:rPr lang="en-US"/>
              <a:t>  labs(title = "Distribution of Preop </a:t>
            </a:r>
            <a:r>
              <a:rPr lang="en-US" err="1"/>
              <a:t>Haemoglobin</a:t>
            </a:r>
            <a:r>
              <a:rPr lang="en-US"/>
              <a:t> by Death in Hospital",</a:t>
            </a:r>
          </a:p>
          <a:p>
            <a:r>
              <a:rPr lang="en-US"/>
              <a:t>       x = "Preop Hb ",</a:t>
            </a:r>
          </a:p>
          <a:p>
            <a:r>
              <a:rPr lang="en-US"/>
              <a:t>       y = "Density",</a:t>
            </a:r>
          </a:p>
          <a:p>
            <a:r>
              <a:rPr lang="en-US"/>
              <a:t>       color = "Death in Hospital")</a:t>
            </a:r>
          </a:p>
          <a:p>
            <a:r>
              <a:rPr lang="en-US"/>
              <a:t> </a:t>
            </a:r>
          </a:p>
          <a:p>
            <a:r>
              <a:rPr lang="en-US"/>
              <a:t> </a:t>
            </a:r>
          </a:p>
          <a:p>
            <a:r>
              <a:rPr lang="en-US" err="1"/>
              <a:t>ggplot</a:t>
            </a:r>
            <a:r>
              <a:rPr lang="en-US"/>
              <a:t>(</a:t>
            </a:r>
            <a:r>
              <a:rPr lang="en-US" err="1"/>
              <a:t>clinical_data</a:t>
            </a:r>
            <a:r>
              <a:rPr lang="en-US"/>
              <a:t>, </a:t>
            </a:r>
            <a:r>
              <a:rPr lang="en-US" err="1"/>
              <a:t>aes</a:t>
            </a:r>
            <a:r>
              <a:rPr lang="en-US"/>
              <a:t>(x = </a:t>
            </a:r>
            <a:r>
              <a:rPr lang="en-US" err="1"/>
              <a:t>preop_gluc</a:t>
            </a:r>
            <a:r>
              <a:rPr lang="en-US"/>
              <a:t>, color = factor(</a:t>
            </a:r>
            <a:r>
              <a:rPr lang="en-US" err="1"/>
              <a:t>death_inhosp</a:t>
            </a:r>
            <a:r>
              <a:rPr lang="en-US"/>
              <a:t>))) +</a:t>
            </a:r>
          </a:p>
          <a:p>
            <a:r>
              <a:rPr lang="en-US"/>
              <a:t>  </a:t>
            </a:r>
            <a:r>
              <a:rPr lang="en-US" err="1"/>
              <a:t>geom_density</a:t>
            </a:r>
            <a:r>
              <a:rPr lang="en-US"/>
              <a:t>() +</a:t>
            </a:r>
          </a:p>
          <a:p>
            <a:r>
              <a:rPr lang="en-US"/>
              <a:t>  labs(title = "Distribution of Preop Glucose by Death in Hospital",</a:t>
            </a:r>
          </a:p>
          <a:p>
            <a:r>
              <a:rPr lang="en-US"/>
              <a:t>       x = "Preop Glucose",</a:t>
            </a:r>
          </a:p>
          <a:p>
            <a:r>
              <a:rPr lang="en-US"/>
              <a:t>       y = "Density",</a:t>
            </a:r>
          </a:p>
          <a:p>
            <a:r>
              <a:rPr lang="en-US"/>
              <a:t>       color = "Death in Hospital")</a:t>
            </a:r>
          </a:p>
        </p:txBody>
      </p:sp>
      <p:sp>
        <p:nvSpPr>
          <p:cNvPr id="4" name="Slide Number Placeholder 3"/>
          <p:cNvSpPr>
            <a:spLocks noGrp="1"/>
          </p:cNvSpPr>
          <p:nvPr>
            <p:ph type="sldNum" sz="quarter" idx="5"/>
          </p:nvPr>
        </p:nvSpPr>
        <p:spPr/>
        <p:txBody>
          <a:bodyPr/>
          <a:lstStyle/>
          <a:p>
            <a:fld id="{A7DB0044-FFAE-4C95-A5DB-23D0613833A5}" type="slidenum">
              <a:rPr lang="en-US" smtClean="0"/>
              <a:t>10</a:t>
            </a:fld>
            <a:endParaRPr lang="en-US"/>
          </a:p>
        </p:txBody>
      </p:sp>
    </p:spTree>
    <p:extLst>
      <p:ext uri="{BB962C8B-B14F-4D97-AF65-F5344CB8AC3E}">
        <p14:creationId xmlns:p14="http://schemas.microsoft.com/office/powerpoint/2010/main" val="3178840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838E4-1EB9-7D49-451A-C63F9D3CD3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51C5B9-9BB4-7FC0-0B9D-5FA6A2477E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3C551A-5317-2190-356E-9C9FC00A7F2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a:effectLst/>
              </a:rPr>
              <a:t>Understanding the distributions of abnormal values can help clinicians assess the overall health status of patients before surgery and identify potential risk factors that may impact surgical outcomes</a:t>
            </a:r>
            <a:endParaRPr lang="en-US" sz="1200"/>
          </a:p>
          <a:p>
            <a:endParaRPr lang="en-US"/>
          </a:p>
        </p:txBody>
      </p:sp>
      <p:sp>
        <p:nvSpPr>
          <p:cNvPr id="4" name="Slide Number Placeholder 3">
            <a:extLst>
              <a:ext uri="{FF2B5EF4-FFF2-40B4-BE49-F238E27FC236}">
                <a16:creationId xmlns:a16="http://schemas.microsoft.com/office/drawing/2014/main" id="{76B7799C-1C44-24F5-9A2C-AE38A2CA4C70}"/>
              </a:ext>
            </a:extLst>
          </p:cNvPr>
          <p:cNvSpPr>
            <a:spLocks noGrp="1"/>
          </p:cNvSpPr>
          <p:nvPr>
            <p:ph type="sldNum" sz="quarter" idx="5"/>
          </p:nvPr>
        </p:nvSpPr>
        <p:spPr/>
        <p:txBody>
          <a:bodyPr/>
          <a:lstStyle/>
          <a:p>
            <a:fld id="{A7DB0044-FFAE-4C95-A5DB-23D0613833A5}" type="slidenum">
              <a:rPr lang="en-US" smtClean="0"/>
              <a:t>12</a:t>
            </a:fld>
            <a:endParaRPr lang="en-US"/>
          </a:p>
        </p:txBody>
      </p:sp>
    </p:spTree>
    <p:extLst>
      <p:ext uri="{BB962C8B-B14F-4D97-AF65-F5344CB8AC3E}">
        <p14:creationId xmlns:p14="http://schemas.microsoft.com/office/powerpoint/2010/main" val="2586574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DB0044-FFAE-4C95-A5DB-23D0613833A5}" type="slidenum">
              <a:rPr lang="en-US" smtClean="0"/>
              <a:t>14</a:t>
            </a:fld>
            <a:endParaRPr lang="en-US"/>
          </a:p>
        </p:txBody>
      </p:sp>
    </p:spTree>
    <p:extLst>
      <p:ext uri="{BB962C8B-B14F-4D97-AF65-F5344CB8AC3E}">
        <p14:creationId xmlns:p14="http://schemas.microsoft.com/office/powerpoint/2010/main" val="352332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DB0044-FFAE-4C95-A5DB-23D0613833A5}" type="slidenum">
              <a:rPr lang="en-US" smtClean="0"/>
              <a:t>15</a:t>
            </a:fld>
            <a:endParaRPr lang="en-US"/>
          </a:p>
        </p:txBody>
      </p:sp>
    </p:spTree>
    <p:extLst>
      <p:ext uri="{BB962C8B-B14F-4D97-AF65-F5344CB8AC3E}">
        <p14:creationId xmlns:p14="http://schemas.microsoft.com/office/powerpoint/2010/main" val="2039269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a:solidFill>
                  <a:srgbClr val="E3E3E3"/>
                </a:solidFill>
                <a:effectLst/>
                <a:latin typeface="Google Sans"/>
              </a:rPr>
              <a:t>The financial implications of different lengths of stay.</a:t>
            </a:r>
            <a:r>
              <a:rPr lang="en-US" b="0" i="0">
                <a:solidFill>
                  <a:srgbClr val="E3E3E3"/>
                </a:solidFill>
                <a:effectLst/>
                <a:latin typeface="Google Sans"/>
              </a:rPr>
              <a:t> Longer hospital stays are more expensive for both patients and insurance companies.</a:t>
            </a:r>
          </a:p>
          <a:p>
            <a:pPr algn="l">
              <a:buFont typeface="Arial" panose="020B0604020202020204" pitchFamily="34" charset="0"/>
              <a:buChar char="•"/>
            </a:pPr>
            <a:r>
              <a:rPr lang="en-US" b="1" i="0">
                <a:solidFill>
                  <a:srgbClr val="E3E3E3"/>
                </a:solidFill>
                <a:effectLst/>
                <a:latin typeface="Google Sans"/>
              </a:rPr>
              <a:t>The impact of length of stay on patient outcomes.</a:t>
            </a:r>
            <a:r>
              <a:rPr lang="en-US" b="0" i="0">
                <a:solidFill>
                  <a:srgbClr val="E3E3E3"/>
                </a:solidFill>
                <a:effectLst/>
                <a:latin typeface="Google Sans"/>
              </a:rPr>
              <a:t> Shorter lengths of stay can lead to faster recovery times and lower rates of complications.</a:t>
            </a:r>
          </a:p>
          <a:p>
            <a:pPr algn="l">
              <a:buFont typeface="Arial" panose="020B0604020202020204" pitchFamily="34" charset="0"/>
              <a:buChar char="•"/>
            </a:pPr>
            <a:r>
              <a:rPr lang="en-US" b="1" i="0">
                <a:solidFill>
                  <a:srgbClr val="E3E3E3"/>
                </a:solidFill>
                <a:effectLst/>
                <a:latin typeface="Google Sans"/>
              </a:rPr>
              <a:t>The role of new technologies and practices in reducing length of stay.</a:t>
            </a:r>
            <a:r>
              <a:rPr lang="en-US" b="0" i="0">
                <a:solidFill>
                  <a:srgbClr val="E3E3E3"/>
                </a:solidFill>
                <a:effectLst/>
                <a:latin typeface="Google Sans"/>
              </a:rPr>
              <a:t> Minimally invasive surgery and ambulatory care can help to reduce hospital stays.</a:t>
            </a:r>
          </a:p>
          <a:p>
            <a:pPr algn="l">
              <a:buFont typeface="Arial" panose="020B0604020202020204" pitchFamily="34" charset="0"/>
              <a:buChar char="•"/>
            </a:pPr>
            <a:r>
              <a:rPr lang="en-US" b="1" i="0">
                <a:solidFill>
                  <a:srgbClr val="E3E3E3"/>
                </a:solidFill>
                <a:effectLst/>
                <a:latin typeface="Google Sans"/>
              </a:rPr>
              <a:t>Comparisons of length of stay across different countries or hospitals.</a:t>
            </a:r>
            <a:r>
              <a:rPr lang="en-US" b="0" i="0">
                <a:solidFill>
                  <a:srgbClr val="E3E3E3"/>
                </a:solidFill>
                <a:effectLst/>
                <a:latin typeface="Google Sans"/>
              </a:rPr>
              <a:t> This could help to identify areas for improvement.</a:t>
            </a:r>
          </a:p>
          <a:p>
            <a:endParaRPr lang="en-US"/>
          </a:p>
        </p:txBody>
      </p:sp>
      <p:sp>
        <p:nvSpPr>
          <p:cNvPr id="4" name="Slide Number Placeholder 3"/>
          <p:cNvSpPr>
            <a:spLocks noGrp="1"/>
          </p:cNvSpPr>
          <p:nvPr>
            <p:ph type="sldNum" sz="quarter" idx="5"/>
          </p:nvPr>
        </p:nvSpPr>
        <p:spPr/>
        <p:txBody>
          <a:bodyPr/>
          <a:lstStyle/>
          <a:p>
            <a:fld id="{A7DB0044-FFAE-4C95-A5DB-23D0613833A5}" type="slidenum">
              <a:rPr lang="en-US" smtClean="0"/>
              <a:t>17</a:t>
            </a:fld>
            <a:endParaRPr lang="en-US"/>
          </a:p>
        </p:txBody>
      </p:sp>
    </p:spTree>
    <p:extLst>
      <p:ext uri="{BB962C8B-B14F-4D97-AF65-F5344CB8AC3E}">
        <p14:creationId xmlns:p14="http://schemas.microsoft.com/office/powerpoint/2010/main" val="165472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3C466-0B83-923C-16D3-E3E9C3E0B2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FED642-44BE-84DF-9E72-298885DA02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DB91D0-BF5C-7A56-4864-3BD5986EEE3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a:effectLst/>
              </a:rPr>
              <a:t>Understanding the distributions of abnormal values can help clinicians assess the overall health status of patients before surgery and identify potential risk factors that may impact surgical outcomes</a:t>
            </a:r>
            <a:endParaRPr lang="en-US" sz="1200"/>
          </a:p>
          <a:p>
            <a:endParaRPr lang="en-US"/>
          </a:p>
        </p:txBody>
      </p:sp>
      <p:sp>
        <p:nvSpPr>
          <p:cNvPr id="4" name="Slide Number Placeholder 3">
            <a:extLst>
              <a:ext uri="{FF2B5EF4-FFF2-40B4-BE49-F238E27FC236}">
                <a16:creationId xmlns:a16="http://schemas.microsoft.com/office/drawing/2014/main" id="{E76CE331-BAE4-C408-B1D6-AF896FD625E0}"/>
              </a:ext>
            </a:extLst>
          </p:cNvPr>
          <p:cNvSpPr>
            <a:spLocks noGrp="1"/>
          </p:cNvSpPr>
          <p:nvPr>
            <p:ph type="sldNum" sz="quarter" idx="5"/>
          </p:nvPr>
        </p:nvSpPr>
        <p:spPr/>
        <p:txBody>
          <a:bodyPr/>
          <a:lstStyle/>
          <a:p>
            <a:fld id="{A7DB0044-FFAE-4C95-A5DB-23D0613833A5}" type="slidenum">
              <a:rPr lang="en-US" smtClean="0"/>
              <a:t>19</a:t>
            </a:fld>
            <a:endParaRPr lang="en-US"/>
          </a:p>
        </p:txBody>
      </p:sp>
    </p:spTree>
    <p:extLst>
      <p:ext uri="{BB962C8B-B14F-4D97-AF65-F5344CB8AC3E}">
        <p14:creationId xmlns:p14="http://schemas.microsoft.com/office/powerpoint/2010/main" val="1819961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age_lohs</a:t>
            </a:r>
            <a:r>
              <a:rPr lang="en-US"/>
              <a:t> &lt;- </a:t>
            </a:r>
            <a:r>
              <a:rPr lang="en-US" err="1"/>
              <a:t>clinical_data</a:t>
            </a:r>
            <a:r>
              <a:rPr lang="en-US"/>
              <a:t> %&gt;% </a:t>
            </a:r>
          </a:p>
          <a:p>
            <a:r>
              <a:rPr lang="en-US"/>
              <a:t>    </a:t>
            </a:r>
            <a:r>
              <a:rPr lang="en-US" err="1"/>
              <a:t>group_by</a:t>
            </a:r>
            <a:r>
              <a:rPr lang="en-US"/>
              <a:t>(</a:t>
            </a:r>
            <a:r>
              <a:rPr lang="en-US" err="1"/>
              <a:t>age_group</a:t>
            </a:r>
            <a:r>
              <a:rPr lang="en-US"/>
              <a:t>, </a:t>
            </a:r>
            <a:r>
              <a:rPr lang="en-US" err="1"/>
              <a:t>LoHS</a:t>
            </a:r>
            <a:r>
              <a:rPr lang="en-US"/>
              <a:t>) %&gt;% </a:t>
            </a:r>
          </a:p>
          <a:p>
            <a:r>
              <a:rPr lang="en-US"/>
              <a:t>    </a:t>
            </a:r>
            <a:r>
              <a:rPr lang="en-US" err="1"/>
              <a:t>summarise</a:t>
            </a:r>
            <a:r>
              <a:rPr lang="en-US"/>
              <a:t>(</a:t>
            </a:r>
            <a:r>
              <a:rPr lang="en-US" err="1"/>
              <a:t>avg_lohs</a:t>
            </a:r>
            <a:r>
              <a:rPr lang="en-US"/>
              <a:t> = mean(</a:t>
            </a:r>
            <a:r>
              <a:rPr lang="en-US" err="1"/>
              <a:t>age_lohs$LoHS</a:t>
            </a:r>
            <a:r>
              <a:rPr lang="en-US"/>
              <a:t>, na.rm = TRUE))</a:t>
            </a:r>
          </a:p>
          <a:p>
            <a:r>
              <a:rPr lang="en-US"/>
              <a:t>  </a:t>
            </a:r>
          </a:p>
          <a:p>
            <a:r>
              <a:rPr lang="en-US"/>
              <a:t>  </a:t>
            </a:r>
            <a:r>
              <a:rPr lang="en-US" err="1"/>
              <a:t>ggplot</a:t>
            </a:r>
            <a:r>
              <a:rPr lang="en-US"/>
              <a:t>(</a:t>
            </a:r>
            <a:r>
              <a:rPr lang="en-US" err="1"/>
              <a:t>age_lohs</a:t>
            </a:r>
            <a:r>
              <a:rPr lang="en-US"/>
              <a:t>, </a:t>
            </a:r>
            <a:r>
              <a:rPr lang="en-US" err="1"/>
              <a:t>aes</a:t>
            </a:r>
            <a:r>
              <a:rPr lang="en-US"/>
              <a:t>(x = </a:t>
            </a:r>
            <a:r>
              <a:rPr lang="en-US" err="1"/>
              <a:t>age_group</a:t>
            </a:r>
            <a:r>
              <a:rPr lang="en-US"/>
              <a:t>, y = </a:t>
            </a:r>
            <a:r>
              <a:rPr lang="en-US" err="1"/>
              <a:t>LoHS</a:t>
            </a:r>
            <a:r>
              <a:rPr lang="en-US"/>
              <a:t>)) +</a:t>
            </a:r>
          </a:p>
          <a:p>
            <a:r>
              <a:rPr lang="en-US"/>
              <a:t>    </a:t>
            </a:r>
            <a:r>
              <a:rPr lang="en-US" err="1"/>
              <a:t>geom_boxplot</a:t>
            </a:r>
            <a:r>
              <a:rPr lang="en-US"/>
              <a:t>(fill = "</a:t>
            </a:r>
            <a:r>
              <a:rPr lang="en-US" err="1"/>
              <a:t>deeppink</a:t>
            </a:r>
            <a:r>
              <a:rPr lang="en-US"/>
              <a:t>", color = "black") +</a:t>
            </a:r>
          </a:p>
          <a:p>
            <a:r>
              <a:rPr lang="en-US"/>
              <a:t>    labs(title = "Length of Hospital Stay by Age Group", x = "Age Group", y = "Length of Hospital Stay (Days)") +</a:t>
            </a:r>
          </a:p>
          <a:p>
            <a:r>
              <a:rPr lang="en-US"/>
              <a:t>    </a:t>
            </a:r>
            <a:r>
              <a:rPr lang="en-US" err="1"/>
              <a:t>theme_minimal</a:t>
            </a:r>
            <a:r>
              <a:rPr lang="en-US"/>
              <a:t>() +</a:t>
            </a:r>
          </a:p>
          <a:p>
            <a:r>
              <a:rPr lang="en-US"/>
              <a:t>    theme(</a:t>
            </a:r>
            <a:r>
              <a:rPr lang="en-US" err="1"/>
              <a:t>axis.text.x</a:t>
            </a:r>
            <a:r>
              <a:rPr lang="en-US"/>
              <a:t> = </a:t>
            </a:r>
            <a:r>
              <a:rPr lang="en-US" err="1"/>
              <a:t>element_text</a:t>
            </a:r>
            <a:r>
              <a:rPr lang="en-US"/>
              <a:t>(angle = 45, </a:t>
            </a:r>
            <a:r>
              <a:rPr lang="en-US" err="1"/>
              <a:t>hjust</a:t>
            </a:r>
            <a:r>
              <a:rPr lang="en-US"/>
              <a:t> = 1))</a:t>
            </a:r>
          </a:p>
        </p:txBody>
      </p:sp>
      <p:sp>
        <p:nvSpPr>
          <p:cNvPr id="4" name="Slide Number Placeholder 3"/>
          <p:cNvSpPr>
            <a:spLocks noGrp="1"/>
          </p:cNvSpPr>
          <p:nvPr>
            <p:ph type="sldNum" sz="quarter" idx="5"/>
          </p:nvPr>
        </p:nvSpPr>
        <p:spPr/>
        <p:txBody>
          <a:bodyPr/>
          <a:lstStyle/>
          <a:p>
            <a:fld id="{A7DB0044-FFAE-4C95-A5DB-23D0613833A5}" type="slidenum">
              <a:rPr lang="en-US" smtClean="0"/>
              <a:t>21</a:t>
            </a:fld>
            <a:endParaRPr lang="en-US"/>
          </a:p>
        </p:txBody>
      </p:sp>
    </p:spTree>
    <p:extLst>
      <p:ext uri="{BB962C8B-B14F-4D97-AF65-F5344CB8AC3E}">
        <p14:creationId xmlns:p14="http://schemas.microsoft.com/office/powerpoint/2010/main" val="4009117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270CF-548E-734B-5782-54FC1A7998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A8CF5F-95E2-EFD6-C5C8-C1AAC5AA1D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5FFE8F-9E24-9750-5628-F5F5499471A3}"/>
              </a:ext>
            </a:extLst>
          </p:cNvPr>
          <p:cNvSpPr>
            <a:spLocks noGrp="1"/>
          </p:cNvSpPr>
          <p:nvPr>
            <p:ph type="dt" sz="half" idx="10"/>
          </p:nvPr>
        </p:nvSpPr>
        <p:spPr/>
        <p:txBody>
          <a:bodyPr/>
          <a:lstStyle/>
          <a:p>
            <a:fld id="{8A27225F-13C8-4F8B-A69E-68EB45C5A832}" type="datetimeFigureOut">
              <a:rPr lang="en-US" smtClean="0"/>
              <a:t>2/18/2024</a:t>
            </a:fld>
            <a:endParaRPr lang="en-US"/>
          </a:p>
        </p:txBody>
      </p:sp>
      <p:sp>
        <p:nvSpPr>
          <p:cNvPr id="5" name="Footer Placeholder 4">
            <a:extLst>
              <a:ext uri="{FF2B5EF4-FFF2-40B4-BE49-F238E27FC236}">
                <a16:creationId xmlns:a16="http://schemas.microsoft.com/office/drawing/2014/main" id="{B06C1DF4-6EDF-CF07-77B8-0AEDD6B5A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E248F-176F-5B72-ABD9-67BA74C09EDB}"/>
              </a:ext>
            </a:extLst>
          </p:cNvPr>
          <p:cNvSpPr>
            <a:spLocks noGrp="1"/>
          </p:cNvSpPr>
          <p:nvPr>
            <p:ph type="sldNum" sz="quarter" idx="12"/>
          </p:nvPr>
        </p:nvSpPr>
        <p:spPr/>
        <p:txBody>
          <a:bodyPr/>
          <a:lstStyle/>
          <a:p>
            <a:fld id="{D8F461A4-867E-4218-B1F4-4BD48A114D83}" type="slidenum">
              <a:rPr lang="en-US" smtClean="0"/>
              <a:t>‹#›</a:t>
            </a:fld>
            <a:endParaRPr lang="en-US"/>
          </a:p>
        </p:txBody>
      </p:sp>
    </p:spTree>
    <p:extLst>
      <p:ext uri="{BB962C8B-B14F-4D97-AF65-F5344CB8AC3E}">
        <p14:creationId xmlns:p14="http://schemas.microsoft.com/office/powerpoint/2010/main" val="1043988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0798-E1B5-7D08-E6C5-6567FB956F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4A143E-A651-77DD-697E-B1DC7E7B76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DE697B-F883-0A17-D4BD-FD58DCCE4644}"/>
              </a:ext>
            </a:extLst>
          </p:cNvPr>
          <p:cNvSpPr>
            <a:spLocks noGrp="1"/>
          </p:cNvSpPr>
          <p:nvPr>
            <p:ph type="dt" sz="half" idx="10"/>
          </p:nvPr>
        </p:nvSpPr>
        <p:spPr/>
        <p:txBody>
          <a:bodyPr/>
          <a:lstStyle/>
          <a:p>
            <a:fld id="{8A27225F-13C8-4F8B-A69E-68EB45C5A832}" type="datetimeFigureOut">
              <a:rPr lang="en-US" smtClean="0"/>
              <a:t>2/18/2024</a:t>
            </a:fld>
            <a:endParaRPr lang="en-US"/>
          </a:p>
        </p:txBody>
      </p:sp>
      <p:sp>
        <p:nvSpPr>
          <p:cNvPr id="5" name="Footer Placeholder 4">
            <a:extLst>
              <a:ext uri="{FF2B5EF4-FFF2-40B4-BE49-F238E27FC236}">
                <a16:creationId xmlns:a16="http://schemas.microsoft.com/office/drawing/2014/main" id="{5861BDEF-9FB5-5252-B0D4-6061EDB6EF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EA3602-DFF2-1519-0040-4D3CD1A08CA8}"/>
              </a:ext>
            </a:extLst>
          </p:cNvPr>
          <p:cNvSpPr>
            <a:spLocks noGrp="1"/>
          </p:cNvSpPr>
          <p:nvPr>
            <p:ph type="sldNum" sz="quarter" idx="12"/>
          </p:nvPr>
        </p:nvSpPr>
        <p:spPr/>
        <p:txBody>
          <a:bodyPr/>
          <a:lstStyle/>
          <a:p>
            <a:fld id="{D8F461A4-867E-4218-B1F4-4BD48A114D83}" type="slidenum">
              <a:rPr lang="en-US" smtClean="0"/>
              <a:t>‹#›</a:t>
            </a:fld>
            <a:endParaRPr lang="en-US"/>
          </a:p>
        </p:txBody>
      </p:sp>
    </p:spTree>
    <p:extLst>
      <p:ext uri="{BB962C8B-B14F-4D97-AF65-F5344CB8AC3E}">
        <p14:creationId xmlns:p14="http://schemas.microsoft.com/office/powerpoint/2010/main" val="1772180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90430B-0AAF-F4E5-98E0-D9D988FC5A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E67E3C-0597-0B68-AFEA-2AE0D46721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543F2-13B5-F039-8731-0504FEF23D0C}"/>
              </a:ext>
            </a:extLst>
          </p:cNvPr>
          <p:cNvSpPr>
            <a:spLocks noGrp="1"/>
          </p:cNvSpPr>
          <p:nvPr>
            <p:ph type="dt" sz="half" idx="10"/>
          </p:nvPr>
        </p:nvSpPr>
        <p:spPr/>
        <p:txBody>
          <a:bodyPr/>
          <a:lstStyle/>
          <a:p>
            <a:fld id="{8A27225F-13C8-4F8B-A69E-68EB45C5A832}" type="datetimeFigureOut">
              <a:rPr lang="en-US" smtClean="0"/>
              <a:t>2/18/2024</a:t>
            </a:fld>
            <a:endParaRPr lang="en-US"/>
          </a:p>
        </p:txBody>
      </p:sp>
      <p:sp>
        <p:nvSpPr>
          <p:cNvPr id="5" name="Footer Placeholder 4">
            <a:extLst>
              <a:ext uri="{FF2B5EF4-FFF2-40B4-BE49-F238E27FC236}">
                <a16:creationId xmlns:a16="http://schemas.microsoft.com/office/drawing/2014/main" id="{9088EE45-D019-51A0-7317-745B21618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6F0EDF-ECB8-FA72-51A4-BCD2D2BB8EF7}"/>
              </a:ext>
            </a:extLst>
          </p:cNvPr>
          <p:cNvSpPr>
            <a:spLocks noGrp="1"/>
          </p:cNvSpPr>
          <p:nvPr>
            <p:ph type="sldNum" sz="quarter" idx="12"/>
          </p:nvPr>
        </p:nvSpPr>
        <p:spPr/>
        <p:txBody>
          <a:bodyPr/>
          <a:lstStyle/>
          <a:p>
            <a:fld id="{D8F461A4-867E-4218-B1F4-4BD48A114D83}" type="slidenum">
              <a:rPr lang="en-US" smtClean="0"/>
              <a:t>‹#›</a:t>
            </a:fld>
            <a:endParaRPr lang="en-US"/>
          </a:p>
        </p:txBody>
      </p:sp>
    </p:spTree>
    <p:extLst>
      <p:ext uri="{BB962C8B-B14F-4D97-AF65-F5344CB8AC3E}">
        <p14:creationId xmlns:p14="http://schemas.microsoft.com/office/powerpoint/2010/main" val="4133656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85F6A-01D5-5849-ADC2-90BE3023D0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A3E713-5A5B-BEDD-2445-58244E3F9E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7FA69F-CFFC-FB00-547E-70F9B633F5C5}"/>
              </a:ext>
            </a:extLst>
          </p:cNvPr>
          <p:cNvSpPr>
            <a:spLocks noGrp="1"/>
          </p:cNvSpPr>
          <p:nvPr>
            <p:ph type="dt" sz="half" idx="10"/>
          </p:nvPr>
        </p:nvSpPr>
        <p:spPr/>
        <p:txBody>
          <a:bodyPr/>
          <a:lstStyle/>
          <a:p>
            <a:fld id="{8A27225F-13C8-4F8B-A69E-68EB45C5A832}" type="datetimeFigureOut">
              <a:rPr lang="en-US" smtClean="0"/>
              <a:t>2/18/2024</a:t>
            </a:fld>
            <a:endParaRPr lang="en-US"/>
          </a:p>
        </p:txBody>
      </p:sp>
      <p:sp>
        <p:nvSpPr>
          <p:cNvPr id="5" name="Footer Placeholder 4">
            <a:extLst>
              <a:ext uri="{FF2B5EF4-FFF2-40B4-BE49-F238E27FC236}">
                <a16:creationId xmlns:a16="http://schemas.microsoft.com/office/drawing/2014/main" id="{C5E832A7-8FEF-4BFF-1FCE-C2FF7724F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EE5971-D376-FFDE-09DD-B5C1428A8A7D}"/>
              </a:ext>
            </a:extLst>
          </p:cNvPr>
          <p:cNvSpPr>
            <a:spLocks noGrp="1"/>
          </p:cNvSpPr>
          <p:nvPr>
            <p:ph type="sldNum" sz="quarter" idx="12"/>
          </p:nvPr>
        </p:nvSpPr>
        <p:spPr/>
        <p:txBody>
          <a:bodyPr/>
          <a:lstStyle/>
          <a:p>
            <a:fld id="{D8F461A4-867E-4218-B1F4-4BD48A114D83}" type="slidenum">
              <a:rPr lang="en-US" smtClean="0"/>
              <a:t>‹#›</a:t>
            </a:fld>
            <a:endParaRPr lang="en-US"/>
          </a:p>
        </p:txBody>
      </p:sp>
    </p:spTree>
    <p:extLst>
      <p:ext uri="{BB962C8B-B14F-4D97-AF65-F5344CB8AC3E}">
        <p14:creationId xmlns:p14="http://schemas.microsoft.com/office/powerpoint/2010/main" val="2307429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34983-2072-05E9-4312-2BF9951439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443383-DB63-FB16-5C36-9DDBEED0E2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6CFB16-81FB-59BB-E560-58CB4D606131}"/>
              </a:ext>
            </a:extLst>
          </p:cNvPr>
          <p:cNvSpPr>
            <a:spLocks noGrp="1"/>
          </p:cNvSpPr>
          <p:nvPr>
            <p:ph type="dt" sz="half" idx="10"/>
          </p:nvPr>
        </p:nvSpPr>
        <p:spPr/>
        <p:txBody>
          <a:bodyPr/>
          <a:lstStyle/>
          <a:p>
            <a:fld id="{8A27225F-13C8-4F8B-A69E-68EB45C5A832}" type="datetimeFigureOut">
              <a:rPr lang="en-US" smtClean="0"/>
              <a:t>2/18/2024</a:t>
            </a:fld>
            <a:endParaRPr lang="en-US"/>
          </a:p>
        </p:txBody>
      </p:sp>
      <p:sp>
        <p:nvSpPr>
          <p:cNvPr id="5" name="Footer Placeholder 4">
            <a:extLst>
              <a:ext uri="{FF2B5EF4-FFF2-40B4-BE49-F238E27FC236}">
                <a16:creationId xmlns:a16="http://schemas.microsoft.com/office/drawing/2014/main" id="{FFA8B17A-FE03-369D-C10F-559492636A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26D512-19CA-3035-CB4C-097EB2F269F5}"/>
              </a:ext>
            </a:extLst>
          </p:cNvPr>
          <p:cNvSpPr>
            <a:spLocks noGrp="1"/>
          </p:cNvSpPr>
          <p:nvPr>
            <p:ph type="sldNum" sz="quarter" idx="12"/>
          </p:nvPr>
        </p:nvSpPr>
        <p:spPr/>
        <p:txBody>
          <a:bodyPr/>
          <a:lstStyle/>
          <a:p>
            <a:fld id="{D8F461A4-867E-4218-B1F4-4BD48A114D83}" type="slidenum">
              <a:rPr lang="en-US" smtClean="0"/>
              <a:t>‹#›</a:t>
            </a:fld>
            <a:endParaRPr lang="en-US"/>
          </a:p>
        </p:txBody>
      </p:sp>
    </p:spTree>
    <p:extLst>
      <p:ext uri="{BB962C8B-B14F-4D97-AF65-F5344CB8AC3E}">
        <p14:creationId xmlns:p14="http://schemas.microsoft.com/office/powerpoint/2010/main" val="127853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96263-B099-9C91-946F-EC3C44F745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F87948-AD76-9132-91BA-F461E2A71D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DA1757-5F8B-9802-0F84-D87A07C715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1BB63E-212B-3897-33E5-32D0AC466B43}"/>
              </a:ext>
            </a:extLst>
          </p:cNvPr>
          <p:cNvSpPr>
            <a:spLocks noGrp="1"/>
          </p:cNvSpPr>
          <p:nvPr>
            <p:ph type="dt" sz="half" idx="10"/>
          </p:nvPr>
        </p:nvSpPr>
        <p:spPr/>
        <p:txBody>
          <a:bodyPr/>
          <a:lstStyle/>
          <a:p>
            <a:fld id="{8A27225F-13C8-4F8B-A69E-68EB45C5A832}" type="datetimeFigureOut">
              <a:rPr lang="en-US" smtClean="0"/>
              <a:t>2/18/2024</a:t>
            </a:fld>
            <a:endParaRPr lang="en-US"/>
          </a:p>
        </p:txBody>
      </p:sp>
      <p:sp>
        <p:nvSpPr>
          <p:cNvPr id="6" name="Footer Placeholder 5">
            <a:extLst>
              <a:ext uri="{FF2B5EF4-FFF2-40B4-BE49-F238E27FC236}">
                <a16:creationId xmlns:a16="http://schemas.microsoft.com/office/drawing/2014/main" id="{DA4C7C4D-DD0E-D49C-038F-9BCD3D0D0A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22C91B-DF15-9C76-CB76-E7918AB46148}"/>
              </a:ext>
            </a:extLst>
          </p:cNvPr>
          <p:cNvSpPr>
            <a:spLocks noGrp="1"/>
          </p:cNvSpPr>
          <p:nvPr>
            <p:ph type="sldNum" sz="quarter" idx="12"/>
          </p:nvPr>
        </p:nvSpPr>
        <p:spPr/>
        <p:txBody>
          <a:bodyPr/>
          <a:lstStyle/>
          <a:p>
            <a:fld id="{D8F461A4-867E-4218-B1F4-4BD48A114D83}" type="slidenum">
              <a:rPr lang="en-US" smtClean="0"/>
              <a:t>‹#›</a:t>
            </a:fld>
            <a:endParaRPr lang="en-US"/>
          </a:p>
        </p:txBody>
      </p:sp>
    </p:spTree>
    <p:extLst>
      <p:ext uri="{BB962C8B-B14F-4D97-AF65-F5344CB8AC3E}">
        <p14:creationId xmlns:p14="http://schemas.microsoft.com/office/powerpoint/2010/main" val="154130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A52DA-9203-19E1-E2D6-C79DAFAAB9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4F91B4-D772-2CAA-BFEE-2A04AF1F74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657633-9B76-4A91-DEFA-65A438EF65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E5577A-E024-BCC9-F625-DAADDE471C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B88C2D-9413-09CB-018E-595BC6811D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A447AD-527F-04DF-3A77-2A715A8284DE}"/>
              </a:ext>
            </a:extLst>
          </p:cNvPr>
          <p:cNvSpPr>
            <a:spLocks noGrp="1"/>
          </p:cNvSpPr>
          <p:nvPr>
            <p:ph type="dt" sz="half" idx="10"/>
          </p:nvPr>
        </p:nvSpPr>
        <p:spPr/>
        <p:txBody>
          <a:bodyPr/>
          <a:lstStyle/>
          <a:p>
            <a:fld id="{8A27225F-13C8-4F8B-A69E-68EB45C5A832}" type="datetimeFigureOut">
              <a:rPr lang="en-US" smtClean="0"/>
              <a:t>2/18/2024</a:t>
            </a:fld>
            <a:endParaRPr lang="en-US"/>
          </a:p>
        </p:txBody>
      </p:sp>
      <p:sp>
        <p:nvSpPr>
          <p:cNvPr id="8" name="Footer Placeholder 7">
            <a:extLst>
              <a:ext uri="{FF2B5EF4-FFF2-40B4-BE49-F238E27FC236}">
                <a16:creationId xmlns:a16="http://schemas.microsoft.com/office/drawing/2014/main" id="{E9243833-E7AE-9158-BA67-E652FC7641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49B3D0-060C-81A5-A327-B67B84A23342}"/>
              </a:ext>
            </a:extLst>
          </p:cNvPr>
          <p:cNvSpPr>
            <a:spLocks noGrp="1"/>
          </p:cNvSpPr>
          <p:nvPr>
            <p:ph type="sldNum" sz="quarter" idx="12"/>
          </p:nvPr>
        </p:nvSpPr>
        <p:spPr/>
        <p:txBody>
          <a:bodyPr/>
          <a:lstStyle/>
          <a:p>
            <a:fld id="{D8F461A4-867E-4218-B1F4-4BD48A114D83}" type="slidenum">
              <a:rPr lang="en-US" smtClean="0"/>
              <a:t>‹#›</a:t>
            </a:fld>
            <a:endParaRPr lang="en-US"/>
          </a:p>
        </p:txBody>
      </p:sp>
    </p:spTree>
    <p:extLst>
      <p:ext uri="{BB962C8B-B14F-4D97-AF65-F5344CB8AC3E}">
        <p14:creationId xmlns:p14="http://schemas.microsoft.com/office/powerpoint/2010/main" val="968216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EAE1D-6221-E188-5B83-980B087FB1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FE1C44-BBF9-4DCD-2275-13DE0F2D5FCB}"/>
              </a:ext>
            </a:extLst>
          </p:cNvPr>
          <p:cNvSpPr>
            <a:spLocks noGrp="1"/>
          </p:cNvSpPr>
          <p:nvPr>
            <p:ph type="dt" sz="half" idx="10"/>
          </p:nvPr>
        </p:nvSpPr>
        <p:spPr/>
        <p:txBody>
          <a:bodyPr/>
          <a:lstStyle/>
          <a:p>
            <a:fld id="{8A27225F-13C8-4F8B-A69E-68EB45C5A832}" type="datetimeFigureOut">
              <a:rPr lang="en-US" smtClean="0"/>
              <a:t>2/18/2024</a:t>
            </a:fld>
            <a:endParaRPr lang="en-US"/>
          </a:p>
        </p:txBody>
      </p:sp>
      <p:sp>
        <p:nvSpPr>
          <p:cNvPr id="4" name="Footer Placeholder 3">
            <a:extLst>
              <a:ext uri="{FF2B5EF4-FFF2-40B4-BE49-F238E27FC236}">
                <a16:creationId xmlns:a16="http://schemas.microsoft.com/office/drawing/2014/main" id="{E9D5A678-870E-8576-4FCD-837E38FF3B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E6795D-738E-2631-DEE0-9971B0C0E23D}"/>
              </a:ext>
            </a:extLst>
          </p:cNvPr>
          <p:cNvSpPr>
            <a:spLocks noGrp="1"/>
          </p:cNvSpPr>
          <p:nvPr>
            <p:ph type="sldNum" sz="quarter" idx="12"/>
          </p:nvPr>
        </p:nvSpPr>
        <p:spPr/>
        <p:txBody>
          <a:bodyPr/>
          <a:lstStyle/>
          <a:p>
            <a:fld id="{D8F461A4-867E-4218-B1F4-4BD48A114D83}" type="slidenum">
              <a:rPr lang="en-US" smtClean="0"/>
              <a:t>‹#›</a:t>
            </a:fld>
            <a:endParaRPr lang="en-US"/>
          </a:p>
        </p:txBody>
      </p:sp>
    </p:spTree>
    <p:extLst>
      <p:ext uri="{BB962C8B-B14F-4D97-AF65-F5344CB8AC3E}">
        <p14:creationId xmlns:p14="http://schemas.microsoft.com/office/powerpoint/2010/main" val="1727071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2EF380-2BE1-09A3-7C80-D3A2F4F228EE}"/>
              </a:ext>
            </a:extLst>
          </p:cNvPr>
          <p:cNvSpPr>
            <a:spLocks noGrp="1"/>
          </p:cNvSpPr>
          <p:nvPr>
            <p:ph type="dt" sz="half" idx="10"/>
          </p:nvPr>
        </p:nvSpPr>
        <p:spPr/>
        <p:txBody>
          <a:bodyPr/>
          <a:lstStyle/>
          <a:p>
            <a:fld id="{8A27225F-13C8-4F8B-A69E-68EB45C5A832}" type="datetimeFigureOut">
              <a:rPr lang="en-US" smtClean="0"/>
              <a:t>2/18/2024</a:t>
            </a:fld>
            <a:endParaRPr lang="en-US"/>
          </a:p>
        </p:txBody>
      </p:sp>
      <p:sp>
        <p:nvSpPr>
          <p:cNvPr id="3" name="Footer Placeholder 2">
            <a:extLst>
              <a:ext uri="{FF2B5EF4-FFF2-40B4-BE49-F238E27FC236}">
                <a16:creationId xmlns:a16="http://schemas.microsoft.com/office/drawing/2014/main" id="{EA4E5D06-3CA2-BFD5-85C4-AB63CBD10F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36897E-E7FE-1120-A5E2-7CBC3E2E172D}"/>
              </a:ext>
            </a:extLst>
          </p:cNvPr>
          <p:cNvSpPr>
            <a:spLocks noGrp="1"/>
          </p:cNvSpPr>
          <p:nvPr>
            <p:ph type="sldNum" sz="quarter" idx="12"/>
          </p:nvPr>
        </p:nvSpPr>
        <p:spPr/>
        <p:txBody>
          <a:bodyPr/>
          <a:lstStyle/>
          <a:p>
            <a:fld id="{D8F461A4-867E-4218-B1F4-4BD48A114D83}" type="slidenum">
              <a:rPr lang="en-US" smtClean="0"/>
              <a:t>‹#›</a:t>
            </a:fld>
            <a:endParaRPr lang="en-US"/>
          </a:p>
        </p:txBody>
      </p:sp>
    </p:spTree>
    <p:extLst>
      <p:ext uri="{BB962C8B-B14F-4D97-AF65-F5344CB8AC3E}">
        <p14:creationId xmlns:p14="http://schemas.microsoft.com/office/powerpoint/2010/main" val="370710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FFD0D-B813-5645-2901-6303714AFB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46EF8E-75A3-5E36-9BB5-84A625E6B2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E42C2A-1FA7-10AD-A40A-E5DEC8BAB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0F63FC-6B7B-0211-72A0-0079307546A5}"/>
              </a:ext>
            </a:extLst>
          </p:cNvPr>
          <p:cNvSpPr>
            <a:spLocks noGrp="1"/>
          </p:cNvSpPr>
          <p:nvPr>
            <p:ph type="dt" sz="half" idx="10"/>
          </p:nvPr>
        </p:nvSpPr>
        <p:spPr/>
        <p:txBody>
          <a:bodyPr/>
          <a:lstStyle/>
          <a:p>
            <a:fld id="{8A27225F-13C8-4F8B-A69E-68EB45C5A832}" type="datetimeFigureOut">
              <a:rPr lang="en-US" smtClean="0"/>
              <a:t>2/18/2024</a:t>
            </a:fld>
            <a:endParaRPr lang="en-US"/>
          </a:p>
        </p:txBody>
      </p:sp>
      <p:sp>
        <p:nvSpPr>
          <p:cNvPr id="6" name="Footer Placeholder 5">
            <a:extLst>
              <a:ext uri="{FF2B5EF4-FFF2-40B4-BE49-F238E27FC236}">
                <a16:creationId xmlns:a16="http://schemas.microsoft.com/office/drawing/2014/main" id="{30713064-73F7-FEC9-DA80-758417320F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6019AA-3832-2A62-6F11-455880A909DC}"/>
              </a:ext>
            </a:extLst>
          </p:cNvPr>
          <p:cNvSpPr>
            <a:spLocks noGrp="1"/>
          </p:cNvSpPr>
          <p:nvPr>
            <p:ph type="sldNum" sz="quarter" idx="12"/>
          </p:nvPr>
        </p:nvSpPr>
        <p:spPr/>
        <p:txBody>
          <a:bodyPr/>
          <a:lstStyle/>
          <a:p>
            <a:fld id="{D8F461A4-867E-4218-B1F4-4BD48A114D83}" type="slidenum">
              <a:rPr lang="en-US" smtClean="0"/>
              <a:t>‹#›</a:t>
            </a:fld>
            <a:endParaRPr lang="en-US"/>
          </a:p>
        </p:txBody>
      </p:sp>
    </p:spTree>
    <p:extLst>
      <p:ext uri="{BB962C8B-B14F-4D97-AF65-F5344CB8AC3E}">
        <p14:creationId xmlns:p14="http://schemas.microsoft.com/office/powerpoint/2010/main" val="3190793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A342-C6E3-6E9F-1E53-2608E79A93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943A8D-2183-F9C1-AB40-2DE4CDBE04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760D41-4E92-A9AE-BFAF-B599C83763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BF2805-0FE7-B818-D5DC-353495E8B061}"/>
              </a:ext>
            </a:extLst>
          </p:cNvPr>
          <p:cNvSpPr>
            <a:spLocks noGrp="1"/>
          </p:cNvSpPr>
          <p:nvPr>
            <p:ph type="dt" sz="half" idx="10"/>
          </p:nvPr>
        </p:nvSpPr>
        <p:spPr/>
        <p:txBody>
          <a:bodyPr/>
          <a:lstStyle/>
          <a:p>
            <a:fld id="{8A27225F-13C8-4F8B-A69E-68EB45C5A832}" type="datetimeFigureOut">
              <a:rPr lang="en-US" smtClean="0"/>
              <a:t>2/18/2024</a:t>
            </a:fld>
            <a:endParaRPr lang="en-US"/>
          </a:p>
        </p:txBody>
      </p:sp>
      <p:sp>
        <p:nvSpPr>
          <p:cNvPr id="6" name="Footer Placeholder 5">
            <a:extLst>
              <a:ext uri="{FF2B5EF4-FFF2-40B4-BE49-F238E27FC236}">
                <a16:creationId xmlns:a16="http://schemas.microsoft.com/office/drawing/2014/main" id="{354B7BF4-5D9A-3F76-AE75-F94EFADB2B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8EAD86-43A3-524C-0B1B-AB95558BF83E}"/>
              </a:ext>
            </a:extLst>
          </p:cNvPr>
          <p:cNvSpPr>
            <a:spLocks noGrp="1"/>
          </p:cNvSpPr>
          <p:nvPr>
            <p:ph type="sldNum" sz="quarter" idx="12"/>
          </p:nvPr>
        </p:nvSpPr>
        <p:spPr/>
        <p:txBody>
          <a:bodyPr/>
          <a:lstStyle/>
          <a:p>
            <a:fld id="{D8F461A4-867E-4218-B1F4-4BD48A114D83}" type="slidenum">
              <a:rPr lang="en-US" smtClean="0"/>
              <a:t>‹#›</a:t>
            </a:fld>
            <a:endParaRPr lang="en-US"/>
          </a:p>
        </p:txBody>
      </p:sp>
    </p:spTree>
    <p:extLst>
      <p:ext uri="{BB962C8B-B14F-4D97-AF65-F5344CB8AC3E}">
        <p14:creationId xmlns:p14="http://schemas.microsoft.com/office/powerpoint/2010/main" val="2975549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81A95A-F864-10B5-2DBC-3F78461C82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C5F88D-DC59-7976-B34B-90CD69C4D4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D417AA-9C29-DAA7-9808-16CE0AF81D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7225F-13C8-4F8B-A69E-68EB45C5A832}" type="datetimeFigureOut">
              <a:rPr lang="en-US" smtClean="0"/>
              <a:t>2/18/2024</a:t>
            </a:fld>
            <a:endParaRPr lang="en-US"/>
          </a:p>
        </p:txBody>
      </p:sp>
      <p:sp>
        <p:nvSpPr>
          <p:cNvPr id="5" name="Footer Placeholder 4">
            <a:extLst>
              <a:ext uri="{FF2B5EF4-FFF2-40B4-BE49-F238E27FC236}">
                <a16:creationId xmlns:a16="http://schemas.microsoft.com/office/drawing/2014/main" id="{72B36466-3FE4-2706-390E-CE063C6F40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463BBA-365A-9418-FD08-F6009F786F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461A4-867E-4218-B1F4-4BD48A114D83}" type="slidenum">
              <a:rPr lang="en-US" smtClean="0"/>
              <a:t>‹#›</a:t>
            </a:fld>
            <a:endParaRPr lang="en-US"/>
          </a:p>
        </p:txBody>
      </p:sp>
    </p:spTree>
    <p:extLst>
      <p:ext uri="{BB962C8B-B14F-4D97-AF65-F5344CB8AC3E}">
        <p14:creationId xmlns:p14="http://schemas.microsoft.com/office/powerpoint/2010/main" val="2103751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descr="A group of people in lab coats&#10;&#10;Description automatically generated">
            <a:extLst>
              <a:ext uri="{FF2B5EF4-FFF2-40B4-BE49-F238E27FC236}">
                <a16:creationId xmlns:a16="http://schemas.microsoft.com/office/drawing/2014/main" id="{683970C5-C868-17CD-29A2-3F79843A1EC2}"/>
              </a:ext>
            </a:extLst>
          </p:cNvPr>
          <p:cNvPicPr>
            <a:picLocks noChangeAspect="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3107830" y="353060"/>
            <a:ext cx="8606649" cy="47574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Rectangle 3">
            <a:extLst>
              <a:ext uri="{FF2B5EF4-FFF2-40B4-BE49-F238E27FC236}">
                <a16:creationId xmlns:a16="http://schemas.microsoft.com/office/drawing/2014/main" id="{3A9987F1-25DD-0E35-12FE-7D9F098E5FDA}"/>
              </a:ext>
            </a:extLst>
          </p:cNvPr>
          <p:cNvSpPr/>
          <p:nvPr/>
        </p:nvSpPr>
        <p:spPr>
          <a:xfrm>
            <a:off x="2032000" y="0"/>
            <a:ext cx="354584" cy="3576320"/>
          </a:xfrm>
          <a:prstGeom prst="rect">
            <a:avLst/>
          </a:prstGeom>
          <a:solidFill>
            <a:schemeClr val="tx1">
              <a:lumMod val="85000"/>
              <a:lumOff val="15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DABFC0AB-3AEC-22B9-A68B-AD7486FC4F39}"/>
              </a:ext>
            </a:extLst>
          </p:cNvPr>
          <p:cNvSpPr/>
          <p:nvPr/>
        </p:nvSpPr>
        <p:spPr>
          <a:xfrm>
            <a:off x="477521" y="3048000"/>
            <a:ext cx="7010399" cy="3302000"/>
          </a:xfrm>
          <a:prstGeom prst="roundRect">
            <a:avLst/>
          </a:prstGeom>
          <a:solidFill>
            <a:schemeClr val="tx1">
              <a:lumMod val="85000"/>
              <a:lumOff val="15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400"/>
              <a:t>DIVING DEEP INTO </a:t>
            </a:r>
            <a:endParaRPr lang="en-US"/>
          </a:p>
          <a:p>
            <a:pPr algn="ctr"/>
            <a:r>
              <a:rPr lang="en-US" sz="4400"/>
              <a:t>HEALTHCARE ANALYTICS</a:t>
            </a:r>
            <a:endParaRPr lang="en-US" sz="4400">
              <a:cs typeface="Calibri"/>
            </a:endParaRPr>
          </a:p>
        </p:txBody>
      </p:sp>
      <p:sp>
        <p:nvSpPr>
          <p:cNvPr id="2" name="Rectangle 1">
            <a:extLst>
              <a:ext uri="{FF2B5EF4-FFF2-40B4-BE49-F238E27FC236}">
                <a16:creationId xmlns:a16="http://schemas.microsoft.com/office/drawing/2014/main" id="{2C77F2C5-CFF3-1FF0-83F5-2E36F35942E4}"/>
              </a:ext>
            </a:extLst>
          </p:cNvPr>
          <p:cNvSpPr/>
          <p:nvPr/>
        </p:nvSpPr>
        <p:spPr>
          <a:xfrm rot="5400000">
            <a:off x="9557004" y="3281172"/>
            <a:ext cx="363220" cy="4906772"/>
          </a:xfrm>
          <a:prstGeom prst="rect">
            <a:avLst/>
          </a:prstGeom>
          <a:solidFill>
            <a:schemeClr val="tx1">
              <a:lumMod val="85000"/>
              <a:lumOff val="15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82D9E51-6814-2D9D-899E-D3A88E8E30B6}"/>
              </a:ext>
            </a:extLst>
          </p:cNvPr>
          <p:cNvSpPr txBox="1"/>
          <p:nvPr/>
        </p:nvSpPr>
        <p:spPr>
          <a:xfrm>
            <a:off x="7883143" y="6149945"/>
            <a:ext cx="3831336" cy="400110"/>
          </a:xfrm>
          <a:prstGeom prst="rect">
            <a:avLst/>
          </a:prstGeom>
          <a:noFill/>
        </p:spPr>
        <p:txBody>
          <a:bodyPr wrap="square" rtlCol="0">
            <a:spAutoFit/>
          </a:bodyPr>
          <a:lstStyle/>
          <a:p>
            <a:r>
              <a:rPr lang="en-US" sz="2000"/>
              <a:t>Team Name:</a:t>
            </a:r>
            <a:r>
              <a:rPr lang="en-US" sz="2000" b="1"/>
              <a:t> MedHealth Analysts </a:t>
            </a:r>
          </a:p>
        </p:txBody>
      </p:sp>
    </p:spTree>
    <p:extLst>
      <p:ext uri="{BB962C8B-B14F-4D97-AF65-F5344CB8AC3E}">
        <p14:creationId xmlns:p14="http://schemas.microsoft.com/office/powerpoint/2010/main" val="3533102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9AAF3-2FFE-468A-D68F-CC95EADD4E01}"/>
              </a:ext>
            </a:extLst>
          </p:cNvPr>
          <p:cNvSpPr>
            <a:spLocks noGrp="1"/>
          </p:cNvSpPr>
          <p:nvPr>
            <p:ph type="title"/>
          </p:nvPr>
        </p:nvSpPr>
        <p:spPr>
          <a:xfrm>
            <a:off x="139557" y="65707"/>
            <a:ext cx="10515600" cy="827659"/>
          </a:xfrm>
        </p:spPr>
        <p:txBody>
          <a:bodyPr>
            <a:normAutofit/>
          </a:bodyPr>
          <a:lstStyle/>
          <a:p>
            <a:r>
              <a:rPr lang="en-US" sz="2800">
                <a:latin typeface="+mn-lt"/>
                <a:ea typeface="Calibri Light"/>
                <a:cs typeface="Calibri Light"/>
              </a:rPr>
              <a:t>Relationship between Pre-operative Glucose and BMI</a:t>
            </a:r>
            <a:endParaRPr lang="en-US" sz="2800">
              <a:latin typeface="+mn-lt"/>
            </a:endParaRPr>
          </a:p>
        </p:txBody>
      </p:sp>
      <p:pic>
        <p:nvPicPr>
          <p:cNvPr id="5" name="Content Placeholder 4" descr="A graph of blood sugar&#10;&#10;Description automatically generated">
            <a:extLst>
              <a:ext uri="{FF2B5EF4-FFF2-40B4-BE49-F238E27FC236}">
                <a16:creationId xmlns:a16="http://schemas.microsoft.com/office/drawing/2014/main" id="{78145AC4-B0D0-648F-F39D-6E4C6EAA5996}"/>
              </a:ext>
            </a:extLst>
          </p:cNvPr>
          <p:cNvPicPr>
            <a:picLocks noGrp="1" noChangeAspect="1"/>
          </p:cNvPicPr>
          <p:nvPr>
            <p:ph idx="1"/>
          </p:nvPr>
        </p:nvPicPr>
        <p:blipFill>
          <a:blip r:embed="rId2"/>
          <a:stretch>
            <a:fillRect/>
          </a:stretch>
        </p:blipFill>
        <p:spPr>
          <a:xfrm>
            <a:off x="659968" y="1467241"/>
            <a:ext cx="7428910" cy="4911222"/>
          </a:xfrm>
        </p:spPr>
      </p:pic>
      <p:sp>
        <p:nvSpPr>
          <p:cNvPr id="3" name="TextBox 2">
            <a:extLst>
              <a:ext uri="{FF2B5EF4-FFF2-40B4-BE49-F238E27FC236}">
                <a16:creationId xmlns:a16="http://schemas.microsoft.com/office/drawing/2014/main" id="{4FDCD7B5-47C9-22C8-ED14-94DF31DC1D4C}"/>
              </a:ext>
            </a:extLst>
          </p:cNvPr>
          <p:cNvSpPr txBox="1"/>
          <p:nvPr/>
        </p:nvSpPr>
        <p:spPr>
          <a:xfrm>
            <a:off x="8088877" y="1572396"/>
            <a:ext cx="353119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Calibri"/>
                <a:ea typeface="Calibri"/>
                <a:cs typeface="Calibri"/>
              </a:rPr>
              <a:t>There is a positive correlation between pre-operative blood glucose level and body mass index (BMI). This means that as BMI increases, pre-operative blood glucose levels also tend to increase. </a:t>
            </a:r>
          </a:p>
          <a:p>
            <a:endParaRPr lang="en-US">
              <a:latin typeface="Calibri"/>
              <a:ea typeface="Calibri"/>
              <a:cs typeface="Calibri"/>
            </a:endParaRPr>
          </a:p>
          <a:p>
            <a:pPr marL="285750" indent="-285750">
              <a:buFont typeface="Arial"/>
              <a:buChar char="•"/>
            </a:pPr>
            <a:r>
              <a:rPr lang="en-US">
                <a:latin typeface="Calibri"/>
                <a:ea typeface="Calibri"/>
                <a:cs typeface="Calibri"/>
              </a:rPr>
              <a:t>However, the scatter is wide, indicating that there is a lot of variability in the data. This means that not everyone with a high BMI will have high blood glucose levels, and not everyone with a low BMI will have low blood glucose levels</a:t>
            </a:r>
            <a:endParaRPr lang="en-US">
              <a:ea typeface="Calibri" panose="020F0502020204030204"/>
              <a:cs typeface="Calibri" panose="020F0502020204030204"/>
            </a:endParaRPr>
          </a:p>
        </p:txBody>
      </p:sp>
      <p:cxnSp>
        <p:nvCxnSpPr>
          <p:cNvPr id="4" name="Straight Connector 3">
            <a:extLst>
              <a:ext uri="{FF2B5EF4-FFF2-40B4-BE49-F238E27FC236}">
                <a16:creationId xmlns:a16="http://schemas.microsoft.com/office/drawing/2014/main" id="{161F9351-9852-E2A0-911E-3B9C18769379}"/>
              </a:ext>
            </a:extLst>
          </p:cNvPr>
          <p:cNvCxnSpPr>
            <a:cxnSpLocks/>
          </p:cNvCxnSpPr>
          <p:nvPr/>
        </p:nvCxnSpPr>
        <p:spPr>
          <a:xfrm>
            <a:off x="0" y="819051"/>
            <a:ext cx="9156700" cy="0"/>
          </a:xfrm>
          <a:prstGeom prst="line">
            <a:avLst/>
          </a:prstGeom>
          <a:ln w="28575">
            <a:solidFill>
              <a:srgbClr val="3A6F8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30713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422FDE4-7B26-49EF-CF25-34AF7A450674}"/>
              </a:ext>
            </a:extLst>
          </p:cNvPr>
          <p:cNvPicPr>
            <a:picLocks noGrp="1" noChangeAspect="1"/>
          </p:cNvPicPr>
          <p:nvPr>
            <p:ph idx="1"/>
          </p:nvPr>
        </p:nvPicPr>
        <p:blipFill>
          <a:blip r:embed="rId3"/>
          <a:stretch>
            <a:fillRect/>
          </a:stretch>
        </p:blipFill>
        <p:spPr>
          <a:xfrm>
            <a:off x="203418" y="1115899"/>
            <a:ext cx="4688008" cy="2809304"/>
          </a:xfrm>
        </p:spPr>
      </p:pic>
      <p:pic>
        <p:nvPicPr>
          <p:cNvPr id="4" name="Picture 3" descr="A graph of blood glucose&#10;&#10;Description automatically generated">
            <a:extLst>
              <a:ext uri="{FF2B5EF4-FFF2-40B4-BE49-F238E27FC236}">
                <a16:creationId xmlns:a16="http://schemas.microsoft.com/office/drawing/2014/main" id="{20A21415-70D9-77BD-11AA-70F4439E2DA1}"/>
              </a:ext>
            </a:extLst>
          </p:cNvPr>
          <p:cNvPicPr>
            <a:picLocks noChangeAspect="1"/>
          </p:cNvPicPr>
          <p:nvPr/>
        </p:nvPicPr>
        <p:blipFill>
          <a:blip r:embed="rId4"/>
          <a:stretch>
            <a:fillRect/>
          </a:stretch>
        </p:blipFill>
        <p:spPr>
          <a:xfrm>
            <a:off x="5568891" y="890873"/>
            <a:ext cx="4882922" cy="2956919"/>
          </a:xfrm>
          <a:prstGeom prst="rect">
            <a:avLst/>
          </a:prstGeom>
        </p:spPr>
      </p:pic>
      <p:pic>
        <p:nvPicPr>
          <p:cNvPr id="6" name="Picture 5">
            <a:extLst>
              <a:ext uri="{FF2B5EF4-FFF2-40B4-BE49-F238E27FC236}">
                <a16:creationId xmlns:a16="http://schemas.microsoft.com/office/drawing/2014/main" id="{220BF474-2D5E-1667-7B28-1E6F06992F4C}"/>
              </a:ext>
            </a:extLst>
          </p:cNvPr>
          <p:cNvPicPr>
            <a:picLocks noChangeAspect="1"/>
          </p:cNvPicPr>
          <p:nvPr/>
        </p:nvPicPr>
        <p:blipFill>
          <a:blip r:embed="rId5"/>
          <a:stretch>
            <a:fillRect/>
          </a:stretch>
        </p:blipFill>
        <p:spPr>
          <a:xfrm>
            <a:off x="230760" y="4059982"/>
            <a:ext cx="4628030" cy="2799209"/>
          </a:xfrm>
          <a:prstGeom prst="rect">
            <a:avLst/>
          </a:prstGeom>
        </p:spPr>
      </p:pic>
      <p:cxnSp>
        <p:nvCxnSpPr>
          <p:cNvPr id="2" name="Straight Connector 1">
            <a:extLst>
              <a:ext uri="{FF2B5EF4-FFF2-40B4-BE49-F238E27FC236}">
                <a16:creationId xmlns:a16="http://schemas.microsoft.com/office/drawing/2014/main" id="{D5C5DC60-5336-5C18-073D-002B23C156F8}"/>
              </a:ext>
            </a:extLst>
          </p:cNvPr>
          <p:cNvCxnSpPr>
            <a:cxnSpLocks/>
          </p:cNvCxnSpPr>
          <p:nvPr/>
        </p:nvCxnSpPr>
        <p:spPr>
          <a:xfrm>
            <a:off x="0" y="855147"/>
            <a:ext cx="9156700" cy="0"/>
          </a:xfrm>
          <a:prstGeom prst="line">
            <a:avLst/>
          </a:prstGeom>
          <a:ln w="28575">
            <a:solidFill>
              <a:srgbClr val="3A6F8C"/>
            </a:solidFill>
          </a:ln>
        </p:spPr>
        <p:style>
          <a:lnRef idx="1">
            <a:schemeClr val="dk1"/>
          </a:lnRef>
          <a:fillRef idx="0">
            <a:schemeClr val="dk1"/>
          </a:fillRef>
          <a:effectRef idx="0">
            <a:schemeClr val="dk1"/>
          </a:effectRef>
          <a:fontRef idx="minor">
            <a:schemeClr val="tx1"/>
          </a:fontRef>
        </p:style>
      </p:cxnSp>
      <p:sp>
        <p:nvSpPr>
          <p:cNvPr id="3" name="Title 1">
            <a:extLst>
              <a:ext uri="{FF2B5EF4-FFF2-40B4-BE49-F238E27FC236}">
                <a16:creationId xmlns:a16="http://schemas.microsoft.com/office/drawing/2014/main" id="{EEC10F72-9BDC-8EA2-E537-88E6ACA17FD2}"/>
              </a:ext>
            </a:extLst>
          </p:cNvPr>
          <p:cNvSpPr>
            <a:spLocks noGrp="1"/>
          </p:cNvSpPr>
          <p:nvPr>
            <p:ph type="title"/>
          </p:nvPr>
        </p:nvSpPr>
        <p:spPr>
          <a:xfrm>
            <a:off x="139557" y="65707"/>
            <a:ext cx="10515600" cy="827659"/>
          </a:xfrm>
        </p:spPr>
        <p:txBody>
          <a:bodyPr>
            <a:noAutofit/>
          </a:bodyPr>
          <a:lstStyle/>
          <a:p>
            <a:r>
              <a:rPr lang="en-US" sz="2800">
                <a:latin typeface="+mn-lt"/>
                <a:ea typeface="Calibri"/>
                <a:cs typeface="Calibri"/>
              </a:rPr>
              <a:t>Association between pre-operative blood test results and death in the hospital</a:t>
            </a:r>
            <a:endParaRPr lang="en-US" sz="2800"/>
          </a:p>
        </p:txBody>
      </p:sp>
      <p:sp>
        <p:nvSpPr>
          <p:cNvPr id="7" name="TextBox 6">
            <a:extLst>
              <a:ext uri="{FF2B5EF4-FFF2-40B4-BE49-F238E27FC236}">
                <a16:creationId xmlns:a16="http://schemas.microsoft.com/office/drawing/2014/main" id="{C334E2DE-F409-CE37-ED78-3AA742B37066}"/>
              </a:ext>
            </a:extLst>
          </p:cNvPr>
          <p:cNvSpPr txBox="1"/>
          <p:nvPr/>
        </p:nvSpPr>
        <p:spPr>
          <a:xfrm>
            <a:off x="4578350" y="3718679"/>
            <a:ext cx="744965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a:latin typeface="Calibri"/>
                <a:ea typeface="Calibri"/>
                <a:cs typeface="Calibri"/>
              </a:rPr>
              <a:t>All three plots show a similar pattern, with a higher proportion of patients who died in the hospital having lower pre-operative blood test results.</a:t>
            </a:r>
          </a:p>
          <a:p>
            <a:pPr marL="285750" indent="-285750">
              <a:buFont typeface="Arial" panose="020B0604020202020204" pitchFamily="34" charset="0"/>
              <a:buChar char="•"/>
            </a:pPr>
            <a:endParaRPr lang="en-US">
              <a:latin typeface="Calibri"/>
              <a:ea typeface="Calibri"/>
              <a:cs typeface="Calibri"/>
            </a:endParaRPr>
          </a:p>
          <a:p>
            <a:pPr marL="285750" indent="-285750">
              <a:buFont typeface="Arial" panose="020B0604020202020204" pitchFamily="34" charset="0"/>
              <a:buChar char="•"/>
            </a:pPr>
            <a:r>
              <a:rPr lang="en-US">
                <a:latin typeface="Calibri"/>
                <a:ea typeface="Calibri"/>
                <a:cs typeface="Calibri"/>
              </a:rPr>
              <a:t>The plots for albumin and hemoglobin show a particularly strong association between low pre-operative levels and death in the hospital.</a:t>
            </a:r>
          </a:p>
          <a:p>
            <a:pPr marL="285750" indent="-285750">
              <a:buFont typeface="Arial" panose="020B0604020202020204" pitchFamily="34" charset="0"/>
              <a:buChar char="•"/>
            </a:pPr>
            <a:endParaRPr lang="en-US">
              <a:latin typeface="Calibri"/>
              <a:ea typeface="Calibri"/>
              <a:cs typeface="Calibri"/>
            </a:endParaRPr>
          </a:p>
          <a:p>
            <a:pPr marL="285750" indent="-285750">
              <a:buFont typeface="Arial" panose="020B0604020202020204" pitchFamily="34" charset="0"/>
              <a:buChar char="•"/>
            </a:pPr>
            <a:r>
              <a:rPr lang="en-US">
                <a:latin typeface="Calibri"/>
                <a:ea typeface="Calibri"/>
                <a:cs typeface="Calibri"/>
              </a:rPr>
              <a:t>It is important to note that there is a significant overlap in the distributions of the two groups in all three plots - There were some patients who died in the hospital despite having normal pre-operative blood test results, and there were also patients who survived who had low pre-operative blood test results.</a:t>
            </a:r>
          </a:p>
        </p:txBody>
      </p:sp>
    </p:spTree>
    <p:extLst>
      <p:ext uri="{BB962C8B-B14F-4D97-AF65-F5344CB8AC3E}">
        <p14:creationId xmlns:p14="http://schemas.microsoft.com/office/powerpoint/2010/main" val="359863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327F7-D57F-0294-8CBC-077C2047B2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FBC2AB-24CC-63FF-3A41-463CA8A2BBA1}"/>
              </a:ext>
            </a:extLst>
          </p:cNvPr>
          <p:cNvSpPr>
            <a:spLocks noGrp="1"/>
          </p:cNvSpPr>
          <p:nvPr>
            <p:ph type="title"/>
          </p:nvPr>
        </p:nvSpPr>
        <p:spPr>
          <a:xfrm>
            <a:off x="1267055" y="2766218"/>
            <a:ext cx="3854570" cy="1325563"/>
          </a:xfrm>
          <a:prstGeom prst="roundRect">
            <a:avLst/>
          </a:prstGeom>
          <a:solidFill>
            <a:srgbClr val="3A6F8C"/>
          </a:solidFill>
          <a:ln>
            <a:noFill/>
          </a:ln>
        </p:spPr>
        <p:txBody>
          <a:bodyPr/>
          <a:lstStyle/>
          <a:p>
            <a:pPr algn="ctr"/>
            <a:r>
              <a:rPr lang="en-US" b="1">
                <a:solidFill>
                  <a:schemeClr val="bg1"/>
                </a:solidFill>
                <a:latin typeface="+mn-lt"/>
                <a:ea typeface="DengXian"/>
              </a:rPr>
              <a:t>SECTION - 2</a:t>
            </a:r>
          </a:p>
        </p:txBody>
      </p:sp>
      <p:sp>
        <p:nvSpPr>
          <p:cNvPr id="3" name="Title 1">
            <a:extLst>
              <a:ext uri="{FF2B5EF4-FFF2-40B4-BE49-F238E27FC236}">
                <a16:creationId xmlns:a16="http://schemas.microsoft.com/office/drawing/2014/main" id="{AB25C867-1ADA-D917-013A-DEC5D82982CE}"/>
              </a:ext>
            </a:extLst>
          </p:cNvPr>
          <p:cNvSpPr txBox="1">
            <a:spLocks/>
          </p:cNvSpPr>
          <p:nvPr/>
        </p:nvSpPr>
        <p:spPr>
          <a:xfrm>
            <a:off x="6096000" y="2209885"/>
            <a:ext cx="5329687" cy="2438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a:latin typeface="+mn-lt"/>
              </a:rPr>
              <a:t>What impact does the </a:t>
            </a:r>
            <a:r>
              <a:rPr lang="en-US" sz="4400" b="1">
                <a:solidFill>
                  <a:srgbClr val="3A6F8C"/>
                </a:solidFill>
                <a:latin typeface="+mn-lt"/>
              </a:rPr>
              <a:t>Surgery Type </a:t>
            </a:r>
            <a:r>
              <a:rPr lang="en-US" sz="4400">
                <a:latin typeface="+mn-lt"/>
              </a:rPr>
              <a:t>have on different parameters?</a:t>
            </a:r>
          </a:p>
        </p:txBody>
      </p:sp>
    </p:spTree>
    <p:extLst>
      <p:ext uri="{BB962C8B-B14F-4D97-AF65-F5344CB8AC3E}">
        <p14:creationId xmlns:p14="http://schemas.microsoft.com/office/powerpoint/2010/main" val="414504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8FF6B4-E1B7-9233-944C-58F56A9D263E}"/>
              </a:ext>
            </a:extLst>
          </p:cNvPr>
          <p:cNvPicPr>
            <a:picLocks noChangeAspect="1"/>
          </p:cNvPicPr>
          <p:nvPr/>
        </p:nvPicPr>
        <p:blipFill>
          <a:blip r:embed="rId2"/>
          <a:stretch>
            <a:fillRect/>
          </a:stretch>
        </p:blipFill>
        <p:spPr>
          <a:xfrm>
            <a:off x="121919" y="1042351"/>
            <a:ext cx="8900161" cy="5377699"/>
          </a:xfrm>
          <a:prstGeom prst="rect">
            <a:avLst/>
          </a:prstGeom>
        </p:spPr>
      </p:pic>
      <p:sp>
        <p:nvSpPr>
          <p:cNvPr id="3" name="TextBox 2">
            <a:extLst>
              <a:ext uri="{FF2B5EF4-FFF2-40B4-BE49-F238E27FC236}">
                <a16:creationId xmlns:a16="http://schemas.microsoft.com/office/drawing/2014/main" id="{E180CBE2-4F93-E994-819C-058293E2436E}"/>
              </a:ext>
            </a:extLst>
          </p:cNvPr>
          <p:cNvSpPr txBox="1"/>
          <p:nvPr/>
        </p:nvSpPr>
        <p:spPr>
          <a:xfrm>
            <a:off x="114252" y="160151"/>
            <a:ext cx="11867839" cy="523220"/>
          </a:xfrm>
          <a:prstGeom prst="rect">
            <a:avLst/>
          </a:prstGeom>
          <a:noFill/>
        </p:spPr>
        <p:txBody>
          <a:bodyPr wrap="square" rtlCol="0">
            <a:spAutoFit/>
          </a:bodyPr>
          <a:lstStyle/>
          <a:p>
            <a:r>
              <a:rPr lang="en-US" sz="2800"/>
              <a:t>What are the most </a:t>
            </a:r>
            <a:r>
              <a:rPr lang="en-US" sz="2800" b="1"/>
              <a:t>common types of surgeries </a:t>
            </a:r>
            <a:r>
              <a:rPr lang="en-US" sz="2800"/>
              <a:t>performed in healthcare? </a:t>
            </a:r>
          </a:p>
        </p:txBody>
      </p:sp>
      <p:sp>
        <p:nvSpPr>
          <p:cNvPr id="4" name="TextBox 3">
            <a:extLst>
              <a:ext uri="{FF2B5EF4-FFF2-40B4-BE49-F238E27FC236}">
                <a16:creationId xmlns:a16="http://schemas.microsoft.com/office/drawing/2014/main" id="{D5E9C097-F6A9-C68E-5125-4F94E3D4BF98}"/>
              </a:ext>
            </a:extLst>
          </p:cNvPr>
          <p:cNvSpPr txBox="1"/>
          <p:nvPr/>
        </p:nvSpPr>
        <p:spPr>
          <a:xfrm>
            <a:off x="9022080" y="1203340"/>
            <a:ext cx="2747177" cy="3693319"/>
          </a:xfrm>
          <a:prstGeom prst="rect">
            <a:avLst/>
          </a:prstGeom>
          <a:noFill/>
        </p:spPr>
        <p:txBody>
          <a:bodyPr wrap="square" rtlCol="0">
            <a:spAutoFit/>
          </a:bodyPr>
          <a:lstStyle/>
          <a:p>
            <a:pPr marL="285750" indent="-285750">
              <a:buFont typeface="Arial" panose="020B0604020202020204" pitchFamily="34" charset="0"/>
              <a:buChar char="•"/>
            </a:pPr>
            <a:r>
              <a:rPr lang="en-US"/>
              <a:t>Colorectal surgeries are the most common type of surgeries being performed, followed by Biliary surgeries. </a:t>
            </a:r>
          </a:p>
          <a:p>
            <a:endParaRPr lang="en-US"/>
          </a:p>
          <a:p>
            <a:pPr marL="285750" indent="-285750">
              <a:buFont typeface="Arial" panose="020B0604020202020204" pitchFamily="34" charset="0"/>
              <a:buChar char="•"/>
            </a:pPr>
            <a:r>
              <a:rPr lang="en-US"/>
              <a:t>There were more than three times as many colorectal surgeries as there were stomach surgeries. </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cxnSp>
        <p:nvCxnSpPr>
          <p:cNvPr id="5" name="Straight Connector 4">
            <a:extLst>
              <a:ext uri="{FF2B5EF4-FFF2-40B4-BE49-F238E27FC236}">
                <a16:creationId xmlns:a16="http://schemas.microsoft.com/office/drawing/2014/main" id="{558F9141-1F18-2B66-3895-BB5DEF940807}"/>
              </a:ext>
            </a:extLst>
          </p:cNvPr>
          <p:cNvCxnSpPr>
            <a:cxnSpLocks/>
          </p:cNvCxnSpPr>
          <p:nvPr/>
        </p:nvCxnSpPr>
        <p:spPr>
          <a:xfrm>
            <a:off x="0" y="819051"/>
            <a:ext cx="9156700" cy="0"/>
          </a:xfrm>
          <a:prstGeom prst="line">
            <a:avLst/>
          </a:prstGeom>
          <a:ln w="28575">
            <a:solidFill>
              <a:srgbClr val="3A6F8C"/>
            </a:solidFill>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A5DFA676-6FBD-30A6-0D85-661537BF90D1}"/>
              </a:ext>
            </a:extLst>
          </p:cNvPr>
          <p:cNvSpPr txBox="1"/>
          <p:nvPr/>
        </p:nvSpPr>
        <p:spPr>
          <a:xfrm>
            <a:off x="9022080" y="4403784"/>
            <a:ext cx="2747177" cy="1754326"/>
          </a:xfrm>
          <a:prstGeom prst="rect">
            <a:avLst/>
          </a:prstGeom>
          <a:noFill/>
        </p:spPr>
        <p:txBody>
          <a:bodyPr wrap="square" rtlCol="0">
            <a:spAutoFit/>
          </a:bodyPr>
          <a:lstStyle/>
          <a:p>
            <a:pPr marL="285750" indent="-285750">
              <a:buFont typeface="Arial" panose="020B0604020202020204" pitchFamily="34" charset="0"/>
              <a:buChar char="•"/>
            </a:pPr>
            <a:r>
              <a:rPr lang="en-US" b="1"/>
              <a:t>This would help healthcare providers allocate resources more efficiently to handle the most common procedures. </a:t>
            </a:r>
          </a:p>
        </p:txBody>
      </p:sp>
    </p:spTree>
    <p:extLst>
      <p:ext uri="{BB962C8B-B14F-4D97-AF65-F5344CB8AC3E}">
        <p14:creationId xmlns:p14="http://schemas.microsoft.com/office/powerpoint/2010/main" val="627527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648201-580C-5A19-DFD4-3BF72A22FBA6}"/>
            </a:ext>
          </a:extLst>
        </p:cNvPr>
        <p:cNvGrpSpPr/>
        <p:nvPr/>
      </p:nvGrpSpPr>
      <p:grpSpPr>
        <a:xfrm>
          <a:off x="0" y="0"/>
          <a:ext cx="0" cy="0"/>
          <a:chOff x="0" y="0"/>
          <a:chExt cx="0" cy="0"/>
        </a:xfrm>
      </p:grpSpPr>
      <p:sp>
        <p:nvSpPr>
          <p:cNvPr id="6" name="AutoShape 4">
            <a:extLst>
              <a:ext uri="{FF2B5EF4-FFF2-40B4-BE49-F238E27FC236}">
                <a16:creationId xmlns:a16="http://schemas.microsoft.com/office/drawing/2014/main" id="{CF633102-7A57-27B7-1D15-F62C8A9CED3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A210DE0F-0D24-A949-EAF4-648F852167ED}"/>
              </a:ext>
            </a:extLst>
          </p:cNvPr>
          <p:cNvSpPr txBox="1"/>
          <p:nvPr/>
        </p:nvSpPr>
        <p:spPr>
          <a:xfrm>
            <a:off x="146649" y="163902"/>
            <a:ext cx="10999887" cy="523220"/>
          </a:xfrm>
          <a:prstGeom prst="rect">
            <a:avLst/>
          </a:prstGeom>
          <a:noFill/>
        </p:spPr>
        <p:txBody>
          <a:bodyPr wrap="square" lIns="91440" tIns="45720" rIns="91440" bIns="45720" rtlCol="0" anchor="t">
            <a:spAutoFit/>
          </a:bodyPr>
          <a:lstStyle/>
          <a:p>
            <a:r>
              <a:rPr lang="en-US" sz="2800" dirty="0"/>
              <a:t>How does different surgery types affect </a:t>
            </a:r>
            <a:r>
              <a:rPr lang="en-US" sz="2800" b="1" dirty="0"/>
              <a:t>Probability of Mortality</a:t>
            </a:r>
            <a:r>
              <a:rPr lang="en-US" sz="2800" dirty="0"/>
              <a:t>? </a:t>
            </a:r>
            <a:endParaRPr lang="en-US" sz="1800" dirty="0"/>
          </a:p>
        </p:txBody>
      </p:sp>
      <p:cxnSp>
        <p:nvCxnSpPr>
          <p:cNvPr id="3" name="Straight Connector 2">
            <a:extLst>
              <a:ext uri="{FF2B5EF4-FFF2-40B4-BE49-F238E27FC236}">
                <a16:creationId xmlns:a16="http://schemas.microsoft.com/office/drawing/2014/main" id="{66276576-9803-5346-BC76-44C4820DB51C}"/>
              </a:ext>
            </a:extLst>
          </p:cNvPr>
          <p:cNvCxnSpPr>
            <a:cxnSpLocks/>
          </p:cNvCxnSpPr>
          <p:nvPr/>
        </p:nvCxnSpPr>
        <p:spPr>
          <a:xfrm>
            <a:off x="0" y="819051"/>
            <a:ext cx="9156700" cy="0"/>
          </a:xfrm>
          <a:prstGeom prst="line">
            <a:avLst/>
          </a:prstGeom>
          <a:ln w="28575">
            <a:solidFill>
              <a:srgbClr val="3A6F8C"/>
            </a:solidFill>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8CC5239F-5A07-4BBC-EC55-23E53006E2CF}"/>
              </a:ext>
            </a:extLst>
          </p:cNvPr>
          <p:cNvSpPr txBox="1"/>
          <p:nvPr/>
        </p:nvSpPr>
        <p:spPr>
          <a:xfrm>
            <a:off x="7941925" y="1604392"/>
            <a:ext cx="3606754" cy="452431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cs typeface="Calibri" panose="020F0502020204030204"/>
              </a:rPr>
              <a:t>Graph shows the probability of death based on surgery type, indicating which operations are dangerous to perform</a:t>
            </a:r>
          </a:p>
          <a:p>
            <a:endParaRPr lang="en-US">
              <a:cs typeface="Calibri" panose="020F0502020204030204"/>
            </a:endParaRPr>
          </a:p>
          <a:p>
            <a:pPr marL="285750" indent="-285750">
              <a:buFont typeface="Arial" panose="020B0604020202020204" pitchFamily="34" charset="0"/>
              <a:buChar char="•"/>
            </a:pPr>
            <a:r>
              <a:rPr lang="en-US">
                <a:cs typeface="Calibri" panose="020F0502020204030204"/>
              </a:rPr>
              <a:t>From the graph we can analyze, Major resection, colorectal, stomach and breast related surgeries could have complications</a:t>
            </a:r>
          </a:p>
          <a:p>
            <a:endParaRPr lang="en-US">
              <a:cs typeface="Calibri" panose="020F0502020204030204"/>
            </a:endParaRPr>
          </a:p>
          <a:p>
            <a:pPr marL="285750" indent="-285750">
              <a:buFont typeface="Arial" panose="020B0604020202020204" pitchFamily="34" charset="0"/>
              <a:buChar char="•"/>
            </a:pPr>
            <a:r>
              <a:rPr lang="en-US" b="1">
                <a:cs typeface="Calibri"/>
              </a:rPr>
              <a:t>Thus, it is important for hospitals to employ skilled doctors for these procedures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cs typeface="Calibri" panose="020F0502020204030204"/>
            </a:endParaRPr>
          </a:p>
        </p:txBody>
      </p:sp>
      <p:pic>
        <p:nvPicPr>
          <p:cNvPr id="5" name="Picture 4">
            <a:extLst>
              <a:ext uri="{FF2B5EF4-FFF2-40B4-BE49-F238E27FC236}">
                <a16:creationId xmlns:a16="http://schemas.microsoft.com/office/drawing/2014/main" id="{E39D4B1D-180B-2C1A-C295-21D2DC2E68C5}"/>
              </a:ext>
            </a:extLst>
          </p:cNvPr>
          <p:cNvPicPr>
            <a:picLocks noChangeAspect="1"/>
          </p:cNvPicPr>
          <p:nvPr/>
        </p:nvPicPr>
        <p:blipFill>
          <a:blip r:embed="rId3"/>
          <a:stretch>
            <a:fillRect/>
          </a:stretch>
        </p:blipFill>
        <p:spPr>
          <a:xfrm>
            <a:off x="1305979" y="1016557"/>
            <a:ext cx="5639351" cy="5677541"/>
          </a:xfrm>
          <a:prstGeom prst="rect">
            <a:avLst/>
          </a:prstGeom>
        </p:spPr>
      </p:pic>
    </p:spTree>
    <p:extLst>
      <p:ext uri="{BB962C8B-B14F-4D97-AF65-F5344CB8AC3E}">
        <p14:creationId xmlns:p14="http://schemas.microsoft.com/office/powerpoint/2010/main" val="1507476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ACAAABB-E4D0-B24D-570E-A2287AD0D64A}"/>
              </a:ext>
            </a:extLst>
          </p:cNvPr>
          <p:cNvSpPr txBox="1"/>
          <p:nvPr/>
        </p:nvSpPr>
        <p:spPr>
          <a:xfrm>
            <a:off x="114252" y="160151"/>
            <a:ext cx="11867839" cy="523220"/>
          </a:xfrm>
          <a:prstGeom prst="rect">
            <a:avLst/>
          </a:prstGeom>
          <a:noFill/>
        </p:spPr>
        <p:txBody>
          <a:bodyPr wrap="square" rtlCol="0">
            <a:spAutoFit/>
          </a:bodyPr>
          <a:lstStyle/>
          <a:p>
            <a:r>
              <a:rPr lang="en-US" sz="2800"/>
              <a:t>What is the </a:t>
            </a:r>
            <a:r>
              <a:rPr lang="en-US" sz="2800" b="1"/>
              <a:t>most common type of surgery </a:t>
            </a:r>
            <a:r>
              <a:rPr lang="en-US" sz="2800"/>
              <a:t>across different age groups and sex?</a:t>
            </a:r>
          </a:p>
        </p:txBody>
      </p:sp>
      <p:sp>
        <p:nvSpPr>
          <p:cNvPr id="2" name="TextBox 1">
            <a:extLst>
              <a:ext uri="{FF2B5EF4-FFF2-40B4-BE49-F238E27FC236}">
                <a16:creationId xmlns:a16="http://schemas.microsoft.com/office/drawing/2014/main" id="{A8887B92-5A5B-2EF6-DF27-E57CA2C761C3}"/>
              </a:ext>
            </a:extLst>
          </p:cNvPr>
          <p:cNvSpPr txBox="1"/>
          <p:nvPr/>
        </p:nvSpPr>
        <p:spPr>
          <a:xfrm>
            <a:off x="8779355" y="2061459"/>
            <a:ext cx="3112411" cy="3139321"/>
          </a:xfrm>
          <a:prstGeom prst="rect">
            <a:avLst/>
          </a:prstGeom>
          <a:noFill/>
        </p:spPr>
        <p:txBody>
          <a:bodyPr wrap="square" rtlCol="0">
            <a:spAutoFit/>
          </a:bodyPr>
          <a:lstStyle/>
          <a:p>
            <a:endParaRPr lang="en-US"/>
          </a:p>
          <a:p>
            <a:pPr marL="285750" indent="-285750">
              <a:buFont typeface="Arial" panose="020B0604020202020204" pitchFamily="34" charset="0"/>
              <a:buChar char="•"/>
            </a:pPr>
            <a:r>
              <a:rPr lang="en-US"/>
              <a:t>Colorectal surgery is the most common type of surgery for men of most age groups except young adults.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Surgery rates increase with age for all types of surgery except breast surgery.</a:t>
            </a:r>
          </a:p>
          <a:p>
            <a:endParaRPr lang="en-US"/>
          </a:p>
          <a:p>
            <a:endParaRPr lang="en-US"/>
          </a:p>
        </p:txBody>
      </p:sp>
      <p:pic>
        <p:nvPicPr>
          <p:cNvPr id="4" name="Picture 3">
            <a:extLst>
              <a:ext uri="{FF2B5EF4-FFF2-40B4-BE49-F238E27FC236}">
                <a16:creationId xmlns:a16="http://schemas.microsoft.com/office/drawing/2014/main" id="{2DACDE67-A34E-2254-A629-0FBAE76C9BFD}"/>
              </a:ext>
            </a:extLst>
          </p:cNvPr>
          <p:cNvPicPr>
            <a:picLocks noChangeAspect="1"/>
          </p:cNvPicPr>
          <p:nvPr/>
        </p:nvPicPr>
        <p:blipFill>
          <a:blip r:embed="rId3"/>
          <a:stretch>
            <a:fillRect/>
          </a:stretch>
        </p:blipFill>
        <p:spPr>
          <a:xfrm>
            <a:off x="114252" y="1282065"/>
            <a:ext cx="8665103" cy="4698111"/>
          </a:xfrm>
          <a:prstGeom prst="rect">
            <a:avLst/>
          </a:prstGeom>
        </p:spPr>
      </p:pic>
      <p:cxnSp>
        <p:nvCxnSpPr>
          <p:cNvPr id="3" name="Straight Connector 2">
            <a:extLst>
              <a:ext uri="{FF2B5EF4-FFF2-40B4-BE49-F238E27FC236}">
                <a16:creationId xmlns:a16="http://schemas.microsoft.com/office/drawing/2014/main" id="{45D3287B-ACC3-F650-D50E-8E348F468E87}"/>
              </a:ext>
            </a:extLst>
          </p:cNvPr>
          <p:cNvCxnSpPr>
            <a:cxnSpLocks/>
          </p:cNvCxnSpPr>
          <p:nvPr/>
        </p:nvCxnSpPr>
        <p:spPr>
          <a:xfrm>
            <a:off x="0" y="819051"/>
            <a:ext cx="9156700" cy="0"/>
          </a:xfrm>
          <a:prstGeom prst="line">
            <a:avLst/>
          </a:prstGeom>
          <a:ln w="28575">
            <a:solidFill>
              <a:srgbClr val="3A6F8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45666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9525BB-CFAC-CB3D-55BA-314984054270}"/>
              </a:ext>
            </a:extLst>
          </p:cNvPr>
          <p:cNvPicPr>
            <a:picLocks noChangeAspect="1"/>
          </p:cNvPicPr>
          <p:nvPr/>
        </p:nvPicPr>
        <p:blipFill>
          <a:blip r:embed="rId2"/>
          <a:stretch>
            <a:fillRect/>
          </a:stretch>
        </p:blipFill>
        <p:spPr>
          <a:xfrm>
            <a:off x="114252" y="1417157"/>
            <a:ext cx="8335989" cy="4516177"/>
          </a:xfrm>
          <a:prstGeom prst="rect">
            <a:avLst/>
          </a:prstGeom>
        </p:spPr>
      </p:pic>
      <p:sp>
        <p:nvSpPr>
          <p:cNvPr id="3" name="TextBox 2">
            <a:extLst>
              <a:ext uri="{FF2B5EF4-FFF2-40B4-BE49-F238E27FC236}">
                <a16:creationId xmlns:a16="http://schemas.microsoft.com/office/drawing/2014/main" id="{23D6EB94-8337-D6A1-9D36-6AA858D50572}"/>
              </a:ext>
            </a:extLst>
          </p:cNvPr>
          <p:cNvSpPr txBox="1"/>
          <p:nvPr/>
        </p:nvSpPr>
        <p:spPr>
          <a:xfrm>
            <a:off x="114252" y="160151"/>
            <a:ext cx="11867839" cy="523220"/>
          </a:xfrm>
          <a:prstGeom prst="rect">
            <a:avLst/>
          </a:prstGeom>
          <a:noFill/>
        </p:spPr>
        <p:txBody>
          <a:bodyPr wrap="square" rtlCol="0">
            <a:spAutoFit/>
          </a:bodyPr>
          <a:lstStyle/>
          <a:p>
            <a:r>
              <a:rPr lang="en-US" sz="2800"/>
              <a:t>Can we analyze </a:t>
            </a:r>
            <a:r>
              <a:rPr lang="en-US" sz="2800" b="1"/>
              <a:t>female healthcare analytics </a:t>
            </a:r>
            <a:r>
              <a:rPr lang="en-US" sz="2800"/>
              <a:t>by age group?</a:t>
            </a:r>
          </a:p>
        </p:txBody>
      </p:sp>
      <p:sp>
        <p:nvSpPr>
          <p:cNvPr id="4" name="TextBox 3">
            <a:extLst>
              <a:ext uri="{FF2B5EF4-FFF2-40B4-BE49-F238E27FC236}">
                <a16:creationId xmlns:a16="http://schemas.microsoft.com/office/drawing/2014/main" id="{579CEF4A-1DB9-ED21-7D05-C13F86B5B826}"/>
              </a:ext>
            </a:extLst>
          </p:cNvPr>
          <p:cNvSpPr txBox="1"/>
          <p:nvPr/>
        </p:nvSpPr>
        <p:spPr>
          <a:xfrm>
            <a:off x="8630460" y="1308188"/>
            <a:ext cx="3432451" cy="5632311"/>
          </a:xfrm>
          <a:prstGeom prst="rect">
            <a:avLst/>
          </a:prstGeom>
          <a:noFill/>
        </p:spPr>
        <p:txBody>
          <a:bodyPr wrap="square" rtlCol="0">
            <a:spAutoFit/>
          </a:bodyPr>
          <a:lstStyle/>
          <a:p>
            <a:pPr marL="285750" indent="-285750">
              <a:buFont typeface="Arial" panose="020B0604020202020204" pitchFamily="34" charset="0"/>
              <a:buChar char="•"/>
            </a:pPr>
            <a:r>
              <a:rPr lang="en-US" b="1"/>
              <a:t>Breast surgery </a:t>
            </a:r>
            <a:r>
              <a:rPr lang="en-US"/>
              <a:t>is one of the most prevalent types of surgeries among women in the ages of 25-64. This presents an opportunity to address the disparity between breast surgery prevalence and female representation in clinical trials.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b="1"/>
              <a:t>This allows for targeted prevention and screening programs, to improve overall health outcomes in different demographics. Using this analysis, clinical trials can be made more accurate by targeting the affected patient segment.</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cxnSp>
        <p:nvCxnSpPr>
          <p:cNvPr id="5" name="Straight Connector 4">
            <a:extLst>
              <a:ext uri="{FF2B5EF4-FFF2-40B4-BE49-F238E27FC236}">
                <a16:creationId xmlns:a16="http://schemas.microsoft.com/office/drawing/2014/main" id="{3C348DBF-A7FA-53E7-46A0-298E136A688E}"/>
              </a:ext>
            </a:extLst>
          </p:cNvPr>
          <p:cNvCxnSpPr>
            <a:cxnSpLocks/>
          </p:cNvCxnSpPr>
          <p:nvPr/>
        </p:nvCxnSpPr>
        <p:spPr>
          <a:xfrm>
            <a:off x="0" y="819051"/>
            <a:ext cx="9156700" cy="0"/>
          </a:xfrm>
          <a:prstGeom prst="line">
            <a:avLst/>
          </a:prstGeom>
          <a:ln w="28575">
            <a:solidFill>
              <a:srgbClr val="3A6F8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260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BAAEA4-CE23-E08E-7993-5DFDAF41AFA5}"/>
              </a:ext>
            </a:extLst>
          </p:cNvPr>
          <p:cNvPicPr>
            <a:picLocks noChangeAspect="1"/>
          </p:cNvPicPr>
          <p:nvPr/>
        </p:nvPicPr>
        <p:blipFill>
          <a:blip r:embed="rId3"/>
          <a:stretch>
            <a:fillRect/>
          </a:stretch>
        </p:blipFill>
        <p:spPr>
          <a:xfrm>
            <a:off x="91439" y="1169352"/>
            <a:ext cx="8824269" cy="4784408"/>
          </a:xfrm>
          <a:prstGeom prst="rect">
            <a:avLst/>
          </a:prstGeom>
        </p:spPr>
      </p:pic>
      <p:sp>
        <p:nvSpPr>
          <p:cNvPr id="4" name="TextBox 3">
            <a:extLst>
              <a:ext uri="{FF2B5EF4-FFF2-40B4-BE49-F238E27FC236}">
                <a16:creationId xmlns:a16="http://schemas.microsoft.com/office/drawing/2014/main" id="{875D3A09-5FB4-5C3C-093D-C23E8A86A7AC}"/>
              </a:ext>
            </a:extLst>
          </p:cNvPr>
          <p:cNvSpPr txBox="1"/>
          <p:nvPr/>
        </p:nvSpPr>
        <p:spPr>
          <a:xfrm>
            <a:off x="8759952" y="1169352"/>
            <a:ext cx="3118104" cy="590931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i="0">
                <a:effectLst/>
              </a:rPr>
              <a:t>The average length of hospital stay varies across different surgery types. </a:t>
            </a:r>
            <a:r>
              <a:rPr lang="en-US" b="0" i="0">
                <a:effectLst/>
              </a:rPr>
              <a:t>The shortest stays are for minor thyroid resections (around 2 days), while the longest stays are for major transplantations (around 20 days).</a:t>
            </a:r>
          </a:p>
          <a:p>
            <a:endParaRPr lang="en-US" b="0" i="0">
              <a:effectLst/>
            </a:endParaRPr>
          </a:p>
          <a:p>
            <a:pPr marL="285750" indent="-285750">
              <a:buFont typeface="Arial" panose="020B0604020202020204" pitchFamily="34" charset="0"/>
              <a:buChar char="•"/>
            </a:pPr>
            <a:r>
              <a:rPr lang="en-US"/>
              <a:t> </a:t>
            </a:r>
            <a:r>
              <a:rPr lang="en-US" b="1" i="0">
                <a:effectLst/>
              </a:rPr>
              <a:t>Understanding the typical length of hospital stay for various surgeries enables hospitals to optimize resource allocation, including bed availability, staffing levels, and scheduling of surgeries.</a:t>
            </a:r>
            <a:endParaRPr lang="en-US" b="1" i="0">
              <a:effectLst/>
              <a:cs typeface="Calibri"/>
            </a:endParaRP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b="0" i="0">
              <a:effectLst/>
            </a:endParaRPr>
          </a:p>
          <a:p>
            <a:pPr marL="285750" indent="-285750">
              <a:buFont typeface="Arial" panose="020B0604020202020204" pitchFamily="34" charset="0"/>
              <a:buChar char="•"/>
            </a:pPr>
            <a:endParaRPr lang="en-US"/>
          </a:p>
        </p:txBody>
      </p:sp>
      <p:sp>
        <p:nvSpPr>
          <p:cNvPr id="5" name="TextBox 4">
            <a:extLst>
              <a:ext uri="{FF2B5EF4-FFF2-40B4-BE49-F238E27FC236}">
                <a16:creationId xmlns:a16="http://schemas.microsoft.com/office/drawing/2014/main" id="{CFFEFDDA-B4F2-1071-545E-24F9F469440C}"/>
              </a:ext>
            </a:extLst>
          </p:cNvPr>
          <p:cNvSpPr txBox="1"/>
          <p:nvPr/>
        </p:nvSpPr>
        <p:spPr>
          <a:xfrm>
            <a:off x="146649" y="163902"/>
            <a:ext cx="10815991" cy="523220"/>
          </a:xfrm>
          <a:prstGeom prst="rect">
            <a:avLst/>
          </a:prstGeom>
          <a:noFill/>
        </p:spPr>
        <p:txBody>
          <a:bodyPr wrap="square" rtlCol="0">
            <a:spAutoFit/>
          </a:bodyPr>
          <a:lstStyle/>
          <a:p>
            <a:r>
              <a:rPr lang="en-US" sz="2800"/>
              <a:t>What is the association between different surgery types and </a:t>
            </a:r>
            <a:r>
              <a:rPr lang="en-US" sz="2800" b="1" err="1"/>
              <a:t>LoHS</a:t>
            </a:r>
            <a:r>
              <a:rPr lang="en-US" sz="2800"/>
              <a:t>?</a:t>
            </a:r>
          </a:p>
        </p:txBody>
      </p:sp>
      <p:cxnSp>
        <p:nvCxnSpPr>
          <p:cNvPr id="2" name="Straight Connector 1">
            <a:extLst>
              <a:ext uri="{FF2B5EF4-FFF2-40B4-BE49-F238E27FC236}">
                <a16:creationId xmlns:a16="http://schemas.microsoft.com/office/drawing/2014/main" id="{387BCFDD-AE32-3C4B-DF4D-F2026F45458C}"/>
              </a:ext>
            </a:extLst>
          </p:cNvPr>
          <p:cNvCxnSpPr>
            <a:cxnSpLocks/>
          </p:cNvCxnSpPr>
          <p:nvPr/>
        </p:nvCxnSpPr>
        <p:spPr>
          <a:xfrm>
            <a:off x="0" y="819051"/>
            <a:ext cx="9156700" cy="0"/>
          </a:xfrm>
          <a:prstGeom prst="line">
            <a:avLst/>
          </a:prstGeom>
          <a:ln w="28575">
            <a:solidFill>
              <a:srgbClr val="3A6F8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19201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of a number of blue rectangular bars&#10;&#10;Description automatically generated">
            <a:extLst>
              <a:ext uri="{FF2B5EF4-FFF2-40B4-BE49-F238E27FC236}">
                <a16:creationId xmlns:a16="http://schemas.microsoft.com/office/drawing/2014/main" id="{6BDC32E1-1652-6FDD-1ADA-A45A7D454FF8}"/>
              </a:ext>
            </a:extLst>
          </p:cNvPr>
          <p:cNvPicPr>
            <a:picLocks noGrp="1" noChangeAspect="1"/>
          </p:cNvPicPr>
          <p:nvPr>
            <p:ph idx="1"/>
          </p:nvPr>
        </p:nvPicPr>
        <p:blipFill>
          <a:blip r:embed="rId2"/>
          <a:stretch>
            <a:fillRect/>
          </a:stretch>
        </p:blipFill>
        <p:spPr>
          <a:xfrm>
            <a:off x="237865" y="1838779"/>
            <a:ext cx="8094485" cy="3870204"/>
          </a:xfrm>
        </p:spPr>
      </p:pic>
      <p:sp>
        <p:nvSpPr>
          <p:cNvPr id="3" name="TextBox 2">
            <a:extLst>
              <a:ext uri="{FF2B5EF4-FFF2-40B4-BE49-F238E27FC236}">
                <a16:creationId xmlns:a16="http://schemas.microsoft.com/office/drawing/2014/main" id="{9980A6EA-0F30-AF0D-8DD3-C11CF5A8C2CC}"/>
              </a:ext>
            </a:extLst>
          </p:cNvPr>
          <p:cNvSpPr txBox="1"/>
          <p:nvPr/>
        </p:nvSpPr>
        <p:spPr>
          <a:xfrm>
            <a:off x="83084" y="184791"/>
            <a:ext cx="12302102" cy="523220"/>
          </a:xfrm>
          <a:prstGeom prst="rect">
            <a:avLst/>
          </a:prstGeom>
          <a:noFill/>
        </p:spPr>
        <p:txBody>
          <a:bodyPr wrap="square" lIns="91440" tIns="45720" rIns="91440" bIns="45720" rtlCol="0" anchor="t">
            <a:spAutoFit/>
          </a:bodyPr>
          <a:lstStyle/>
          <a:p>
            <a:r>
              <a:rPr lang="en-US" sz="2800" dirty="0"/>
              <a:t>How does Operation Type </a:t>
            </a:r>
            <a:r>
              <a:rPr lang="en-US" sz="2800" b="1" dirty="0"/>
              <a:t>affect Average days spent</a:t>
            </a:r>
            <a:r>
              <a:rPr lang="en-US" sz="2800" dirty="0"/>
              <a:t> in ICU?</a:t>
            </a:r>
          </a:p>
        </p:txBody>
      </p:sp>
      <p:sp>
        <p:nvSpPr>
          <p:cNvPr id="8" name="TextBox 7">
            <a:extLst>
              <a:ext uri="{FF2B5EF4-FFF2-40B4-BE49-F238E27FC236}">
                <a16:creationId xmlns:a16="http://schemas.microsoft.com/office/drawing/2014/main" id="{105C7ACF-6CE8-5FF6-F1E4-1240431D00E8}"/>
              </a:ext>
            </a:extLst>
          </p:cNvPr>
          <p:cNvSpPr txBox="1"/>
          <p:nvPr/>
        </p:nvSpPr>
        <p:spPr>
          <a:xfrm>
            <a:off x="8715343" y="1373224"/>
            <a:ext cx="3002487" cy="507831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cs typeface="Calibri" panose="020F0502020204030204"/>
              </a:rPr>
              <a:t>Graph shows how different types of operations cause extended days stay in ICU</a:t>
            </a:r>
          </a:p>
          <a:p>
            <a:endParaRPr lang="en-US">
              <a:cs typeface="Calibri" panose="020F0502020204030204"/>
            </a:endParaRPr>
          </a:p>
          <a:p>
            <a:pPr marL="285750" indent="-285750">
              <a:buFont typeface="Arial" panose="020B0604020202020204" pitchFamily="34" charset="0"/>
              <a:buChar char="•"/>
            </a:pPr>
            <a:r>
              <a:rPr lang="en-US">
                <a:cs typeface="Calibri" panose="020F0502020204030204"/>
              </a:rPr>
              <a:t>From the graph we can analyze, Transplantation, Major Resection and Vascular related surgeries have extended ICU stays</a:t>
            </a:r>
          </a:p>
          <a:p>
            <a:endParaRPr lang="en-US">
              <a:cs typeface="Calibri" panose="020F0502020204030204"/>
            </a:endParaRPr>
          </a:p>
          <a:p>
            <a:pPr marL="285750" indent="-285750">
              <a:buFont typeface="Arial" panose="020B0604020202020204" pitchFamily="34" charset="0"/>
              <a:buChar char="•"/>
            </a:pPr>
            <a:r>
              <a:rPr lang="en-US" b="1">
                <a:cs typeface="Calibri"/>
              </a:rPr>
              <a:t>This signifies that these procedures require extended care for the patient post-op to ensure they are recovering well</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cs typeface="Calibri" panose="020F0502020204030204"/>
            </a:endParaRPr>
          </a:p>
        </p:txBody>
      </p:sp>
      <p:cxnSp>
        <p:nvCxnSpPr>
          <p:cNvPr id="2" name="Straight Connector 1">
            <a:extLst>
              <a:ext uri="{FF2B5EF4-FFF2-40B4-BE49-F238E27FC236}">
                <a16:creationId xmlns:a16="http://schemas.microsoft.com/office/drawing/2014/main" id="{7EE5B804-B56C-5EF6-EF21-48C2E18E3BB9}"/>
              </a:ext>
            </a:extLst>
          </p:cNvPr>
          <p:cNvCxnSpPr>
            <a:cxnSpLocks/>
          </p:cNvCxnSpPr>
          <p:nvPr/>
        </p:nvCxnSpPr>
        <p:spPr>
          <a:xfrm>
            <a:off x="0" y="819051"/>
            <a:ext cx="9156700" cy="0"/>
          </a:xfrm>
          <a:prstGeom prst="line">
            <a:avLst/>
          </a:prstGeom>
          <a:ln w="28575">
            <a:solidFill>
              <a:srgbClr val="3A6F8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3588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F4475-BF2D-7B19-561E-285A92B60F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31F50-954B-38F9-874A-FDF2F855F85F}"/>
              </a:ext>
            </a:extLst>
          </p:cNvPr>
          <p:cNvSpPr>
            <a:spLocks noGrp="1"/>
          </p:cNvSpPr>
          <p:nvPr>
            <p:ph type="title"/>
          </p:nvPr>
        </p:nvSpPr>
        <p:spPr>
          <a:xfrm>
            <a:off x="1267055" y="2766218"/>
            <a:ext cx="3854570" cy="1325563"/>
          </a:xfrm>
          <a:prstGeom prst="roundRect">
            <a:avLst/>
          </a:prstGeom>
          <a:solidFill>
            <a:srgbClr val="3A6F8C"/>
          </a:solidFill>
          <a:ln>
            <a:noFill/>
          </a:ln>
        </p:spPr>
        <p:txBody>
          <a:bodyPr/>
          <a:lstStyle/>
          <a:p>
            <a:pPr algn="ctr"/>
            <a:r>
              <a:rPr lang="en-US" b="1">
                <a:solidFill>
                  <a:schemeClr val="bg1"/>
                </a:solidFill>
                <a:latin typeface="+mn-lt"/>
                <a:ea typeface="DengXian"/>
              </a:rPr>
              <a:t>SECTION - 3</a:t>
            </a:r>
          </a:p>
        </p:txBody>
      </p:sp>
      <p:sp>
        <p:nvSpPr>
          <p:cNvPr id="3" name="Title 1">
            <a:extLst>
              <a:ext uri="{FF2B5EF4-FFF2-40B4-BE49-F238E27FC236}">
                <a16:creationId xmlns:a16="http://schemas.microsoft.com/office/drawing/2014/main" id="{B829FC66-EC2A-4106-E5F1-609D97D9EA8E}"/>
              </a:ext>
            </a:extLst>
          </p:cNvPr>
          <p:cNvSpPr txBox="1">
            <a:spLocks/>
          </p:cNvSpPr>
          <p:nvPr/>
        </p:nvSpPr>
        <p:spPr>
          <a:xfrm>
            <a:off x="6096000" y="2209885"/>
            <a:ext cx="5329687" cy="2438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mn-lt"/>
                <a:cs typeface="Calibri"/>
              </a:rPr>
              <a:t>Other </a:t>
            </a:r>
            <a:r>
              <a:rPr lang="en-US" b="1">
                <a:solidFill>
                  <a:srgbClr val="3A6F8C"/>
                </a:solidFill>
                <a:latin typeface="+mn-lt"/>
                <a:cs typeface="Calibri"/>
              </a:rPr>
              <a:t>demography-based findings</a:t>
            </a:r>
            <a:r>
              <a:rPr lang="en-US">
                <a:latin typeface="+mn-lt"/>
                <a:cs typeface="Calibri"/>
              </a:rPr>
              <a:t> from the hospital dataset</a:t>
            </a:r>
          </a:p>
        </p:txBody>
      </p:sp>
    </p:spTree>
    <p:extLst>
      <p:ext uri="{BB962C8B-B14F-4D97-AF65-F5344CB8AC3E}">
        <p14:creationId xmlns:p14="http://schemas.microsoft.com/office/powerpoint/2010/main" val="2287474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190ED1-60EA-70F2-FF18-AFDC10DD6BA0}"/>
            </a:ext>
          </a:extLst>
        </p:cNvPr>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FD8EBCD6-0F36-CC5B-3FFF-EFD94A774C09}"/>
              </a:ext>
            </a:extLst>
          </p:cNvPr>
          <p:cNvSpPr/>
          <p:nvPr/>
        </p:nvSpPr>
        <p:spPr>
          <a:xfrm>
            <a:off x="484414" y="1455743"/>
            <a:ext cx="11223171" cy="978335"/>
          </a:xfrm>
          <a:prstGeom prst="roundRect">
            <a:avLst/>
          </a:prstGeom>
          <a:solidFill>
            <a:srgbClr val="3B3838"/>
          </a:solidFill>
          <a:ln>
            <a:solidFill>
              <a:srgbClr val="3B3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4AADCFF-CB20-16E9-C45D-ED44970DD050}"/>
              </a:ext>
            </a:extLst>
          </p:cNvPr>
          <p:cNvSpPr txBox="1"/>
          <p:nvPr/>
        </p:nvSpPr>
        <p:spPr>
          <a:xfrm>
            <a:off x="88486" y="235577"/>
            <a:ext cx="9316720" cy="523220"/>
          </a:xfrm>
          <a:prstGeom prst="rect">
            <a:avLst/>
          </a:prstGeom>
          <a:noFill/>
        </p:spPr>
        <p:txBody>
          <a:bodyPr wrap="square" rtlCol="0">
            <a:spAutoFit/>
          </a:bodyPr>
          <a:lstStyle/>
          <a:p>
            <a:r>
              <a:rPr lang="en-US" sz="2800"/>
              <a:t>Overview of Analysis</a:t>
            </a:r>
          </a:p>
        </p:txBody>
      </p:sp>
      <p:sp>
        <p:nvSpPr>
          <p:cNvPr id="10" name="Rectangle 9">
            <a:extLst>
              <a:ext uri="{FF2B5EF4-FFF2-40B4-BE49-F238E27FC236}">
                <a16:creationId xmlns:a16="http://schemas.microsoft.com/office/drawing/2014/main" id="{084AC32F-3381-F9CA-2016-7E2F2D99C317}"/>
              </a:ext>
            </a:extLst>
          </p:cNvPr>
          <p:cNvSpPr/>
          <p:nvPr/>
        </p:nvSpPr>
        <p:spPr bwMode="gray">
          <a:xfrm>
            <a:off x="3288137" y="3246120"/>
            <a:ext cx="2385606" cy="182880"/>
          </a:xfrm>
          <a:prstGeom prst="rect">
            <a:avLst/>
          </a:prstGeom>
          <a:solidFill>
            <a:srgbClr val="3A6F8C"/>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91440" rIns="91440" bIns="9144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600"/>
              </a:spcBef>
              <a:spcAft>
                <a:spcPts val="0"/>
              </a:spcAft>
            </a:pPr>
            <a:endParaRPr lang="en-US" sz="1800">
              <a:latin typeface="Bell MT" panose="02020503060305020303" pitchFamily="18" charset="0"/>
            </a:endParaRPr>
          </a:p>
        </p:txBody>
      </p:sp>
      <p:sp>
        <p:nvSpPr>
          <p:cNvPr id="11" name="Rectangle 10">
            <a:extLst>
              <a:ext uri="{FF2B5EF4-FFF2-40B4-BE49-F238E27FC236}">
                <a16:creationId xmlns:a16="http://schemas.microsoft.com/office/drawing/2014/main" id="{AD8CAF00-CEEE-3099-BD2B-B384255D9F87}"/>
              </a:ext>
            </a:extLst>
          </p:cNvPr>
          <p:cNvSpPr/>
          <p:nvPr/>
        </p:nvSpPr>
        <p:spPr bwMode="gray">
          <a:xfrm>
            <a:off x="6362036" y="3229464"/>
            <a:ext cx="2486139" cy="182921"/>
          </a:xfrm>
          <a:prstGeom prst="rect">
            <a:avLst/>
          </a:prstGeom>
          <a:solidFill>
            <a:srgbClr val="3A6F8C"/>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91440" rIns="91440" bIns="9144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600"/>
              </a:spcBef>
            </a:pPr>
            <a:endParaRPr lang="en-US">
              <a:latin typeface="Bell MT" panose="02020503060305020303" pitchFamily="18" charset="0"/>
            </a:endParaRPr>
          </a:p>
        </p:txBody>
      </p:sp>
      <p:sp>
        <p:nvSpPr>
          <p:cNvPr id="15" name="TextBox 14">
            <a:extLst>
              <a:ext uri="{FF2B5EF4-FFF2-40B4-BE49-F238E27FC236}">
                <a16:creationId xmlns:a16="http://schemas.microsoft.com/office/drawing/2014/main" id="{E2F3217C-AF2E-9BA8-499A-B560B12254A6}"/>
              </a:ext>
            </a:extLst>
          </p:cNvPr>
          <p:cNvSpPr txBox="1"/>
          <p:nvPr/>
        </p:nvSpPr>
        <p:spPr>
          <a:xfrm>
            <a:off x="1947879" y="4577811"/>
            <a:ext cx="2492826" cy="1107996"/>
          </a:xfrm>
          <a:prstGeom prst="rect">
            <a:avLst/>
          </a:prstGeom>
          <a:noFill/>
        </p:spPr>
        <p:txBody>
          <a:bodyPr wrap="square" rtlCol="0">
            <a:spAutoFit/>
          </a:bodyPr>
          <a:lstStyle/>
          <a:p>
            <a:r>
              <a:rPr lang="en-US" sz="2200"/>
              <a:t>Effect of </a:t>
            </a:r>
            <a:r>
              <a:rPr lang="en-US" sz="2200" b="1"/>
              <a:t>Pre-Operative Lab</a:t>
            </a:r>
            <a:r>
              <a:rPr lang="en-US" sz="2200"/>
              <a:t> results</a:t>
            </a:r>
          </a:p>
        </p:txBody>
      </p:sp>
      <p:sp>
        <p:nvSpPr>
          <p:cNvPr id="16" name="TextBox 15">
            <a:extLst>
              <a:ext uri="{FF2B5EF4-FFF2-40B4-BE49-F238E27FC236}">
                <a16:creationId xmlns:a16="http://schemas.microsoft.com/office/drawing/2014/main" id="{5B353C9A-9251-BB35-ED9D-DE3B19D262E6}"/>
              </a:ext>
            </a:extLst>
          </p:cNvPr>
          <p:cNvSpPr txBox="1"/>
          <p:nvPr/>
        </p:nvSpPr>
        <p:spPr>
          <a:xfrm>
            <a:off x="8022682" y="4423923"/>
            <a:ext cx="3424821" cy="1107996"/>
          </a:xfrm>
          <a:prstGeom prst="rect">
            <a:avLst/>
          </a:prstGeom>
          <a:noFill/>
        </p:spPr>
        <p:txBody>
          <a:bodyPr wrap="square" lIns="91440" tIns="45720" rIns="91440" bIns="45720" rtlCol="0" anchor="t">
            <a:spAutoFit/>
          </a:bodyPr>
          <a:lstStyle/>
          <a:p>
            <a:r>
              <a:rPr lang="en-US" sz="2200" dirty="0">
                <a:latin typeface="+mn-lt"/>
                <a:cs typeface="Calibri"/>
              </a:rPr>
              <a:t>Other</a:t>
            </a:r>
            <a:r>
              <a:rPr lang="en-US" sz="2200" dirty="0">
                <a:cs typeface="Calibri"/>
              </a:rPr>
              <a:t> </a:t>
            </a:r>
            <a:r>
              <a:rPr lang="en-US" sz="2200" b="1">
                <a:cs typeface="Calibri"/>
              </a:rPr>
              <a:t>demography-based </a:t>
            </a:r>
            <a:r>
              <a:rPr lang="en-US" sz="2200" b="1" dirty="0">
                <a:latin typeface="+mn-lt"/>
                <a:cs typeface="Calibri"/>
              </a:rPr>
              <a:t>findings</a:t>
            </a:r>
            <a:r>
              <a:rPr lang="en-US" sz="2200" dirty="0">
                <a:latin typeface="+mn-lt"/>
                <a:cs typeface="Calibri"/>
              </a:rPr>
              <a:t> from the hospital dataset</a:t>
            </a:r>
          </a:p>
        </p:txBody>
      </p:sp>
      <p:grpSp>
        <p:nvGrpSpPr>
          <p:cNvPr id="8" name="Group 7">
            <a:extLst>
              <a:ext uri="{FF2B5EF4-FFF2-40B4-BE49-F238E27FC236}">
                <a16:creationId xmlns:a16="http://schemas.microsoft.com/office/drawing/2014/main" id="{8E270190-DE5C-B7FB-4C71-62E3E6096123}"/>
              </a:ext>
            </a:extLst>
          </p:cNvPr>
          <p:cNvGrpSpPr/>
          <p:nvPr/>
        </p:nvGrpSpPr>
        <p:grpSpPr>
          <a:xfrm>
            <a:off x="2516980" y="2866770"/>
            <a:ext cx="856300" cy="1305609"/>
            <a:chOff x="2319547" y="2908983"/>
            <a:chExt cx="856300" cy="1305609"/>
          </a:xfrm>
        </p:grpSpPr>
        <p:sp>
          <p:nvSpPr>
            <p:cNvPr id="7" name="Oval 6">
              <a:extLst>
                <a:ext uri="{FF2B5EF4-FFF2-40B4-BE49-F238E27FC236}">
                  <a16:creationId xmlns:a16="http://schemas.microsoft.com/office/drawing/2014/main" id="{4A5555DF-C712-0062-8B79-5C1B9A31CF4F}"/>
                </a:ext>
              </a:extLst>
            </p:cNvPr>
            <p:cNvSpPr/>
            <p:nvPr/>
          </p:nvSpPr>
          <p:spPr bwMode="gray">
            <a:xfrm>
              <a:off x="2319547" y="2908983"/>
              <a:ext cx="856299" cy="856299"/>
            </a:xfrm>
            <a:prstGeom prst="ellipse">
              <a:avLst/>
            </a:prstGeom>
            <a:solidFill>
              <a:srgbClr val="3A6F8C"/>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91440" rIns="91440" bIns="9144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600"/>
                </a:spcBef>
                <a:spcAft>
                  <a:spcPts val="0"/>
                </a:spcAft>
              </a:pPr>
              <a:endParaRPr lang="en-US" sz="1800">
                <a:latin typeface="Bell MT" panose="02020503060305020303" pitchFamily="18" charset="0"/>
              </a:endParaRPr>
            </a:p>
          </p:txBody>
        </p:sp>
        <p:cxnSp>
          <p:nvCxnSpPr>
            <p:cNvPr id="12" name="Straight Connector 11">
              <a:extLst>
                <a:ext uri="{FF2B5EF4-FFF2-40B4-BE49-F238E27FC236}">
                  <a16:creationId xmlns:a16="http://schemas.microsoft.com/office/drawing/2014/main" id="{9A880395-6F80-AEB5-10B5-30BFF3D3A297}"/>
                </a:ext>
              </a:extLst>
            </p:cNvPr>
            <p:cNvCxnSpPr>
              <a:cxnSpLocks/>
            </p:cNvCxnSpPr>
            <p:nvPr/>
          </p:nvCxnSpPr>
          <p:spPr bwMode="gray">
            <a:xfrm flipV="1">
              <a:off x="2733329" y="3794931"/>
              <a:ext cx="0" cy="419661"/>
            </a:xfrm>
            <a:prstGeom prst="line">
              <a:avLst/>
            </a:prstGeom>
            <a:ln w="38100" cap="rnd">
              <a:solidFill>
                <a:schemeClr val="tx2"/>
              </a:solidFill>
              <a:prstDash val="sysDot"/>
              <a:round/>
              <a:headEnd type="oval"/>
            </a:ln>
          </p:spPr>
          <p:style>
            <a:lnRef idx="1">
              <a:schemeClr val="accent1"/>
            </a:lnRef>
            <a:fillRef idx="0">
              <a:schemeClr val="accent1"/>
            </a:fillRef>
            <a:effectRef idx="0">
              <a:schemeClr val="accent1"/>
            </a:effectRef>
            <a:fontRef idx="minor">
              <a:schemeClr val="tx1"/>
            </a:fontRef>
          </p:style>
        </p:cxnSp>
        <p:pic>
          <p:nvPicPr>
            <p:cNvPr id="21" name="Graphic 20" descr="Badge 1 with solid fill">
              <a:extLst>
                <a:ext uri="{FF2B5EF4-FFF2-40B4-BE49-F238E27FC236}">
                  <a16:creationId xmlns:a16="http://schemas.microsoft.com/office/drawing/2014/main" id="{1C1CBD4D-67B8-CC25-DF48-784C16A863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19548" y="2908984"/>
              <a:ext cx="856299" cy="856299"/>
            </a:xfrm>
            <a:prstGeom prst="rect">
              <a:avLst/>
            </a:prstGeom>
          </p:spPr>
        </p:pic>
      </p:grpSp>
      <p:sp>
        <p:nvSpPr>
          <p:cNvPr id="5" name="TextBox 4">
            <a:extLst>
              <a:ext uri="{FF2B5EF4-FFF2-40B4-BE49-F238E27FC236}">
                <a16:creationId xmlns:a16="http://schemas.microsoft.com/office/drawing/2014/main" id="{E328C7B5-67DF-3D0A-4569-2819AF73ED53}"/>
              </a:ext>
            </a:extLst>
          </p:cNvPr>
          <p:cNvSpPr txBox="1"/>
          <p:nvPr/>
        </p:nvSpPr>
        <p:spPr>
          <a:xfrm>
            <a:off x="683078" y="1615984"/>
            <a:ext cx="10640786" cy="707886"/>
          </a:xfrm>
          <a:prstGeom prst="rect">
            <a:avLst/>
          </a:prstGeom>
          <a:noFill/>
        </p:spPr>
        <p:txBody>
          <a:bodyPr wrap="square" rtlCol="0">
            <a:spAutoFit/>
          </a:bodyPr>
          <a:lstStyle/>
          <a:p>
            <a:r>
              <a:rPr lang="en-US" sz="2000">
                <a:solidFill>
                  <a:schemeClr val="bg1"/>
                </a:solidFill>
              </a:rPr>
              <a:t>Analyzing hospital data parameters is crucial as it helps identify patterns, trends, and areas for improvement, ultimately leading to better patient outcomes and a more efficient healthcare system.</a:t>
            </a:r>
          </a:p>
        </p:txBody>
      </p:sp>
      <p:grpSp>
        <p:nvGrpSpPr>
          <p:cNvPr id="9" name="Group 8">
            <a:extLst>
              <a:ext uri="{FF2B5EF4-FFF2-40B4-BE49-F238E27FC236}">
                <a16:creationId xmlns:a16="http://schemas.microsoft.com/office/drawing/2014/main" id="{C5C8387F-5F87-605E-F101-43B89022E31F}"/>
              </a:ext>
            </a:extLst>
          </p:cNvPr>
          <p:cNvGrpSpPr/>
          <p:nvPr/>
        </p:nvGrpSpPr>
        <p:grpSpPr>
          <a:xfrm>
            <a:off x="5636226" y="2851827"/>
            <a:ext cx="891718" cy="1335495"/>
            <a:chOff x="5373457" y="2920922"/>
            <a:chExt cx="891718" cy="1335495"/>
          </a:xfrm>
        </p:grpSpPr>
        <p:cxnSp>
          <p:nvCxnSpPr>
            <p:cNvPr id="18" name="Straight Connector 17">
              <a:extLst>
                <a:ext uri="{FF2B5EF4-FFF2-40B4-BE49-F238E27FC236}">
                  <a16:creationId xmlns:a16="http://schemas.microsoft.com/office/drawing/2014/main" id="{EF7D8C0A-43C7-66CF-672C-CBFF47E93E0A}"/>
                </a:ext>
              </a:extLst>
            </p:cNvPr>
            <p:cNvCxnSpPr>
              <a:cxnSpLocks/>
            </p:cNvCxnSpPr>
            <p:nvPr/>
          </p:nvCxnSpPr>
          <p:spPr bwMode="gray">
            <a:xfrm flipV="1">
              <a:off x="5819316" y="3836756"/>
              <a:ext cx="0" cy="419661"/>
            </a:xfrm>
            <a:prstGeom prst="line">
              <a:avLst/>
            </a:prstGeom>
            <a:ln w="38100" cap="rnd">
              <a:solidFill>
                <a:schemeClr val="tx2"/>
              </a:solidFill>
              <a:prstDash val="sysDot"/>
              <a:round/>
              <a:head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D2ABE9D9-AE38-7862-9587-909BA6D60E5D}"/>
                </a:ext>
              </a:extLst>
            </p:cNvPr>
            <p:cNvSpPr/>
            <p:nvPr/>
          </p:nvSpPr>
          <p:spPr bwMode="gray">
            <a:xfrm>
              <a:off x="5391167" y="2938632"/>
              <a:ext cx="856299" cy="856299"/>
            </a:xfrm>
            <a:prstGeom prst="ellipse">
              <a:avLst/>
            </a:prstGeom>
            <a:solidFill>
              <a:srgbClr val="3A6F8C"/>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91440" rIns="91440" bIns="9144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600"/>
                </a:spcBef>
                <a:spcAft>
                  <a:spcPts val="0"/>
                </a:spcAft>
              </a:pPr>
              <a:endParaRPr lang="en-US" sz="1800">
                <a:latin typeface="Bell MT" panose="02020503060305020303" pitchFamily="18" charset="0"/>
              </a:endParaRPr>
            </a:p>
          </p:txBody>
        </p:sp>
        <p:pic>
          <p:nvPicPr>
            <p:cNvPr id="6" name="Graphic 5" descr="Badge with solid fill">
              <a:extLst>
                <a:ext uri="{FF2B5EF4-FFF2-40B4-BE49-F238E27FC236}">
                  <a16:creationId xmlns:a16="http://schemas.microsoft.com/office/drawing/2014/main" id="{D8452D75-B579-ED15-A42E-948F9C0E40E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73457" y="2920922"/>
              <a:ext cx="891718" cy="891718"/>
            </a:xfrm>
            <a:prstGeom prst="rect">
              <a:avLst/>
            </a:prstGeom>
          </p:spPr>
        </p:pic>
      </p:grpSp>
      <p:grpSp>
        <p:nvGrpSpPr>
          <p:cNvPr id="22" name="Group 21">
            <a:extLst>
              <a:ext uri="{FF2B5EF4-FFF2-40B4-BE49-F238E27FC236}">
                <a16:creationId xmlns:a16="http://schemas.microsoft.com/office/drawing/2014/main" id="{8FC1402F-95EF-E790-0A1A-4B399FD7431F}"/>
              </a:ext>
            </a:extLst>
          </p:cNvPr>
          <p:cNvGrpSpPr/>
          <p:nvPr/>
        </p:nvGrpSpPr>
        <p:grpSpPr>
          <a:xfrm>
            <a:off x="8790889" y="2860682"/>
            <a:ext cx="891718" cy="1317785"/>
            <a:chOff x="8593456" y="2938632"/>
            <a:chExt cx="891718" cy="1317785"/>
          </a:xfrm>
        </p:grpSpPr>
        <p:cxnSp>
          <p:nvCxnSpPr>
            <p:cNvPr id="19" name="Straight Connector 18">
              <a:extLst>
                <a:ext uri="{FF2B5EF4-FFF2-40B4-BE49-F238E27FC236}">
                  <a16:creationId xmlns:a16="http://schemas.microsoft.com/office/drawing/2014/main" id="{FC0DD55F-3AB0-902D-38F3-2219A332D48C}"/>
                </a:ext>
              </a:extLst>
            </p:cNvPr>
            <p:cNvCxnSpPr>
              <a:cxnSpLocks/>
            </p:cNvCxnSpPr>
            <p:nvPr/>
          </p:nvCxnSpPr>
          <p:spPr bwMode="gray">
            <a:xfrm flipV="1">
              <a:off x="9039636" y="3836756"/>
              <a:ext cx="0" cy="419661"/>
            </a:xfrm>
            <a:prstGeom prst="line">
              <a:avLst/>
            </a:prstGeom>
            <a:ln w="38100" cap="rnd">
              <a:solidFill>
                <a:schemeClr val="tx2"/>
              </a:solidFill>
              <a:prstDash val="sysDot"/>
              <a:round/>
              <a:headEnd type="ova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36DDBE45-9FCD-EC53-29FE-00A934206F22}"/>
                </a:ext>
              </a:extLst>
            </p:cNvPr>
            <p:cNvSpPr/>
            <p:nvPr/>
          </p:nvSpPr>
          <p:spPr bwMode="gray">
            <a:xfrm>
              <a:off x="8611487" y="2955900"/>
              <a:ext cx="856299" cy="856299"/>
            </a:xfrm>
            <a:prstGeom prst="ellipse">
              <a:avLst/>
            </a:prstGeom>
            <a:solidFill>
              <a:srgbClr val="3A6F8C"/>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91440" rIns="91440" bIns="9144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600"/>
                </a:spcBef>
                <a:spcAft>
                  <a:spcPts val="0"/>
                </a:spcAft>
              </a:pPr>
              <a:endParaRPr lang="en-US" sz="1800">
                <a:latin typeface="Bell MT" panose="02020503060305020303" pitchFamily="18" charset="0"/>
              </a:endParaRPr>
            </a:p>
          </p:txBody>
        </p:sp>
        <p:pic>
          <p:nvPicPr>
            <p:cNvPr id="14" name="Graphic 13" descr="Badge 3 with solid fill">
              <a:extLst>
                <a:ext uri="{FF2B5EF4-FFF2-40B4-BE49-F238E27FC236}">
                  <a16:creationId xmlns:a16="http://schemas.microsoft.com/office/drawing/2014/main" id="{22321822-5003-61B4-0062-FB921F8BDB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593456" y="2938632"/>
              <a:ext cx="891718" cy="891718"/>
            </a:xfrm>
            <a:prstGeom prst="rect">
              <a:avLst/>
            </a:prstGeom>
          </p:spPr>
        </p:pic>
      </p:grpSp>
      <p:sp>
        <p:nvSpPr>
          <p:cNvPr id="3" name="TextBox 2">
            <a:extLst>
              <a:ext uri="{FF2B5EF4-FFF2-40B4-BE49-F238E27FC236}">
                <a16:creationId xmlns:a16="http://schemas.microsoft.com/office/drawing/2014/main" id="{A499D18E-AA6D-10CB-A109-9B7C157CBA92}"/>
              </a:ext>
            </a:extLst>
          </p:cNvPr>
          <p:cNvSpPr txBox="1"/>
          <p:nvPr/>
        </p:nvSpPr>
        <p:spPr>
          <a:xfrm>
            <a:off x="5115623" y="4423923"/>
            <a:ext cx="2492826" cy="1107996"/>
          </a:xfrm>
          <a:prstGeom prst="rect">
            <a:avLst/>
          </a:prstGeom>
          <a:noFill/>
        </p:spPr>
        <p:txBody>
          <a:bodyPr wrap="square" lIns="91440" tIns="45720" rIns="91440" bIns="45720" rtlCol="0" anchor="t">
            <a:spAutoFit/>
          </a:bodyPr>
          <a:lstStyle/>
          <a:p>
            <a:r>
              <a:rPr lang="en-US" sz="2200"/>
              <a:t>Impact of </a:t>
            </a:r>
            <a:r>
              <a:rPr lang="en-US" sz="2200" b="1"/>
              <a:t>Surgery Type </a:t>
            </a:r>
            <a:r>
              <a:rPr lang="en-US" sz="2200"/>
              <a:t>on other parameters</a:t>
            </a:r>
            <a:endParaRPr lang="en-US" sz="2200" b="1"/>
          </a:p>
        </p:txBody>
      </p:sp>
      <p:cxnSp>
        <p:nvCxnSpPr>
          <p:cNvPr id="23" name="Straight Connector 22">
            <a:extLst>
              <a:ext uri="{FF2B5EF4-FFF2-40B4-BE49-F238E27FC236}">
                <a16:creationId xmlns:a16="http://schemas.microsoft.com/office/drawing/2014/main" id="{BC0D7833-BA39-B5CA-3ACB-B772C035C7AD}"/>
              </a:ext>
            </a:extLst>
          </p:cNvPr>
          <p:cNvCxnSpPr>
            <a:cxnSpLocks/>
          </p:cNvCxnSpPr>
          <p:nvPr/>
        </p:nvCxnSpPr>
        <p:spPr>
          <a:xfrm>
            <a:off x="0" y="819051"/>
            <a:ext cx="9156700" cy="0"/>
          </a:xfrm>
          <a:prstGeom prst="line">
            <a:avLst/>
          </a:prstGeom>
          <a:ln w="28575">
            <a:solidFill>
              <a:srgbClr val="3A6F8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0224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CEBF5E6-B9F5-C591-EC5D-E003103CB0CC}"/>
              </a:ext>
            </a:extLst>
          </p:cNvPr>
          <p:cNvPicPr>
            <a:picLocks noGrp="1" noChangeAspect="1"/>
          </p:cNvPicPr>
          <p:nvPr>
            <p:ph idx="1"/>
          </p:nvPr>
        </p:nvPicPr>
        <p:blipFill>
          <a:blip r:embed="rId2"/>
          <a:stretch>
            <a:fillRect/>
          </a:stretch>
        </p:blipFill>
        <p:spPr>
          <a:xfrm>
            <a:off x="301146" y="2003149"/>
            <a:ext cx="8430828" cy="4146683"/>
          </a:xfrm>
        </p:spPr>
      </p:pic>
      <p:sp>
        <p:nvSpPr>
          <p:cNvPr id="3" name="TextBox 2">
            <a:extLst>
              <a:ext uri="{FF2B5EF4-FFF2-40B4-BE49-F238E27FC236}">
                <a16:creationId xmlns:a16="http://schemas.microsoft.com/office/drawing/2014/main" id="{6C5FC50C-ACEC-6679-0CB6-91C2B3819D38}"/>
              </a:ext>
            </a:extLst>
          </p:cNvPr>
          <p:cNvSpPr txBox="1"/>
          <p:nvPr/>
        </p:nvSpPr>
        <p:spPr>
          <a:xfrm>
            <a:off x="83084" y="184948"/>
            <a:ext cx="12302102" cy="523220"/>
          </a:xfrm>
          <a:prstGeom prst="rect">
            <a:avLst/>
          </a:prstGeom>
          <a:noFill/>
        </p:spPr>
        <p:txBody>
          <a:bodyPr wrap="square" lIns="91440" tIns="45720" rIns="91440" bIns="45720" rtlCol="0" anchor="t">
            <a:spAutoFit/>
          </a:bodyPr>
          <a:lstStyle/>
          <a:p>
            <a:r>
              <a:rPr lang="en-US" sz="2800" dirty="0"/>
              <a:t>How does </a:t>
            </a:r>
            <a:r>
              <a:rPr lang="en-US" sz="2800" b="1" dirty="0"/>
              <a:t>BMI impact </a:t>
            </a:r>
            <a:r>
              <a:rPr lang="en-US" sz="2800" dirty="0"/>
              <a:t>with</a:t>
            </a:r>
            <a:r>
              <a:rPr lang="en-US" sz="2800" b="1" dirty="0"/>
              <a:t> Age and Sex</a:t>
            </a:r>
            <a:r>
              <a:rPr lang="en-US" sz="2800" dirty="0"/>
              <a:t> of a patient?</a:t>
            </a:r>
          </a:p>
        </p:txBody>
      </p:sp>
      <p:sp>
        <p:nvSpPr>
          <p:cNvPr id="8" name="TextBox 7">
            <a:extLst>
              <a:ext uri="{FF2B5EF4-FFF2-40B4-BE49-F238E27FC236}">
                <a16:creationId xmlns:a16="http://schemas.microsoft.com/office/drawing/2014/main" id="{2411324C-0DA0-802B-DF16-4A37440CA69C}"/>
              </a:ext>
            </a:extLst>
          </p:cNvPr>
          <p:cNvSpPr txBox="1"/>
          <p:nvPr/>
        </p:nvSpPr>
        <p:spPr>
          <a:xfrm>
            <a:off x="8924479" y="1502688"/>
            <a:ext cx="2928932" cy="535531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cs typeface="Calibri" panose="020F0502020204030204"/>
              </a:rPr>
              <a:t>Graph shows the changes in mean BMI with respect to patients Age and Sex</a:t>
            </a:r>
          </a:p>
          <a:p>
            <a:pPr marL="285750" indent="-285750">
              <a:buFont typeface="Arial" panose="020B0604020202020204" pitchFamily="34" charset="0"/>
              <a:buChar char="•"/>
            </a:pPr>
            <a:r>
              <a:rPr lang="en-US">
                <a:cs typeface="Calibri" panose="020F0502020204030204"/>
              </a:rPr>
              <a:t>From the graph we can analyze, the difference BMI between the two sexes</a:t>
            </a:r>
          </a:p>
          <a:p>
            <a:pPr marL="285750" indent="-285750">
              <a:buFont typeface="Arial" panose="020B0604020202020204" pitchFamily="34" charset="0"/>
              <a:buChar char="•"/>
            </a:pPr>
            <a:r>
              <a:rPr lang="en-US">
                <a:cs typeface="Calibri" panose="020F0502020204030204"/>
              </a:rPr>
              <a:t>Men tend to have a higher BMI until the age of 50</a:t>
            </a:r>
          </a:p>
          <a:p>
            <a:pPr marL="285750" indent="-285750">
              <a:buFont typeface="Arial" panose="020B0604020202020204" pitchFamily="34" charset="0"/>
              <a:buChar char="•"/>
            </a:pPr>
            <a:r>
              <a:rPr lang="en-US">
                <a:cs typeface="Calibri" panose="020F0502020204030204"/>
              </a:rPr>
              <a:t>At the age of 50, both categories have similar BMI</a:t>
            </a:r>
          </a:p>
          <a:p>
            <a:pPr marL="285750" indent="-285750">
              <a:buFont typeface="Arial" panose="020B0604020202020204" pitchFamily="34" charset="0"/>
              <a:buChar char="•"/>
            </a:pPr>
            <a:r>
              <a:rPr lang="en-US">
                <a:cs typeface="Calibri" panose="020F0502020204030204"/>
              </a:rPr>
              <a:t>Women have lower BMI initially but it increases post the 50 mark</a:t>
            </a:r>
          </a:p>
          <a:p>
            <a:pPr marL="285750" indent="-285750">
              <a:buFont typeface="Arial" panose="020B0604020202020204" pitchFamily="34" charset="0"/>
              <a:buChar char="•"/>
            </a:pPr>
            <a:endParaRPr lang="en-US" b="1">
              <a:cs typeface="Calibri"/>
            </a:endParaRPr>
          </a:p>
          <a:p>
            <a:pPr marL="285750" indent="-285750">
              <a:buFont typeface="Arial" panose="020B0604020202020204" pitchFamily="34" charset="0"/>
              <a:buChar char="•"/>
            </a:pPr>
            <a:endParaRPr lang="en-US">
              <a:cs typeface="Calibri" panose="020F0502020204030204"/>
            </a:endParaRPr>
          </a:p>
          <a:p>
            <a:pPr marL="285750" indent="-285750">
              <a:buFont typeface="Arial" panose="020B0604020202020204" pitchFamily="34" charset="0"/>
              <a:buChar char="•"/>
            </a:pPr>
            <a:endParaRPr lang="en-US">
              <a:cs typeface="Calibri" panose="020F0502020204030204"/>
            </a:endParaRPr>
          </a:p>
        </p:txBody>
      </p:sp>
      <p:cxnSp>
        <p:nvCxnSpPr>
          <p:cNvPr id="2" name="Straight Connector 1">
            <a:extLst>
              <a:ext uri="{FF2B5EF4-FFF2-40B4-BE49-F238E27FC236}">
                <a16:creationId xmlns:a16="http://schemas.microsoft.com/office/drawing/2014/main" id="{0645652E-E2DB-468A-4E9A-001ED3974FF3}"/>
              </a:ext>
            </a:extLst>
          </p:cNvPr>
          <p:cNvCxnSpPr>
            <a:cxnSpLocks/>
          </p:cNvCxnSpPr>
          <p:nvPr/>
        </p:nvCxnSpPr>
        <p:spPr>
          <a:xfrm>
            <a:off x="0" y="819051"/>
            <a:ext cx="9156700" cy="0"/>
          </a:xfrm>
          <a:prstGeom prst="line">
            <a:avLst/>
          </a:prstGeom>
          <a:ln w="28575">
            <a:solidFill>
              <a:srgbClr val="3A6F8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58639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with pink rectangles and black dots&#10;&#10;Description automatically generated">
            <a:extLst>
              <a:ext uri="{FF2B5EF4-FFF2-40B4-BE49-F238E27FC236}">
                <a16:creationId xmlns:a16="http://schemas.microsoft.com/office/drawing/2014/main" id="{61C20682-59B7-22B2-3D3B-D29CA0E27905}"/>
              </a:ext>
            </a:extLst>
          </p:cNvPr>
          <p:cNvPicPr>
            <a:picLocks noGrp="1" noChangeAspect="1"/>
          </p:cNvPicPr>
          <p:nvPr>
            <p:ph idx="1"/>
          </p:nvPr>
        </p:nvPicPr>
        <p:blipFill>
          <a:blip r:embed="rId3"/>
          <a:stretch>
            <a:fillRect/>
          </a:stretch>
        </p:blipFill>
        <p:spPr>
          <a:xfrm>
            <a:off x="183982" y="1785768"/>
            <a:ext cx="8504222" cy="4140786"/>
          </a:xfrm>
        </p:spPr>
      </p:pic>
      <p:sp>
        <p:nvSpPr>
          <p:cNvPr id="3" name="TextBox 2">
            <a:extLst>
              <a:ext uri="{FF2B5EF4-FFF2-40B4-BE49-F238E27FC236}">
                <a16:creationId xmlns:a16="http://schemas.microsoft.com/office/drawing/2014/main" id="{3AF0B122-807F-4FA8-93F8-BDFC306CB439}"/>
              </a:ext>
            </a:extLst>
          </p:cNvPr>
          <p:cNvSpPr txBox="1"/>
          <p:nvPr/>
        </p:nvSpPr>
        <p:spPr>
          <a:xfrm>
            <a:off x="0" y="165015"/>
            <a:ext cx="12302102" cy="523220"/>
          </a:xfrm>
          <a:prstGeom prst="rect">
            <a:avLst/>
          </a:prstGeom>
          <a:noFill/>
        </p:spPr>
        <p:txBody>
          <a:bodyPr wrap="square" lIns="91440" tIns="45720" rIns="91440" bIns="45720" rtlCol="0" anchor="t">
            <a:spAutoFit/>
          </a:bodyPr>
          <a:lstStyle/>
          <a:p>
            <a:r>
              <a:rPr lang="en-US" sz="2800" dirty="0"/>
              <a:t>How does L</a:t>
            </a:r>
            <a:r>
              <a:rPr lang="en-US" sz="2800" b="1" dirty="0"/>
              <a:t>ength of Hospital Stay</a:t>
            </a:r>
            <a:r>
              <a:rPr lang="en-US" sz="2800" dirty="0"/>
              <a:t> </a:t>
            </a:r>
            <a:r>
              <a:rPr lang="en-US" sz="2800" b="1" dirty="0"/>
              <a:t>affect </a:t>
            </a:r>
            <a:r>
              <a:rPr lang="en-US" sz="2800" dirty="0"/>
              <a:t>different</a:t>
            </a:r>
            <a:r>
              <a:rPr lang="en-US" sz="2800" b="1" dirty="0"/>
              <a:t> Age Groups</a:t>
            </a:r>
            <a:r>
              <a:rPr lang="en-US" sz="2800" dirty="0"/>
              <a:t> ?</a:t>
            </a:r>
          </a:p>
        </p:txBody>
      </p:sp>
      <p:sp>
        <p:nvSpPr>
          <p:cNvPr id="8" name="TextBox 7">
            <a:extLst>
              <a:ext uri="{FF2B5EF4-FFF2-40B4-BE49-F238E27FC236}">
                <a16:creationId xmlns:a16="http://schemas.microsoft.com/office/drawing/2014/main" id="{99629AAA-5E6F-FCB4-E951-5F50E6E726E9}"/>
              </a:ext>
            </a:extLst>
          </p:cNvPr>
          <p:cNvSpPr txBox="1"/>
          <p:nvPr/>
        </p:nvSpPr>
        <p:spPr>
          <a:xfrm>
            <a:off x="8919834" y="1433203"/>
            <a:ext cx="3005991" cy="535531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cs typeface="Calibri" panose="020F0502020204030204"/>
              </a:rPr>
              <a:t>Graph shows the changes in Length of Hospital Stay by different Age Groups</a:t>
            </a:r>
          </a:p>
          <a:p>
            <a:pPr marL="285750" indent="-285750">
              <a:buFont typeface="Arial" panose="020B0604020202020204" pitchFamily="34" charset="0"/>
              <a:buChar char="•"/>
            </a:pPr>
            <a:r>
              <a:rPr lang="en-US">
                <a:cs typeface="Calibri" panose="020F0502020204030204"/>
              </a:rPr>
              <a:t>From the graph we can analyze, a gradual increase in the mean Hospital Stay duration</a:t>
            </a:r>
          </a:p>
          <a:p>
            <a:pPr marL="285750" indent="-285750">
              <a:buFont typeface="Arial" panose="020B0604020202020204" pitchFamily="34" charset="0"/>
              <a:buChar char="•"/>
            </a:pPr>
            <a:r>
              <a:rPr lang="en-US">
                <a:cs typeface="Calibri" panose="020F0502020204030204"/>
              </a:rPr>
              <a:t>Younger age groups have lower stay duration compared to older groups</a:t>
            </a:r>
          </a:p>
          <a:p>
            <a:pPr marL="285750" indent="-285750">
              <a:buFont typeface="Arial" panose="020B0604020202020204" pitchFamily="34" charset="0"/>
              <a:buChar char="•"/>
            </a:pPr>
            <a:r>
              <a:rPr lang="en-US" b="1">
                <a:cs typeface="Calibri" panose="020F0502020204030204"/>
              </a:rPr>
              <a:t>This signifies that older patients require extended care post-op to recover compared to younger patients</a:t>
            </a:r>
          </a:p>
          <a:p>
            <a:endParaRPr lang="en-US">
              <a:cs typeface="Calibri" panose="020F0502020204030204"/>
            </a:endParaRPr>
          </a:p>
          <a:p>
            <a:pPr marL="285750" indent="-285750">
              <a:buFont typeface="Arial" panose="020B0604020202020204" pitchFamily="34" charset="0"/>
              <a:buChar char="•"/>
            </a:pPr>
            <a:endParaRPr lang="en-US" b="1">
              <a:cs typeface="Calibri"/>
            </a:endParaRPr>
          </a:p>
          <a:p>
            <a:pPr marL="285750" indent="-285750">
              <a:buFont typeface="Arial" panose="020B0604020202020204" pitchFamily="34" charset="0"/>
              <a:buChar char="•"/>
            </a:pPr>
            <a:endParaRPr lang="en-US">
              <a:cs typeface="Calibri" panose="020F0502020204030204"/>
            </a:endParaRPr>
          </a:p>
          <a:p>
            <a:pPr marL="285750" indent="-285750">
              <a:buFont typeface="Arial" panose="020B0604020202020204" pitchFamily="34" charset="0"/>
              <a:buChar char="•"/>
            </a:pPr>
            <a:endParaRPr lang="en-US">
              <a:cs typeface="Calibri" panose="020F0502020204030204"/>
            </a:endParaRPr>
          </a:p>
        </p:txBody>
      </p:sp>
      <p:cxnSp>
        <p:nvCxnSpPr>
          <p:cNvPr id="2" name="Straight Connector 1">
            <a:extLst>
              <a:ext uri="{FF2B5EF4-FFF2-40B4-BE49-F238E27FC236}">
                <a16:creationId xmlns:a16="http://schemas.microsoft.com/office/drawing/2014/main" id="{F05C39CF-3F27-CFCF-993C-9D453E36729C}"/>
              </a:ext>
            </a:extLst>
          </p:cNvPr>
          <p:cNvCxnSpPr>
            <a:cxnSpLocks/>
          </p:cNvCxnSpPr>
          <p:nvPr/>
        </p:nvCxnSpPr>
        <p:spPr>
          <a:xfrm>
            <a:off x="0" y="819051"/>
            <a:ext cx="9156700" cy="0"/>
          </a:xfrm>
          <a:prstGeom prst="line">
            <a:avLst/>
          </a:prstGeom>
          <a:ln w="28575">
            <a:solidFill>
              <a:srgbClr val="3A6F8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7149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CD5F15C-41AD-F8AF-91D7-CC1310429ED3}"/>
              </a:ext>
            </a:extLst>
          </p:cNvPr>
          <p:cNvPicPr>
            <a:picLocks noGrp="1" noChangeAspect="1"/>
          </p:cNvPicPr>
          <p:nvPr>
            <p:ph idx="1"/>
          </p:nvPr>
        </p:nvPicPr>
        <p:blipFill>
          <a:blip r:embed="rId3"/>
          <a:stretch>
            <a:fillRect/>
          </a:stretch>
        </p:blipFill>
        <p:spPr>
          <a:xfrm>
            <a:off x="83741" y="1368673"/>
            <a:ext cx="8402256" cy="4283467"/>
          </a:xfrm>
        </p:spPr>
      </p:pic>
      <p:sp>
        <p:nvSpPr>
          <p:cNvPr id="3" name="TextBox 2">
            <a:extLst>
              <a:ext uri="{FF2B5EF4-FFF2-40B4-BE49-F238E27FC236}">
                <a16:creationId xmlns:a16="http://schemas.microsoft.com/office/drawing/2014/main" id="{B777E5E8-8CAB-C44F-E52E-EC644F8BE498}"/>
              </a:ext>
            </a:extLst>
          </p:cNvPr>
          <p:cNvSpPr txBox="1"/>
          <p:nvPr/>
        </p:nvSpPr>
        <p:spPr>
          <a:xfrm>
            <a:off x="3617" y="240511"/>
            <a:ext cx="12302102" cy="523220"/>
          </a:xfrm>
          <a:prstGeom prst="rect">
            <a:avLst/>
          </a:prstGeom>
          <a:noFill/>
        </p:spPr>
        <p:txBody>
          <a:bodyPr wrap="square" lIns="91440" tIns="45720" rIns="91440" bIns="45720" rtlCol="0" anchor="t">
            <a:spAutoFit/>
          </a:bodyPr>
          <a:lstStyle/>
          <a:p>
            <a:r>
              <a:rPr lang="en-US" sz="2800" dirty="0"/>
              <a:t>How does </a:t>
            </a:r>
            <a:r>
              <a:rPr lang="en-US" sz="2800" b="1" dirty="0"/>
              <a:t>BMI affect</a:t>
            </a:r>
            <a:r>
              <a:rPr lang="en-US" sz="2800" dirty="0"/>
              <a:t> the </a:t>
            </a:r>
            <a:r>
              <a:rPr lang="en-US" sz="2800" b="1" dirty="0"/>
              <a:t>Length of Hospital Stay</a:t>
            </a:r>
            <a:r>
              <a:rPr lang="en-US" sz="2800" dirty="0"/>
              <a:t>?</a:t>
            </a:r>
          </a:p>
        </p:txBody>
      </p:sp>
      <p:sp>
        <p:nvSpPr>
          <p:cNvPr id="8" name="TextBox 7">
            <a:extLst>
              <a:ext uri="{FF2B5EF4-FFF2-40B4-BE49-F238E27FC236}">
                <a16:creationId xmlns:a16="http://schemas.microsoft.com/office/drawing/2014/main" id="{E1C7100A-F6CC-935E-D89B-96A3ADA979D1}"/>
              </a:ext>
            </a:extLst>
          </p:cNvPr>
          <p:cNvSpPr txBox="1"/>
          <p:nvPr/>
        </p:nvSpPr>
        <p:spPr>
          <a:xfrm>
            <a:off x="8725863" y="1223146"/>
            <a:ext cx="3104993" cy="6463308"/>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cs typeface="Calibri" panose="020F0502020204030204"/>
              </a:rPr>
              <a:t>Graph shows the changes in Length of Hospital Stay by BMI</a:t>
            </a:r>
          </a:p>
          <a:p>
            <a:pPr marL="285750" indent="-285750">
              <a:buFont typeface="Arial" panose="020B0604020202020204" pitchFamily="34" charset="0"/>
              <a:buChar char="•"/>
            </a:pPr>
            <a:r>
              <a:rPr lang="en-US">
                <a:cs typeface="Calibri" panose="020F0502020204030204"/>
              </a:rPr>
              <a:t>From the graph we can analyze, a gradual decrease in BMI amongst patients because of their extended stay</a:t>
            </a:r>
          </a:p>
          <a:p>
            <a:pPr marL="285750" indent="-285750">
              <a:buFont typeface="Arial" panose="020B0604020202020204" pitchFamily="34" charset="0"/>
              <a:buChar char="•"/>
            </a:pPr>
            <a:r>
              <a:rPr lang="en-US">
                <a:cs typeface="Calibri" panose="020F0502020204030204"/>
              </a:rPr>
              <a:t>There isn't much shift in mean BMI in the range of (0,7) days</a:t>
            </a:r>
          </a:p>
          <a:p>
            <a:pPr marL="285750" indent="-285750">
              <a:buFont typeface="Arial" panose="020B0604020202020204" pitchFamily="34" charset="0"/>
              <a:buChar char="•"/>
            </a:pPr>
            <a:r>
              <a:rPr lang="en-US">
                <a:cs typeface="Calibri" panose="020F0502020204030204"/>
              </a:rPr>
              <a:t>Thus, depicting that BMI of the patient starts decreasing from day 8</a:t>
            </a:r>
          </a:p>
          <a:p>
            <a:pPr marL="285750" indent="-285750">
              <a:buFont typeface="Arial" panose="020B0604020202020204" pitchFamily="34" charset="0"/>
              <a:buChar char="•"/>
            </a:pPr>
            <a:r>
              <a:rPr lang="en-US" b="1">
                <a:cs typeface="Calibri" panose="020F0502020204030204"/>
              </a:rPr>
              <a:t>Patients who stayed more than 30 days have a significant reduction in mean BMI since they came in</a:t>
            </a:r>
          </a:p>
          <a:p>
            <a:endParaRPr lang="en-US">
              <a:cs typeface="Calibri" panose="020F0502020204030204"/>
            </a:endParaRPr>
          </a:p>
          <a:p>
            <a:pPr marL="285750" indent="-285750">
              <a:buFont typeface="Arial" panose="020B0604020202020204" pitchFamily="34" charset="0"/>
              <a:buChar char="•"/>
            </a:pPr>
            <a:endParaRPr lang="en-US" b="1">
              <a:cs typeface="Calibri"/>
            </a:endParaRPr>
          </a:p>
          <a:p>
            <a:pPr marL="285750" indent="-285750">
              <a:buFont typeface="Arial" panose="020B0604020202020204" pitchFamily="34" charset="0"/>
              <a:buChar char="•"/>
            </a:pPr>
            <a:endParaRPr lang="en-US">
              <a:cs typeface="Calibri" panose="020F0502020204030204"/>
            </a:endParaRPr>
          </a:p>
          <a:p>
            <a:pPr marL="285750" indent="-285750">
              <a:buFont typeface="Arial" panose="020B0604020202020204" pitchFamily="34" charset="0"/>
              <a:buChar char="•"/>
            </a:pPr>
            <a:endParaRPr lang="en-US">
              <a:cs typeface="Calibri" panose="020F0502020204030204"/>
            </a:endParaRPr>
          </a:p>
        </p:txBody>
      </p:sp>
      <p:cxnSp>
        <p:nvCxnSpPr>
          <p:cNvPr id="2" name="Straight Connector 1">
            <a:extLst>
              <a:ext uri="{FF2B5EF4-FFF2-40B4-BE49-F238E27FC236}">
                <a16:creationId xmlns:a16="http://schemas.microsoft.com/office/drawing/2014/main" id="{3483366C-F95F-8220-CC3A-73524F08253E}"/>
              </a:ext>
            </a:extLst>
          </p:cNvPr>
          <p:cNvCxnSpPr>
            <a:cxnSpLocks/>
          </p:cNvCxnSpPr>
          <p:nvPr/>
        </p:nvCxnSpPr>
        <p:spPr>
          <a:xfrm>
            <a:off x="0" y="819051"/>
            <a:ext cx="9156700" cy="0"/>
          </a:xfrm>
          <a:prstGeom prst="line">
            <a:avLst/>
          </a:prstGeom>
          <a:ln w="28575">
            <a:solidFill>
              <a:srgbClr val="3A6F8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6001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69CF8-0AA3-7980-3178-3425EBC3628B}"/>
              </a:ext>
            </a:extLst>
          </p:cNvPr>
          <p:cNvSpPr>
            <a:spLocks noGrp="1"/>
          </p:cNvSpPr>
          <p:nvPr>
            <p:ph type="title"/>
          </p:nvPr>
        </p:nvSpPr>
        <p:spPr>
          <a:xfrm>
            <a:off x="0" y="2520093"/>
            <a:ext cx="12192000" cy="1817813"/>
          </a:xfrm>
          <a:solidFill>
            <a:schemeClr val="tx1">
              <a:lumMod val="85000"/>
              <a:lumOff val="15000"/>
            </a:schemeClr>
          </a:solidFill>
        </p:spPr>
        <p:txBody>
          <a:bodyPr>
            <a:normAutofit/>
          </a:bodyPr>
          <a:lstStyle/>
          <a:p>
            <a:pPr algn="ctr"/>
            <a:r>
              <a:rPr lang="en-US" sz="8800" b="1">
                <a:solidFill>
                  <a:schemeClr val="bg1"/>
                </a:solidFill>
                <a:latin typeface="+mn-lt"/>
              </a:rPr>
              <a:t>Thank You!</a:t>
            </a:r>
          </a:p>
        </p:txBody>
      </p:sp>
    </p:spTree>
    <p:extLst>
      <p:ext uri="{BB962C8B-B14F-4D97-AF65-F5344CB8AC3E}">
        <p14:creationId xmlns:p14="http://schemas.microsoft.com/office/powerpoint/2010/main" val="3217568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graph showing a number of red rectangular bars&#10;&#10;Description automatically generated">
            <a:extLst>
              <a:ext uri="{FF2B5EF4-FFF2-40B4-BE49-F238E27FC236}">
                <a16:creationId xmlns:a16="http://schemas.microsoft.com/office/drawing/2014/main" id="{34F78EC7-3702-2659-A116-28F3BF012388}"/>
              </a:ext>
            </a:extLst>
          </p:cNvPr>
          <p:cNvPicPr>
            <a:picLocks noGrp="1" noChangeAspect="1"/>
          </p:cNvPicPr>
          <p:nvPr>
            <p:ph idx="1"/>
          </p:nvPr>
        </p:nvPicPr>
        <p:blipFill>
          <a:blip r:embed="rId2"/>
          <a:stretch>
            <a:fillRect/>
          </a:stretch>
        </p:blipFill>
        <p:spPr>
          <a:xfrm>
            <a:off x="469716" y="928151"/>
            <a:ext cx="10903323" cy="5793440"/>
          </a:xfrm>
        </p:spPr>
      </p:pic>
      <p:sp>
        <p:nvSpPr>
          <p:cNvPr id="3" name="TextBox 2">
            <a:extLst>
              <a:ext uri="{FF2B5EF4-FFF2-40B4-BE49-F238E27FC236}">
                <a16:creationId xmlns:a16="http://schemas.microsoft.com/office/drawing/2014/main" id="{E447DBE2-D310-9930-F6FB-7127892EDEDF}"/>
              </a:ext>
            </a:extLst>
          </p:cNvPr>
          <p:cNvSpPr txBox="1"/>
          <p:nvPr/>
        </p:nvSpPr>
        <p:spPr>
          <a:xfrm>
            <a:off x="3617" y="240511"/>
            <a:ext cx="12302102" cy="523220"/>
          </a:xfrm>
          <a:prstGeom prst="rect">
            <a:avLst/>
          </a:prstGeom>
          <a:noFill/>
        </p:spPr>
        <p:txBody>
          <a:bodyPr wrap="square" lIns="91440" tIns="45720" rIns="91440" bIns="45720" rtlCol="0" anchor="t">
            <a:spAutoFit/>
          </a:bodyPr>
          <a:lstStyle/>
          <a:p>
            <a:r>
              <a:rPr lang="en-US" sz="2800"/>
              <a:t>Common types of cancer among the sample population</a:t>
            </a:r>
          </a:p>
        </p:txBody>
      </p:sp>
    </p:spTree>
    <p:extLst>
      <p:ext uri="{BB962C8B-B14F-4D97-AF65-F5344CB8AC3E}">
        <p14:creationId xmlns:p14="http://schemas.microsoft.com/office/powerpoint/2010/main" val="1187081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of a patient&#10;&#10;Description automatically generated">
            <a:extLst>
              <a:ext uri="{FF2B5EF4-FFF2-40B4-BE49-F238E27FC236}">
                <a16:creationId xmlns:a16="http://schemas.microsoft.com/office/drawing/2014/main" id="{80E784AC-14B8-7474-9941-E17622481757}"/>
              </a:ext>
            </a:extLst>
          </p:cNvPr>
          <p:cNvPicPr>
            <a:picLocks noGrp="1" noChangeAspect="1"/>
          </p:cNvPicPr>
          <p:nvPr>
            <p:ph idx="1"/>
          </p:nvPr>
        </p:nvPicPr>
        <p:blipFill>
          <a:blip r:embed="rId2"/>
          <a:stretch>
            <a:fillRect/>
          </a:stretch>
        </p:blipFill>
        <p:spPr>
          <a:xfrm>
            <a:off x="515595" y="1038268"/>
            <a:ext cx="9059919" cy="5485011"/>
          </a:xfrm>
        </p:spPr>
      </p:pic>
      <p:sp>
        <p:nvSpPr>
          <p:cNvPr id="4" name="TextBox 3">
            <a:extLst>
              <a:ext uri="{FF2B5EF4-FFF2-40B4-BE49-F238E27FC236}">
                <a16:creationId xmlns:a16="http://schemas.microsoft.com/office/drawing/2014/main" id="{55088DC2-8FBA-4003-2A37-1E807EB8E612}"/>
              </a:ext>
            </a:extLst>
          </p:cNvPr>
          <p:cNvSpPr txBox="1"/>
          <p:nvPr/>
        </p:nvSpPr>
        <p:spPr>
          <a:xfrm>
            <a:off x="3617" y="240511"/>
            <a:ext cx="12302102" cy="523220"/>
          </a:xfrm>
          <a:prstGeom prst="rect">
            <a:avLst/>
          </a:prstGeom>
          <a:noFill/>
        </p:spPr>
        <p:txBody>
          <a:bodyPr wrap="square" lIns="91440" tIns="45720" rIns="91440" bIns="45720" rtlCol="0" anchor="t">
            <a:spAutoFit/>
          </a:bodyPr>
          <a:lstStyle/>
          <a:p>
            <a:r>
              <a:rPr lang="en-US" sz="2800"/>
              <a:t>Relationship between Surgery Type, </a:t>
            </a:r>
            <a:r>
              <a:rPr lang="en-US" sz="2800" err="1"/>
              <a:t>LoHS</a:t>
            </a:r>
            <a:r>
              <a:rPr lang="en-US" sz="2800"/>
              <a:t> and ICU Stay Duration</a:t>
            </a:r>
          </a:p>
        </p:txBody>
      </p:sp>
    </p:spTree>
    <p:extLst>
      <p:ext uri="{BB962C8B-B14F-4D97-AF65-F5344CB8AC3E}">
        <p14:creationId xmlns:p14="http://schemas.microsoft.com/office/powerpoint/2010/main" val="3407412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D2E55-7DAC-E2F8-B74F-BA644C112A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C545E6-7A30-837B-CE99-B81EB0BBA42B}"/>
              </a:ext>
            </a:extLst>
          </p:cNvPr>
          <p:cNvSpPr>
            <a:spLocks noGrp="1"/>
          </p:cNvSpPr>
          <p:nvPr>
            <p:ph type="title"/>
          </p:nvPr>
        </p:nvSpPr>
        <p:spPr>
          <a:xfrm>
            <a:off x="1267055" y="2766218"/>
            <a:ext cx="3854570" cy="1325563"/>
          </a:xfrm>
          <a:prstGeom prst="roundRect">
            <a:avLst/>
          </a:prstGeom>
          <a:solidFill>
            <a:srgbClr val="3A6F8C"/>
          </a:solidFill>
          <a:ln>
            <a:noFill/>
          </a:ln>
        </p:spPr>
        <p:txBody>
          <a:bodyPr/>
          <a:lstStyle/>
          <a:p>
            <a:pPr algn="ctr"/>
            <a:r>
              <a:rPr lang="en-US" b="1">
                <a:solidFill>
                  <a:schemeClr val="bg1"/>
                </a:solidFill>
                <a:latin typeface="+mn-lt"/>
                <a:ea typeface="DengXian"/>
              </a:rPr>
              <a:t>SECTION - 1</a:t>
            </a:r>
          </a:p>
        </p:txBody>
      </p:sp>
      <p:sp>
        <p:nvSpPr>
          <p:cNvPr id="3" name="Title 1">
            <a:extLst>
              <a:ext uri="{FF2B5EF4-FFF2-40B4-BE49-F238E27FC236}">
                <a16:creationId xmlns:a16="http://schemas.microsoft.com/office/drawing/2014/main" id="{51FDA85E-C315-180A-9879-AEC7A6BD8B11}"/>
              </a:ext>
            </a:extLst>
          </p:cNvPr>
          <p:cNvSpPr txBox="1">
            <a:spLocks/>
          </p:cNvSpPr>
          <p:nvPr/>
        </p:nvSpPr>
        <p:spPr>
          <a:xfrm>
            <a:off x="6096000" y="2209885"/>
            <a:ext cx="5329687" cy="243823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mn-lt"/>
              </a:rPr>
              <a:t>What impact do the </a:t>
            </a:r>
            <a:r>
              <a:rPr lang="en-US" b="1">
                <a:solidFill>
                  <a:srgbClr val="3A6F8C"/>
                </a:solidFill>
                <a:latin typeface="+mn-lt"/>
              </a:rPr>
              <a:t>Pre-operative results </a:t>
            </a:r>
            <a:r>
              <a:rPr lang="en-US">
                <a:latin typeface="+mn-lt"/>
              </a:rPr>
              <a:t>have on different parameters?</a:t>
            </a:r>
          </a:p>
        </p:txBody>
      </p:sp>
    </p:spTree>
    <p:extLst>
      <p:ext uri="{BB962C8B-B14F-4D97-AF65-F5344CB8AC3E}">
        <p14:creationId xmlns:p14="http://schemas.microsoft.com/office/powerpoint/2010/main" val="679209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BC5A6-51F8-C9CF-888D-8E0CAE88FCB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8E565D6-6CD6-39B3-F5CC-C79D814E4781}"/>
              </a:ext>
            </a:extLst>
          </p:cNvPr>
          <p:cNvSpPr txBox="1"/>
          <p:nvPr/>
        </p:nvSpPr>
        <p:spPr>
          <a:xfrm>
            <a:off x="264160" y="172720"/>
            <a:ext cx="9316720" cy="523220"/>
          </a:xfrm>
          <a:prstGeom prst="rect">
            <a:avLst/>
          </a:prstGeom>
          <a:noFill/>
        </p:spPr>
        <p:txBody>
          <a:bodyPr wrap="square" rtlCol="0">
            <a:spAutoFit/>
          </a:bodyPr>
          <a:lstStyle/>
          <a:p>
            <a:r>
              <a:rPr lang="en-US" sz="2800"/>
              <a:t>Summary of the Pre-Operation Lab parameter values  </a:t>
            </a:r>
          </a:p>
        </p:txBody>
      </p:sp>
      <p:grpSp>
        <p:nvGrpSpPr>
          <p:cNvPr id="32" name="Group 31">
            <a:extLst>
              <a:ext uri="{FF2B5EF4-FFF2-40B4-BE49-F238E27FC236}">
                <a16:creationId xmlns:a16="http://schemas.microsoft.com/office/drawing/2014/main" id="{C6A0A90B-1480-340C-D4CB-0856AAB048D2}"/>
              </a:ext>
            </a:extLst>
          </p:cNvPr>
          <p:cNvGrpSpPr/>
          <p:nvPr/>
        </p:nvGrpSpPr>
        <p:grpSpPr>
          <a:xfrm>
            <a:off x="385311" y="1350158"/>
            <a:ext cx="10706361" cy="5106522"/>
            <a:chOff x="750209" y="1578758"/>
            <a:chExt cx="10706361" cy="5106522"/>
          </a:xfrm>
        </p:grpSpPr>
        <p:pic>
          <p:nvPicPr>
            <p:cNvPr id="6" name="Picture 5">
              <a:extLst>
                <a:ext uri="{FF2B5EF4-FFF2-40B4-BE49-F238E27FC236}">
                  <a16:creationId xmlns:a16="http://schemas.microsoft.com/office/drawing/2014/main" id="{D3639A3E-0638-DC7A-E694-2C6FC70ED7B6}"/>
                </a:ext>
              </a:extLst>
            </p:cNvPr>
            <p:cNvPicPr>
              <a:picLocks noChangeAspect="1"/>
            </p:cNvPicPr>
            <p:nvPr/>
          </p:nvPicPr>
          <p:blipFill rotWithShape="1">
            <a:blip r:embed="rId2"/>
            <a:srcRect b="50381"/>
            <a:stretch/>
          </p:blipFill>
          <p:spPr>
            <a:xfrm>
              <a:off x="1147817" y="2720340"/>
              <a:ext cx="9896365" cy="1417320"/>
            </a:xfrm>
            <a:prstGeom prst="rect">
              <a:avLst/>
            </a:prstGeom>
          </p:spPr>
        </p:pic>
        <p:sp>
          <p:nvSpPr>
            <p:cNvPr id="3" name="TextBox 2">
              <a:extLst>
                <a:ext uri="{FF2B5EF4-FFF2-40B4-BE49-F238E27FC236}">
                  <a16:creationId xmlns:a16="http://schemas.microsoft.com/office/drawing/2014/main" id="{E235251C-29CB-CC56-73D0-8FEF76EC4A02}"/>
                </a:ext>
              </a:extLst>
            </p:cNvPr>
            <p:cNvSpPr txBox="1"/>
            <p:nvPr/>
          </p:nvSpPr>
          <p:spPr>
            <a:xfrm>
              <a:off x="1393371" y="1981200"/>
              <a:ext cx="3064329" cy="369328"/>
            </a:xfrm>
            <a:prstGeom prst="rect">
              <a:avLst/>
            </a:prstGeom>
            <a:noFill/>
          </p:spPr>
          <p:txBody>
            <a:bodyPr wrap="square" rtlCol="0">
              <a:spAutoFit/>
            </a:bodyPr>
            <a:lstStyle/>
            <a:p>
              <a:r>
                <a:rPr lang="en-US" b="1"/>
                <a:t>hemoglobin       platelet count</a:t>
              </a:r>
            </a:p>
          </p:txBody>
        </p:sp>
        <p:sp>
          <p:nvSpPr>
            <p:cNvPr id="5" name="TextBox 4">
              <a:extLst>
                <a:ext uri="{FF2B5EF4-FFF2-40B4-BE49-F238E27FC236}">
                  <a16:creationId xmlns:a16="http://schemas.microsoft.com/office/drawing/2014/main" id="{2E4C54D4-F54C-FCE8-7B86-7DAB571D9E3B}"/>
                </a:ext>
              </a:extLst>
            </p:cNvPr>
            <p:cNvSpPr txBox="1"/>
            <p:nvPr/>
          </p:nvSpPr>
          <p:spPr>
            <a:xfrm>
              <a:off x="4416110" y="1738897"/>
              <a:ext cx="1940377" cy="923330"/>
            </a:xfrm>
            <a:prstGeom prst="rect">
              <a:avLst/>
            </a:prstGeom>
            <a:noFill/>
          </p:spPr>
          <p:txBody>
            <a:bodyPr wrap="square" rtlCol="0">
              <a:spAutoFit/>
            </a:bodyPr>
            <a:lstStyle/>
            <a:p>
              <a:r>
                <a:rPr lang="en-US" b="1"/>
                <a:t>activated partial thromboplastin time</a:t>
              </a:r>
            </a:p>
          </p:txBody>
        </p:sp>
        <p:sp>
          <p:nvSpPr>
            <p:cNvPr id="8" name="TextBox 7">
              <a:extLst>
                <a:ext uri="{FF2B5EF4-FFF2-40B4-BE49-F238E27FC236}">
                  <a16:creationId xmlns:a16="http://schemas.microsoft.com/office/drawing/2014/main" id="{9CBF03FC-D4F9-E019-540A-507B43BACBFF}"/>
                </a:ext>
              </a:extLst>
            </p:cNvPr>
            <p:cNvSpPr txBox="1"/>
            <p:nvPr/>
          </p:nvSpPr>
          <p:spPr>
            <a:xfrm>
              <a:off x="6258381" y="2021742"/>
              <a:ext cx="1098096" cy="369332"/>
            </a:xfrm>
            <a:prstGeom prst="rect">
              <a:avLst/>
            </a:prstGeom>
            <a:noFill/>
          </p:spPr>
          <p:txBody>
            <a:bodyPr wrap="square">
              <a:spAutoFit/>
            </a:bodyPr>
            <a:lstStyle/>
            <a:p>
              <a:r>
                <a:rPr lang="en-US" b="1"/>
                <a:t>glucose</a:t>
              </a:r>
            </a:p>
          </p:txBody>
        </p:sp>
        <p:sp>
          <p:nvSpPr>
            <p:cNvPr id="10" name="TextBox 9">
              <a:extLst>
                <a:ext uri="{FF2B5EF4-FFF2-40B4-BE49-F238E27FC236}">
                  <a16:creationId xmlns:a16="http://schemas.microsoft.com/office/drawing/2014/main" id="{2A8D577A-33E3-74FB-38DD-16505E23C03C}"/>
                </a:ext>
              </a:extLst>
            </p:cNvPr>
            <p:cNvSpPr txBox="1"/>
            <p:nvPr/>
          </p:nvSpPr>
          <p:spPr>
            <a:xfrm>
              <a:off x="7681237" y="1991970"/>
              <a:ext cx="1000125" cy="369332"/>
            </a:xfrm>
            <a:prstGeom prst="rect">
              <a:avLst/>
            </a:prstGeom>
            <a:noFill/>
          </p:spPr>
          <p:txBody>
            <a:bodyPr wrap="square">
              <a:spAutoFit/>
            </a:bodyPr>
            <a:lstStyle/>
            <a:p>
              <a:r>
                <a:rPr lang="en-US" b="1"/>
                <a:t>albumin</a:t>
              </a:r>
            </a:p>
          </p:txBody>
        </p:sp>
        <p:sp>
          <p:nvSpPr>
            <p:cNvPr id="12" name="TextBox 11">
              <a:extLst>
                <a:ext uri="{FF2B5EF4-FFF2-40B4-BE49-F238E27FC236}">
                  <a16:creationId xmlns:a16="http://schemas.microsoft.com/office/drawing/2014/main" id="{05FA2197-1609-31F4-25BB-3513A460B85A}"/>
                </a:ext>
              </a:extLst>
            </p:cNvPr>
            <p:cNvSpPr txBox="1"/>
            <p:nvPr/>
          </p:nvSpPr>
          <p:spPr>
            <a:xfrm>
              <a:off x="9417504" y="2069007"/>
              <a:ext cx="1196068" cy="369332"/>
            </a:xfrm>
            <a:prstGeom prst="rect">
              <a:avLst/>
            </a:prstGeom>
            <a:noFill/>
          </p:spPr>
          <p:txBody>
            <a:bodyPr wrap="square">
              <a:spAutoFit/>
            </a:bodyPr>
            <a:lstStyle/>
            <a:p>
              <a:r>
                <a:rPr lang="en-US" b="1"/>
                <a:t>GOT</a:t>
              </a:r>
            </a:p>
          </p:txBody>
        </p:sp>
        <p:pic>
          <p:nvPicPr>
            <p:cNvPr id="13" name="Picture 12">
              <a:extLst>
                <a:ext uri="{FF2B5EF4-FFF2-40B4-BE49-F238E27FC236}">
                  <a16:creationId xmlns:a16="http://schemas.microsoft.com/office/drawing/2014/main" id="{DBFA4C6F-78DE-F1B6-9F1C-5FCA401ED020}"/>
                </a:ext>
              </a:extLst>
            </p:cNvPr>
            <p:cNvPicPr>
              <a:picLocks noChangeAspect="1"/>
            </p:cNvPicPr>
            <p:nvPr/>
          </p:nvPicPr>
          <p:blipFill rotWithShape="1">
            <a:blip r:embed="rId2"/>
            <a:srcRect t="50381" r="44691"/>
            <a:stretch/>
          </p:blipFill>
          <p:spPr>
            <a:xfrm>
              <a:off x="921159" y="5055172"/>
              <a:ext cx="5473519" cy="1417320"/>
            </a:xfrm>
            <a:prstGeom prst="rect">
              <a:avLst/>
            </a:prstGeom>
          </p:spPr>
        </p:pic>
        <p:sp>
          <p:nvSpPr>
            <p:cNvPr id="15" name="TextBox 14">
              <a:extLst>
                <a:ext uri="{FF2B5EF4-FFF2-40B4-BE49-F238E27FC236}">
                  <a16:creationId xmlns:a16="http://schemas.microsoft.com/office/drawing/2014/main" id="{785BC8F1-EB5D-24EF-D588-74014F8B9E70}"/>
                </a:ext>
              </a:extLst>
            </p:cNvPr>
            <p:cNvSpPr txBox="1"/>
            <p:nvPr/>
          </p:nvSpPr>
          <p:spPr>
            <a:xfrm>
              <a:off x="4922520" y="4496698"/>
              <a:ext cx="755196" cy="369332"/>
            </a:xfrm>
            <a:prstGeom prst="rect">
              <a:avLst/>
            </a:prstGeom>
            <a:noFill/>
          </p:spPr>
          <p:txBody>
            <a:bodyPr wrap="square">
              <a:spAutoFit/>
            </a:bodyPr>
            <a:lstStyle/>
            <a:p>
              <a:r>
                <a:rPr lang="en-US" b="1"/>
                <a:t>GPT</a:t>
              </a:r>
            </a:p>
          </p:txBody>
        </p:sp>
        <p:sp>
          <p:nvSpPr>
            <p:cNvPr id="17" name="TextBox 16">
              <a:extLst>
                <a:ext uri="{FF2B5EF4-FFF2-40B4-BE49-F238E27FC236}">
                  <a16:creationId xmlns:a16="http://schemas.microsoft.com/office/drawing/2014/main" id="{8090A7CA-8A24-AA09-08A4-53653EC3D0C8}"/>
                </a:ext>
              </a:extLst>
            </p:cNvPr>
            <p:cNvSpPr txBox="1"/>
            <p:nvPr/>
          </p:nvSpPr>
          <p:spPr>
            <a:xfrm>
              <a:off x="3067191" y="4297795"/>
              <a:ext cx="1528989" cy="646331"/>
            </a:xfrm>
            <a:prstGeom prst="rect">
              <a:avLst/>
            </a:prstGeom>
            <a:noFill/>
          </p:spPr>
          <p:txBody>
            <a:bodyPr wrap="square">
              <a:spAutoFit/>
            </a:bodyPr>
            <a:lstStyle/>
            <a:p>
              <a:r>
                <a:rPr lang="en-US" b="1"/>
                <a:t>blood urea nitrogen</a:t>
              </a:r>
            </a:p>
          </p:txBody>
        </p:sp>
        <p:sp>
          <p:nvSpPr>
            <p:cNvPr id="19" name="TextBox 18">
              <a:extLst>
                <a:ext uri="{FF2B5EF4-FFF2-40B4-BE49-F238E27FC236}">
                  <a16:creationId xmlns:a16="http://schemas.microsoft.com/office/drawing/2014/main" id="{53C3A02B-0170-7CE6-9012-B68DEF768EF4}"/>
                </a:ext>
              </a:extLst>
            </p:cNvPr>
            <p:cNvSpPr txBox="1"/>
            <p:nvPr/>
          </p:nvSpPr>
          <p:spPr>
            <a:xfrm>
              <a:off x="1538202" y="4419661"/>
              <a:ext cx="1528989" cy="369332"/>
            </a:xfrm>
            <a:prstGeom prst="rect">
              <a:avLst/>
            </a:prstGeom>
            <a:noFill/>
          </p:spPr>
          <p:txBody>
            <a:bodyPr wrap="square">
              <a:spAutoFit/>
            </a:bodyPr>
            <a:lstStyle/>
            <a:p>
              <a:r>
                <a:rPr lang="en-US" b="1" err="1"/>
                <a:t>creatinin</a:t>
              </a:r>
              <a:endParaRPr lang="en-US" b="1"/>
            </a:p>
          </p:txBody>
        </p:sp>
        <p:sp>
          <p:nvSpPr>
            <p:cNvPr id="20" name="Rectangle 19">
              <a:extLst>
                <a:ext uri="{FF2B5EF4-FFF2-40B4-BE49-F238E27FC236}">
                  <a16:creationId xmlns:a16="http://schemas.microsoft.com/office/drawing/2014/main" id="{20ABDE2C-8338-0697-E24D-421B7B27CD3E}"/>
                </a:ext>
              </a:extLst>
            </p:cNvPr>
            <p:cNvSpPr/>
            <p:nvPr/>
          </p:nvSpPr>
          <p:spPr>
            <a:xfrm>
              <a:off x="2672451" y="1698175"/>
              <a:ext cx="109305" cy="2439485"/>
            </a:xfrm>
            <a:prstGeom prst="rect">
              <a:avLst/>
            </a:prstGeom>
            <a:solidFill>
              <a:srgbClr val="3A6F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1" name="Rectangle 20">
              <a:extLst>
                <a:ext uri="{FF2B5EF4-FFF2-40B4-BE49-F238E27FC236}">
                  <a16:creationId xmlns:a16="http://schemas.microsoft.com/office/drawing/2014/main" id="{8A2DDDCF-846E-229E-27EE-FBC7999EADA8}"/>
                </a:ext>
              </a:extLst>
            </p:cNvPr>
            <p:cNvSpPr/>
            <p:nvPr/>
          </p:nvSpPr>
          <p:spPr>
            <a:xfrm>
              <a:off x="4376972" y="1698175"/>
              <a:ext cx="109305" cy="2439485"/>
            </a:xfrm>
            <a:prstGeom prst="rect">
              <a:avLst/>
            </a:prstGeom>
            <a:solidFill>
              <a:srgbClr val="3A6F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3" name="Rectangle 22">
              <a:extLst>
                <a:ext uri="{FF2B5EF4-FFF2-40B4-BE49-F238E27FC236}">
                  <a16:creationId xmlns:a16="http://schemas.microsoft.com/office/drawing/2014/main" id="{1FA5D2C1-BE8B-1035-41CA-7E3225F95447}"/>
                </a:ext>
              </a:extLst>
            </p:cNvPr>
            <p:cNvSpPr/>
            <p:nvPr/>
          </p:nvSpPr>
          <p:spPr>
            <a:xfrm>
              <a:off x="6081493" y="1698174"/>
              <a:ext cx="109305" cy="2439485"/>
            </a:xfrm>
            <a:prstGeom prst="rect">
              <a:avLst/>
            </a:prstGeom>
            <a:solidFill>
              <a:srgbClr val="3A6F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4" name="Rectangle 23">
              <a:extLst>
                <a:ext uri="{FF2B5EF4-FFF2-40B4-BE49-F238E27FC236}">
                  <a16:creationId xmlns:a16="http://schemas.microsoft.com/office/drawing/2014/main" id="{8384BA3B-ABFA-33E7-1D5E-CBE1651D2DC8}"/>
                </a:ext>
              </a:extLst>
            </p:cNvPr>
            <p:cNvSpPr/>
            <p:nvPr/>
          </p:nvSpPr>
          <p:spPr>
            <a:xfrm>
              <a:off x="7631681" y="1698171"/>
              <a:ext cx="109305" cy="2439485"/>
            </a:xfrm>
            <a:prstGeom prst="rect">
              <a:avLst/>
            </a:prstGeom>
            <a:solidFill>
              <a:srgbClr val="3A6F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5" name="Rectangle 24">
              <a:extLst>
                <a:ext uri="{FF2B5EF4-FFF2-40B4-BE49-F238E27FC236}">
                  <a16:creationId xmlns:a16="http://schemas.microsoft.com/office/drawing/2014/main" id="{E1D122D2-ED4A-41ED-6A3C-E6135B0AB252}"/>
                </a:ext>
              </a:extLst>
            </p:cNvPr>
            <p:cNvSpPr/>
            <p:nvPr/>
          </p:nvSpPr>
          <p:spPr>
            <a:xfrm>
              <a:off x="9146948" y="1698172"/>
              <a:ext cx="109305" cy="2439485"/>
            </a:xfrm>
            <a:prstGeom prst="rect">
              <a:avLst/>
            </a:prstGeom>
            <a:solidFill>
              <a:srgbClr val="3A6F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6" name="Rectangle 25">
              <a:extLst>
                <a:ext uri="{FF2B5EF4-FFF2-40B4-BE49-F238E27FC236}">
                  <a16:creationId xmlns:a16="http://schemas.microsoft.com/office/drawing/2014/main" id="{9EE5C4F5-52B0-745F-48CE-D6BE00EEFE57}"/>
                </a:ext>
              </a:extLst>
            </p:cNvPr>
            <p:cNvSpPr/>
            <p:nvPr/>
          </p:nvSpPr>
          <p:spPr>
            <a:xfrm>
              <a:off x="2672451" y="4245795"/>
              <a:ext cx="109305" cy="2439485"/>
            </a:xfrm>
            <a:prstGeom prst="rect">
              <a:avLst/>
            </a:prstGeom>
            <a:solidFill>
              <a:srgbClr val="3A6F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7" name="Rectangle 26">
              <a:extLst>
                <a:ext uri="{FF2B5EF4-FFF2-40B4-BE49-F238E27FC236}">
                  <a16:creationId xmlns:a16="http://schemas.microsoft.com/office/drawing/2014/main" id="{302FD75F-A777-4819-0BA3-4EC14C7EFDE5}"/>
                </a:ext>
              </a:extLst>
            </p:cNvPr>
            <p:cNvSpPr/>
            <p:nvPr/>
          </p:nvSpPr>
          <p:spPr>
            <a:xfrm>
              <a:off x="4376971" y="4245795"/>
              <a:ext cx="109305" cy="2439485"/>
            </a:xfrm>
            <a:prstGeom prst="rect">
              <a:avLst/>
            </a:prstGeom>
            <a:solidFill>
              <a:srgbClr val="3A6F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8" name="Rectangle 27">
              <a:extLst>
                <a:ext uri="{FF2B5EF4-FFF2-40B4-BE49-F238E27FC236}">
                  <a16:creationId xmlns:a16="http://schemas.microsoft.com/office/drawing/2014/main" id="{699042C6-FFFB-C170-90C2-FEE227DD4E89}"/>
                </a:ext>
              </a:extLst>
            </p:cNvPr>
            <p:cNvSpPr/>
            <p:nvPr/>
          </p:nvSpPr>
          <p:spPr>
            <a:xfrm>
              <a:off x="6081493" y="4245795"/>
              <a:ext cx="109305" cy="2439485"/>
            </a:xfrm>
            <a:prstGeom prst="rect">
              <a:avLst/>
            </a:prstGeom>
            <a:solidFill>
              <a:srgbClr val="3A6F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9" name="Rectangle 28">
              <a:extLst>
                <a:ext uri="{FF2B5EF4-FFF2-40B4-BE49-F238E27FC236}">
                  <a16:creationId xmlns:a16="http://schemas.microsoft.com/office/drawing/2014/main" id="{CC5A9654-82E6-E3A1-40CE-841072E47362}"/>
                </a:ext>
              </a:extLst>
            </p:cNvPr>
            <p:cNvSpPr/>
            <p:nvPr/>
          </p:nvSpPr>
          <p:spPr>
            <a:xfrm>
              <a:off x="794657" y="4137656"/>
              <a:ext cx="10661913" cy="121866"/>
            </a:xfrm>
            <a:prstGeom prst="rect">
              <a:avLst/>
            </a:prstGeom>
            <a:solidFill>
              <a:srgbClr val="3B383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0" name="Rectangle 29">
              <a:extLst>
                <a:ext uri="{FF2B5EF4-FFF2-40B4-BE49-F238E27FC236}">
                  <a16:creationId xmlns:a16="http://schemas.microsoft.com/office/drawing/2014/main" id="{6FB5662E-8831-99A5-F798-CBE2014F3924}"/>
                </a:ext>
              </a:extLst>
            </p:cNvPr>
            <p:cNvSpPr/>
            <p:nvPr/>
          </p:nvSpPr>
          <p:spPr>
            <a:xfrm>
              <a:off x="750209" y="1578758"/>
              <a:ext cx="10661913" cy="121866"/>
            </a:xfrm>
            <a:prstGeom prst="rect">
              <a:avLst/>
            </a:prstGeom>
            <a:solidFill>
              <a:srgbClr val="3B383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grpSp>
      <p:sp>
        <p:nvSpPr>
          <p:cNvPr id="31" name="TextBox 30">
            <a:extLst>
              <a:ext uri="{FF2B5EF4-FFF2-40B4-BE49-F238E27FC236}">
                <a16:creationId xmlns:a16="http://schemas.microsoft.com/office/drawing/2014/main" id="{46B9022B-F1DB-EA11-CD4B-F19407B325B3}"/>
              </a:ext>
            </a:extLst>
          </p:cNvPr>
          <p:cNvSpPr txBox="1"/>
          <p:nvPr/>
        </p:nvSpPr>
        <p:spPr>
          <a:xfrm>
            <a:off x="5981668" y="4069195"/>
            <a:ext cx="5110004" cy="2585323"/>
          </a:xfrm>
          <a:prstGeom prst="rect">
            <a:avLst/>
          </a:prstGeom>
          <a:noFill/>
        </p:spPr>
        <p:txBody>
          <a:bodyPr wrap="square" rtlCol="0">
            <a:spAutoFit/>
          </a:bodyPr>
          <a:lstStyle/>
          <a:p>
            <a:r>
              <a:rPr lang="en-US" b="1"/>
              <a:t>Key Takeaways:</a:t>
            </a:r>
          </a:p>
          <a:p>
            <a:endParaRPr lang="en-US"/>
          </a:p>
          <a:p>
            <a:pPr marL="285750" indent="-285750">
              <a:buFont typeface="Arial" panose="020B0604020202020204" pitchFamily="34" charset="0"/>
              <a:buChar char="•"/>
            </a:pPr>
            <a:r>
              <a:rPr lang="en-US"/>
              <a:t>Preop-</a:t>
            </a:r>
            <a:r>
              <a:rPr lang="en-US" err="1"/>
              <a:t>ast</a:t>
            </a:r>
            <a:r>
              <a:rPr lang="en-US"/>
              <a:t> and preop-</a:t>
            </a:r>
            <a:r>
              <a:rPr lang="en-US" err="1"/>
              <a:t>alb</a:t>
            </a:r>
            <a:r>
              <a:rPr lang="en-US"/>
              <a:t>, there is significant different between the 3</a:t>
            </a:r>
            <a:r>
              <a:rPr lang="en-US" baseline="30000"/>
              <a:t>rd</a:t>
            </a:r>
            <a:r>
              <a:rPr lang="en-US"/>
              <a:t> quartile and maximum value, this indicates outliers on the higher distribution end in the dataset. </a:t>
            </a:r>
          </a:p>
          <a:p>
            <a:pPr marL="285750" indent="-285750">
              <a:buFont typeface="Arial" panose="020B0604020202020204" pitchFamily="34" charset="0"/>
              <a:buChar char="•"/>
            </a:pPr>
            <a:r>
              <a:rPr lang="en-US"/>
              <a:t>Preop-</a:t>
            </a:r>
            <a:r>
              <a:rPr lang="en-US" err="1"/>
              <a:t>plt</a:t>
            </a:r>
            <a:r>
              <a:rPr lang="en-US"/>
              <a:t> has outliers in the lower end of distribution due to the difference between minimum value and 1</a:t>
            </a:r>
            <a:r>
              <a:rPr lang="en-US" baseline="30000"/>
              <a:t>st</a:t>
            </a:r>
            <a:r>
              <a:rPr lang="en-US"/>
              <a:t> quartile. </a:t>
            </a:r>
          </a:p>
        </p:txBody>
      </p:sp>
      <p:cxnSp>
        <p:nvCxnSpPr>
          <p:cNvPr id="7" name="Straight Connector 6">
            <a:extLst>
              <a:ext uri="{FF2B5EF4-FFF2-40B4-BE49-F238E27FC236}">
                <a16:creationId xmlns:a16="http://schemas.microsoft.com/office/drawing/2014/main" id="{A2DE6760-6033-2488-A1A7-B4ADE683A034}"/>
              </a:ext>
            </a:extLst>
          </p:cNvPr>
          <p:cNvCxnSpPr>
            <a:cxnSpLocks/>
          </p:cNvCxnSpPr>
          <p:nvPr/>
        </p:nvCxnSpPr>
        <p:spPr>
          <a:xfrm>
            <a:off x="0" y="819051"/>
            <a:ext cx="9156700" cy="0"/>
          </a:xfrm>
          <a:prstGeom prst="line">
            <a:avLst/>
          </a:prstGeom>
          <a:ln w="28575">
            <a:solidFill>
              <a:srgbClr val="3A6F8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14060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6B760-8255-6B4D-A8E9-3F073E59B2B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52F4885-2100-21FA-C393-2F6B46E235A9}"/>
              </a:ext>
            </a:extLst>
          </p:cNvPr>
          <p:cNvSpPr txBox="1"/>
          <p:nvPr/>
        </p:nvSpPr>
        <p:spPr>
          <a:xfrm>
            <a:off x="264160" y="172720"/>
            <a:ext cx="10717784" cy="523220"/>
          </a:xfrm>
          <a:prstGeom prst="rect">
            <a:avLst/>
          </a:prstGeom>
          <a:noFill/>
        </p:spPr>
        <p:txBody>
          <a:bodyPr wrap="square" rtlCol="0">
            <a:spAutoFit/>
          </a:bodyPr>
          <a:lstStyle/>
          <a:p>
            <a:r>
              <a:rPr lang="en-US" sz="2800"/>
              <a:t>Are there any preop variables affecting mortality? </a:t>
            </a:r>
          </a:p>
        </p:txBody>
      </p:sp>
      <p:pic>
        <p:nvPicPr>
          <p:cNvPr id="12" name="Picture 11">
            <a:extLst>
              <a:ext uri="{FF2B5EF4-FFF2-40B4-BE49-F238E27FC236}">
                <a16:creationId xmlns:a16="http://schemas.microsoft.com/office/drawing/2014/main" id="{41FFB789-8AF9-7968-CF07-9AB3D3417163}"/>
              </a:ext>
            </a:extLst>
          </p:cNvPr>
          <p:cNvPicPr>
            <a:picLocks noChangeAspect="1"/>
          </p:cNvPicPr>
          <p:nvPr/>
        </p:nvPicPr>
        <p:blipFill rotWithShape="1">
          <a:blip r:embed="rId2"/>
          <a:srcRect t="2005"/>
          <a:stretch/>
        </p:blipFill>
        <p:spPr>
          <a:xfrm>
            <a:off x="264160" y="1311007"/>
            <a:ext cx="7834258" cy="4817649"/>
          </a:xfrm>
          <a:prstGeom prst="rect">
            <a:avLst/>
          </a:prstGeom>
        </p:spPr>
      </p:pic>
      <p:sp>
        <p:nvSpPr>
          <p:cNvPr id="14" name="TextBox 13">
            <a:extLst>
              <a:ext uri="{FF2B5EF4-FFF2-40B4-BE49-F238E27FC236}">
                <a16:creationId xmlns:a16="http://schemas.microsoft.com/office/drawing/2014/main" id="{34C8B6DD-9411-BF1C-966E-3A14E1845024}"/>
              </a:ext>
            </a:extLst>
          </p:cNvPr>
          <p:cNvSpPr txBox="1"/>
          <p:nvPr/>
        </p:nvSpPr>
        <p:spPr>
          <a:xfrm>
            <a:off x="7777549" y="1389994"/>
            <a:ext cx="3758720" cy="5078313"/>
          </a:xfrm>
          <a:prstGeom prst="rect">
            <a:avLst/>
          </a:prstGeom>
          <a:noFill/>
        </p:spPr>
        <p:txBody>
          <a:bodyPr wrap="square">
            <a:spAutoFit/>
          </a:bodyPr>
          <a:lstStyle/>
          <a:p>
            <a:endParaRPr lang="en-US"/>
          </a:p>
          <a:p>
            <a:pPr marL="285750" indent="-285750">
              <a:buFont typeface="Arial" panose="020B0604020202020204" pitchFamily="34" charset="0"/>
              <a:buChar char="•"/>
            </a:pPr>
            <a:r>
              <a:rPr lang="en-US"/>
              <a:t>The analysis shows significant probability of death difference between normal and abnormal values of </a:t>
            </a:r>
            <a:r>
              <a:rPr lang="en-US" err="1"/>
              <a:t>preop_alb</a:t>
            </a:r>
            <a:endParaRPr lang="en-US"/>
          </a:p>
          <a:p>
            <a:pPr marL="285750" indent="-285750">
              <a:buFont typeface="Arial" panose="020B0604020202020204" pitchFamily="34" charset="0"/>
              <a:buChar char="•"/>
            </a:pPr>
            <a:r>
              <a:rPr lang="en-US"/>
              <a:t>Albumin levels are indicative of nutritional status and plays a role in maintaining immune function</a:t>
            </a:r>
          </a:p>
          <a:p>
            <a:endParaRPr lang="en-US"/>
          </a:p>
          <a:p>
            <a:endParaRPr lang="en-US"/>
          </a:p>
          <a:p>
            <a:pPr marL="285750" indent="-285750">
              <a:buFont typeface="Arial" panose="020B0604020202020204" pitchFamily="34" charset="0"/>
              <a:buChar char="•"/>
            </a:pPr>
            <a:r>
              <a:rPr lang="en-US"/>
              <a:t>It is essential to </a:t>
            </a:r>
            <a:r>
              <a:rPr lang="en-US" b="1"/>
              <a:t>monitor patients with low albumin levels closely for signs of infection</a:t>
            </a:r>
            <a:r>
              <a:rPr lang="en-US"/>
              <a:t> or other complications</a:t>
            </a:r>
          </a:p>
          <a:p>
            <a:pPr marL="285750" indent="-285750">
              <a:buFont typeface="Arial" panose="020B0604020202020204" pitchFamily="34" charset="0"/>
              <a:buChar char="•"/>
            </a:pPr>
            <a:r>
              <a:rPr lang="en-US"/>
              <a:t>Provide nutritional support to patients with low albumin levels to improve their nutritional status and overall health</a:t>
            </a:r>
          </a:p>
        </p:txBody>
      </p:sp>
      <p:sp>
        <p:nvSpPr>
          <p:cNvPr id="15" name="Rectangle 14">
            <a:extLst>
              <a:ext uri="{FF2B5EF4-FFF2-40B4-BE49-F238E27FC236}">
                <a16:creationId xmlns:a16="http://schemas.microsoft.com/office/drawing/2014/main" id="{1714A9B5-D514-AE20-E431-BBF7281D44D8}"/>
              </a:ext>
            </a:extLst>
          </p:cNvPr>
          <p:cNvSpPr/>
          <p:nvPr/>
        </p:nvSpPr>
        <p:spPr>
          <a:xfrm>
            <a:off x="795593" y="1665876"/>
            <a:ext cx="691683" cy="4264477"/>
          </a:xfrm>
          <a:prstGeom prst="rect">
            <a:avLst/>
          </a:prstGeom>
          <a:noFill/>
          <a:ln w="38100">
            <a:solidFill>
              <a:srgbClr val="3A6F8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D86742CA-1493-4419-F712-FD061B49FE64}"/>
              </a:ext>
            </a:extLst>
          </p:cNvPr>
          <p:cNvCxnSpPr>
            <a:cxnSpLocks/>
          </p:cNvCxnSpPr>
          <p:nvPr/>
        </p:nvCxnSpPr>
        <p:spPr>
          <a:xfrm>
            <a:off x="0" y="819051"/>
            <a:ext cx="9156700" cy="0"/>
          </a:xfrm>
          <a:prstGeom prst="line">
            <a:avLst/>
          </a:prstGeom>
          <a:ln w="28575">
            <a:solidFill>
              <a:srgbClr val="3A6F8C"/>
            </a:solidFill>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36808FB6-D98D-B4AD-1471-44761AFED115}"/>
              </a:ext>
            </a:extLst>
          </p:cNvPr>
          <p:cNvSpPr txBox="1"/>
          <p:nvPr/>
        </p:nvSpPr>
        <p:spPr>
          <a:xfrm>
            <a:off x="8471971" y="1167788"/>
            <a:ext cx="2509973" cy="369332"/>
          </a:xfrm>
          <a:prstGeom prst="rect">
            <a:avLst/>
          </a:prstGeom>
          <a:noFill/>
        </p:spPr>
        <p:txBody>
          <a:bodyPr wrap="square" rtlCol="0">
            <a:spAutoFit/>
          </a:bodyPr>
          <a:lstStyle/>
          <a:p>
            <a:r>
              <a:rPr lang="en-US" b="1"/>
              <a:t>1. </a:t>
            </a:r>
            <a:r>
              <a:rPr lang="en-US" b="1" err="1"/>
              <a:t>preop_alb</a:t>
            </a:r>
            <a:endParaRPr lang="en-US" b="1"/>
          </a:p>
        </p:txBody>
      </p:sp>
    </p:spTree>
    <p:extLst>
      <p:ext uri="{BB962C8B-B14F-4D97-AF65-F5344CB8AC3E}">
        <p14:creationId xmlns:p14="http://schemas.microsoft.com/office/powerpoint/2010/main" val="2737053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C73C8-ED6F-15E3-5E22-2B23AEC41B2D}"/>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7EBE26CC-1FEF-AB7C-2B57-DCE1C839750D}"/>
              </a:ext>
            </a:extLst>
          </p:cNvPr>
          <p:cNvPicPr>
            <a:picLocks noChangeAspect="1"/>
          </p:cNvPicPr>
          <p:nvPr/>
        </p:nvPicPr>
        <p:blipFill rotWithShape="1">
          <a:blip r:embed="rId2"/>
          <a:srcRect t="2005"/>
          <a:stretch/>
        </p:blipFill>
        <p:spPr>
          <a:xfrm>
            <a:off x="264161" y="1372908"/>
            <a:ext cx="7668621" cy="4715791"/>
          </a:xfrm>
          <a:prstGeom prst="rect">
            <a:avLst/>
          </a:prstGeom>
        </p:spPr>
      </p:pic>
      <p:sp>
        <p:nvSpPr>
          <p:cNvPr id="14" name="TextBox 13">
            <a:extLst>
              <a:ext uri="{FF2B5EF4-FFF2-40B4-BE49-F238E27FC236}">
                <a16:creationId xmlns:a16="http://schemas.microsoft.com/office/drawing/2014/main" id="{2668C298-512A-8A9D-2302-5A52B29F4703}"/>
              </a:ext>
            </a:extLst>
          </p:cNvPr>
          <p:cNvSpPr txBox="1"/>
          <p:nvPr/>
        </p:nvSpPr>
        <p:spPr>
          <a:xfrm>
            <a:off x="7921672" y="1674627"/>
            <a:ext cx="4045858" cy="4801314"/>
          </a:xfrm>
          <a:prstGeom prst="rect">
            <a:avLst/>
          </a:prstGeom>
          <a:noFill/>
        </p:spPr>
        <p:txBody>
          <a:bodyPr wrap="square">
            <a:spAutoFit/>
          </a:bodyPr>
          <a:lstStyle/>
          <a:p>
            <a:endParaRPr lang="en-US"/>
          </a:p>
          <a:p>
            <a:pPr marL="285750" indent="-285750">
              <a:buFont typeface="Arial" panose="020B0604020202020204" pitchFamily="34" charset="0"/>
              <a:buChar char="•"/>
            </a:pPr>
            <a:r>
              <a:rPr lang="en-US"/>
              <a:t>AST and ALT levels outside the normal range may be at higher risk of developing complications during surgery and in the post-operative period</a:t>
            </a:r>
          </a:p>
          <a:p>
            <a:endParaRPr lang="en-US"/>
          </a:p>
          <a:p>
            <a:pPr marL="285750" indent="-285750">
              <a:buFont typeface="Arial" panose="020B0604020202020204" pitchFamily="34" charset="0"/>
              <a:buChar char="•"/>
            </a:pPr>
            <a:r>
              <a:rPr lang="en-US"/>
              <a:t>This could include bleeding problems, infections, or issues with wound healing</a:t>
            </a:r>
          </a:p>
          <a:p>
            <a:endParaRPr lang="en-US"/>
          </a:p>
          <a:p>
            <a:pPr marL="285750" indent="-285750">
              <a:buFont typeface="Arial" panose="020B0604020202020204" pitchFamily="34" charset="0"/>
              <a:buChar char="•"/>
            </a:pPr>
            <a:r>
              <a:rPr lang="en-US"/>
              <a:t>Screen patients for AST and ALT levels before surgery to identify those at higher risk of complications</a:t>
            </a:r>
          </a:p>
          <a:p>
            <a:endParaRPr lang="en-US"/>
          </a:p>
          <a:p>
            <a:pPr marL="285750" indent="-285750">
              <a:buFont typeface="Arial" panose="020B0604020202020204" pitchFamily="34" charset="0"/>
              <a:buChar char="•"/>
            </a:pPr>
            <a:r>
              <a:rPr lang="en-US" b="1"/>
              <a:t>Collaborate with liver specialists for post-operative treatments</a:t>
            </a:r>
          </a:p>
        </p:txBody>
      </p:sp>
      <p:cxnSp>
        <p:nvCxnSpPr>
          <p:cNvPr id="7" name="Connector: Curved 6">
            <a:extLst>
              <a:ext uri="{FF2B5EF4-FFF2-40B4-BE49-F238E27FC236}">
                <a16:creationId xmlns:a16="http://schemas.microsoft.com/office/drawing/2014/main" id="{3A76980E-0953-69A4-9FE5-82244C41A6C8}"/>
              </a:ext>
            </a:extLst>
          </p:cNvPr>
          <p:cNvCxnSpPr>
            <a:cxnSpLocks/>
          </p:cNvCxnSpPr>
          <p:nvPr/>
        </p:nvCxnSpPr>
        <p:spPr>
          <a:xfrm rot="16200000" flipH="1" flipV="1">
            <a:off x="6330356" y="-1163154"/>
            <a:ext cx="769722" cy="6958511"/>
          </a:xfrm>
          <a:prstGeom prst="curvedConnector4">
            <a:avLst>
              <a:gd name="adj1" fmla="val -42427"/>
              <a:gd name="adj2" fmla="val 100021"/>
            </a:avLst>
          </a:prstGeom>
          <a:ln w="38100">
            <a:solidFill>
              <a:srgbClr val="3A6F8C"/>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3C1DABA6-4A57-74FF-6014-86C2800CC67F}"/>
              </a:ext>
            </a:extLst>
          </p:cNvPr>
          <p:cNvCxnSpPr>
            <a:cxnSpLocks/>
          </p:cNvCxnSpPr>
          <p:nvPr/>
        </p:nvCxnSpPr>
        <p:spPr>
          <a:xfrm rot="16200000" flipH="1" flipV="1">
            <a:off x="5824168" y="-2050338"/>
            <a:ext cx="388725" cy="8351882"/>
          </a:xfrm>
          <a:prstGeom prst="curvedConnector4">
            <a:avLst>
              <a:gd name="adj1" fmla="val -109215"/>
              <a:gd name="adj2" fmla="val 100279"/>
            </a:avLst>
          </a:prstGeom>
          <a:ln w="28575">
            <a:solidFill>
              <a:srgbClr val="3A6F8C"/>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1EA7265-C3FA-3D7E-B8BB-AA42A808948D}"/>
              </a:ext>
            </a:extLst>
          </p:cNvPr>
          <p:cNvSpPr/>
          <p:nvPr/>
        </p:nvSpPr>
        <p:spPr>
          <a:xfrm>
            <a:off x="1396275" y="2319965"/>
            <a:ext cx="740229" cy="3510639"/>
          </a:xfrm>
          <a:prstGeom prst="rect">
            <a:avLst/>
          </a:prstGeom>
          <a:noFill/>
          <a:ln w="38100">
            <a:solidFill>
              <a:srgbClr val="3A6F8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CC7F172-ECC8-3392-898C-B5C9D1C813CD}"/>
              </a:ext>
            </a:extLst>
          </p:cNvPr>
          <p:cNvSpPr/>
          <p:nvPr/>
        </p:nvSpPr>
        <p:spPr>
          <a:xfrm>
            <a:off x="2789647" y="2700963"/>
            <a:ext cx="740229" cy="3129641"/>
          </a:xfrm>
          <a:prstGeom prst="rect">
            <a:avLst/>
          </a:prstGeom>
          <a:noFill/>
          <a:ln w="38100">
            <a:solidFill>
              <a:srgbClr val="3A6F8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31F634A7-2969-09E7-C15A-54537B76E3E6}"/>
              </a:ext>
            </a:extLst>
          </p:cNvPr>
          <p:cNvCxnSpPr>
            <a:cxnSpLocks/>
          </p:cNvCxnSpPr>
          <p:nvPr/>
        </p:nvCxnSpPr>
        <p:spPr>
          <a:xfrm>
            <a:off x="0" y="819051"/>
            <a:ext cx="9156700" cy="0"/>
          </a:xfrm>
          <a:prstGeom prst="line">
            <a:avLst/>
          </a:prstGeom>
          <a:ln w="28575">
            <a:solidFill>
              <a:srgbClr val="3A6F8C"/>
            </a:solidFill>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3588B443-A20F-E05F-842C-9FDA2212691A}"/>
              </a:ext>
            </a:extLst>
          </p:cNvPr>
          <p:cNvSpPr txBox="1"/>
          <p:nvPr/>
        </p:nvSpPr>
        <p:spPr>
          <a:xfrm>
            <a:off x="264160" y="172720"/>
            <a:ext cx="10717784" cy="523220"/>
          </a:xfrm>
          <a:prstGeom prst="rect">
            <a:avLst/>
          </a:prstGeom>
          <a:noFill/>
        </p:spPr>
        <p:txBody>
          <a:bodyPr wrap="square" rtlCol="0">
            <a:spAutoFit/>
          </a:bodyPr>
          <a:lstStyle/>
          <a:p>
            <a:r>
              <a:rPr lang="en-US" sz="2800"/>
              <a:t>Are there any preop variables affecting mortality? </a:t>
            </a:r>
          </a:p>
        </p:txBody>
      </p:sp>
      <p:sp>
        <p:nvSpPr>
          <p:cNvPr id="2" name="TextBox 1">
            <a:extLst>
              <a:ext uri="{FF2B5EF4-FFF2-40B4-BE49-F238E27FC236}">
                <a16:creationId xmlns:a16="http://schemas.microsoft.com/office/drawing/2014/main" id="{1A1EBB85-9E77-DA63-6AB2-9121E1D3697C}"/>
              </a:ext>
            </a:extLst>
          </p:cNvPr>
          <p:cNvSpPr txBox="1"/>
          <p:nvPr/>
        </p:nvSpPr>
        <p:spPr>
          <a:xfrm>
            <a:off x="8471971" y="1167788"/>
            <a:ext cx="3205909" cy="369332"/>
          </a:xfrm>
          <a:prstGeom prst="rect">
            <a:avLst/>
          </a:prstGeom>
          <a:noFill/>
        </p:spPr>
        <p:txBody>
          <a:bodyPr wrap="square" rtlCol="0">
            <a:spAutoFit/>
          </a:bodyPr>
          <a:lstStyle/>
          <a:p>
            <a:r>
              <a:rPr lang="en-US" b="1"/>
              <a:t>2.  </a:t>
            </a:r>
            <a:r>
              <a:rPr lang="en-US" b="1" err="1"/>
              <a:t>preop_alt</a:t>
            </a:r>
            <a:r>
              <a:rPr lang="en-US" b="1"/>
              <a:t> and </a:t>
            </a:r>
            <a:r>
              <a:rPr lang="en-US" b="1" err="1"/>
              <a:t>preop_ast</a:t>
            </a:r>
            <a:endParaRPr lang="en-US" b="1"/>
          </a:p>
        </p:txBody>
      </p:sp>
    </p:spTree>
    <p:extLst>
      <p:ext uri="{BB962C8B-B14F-4D97-AF65-F5344CB8AC3E}">
        <p14:creationId xmlns:p14="http://schemas.microsoft.com/office/powerpoint/2010/main" val="679817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16D3C-746A-DDCB-DCA7-1613CF127EC3}"/>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0C8323F2-3331-32A4-7A45-6D4531B60C4A}"/>
              </a:ext>
            </a:extLst>
          </p:cNvPr>
          <p:cNvPicPr>
            <a:picLocks noChangeAspect="1"/>
          </p:cNvPicPr>
          <p:nvPr/>
        </p:nvPicPr>
        <p:blipFill rotWithShape="1">
          <a:blip r:embed="rId2"/>
          <a:srcRect t="2005"/>
          <a:stretch/>
        </p:blipFill>
        <p:spPr>
          <a:xfrm>
            <a:off x="264160" y="1296296"/>
            <a:ext cx="7668622" cy="4832360"/>
          </a:xfrm>
          <a:prstGeom prst="rect">
            <a:avLst/>
          </a:prstGeom>
        </p:spPr>
      </p:pic>
      <p:sp>
        <p:nvSpPr>
          <p:cNvPr id="14" name="TextBox 13">
            <a:extLst>
              <a:ext uri="{FF2B5EF4-FFF2-40B4-BE49-F238E27FC236}">
                <a16:creationId xmlns:a16="http://schemas.microsoft.com/office/drawing/2014/main" id="{8F7EF61F-1892-F782-910C-B2886EED85BD}"/>
              </a:ext>
            </a:extLst>
          </p:cNvPr>
          <p:cNvSpPr txBox="1"/>
          <p:nvPr/>
        </p:nvSpPr>
        <p:spPr>
          <a:xfrm>
            <a:off x="7932782" y="1173319"/>
            <a:ext cx="3590737" cy="5078313"/>
          </a:xfrm>
          <a:prstGeom prst="rect">
            <a:avLst/>
          </a:prstGeom>
          <a:noFill/>
        </p:spPr>
        <p:txBody>
          <a:bodyPr wrap="square">
            <a:spAutoFit/>
          </a:bodyPr>
          <a:lstStyle/>
          <a:p>
            <a:endParaRPr lang="en-US"/>
          </a:p>
          <a:p>
            <a:pPr marL="285750" indent="-285750">
              <a:buFont typeface="Arial" panose="020B0604020202020204" pitchFamily="34" charset="0"/>
              <a:buChar char="•"/>
            </a:pPr>
            <a:r>
              <a:rPr lang="en-US"/>
              <a:t>The analysis shows a higher probability of death due to abnormal level of </a:t>
            </a:r>
            <a:r>
              <a:rPr lang="en-US" err="1"/>
              <a:t>preop_plt</a:t>
            </a:r>
            <a:endParaRPr lang="en-US"/>
          </a:p>
          <a:p>
            <a:endParaRPr lang="en-US"/>
          </a:p>
          <a:p>
            <a:pPr marL="285750" indent="-285750">
              <a:buFont typeface="Arial" panose="020B0604020202020204" pitchFamily="34" charset="0"/>
              <a:buChar char="•"/>
            </a:pPr>
            <a:r>
              <a:rPr lang="en-US"/>
              <a:t>Abnormal </a:t>
            </a:r>
            <a:r>
              <a:rPr lang="en-US" err="1"/>
              <a:t>preop_plt</a:t>
            </a:r>
            <a:r>
              <a:rPr lang="en-US"/>
              <a:t> may lead to higher risk of developing hemorrhage (excessive bleeding), which can be dangerous and require immediate medical intervention</a:t>
            </a:r>
          </a:p>
          <a:p>
            <a:endParaRPr lang="en-US"/>
          </a:p>
          <a:p>
            <a:pPr marL="285750" indent="-285750">
              <a:buFont typeface="Arial" panose="020B0604020202020204" pitchFamily="34" charset="0"/>
              <a:buChar char="•"/>
            </a:pPr>
            <a:r>
              <a:rPr lang="en-US"/>
              <a:t>Ensure that the hospital is prepared for potential hemorrhage cases, including the </a:t>
            </a:r>
            <a:r>
              <a:rPr lang="en-US" b="1"/>
              <a:t>availability of blood products for transfusion.</a:t>
            </a:r>
          </a:p>
          <a:p>
            <a:endParaRPr lang="en-US"/>
          </a:p>
        </p:txBody>
      </p:sp>
      <p:sp>
        <p:nvSpPr>
          <p:cNvPr id="15" name="Rectangle 14">
            <a:extLst>
              <a:ext uri="{FF2B5EF4-FFF2-40B4-BE49-F238E27FC236}">
                <a16:creationId xmlns:a16="http://schemas.microsoft.com/office/drawing/2014/main" id="{E22E93F9-D304-C2BE-F5E9-190927F6FACD}"/>
              </a:ext>
            </a:extLst>
          </p:cNvPr>
          <p:cNvSpPr/>
          <p:nvPr/>
        </p:nvSpPr>
        <p:spPr>
          <a:xfrm>
            <a:off x="6193858" y="3428999"/>
            <a:ext cx="691683" cy="2609949"/>
          </a:xfrm>
          <a:prstGeom prst="rect">
            <a:avLst/>
          </a:prstGeom>
          <a:noFill/>
          <a:ln w="38100">
            <a:solidFill>
              <a:srgbClr val="3A6F8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0C9F1114-BCFA-CD86-D3A2-19154962B736}"/>
              </a:ext>
            </a:extLst>
          </p:cNvPr>
          <p:cNvCxnSpPr>
            <a:cxnSpLocks/>
          </p:cNvCxnSpPr>
          <p:nvPr/>
        </p:nvCxnSpPr>
        <p:spPr>
          <a:xfrm>
            <a:off x="0" y="819051"/>
            <a:ext cx="9156700" cy="0"/>
          </a:xfrm>
          <a:prstGeom prst="line">
            <a:avLst/>
          </a:prstGeom>
          <a:ln w="28575">
            <a:solidFill>
              <a:srgbClr val="3A6F8C"/>
            </a:solidFill>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37432C48-4A5A-FF36-9F44-E9479087B6E9}"/>
              </a:ext>
            </a:extLst>
          </p:cNvPr>
          <p:cNvSpPr txBox="1"/>
          <p:nvPr/>
        </p:nvSpPr>
        <p:spPr>
          <a:xfrm>
            <a:off x="264160" y="172720"/>
            <a:ext cx="10717784" cy="523220"/>
          </a:xfrm>
          <a:prstGeom prst="rect">
            <a:avLst/>
          </a:prstGeom>
          <a:noFill/>
        </p:spPr>
        <p:txBody>
          <a:bodyPr wrap="square" rtlCol="0">
            <a:spAutoFit/>
          </a:bodyPr>
          <a:lstStyle/>
          <a:p>
            <a:r>
              <a:rPr lang="en-US" sz="2800"/>
              <a:t>Are there any preop variables affecting mortality? </a:t>
            </a:r>
          </a:p>
        </p:txBody>
      </p:sp>
      <p:sp>
        <p:nvSpPr>
          <p:cNvPr id="2" name="TextBox 1">
            <a:extLst>
              <a:ext uri="{FF2B5EF4-FFF2-40B4-BE49-F238E27FC236}">
                <a16:creationId xmlns:a16="http://schemas.microsoft.com/office/drawing/2014/main" id="{A84165E0-DE55-E29D-6C33-7785604D945C}"/>
              </a:ext>
            </a:extLst>
          </p:cNvPr>
          <p:cNvSpPr txBox="1"/>
          <p:nvPr/>
        </p:nvSpPr>
        <p:spPr>
          <a:xfrm>
            <a:off x="8473164" y="1111630"/>
            <a:ext cx="2509973" cy="369332"/>
          </a:xfrm>
          <a:prstGeom prst="rect">
            <a:avLst/>
          </a:prstGeom>
          <a:noFill/>
        </p:spPr>
        <p:txBody>
          <a:bodyPr wrap="square" rtlCol="0">
            <a:spAutoFit/>
          </a:bodyPr>
          <a:lstStyle/>
          <a:p>
            <a:r>
              <a:rPr lang="en-US" b="1"/>
              <a:t>3. </a:t>
            </a:r>
            <a:r>
              <a:rPr lang="en-US" b="1" err="1"/>
              <a:t>preop_plt</a:t>
            </a:r>
            <a:endParaRPr lang="en-US" b="1"/>
          </a:p>
        </p:txBody>
      </p:sp>
    </p:spTree>
    <p:extLst>
      <p:ext uri="{BB962C8B-B14F-4D97-AF65-F5344CB8AC3E}">
        <p14:creationId xmlns:p14="http://schemas.microsoft.com/office/powerpoint/2010/main" val="1539866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36FCA-C05F-4CD6-CFCD-2602B4A6D23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6504A33-ACD5-DE4F-AA33-5577AE30E514}"/>
              </a:ext>
            </a:extLst>
          </p:cNvPr>
          <p:cNvSpPr txBox="1"/>
          <p:nvPr/>
        </p:nvSpPr>
        <p:spPr>
          <a:xfrm>
            <a:off x="113909" y="35034"/>
            <a:ext cx="11598630" cy="954107"/>
          </a:xfrm>
          <a:prstGeom prst="rect">
            <a:avLst/>
          </a:prstGeom>
          <a:noFill/>
        </p:spPr>
        <p:txBody>
          <a:bodyPr wrap="square" rtlCol="0">
            <a:spAutoFit/>
          </a:bodyPr>
          <a:lstStyle/>
          <a:p>
            <a:r>
              <a:rPr lang="en-US" sz="2800"/>
              <a:t>Which preop variable in abnormal range has the highest average Length of Hospital Stay?</a:t>
            </a:r>
          </a:p>
        </p:txBody>
      </p:sp>
      <p:pic>
        <p:nvPicPr>
          <p:cNvPr id="7" name="Picture 6">
            <a:extLst>
              <a:ext uri="{FF2B5EF4-FFF2-40B4-BE49-F238E27FC236}">
                <a16:creationId xmlns:a16="http://schemas.microsoft.com/office/drawing/2014/main" id="{73E618C9-BA54-D1FA-4984-23235B9FA789}"/>
              </a:ext>
            </a:extLst>
          </p:cNvPr>
          <p:cNvPicPr>
            <a:picLocks noChangeAspect="1"/>
          </p:cNvPicPr>
          <p:nvPr/>
        </p:nvPicPr>
        <p:blipFill>
          <a:blip r:embed="rId2"/>
          <a:stretch>
            <a:fillRect/>
          </a:stretch>
        </p:blipFill>
        <p:spPr>
          <a:xfrm>
            <a:off x="0" y="1930754"/>
            <a:ext cx="8656136" cy="4128523"/>
          </a:xfrm>
          <a:prstGeom prst="rect">
            <a:avLst/>
          </a:prstGeom>
        </p:spPr>
      </p:pic>
      <p:cxnSp>
        <p:nvCxnSpPr>
          <p:cNvPr id="3" name="Straight Connector 2">
            <a:extLst>
              <a:ext uri="{FF2B5EF4-FFF2-40B4-BE49-F238E27FC236}">
                <a16:creationId xmlns:a16="http://schemas.microsoft.com/office/drawing/2014/main" id="{C479F362-F024-2F54-0193-D2491F888ED4}"/>
              </a:ext>
            </a:extLst>
          </p:cNvPr>
          <p:cNvCxnSpPr>
            <a:cxnSpLocks/>
          </p:cNvCxnSpPr>
          <p:nvPr/>
        </p:nvCxnSpPr>
        <p:spPr>
          <a:xfrm>
            <a:off x="0" y="1009863"/>
            <a:ext cx="9156700" cy="0"/>
          </a:xfrm>
          <a:prstGeom prst="line">
            <a:avLst/>
          </a:prstGeom>
          <a:ln w="28575">
            <a:solidFill>
              <a:srgbClr val="3A6F8C"/>
            </a:soli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B054BFDD-C0E5-3A43-2334-635ADCEC59FF}"/>
              </a:ext>
            </a:extLst>
          </p:cNvPr>
          <p:cNvSpPr txBox="1"/>
          <p:nvPr/>
        </p:nvSpPr>
        <p:spPr>
          <a:xfrm>
            <a:off x="8656136" y="1659301"/>
            <a:ext cx="3162910" cy="4247317"/>
          </a:xfrm>
          <a:prstGeom prst="rect">
            <a:avLst/>
          </a:prstGeom>
          <a:noFill/>
        </p:spPr>
        <p:txBody>
          <a:bodyPr wrap="square">
            <a:spAutoFit/>
          </a:bodyPr>
          <a:lstStyle/>
          <a:p>
            <a:pPr marL="285750" indent="-285750">
              <a:buFont typeface="Arial" panose="020B0604020202020204" pitchFamily="34" charset="0"/>
              <a:buChar char="•"/>
            </a:pPr>
            <a:r>
              <a:rPr lang="en-US" b="1"/>
              <a:t>Patients with abnormal </a:t>
            </a:r>
            <a:r>
              <a:rPr lang="en-US" b="1" err="1"/>
              <a:t>preop_alb</a:t>
            </a:r>
            <a:r>
              <a:rPr lang="en-US" b="1"/>
              <a:t> levels may experience slower recovery </a:t>
            </a:r>
            <a:r>
              <a:rPr lang="en-US"/>
              <a:t>times due to potential complications or the need for additional medical interventions, prolonging their hospital stay</a:t>
            </a:r>
          </a:p>
          <a:p>
            <a:endParaRPr lang="en-US"/>
          </a:p>
          <a:p>
            <a:pPr marL="285750" indent="-285750">
              <a:buFont typeface="Arial" panose="020B0604020202020204" pitchFamily="34" charset="0"/>
              <a:buChar char="•"/>
            </a:pPr>
            <a:r>
              <a:rPr lang="en-US"/>
              <a:t>This may result in increased healthcare resource utilization and well as </a:t>
            </a:r>
            <a:r>
              <a:rPr lang="en-US" b="1"/>
              <a:t>increased exposure to healthcare-associated infections</a:t>
            </a:r>
          </a:p>
        </p:txBody>
      </p:sp>
    </p:spTree>
    <p:extLst>
      <p:ext uri="{BB962C8B-B14F-4D97-AF65-F5344CB8AC3E}">
        <p14:creationId xmlns:p14="http://schemas.microsoft.com/office/powerpoint/2010/main" val="3062132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126B4-F831-E82E-8093-213165A46B7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EF6AC11-9CAC-7BE4-B5D8-B90B672AF366}"/>
              </a:ext>
            </a:extLst>
          </p:cNvPr>
          <p:cNvSpPr txBox="1"/>
          <p:nvPr/>
        </p:nvSpPr>
        <p:spPr>
          <a:xfrm>
            <a:off x="113120" y="216614"/>
            <a:ext cx="12302102" cy="523220"/>
          </a:xfrm>
          <a:prstGeom prst="rect">
            <a:avLst/>
          </a:prstGeom>
          <a:noFill/>
        </p:spPr>
        <p:txBody>
          <a:bodyPr wrap="square" rtlCol="0">
            <a:spAutoFit/>
          </a:bodyPr>
          <a:lstStyle/>
          <a:p>
            <a:r>
              <a:rPr lang="en-US" sz="2800"/>
              <a:t>Which category of BMI affects the preop variables value?</a:t>
            </a:r>
          </a:p>
        </p:txBody>
      </p:sp>
      <p:pic>
        <p:nvPicPr>
          <p:cNvPr id="4" name="Picture 3">
            <a:extLst>
              <a:ext uri="{FF2B5EF4-FFF2-40B4-BE49-F238E27FC236}">
                <a16:creationId xmlns:a16="http://schemas.microsoft.com/office/drawing/2014/main" id="{C6AE52D4-CD11-035A-9D0A-B9AC69200239}"/>
              </a:ext>
            </a:extLst>
          </p:cNvPr>
          <p:cNvPicPr>
            <a:picLocks noChangeAspect="1"/>
          </p:cNvPicPr>
          <p:nvPr/>
        </p:nvPicPr>
        <p:blipFill>
          <a:blip r:embed="rId2"/>
          <a:stretch>
            <a:fillRect/>
          </a:stretch>
        </p:blipFill>
        <p:spPr>
          <a:xfrm>
            <a:off x="113120" y="1183836"/>
            <a:ext cx="9816475" cy="5344129"/>
          </a:xfrm>
          <a:prstGeom prst="rect">
            <a:avLst/>
          </a:prstGeom>
        </p:spPr>
      </p:pic>
      <p:sp>
        <p:nvSpPr>
          <p:cNvPr id="5" name="Rectangle 4">
            <a:extLst>
              <a:ext uri="{FF2B5EF4-FFF2-40B4-BE49-F238E27FC236}">
                <a16:creationId xmlns:a16="http://schemas.microsoft.com/office/drawing/2014/main" id="{5C34EB71-953E-98FD-D70A-592FB6E4031D}"/>
              </a:ext>
            </a:extLst>
          </p:cNvPr>
          <p:cNvSpPr/>
          <p:nvPr/>
        </p:nvSpPr>
        <p:spPr>
          <a:xfrm>
            <a:off x="3455444" y="1685233"/>
            <a:ext cx="978778" cy="2085654"/>
          </a:xfrm>
          <a:prstGeom prst="rect">
            <a:avLst/>
          </a:prstGeom>
          <a:noFill/>
          <a:ln w="28575">
            <a:solidFill>
              <a:srgbClr val="3A6F8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D0472BB-616D-F4FE-2933-04F94C8872AA}"/>
              </a:ext>
            </a:extLst>
          </p:cNvPr>
          <p:cNvSpPr/>
          <p:nvPr/>
        </p:nvSpPr>
        <p:spPr>
          <a:xfrm>
            <a:off x="7580102" y="4081407"/>
            <a:ext cx="978778" cy="2336968"/>
          </a:xfrm>
          <a:prstGeom prst="rect">
            <a:avLst/>
          </a:prstGeom>
          <a:noFill/>
          <a:ln w="28575">
            <a:solidFill>
              <a:srgbClr val="3A6F8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0DC8E8F-EC3A-F24F-846E-6801283F51AB}"/>
              </a:ext>
            </a:extLst>
          </p:cNvPr>
          <p:cNvSpPr txBox="1"/>
          <p:nvPr/>
        </p:nvSpPr>
        <p:spPr>
          <a:xfrm>
            <a:off x="9929595" y="2274838"/>
            <a:ext cx="1970213" cy="2308324"/>
          </a:xfrm>
          <a:prstGeom prst="rect">
            <a:avLst/>
          </a:prstGeom>
          <a:noFill/>
        </p:spPr>
        <p:txBody>
          <a:bodyPr wrap="square">
            <a:spAutoFit/>
          </a:bodyPr>
          <a:lstStyle/>
          <a:p>
            <a:r>
              <a:rPr lang="en-US"/>
              <a:t>This analysis suggests that patients with </a:t>
            </a:r>
            <a:r>
              <a:rPr lang="en-US" b="1"/>
              <a:t>underweight BMI are more likely to have abnormal </a:t>
            </a:r>
            <a:r>
              <a:rPr lang="en-US" b="1" err="1"/>
              <a:t>preop_alb</a:t>
            </a:r>
            <a:r>
              <a:rPr lang="en-US" b="1"/>
              <a:t> and </a:t>
            </a:r>
            <a:r>
              <a:rPr lang="en-US" b="1" err="1"/>
              <a:t>preop_plt</a:t>
            </a:r>
            <a:r>
              <a:rPr lang="en-US" b="1"/>
              <a:t> levels</a:t>
            </a:r>
            <a:r>
              <a:rPr lang="en-US"/>
              <a:t> </a:t>
            </a:r>
          </a:p>
        </p:txBody>
      </p:sp>
      <p:cxnSp>
        <p:nvCxnSpPr>
          <p:cNvPr id="7" name="Straight Connector 6">
            <a:extLst>
              <a:ext uri="{FF2B5EF4-FFF2-40B4-BE49-F238E27FC236}">
                <a16:creationId xmlns:a16="http://schemas.microsoft.com/office/drawing/2014/main" id="{EC84C9EF-C532-AEF0-50C9-9EA85DB2916B}"/>
              </a:ext>
            </a:extLst>
          </p:cNvPr>
          <p:cNvCxnSpPr>
            <a:cxnSpLocks/>
          </p:cNvCxnSpPr>
          <p:nvPr/>
        </p:nvCxnSpPr>
        <p:spPr>
          <a:xfrm>
            <a:off x="0" y="819051"/>
            <a:ext cx="9156700" cy="0"/>
          </a:xfrm>
          <a:prstGeom prst="line">
            <a:avLst/>
          </a:prstGeom>
          <a:ln w="28575">
            <a:solidFill>
              <a:srgbClr val="3A6F8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69312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25</Slides>
  <Notes>10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PowerPoint Presentation</vt:lpstr>
      <vt:lpstr>SECTION - 1</vt:lpstr>
      <vt:lpstr>PowerPoint Presentation</vt:lpstr>
      <vt:lpstr>PowerPoint Presentation</vt:lpstr>
      <vt:lpstr>PowerPoint Presentation</vt:lpstr>
      <vt:lpstr>PowerPoint Presentation</vt:lpstr>
      <vt:lpstr>PowerPoint Presentation</vt:lpstr>
      <vt:lpstr>PowerPoint Presentation</vt:lpstr>
      <vt:lpstr>Relationship between Pre-operative Glucose and BMI</vt:lpstr>
      <vt:lpstr>Association between pre-operative blood test results and death in the hospital</vt:lpstr>
      <vt:lpstr>SECTION - 2</vt:lpstr>
      <vt:lpstr>PowerPoint Presentation</vt:lpstr>
      <vt:lpstr>PowerPoint Presentation</vt:lpstr>
      <vt:lpstr>PowerPoint Presentation</vt:lpstr>
      <vt:lpstr>PowerPoint Presentation</vt:lpstr>
      <vt:lpstr>PowerPoint Presentation</vt:lpstr>
      <vt:lpstr>PowerPoint Presentation</vt:lpstr>
      <vt:lpstr>SECTION - 3</vt:lpstr>
      <vt:lpstr>PowerPoint Presentation</vt:lpstr>
      <vt:lpstr>PowerPoint Presentation</vt:lpstr>
      <vt:lpstr>PowerPoint Presentation</vt:lpstr>
      <vt:lpstr>Thank You!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Meghana Santosh</dc:creator>
  <cp:revision>41</cp:revision>
  <dcterms:created xsi:type="dcterms:W3CDTF">2024-02-15T14:58:42Z</dcterms:created>
  <dcterms:modified xsi:type="dcterms:W3CDTF">2024-02-19T01:48:12Z</dcterms:modified>
</cp:coreProperties>
</file>