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FDA0-77FA-94A9-05A8-FA6DB7520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5C69B-9782-AFDA-1DC3-C47560AC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6F62-CF42-8A0B-0AE9-E9AD3A63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120C-B8A7-41EF-CC41-05387A45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4C37-A7A6-400F-1D17-7327792B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75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7F3-00B5-88C4-E3E3-CEACDDD8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F7717-2D23-19E8-141C-56A6D69F4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210BE-385A-8E26-6C7B-88E76BB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4DB8-02EA-265C-848F-3E0F5923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1472-1158-1BC4-753D-4D31775F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20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EC637-936B-463E-50EF-EAC33DBB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63FCF-AFD1-DFE5-FF21-E96D4E44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E53C-7040-C803-E9DF-0D23051E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1ECD-FC19-38B3-E9A1-68DBABD9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9EC6-49E4-04EB-3264-65A95DA7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4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4105-2DCD-51E3-CB1B-6FDDF4E9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0FE3-70AB-BBC4-025F-7E905DB4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9AC5-9AF3-ACB5-1BD3-74EAC7FD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6FAF-D5E5-4C03-1B7B-0C78D199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56FF6-84C5-A059-5178-F34B962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21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7497-0FB5-AABE-7EDF-7DFCE4AC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7DA5E-5A40-2DAD-6507-723AC8B1E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B147-EE2D-400B-5BBB-E0F258BB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8405-25AD-ED5D-E0AB-F54BF5FF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A6C0-31D8-CD78-76F9-8FFA62B3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19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820D-5483-769F-20CC-A4C1AEBF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81DC-9449-0C24-F66F-7A517976D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48FB-1EB6-E2FF-83C7-517E90A88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6A71B-B315-3855-1C69-0237E069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052F9-89FB-3632-9B6D-1D7A05F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395A7-7665-D01F-F82F-1BF0C09F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59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66D6-645B-ACD3-CF7A-99EC46DF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CA0DE-238C-7DB8-8D13-FC86BC09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A15B5-6667-352C-DE60-1F803E0C5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707C6-ADD8-5FD9-EFA3-16F8B504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8F90-9054-4C2A-4C5F-D80F424CB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E4A35-FAA7-785E-6B3E-ABABCB26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14B60-C1D0-39EE-9B90-9869D463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6DD19-93CB-198F-2DDD-789043BE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495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922A-825D-EC03-18E0-7D73C081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89E5B-28B3-3D1D-E7E3-FFE6B813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19EB-CA24-2D0B-CBB0-AE468E57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F0C25-93D5-644C-D272-2DCE715B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82E2C-B062-9A46-3484-351D2B7A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27EE7-F926-FB5C-165B-5375900F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FBB17-ADE8-5CDA-8CDA-2A1C733E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98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A9A7-4DE2-BBBB-6B11-73F3FF5C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8E10-82CB-A048-2BF3-2D105945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7B72A-9809-EF8A-758D-722450E91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DC2F-5EB6-8FAD-7CE1-787CEAA8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E699A-E881-B5A1-1F41-58D1CBAC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17227-742B-9583-694B-3BBD0408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21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68BF-8BD4-9CA1-3A71-24F0D15C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72879-9A80-48C6-6141-214DF4B90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449BD-7E2A-D88A-0325-AAA2AFD3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9F08-10A4-7149-786D-F35A49B1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E952D-8D63-998B-6D30-BD13F481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07AA-4D8A-5274-75D3-BB286F9C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42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45CD1-B0F0-7ED4-EFFE-8630A15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EFF1-32FA-4C0A-591B-AC8FE462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5897-BCAB-DAE2-0C28-E222735F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C70CE-D812-AAE8-1C43-C34E2B88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1D30-5D7C-2E62-F42F-C53413D31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AF0CFE1-9720-343B-3071-CF6FC5AF7528}"/>
              </a:ext>
            </a:extLst>
          </p:cNvPr>
          <p:cNvSpPr/>
          <p:nvPr/>
        </p:nvSpPr>
        <p:spPr>
          <a:xfrm>
            <a:off x="2284219" y="2335957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DB0909-61AC-FD44-7395-CF8152886B4A}"/>
              </a:ext>
            </a:extLst>
          </p:cNvPr>
          <p:cNvSpPr/>
          <p:nvPr/>
        </p:nvSpPr>
        <p:spPr>
          <a:xfrm>
            <a:off x="3357796" y="2335957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A120A-83C6-0300-BB54-3F165A9F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5" y="717734"/>
            <a:ext cx="775038" cy="8912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E7B17-72E0-BD8F-9239-64B86D977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7" y="739864"/>
            <a:ext cx="598564" cy="8922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1F8FDE-3FE8-D54F-9FA4-4615B17BE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09" y="717734"/>
            <a:ext cx="772983" cy="8912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24E283-C347-4ADD-A090-205012A8917C}"/>
              </a:ext>
            </a:extLst>
          </p:cNvPr>
          <p:cNvSpPr txBox="1"/>
          <p:nvPr/>
        </p:nvSpPr>
        <p:spPr>
          <a:xfrm>
            <a:off x="1161659" y="716604"/>
            <a:ext cx="13992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111111"/>
                </a:solidFill>
                <a:effectLst/>
              </a:rPr>
              <a:t>Structured Threat Information Expression (STIX) Attack flow report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C7134-0E8A-041E-D9EF-31A2B743E211}"/>
              </a:ext>
            </a:extLst>
          </p:cNvPr>
          <p:cNvSpPr txBox="1"/>
          <p:nvPr/>
        </p:nvSpPr>
        <p:spPr>
          <a:xfrm>
            <a:off x="3316092" y="670311"/>
            <a:ext cx="12748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Language attack/thread scenario description 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1F92E-11BE-1646-E75A-DC6CAD15A396}"/>
              </a:ext>
            </a:extLst>
          </p:cNvPr>
          <p:cNvSpPr txBox="1"/>
          <p:nvPr/>
        </p:nvSpPr>
        <p:spPr>
          <a:xfrm>
            <a:off x="5195263" y="694023"/>
            <a:ext cx="1020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i="0" dirty="0">
                <a:solidFill>
                  <a:srgbClr val="000000"/>
                </a:solidFill>
                <a:effectLst/>
              </a:rPr>
              <a:t>Technical section contents in CTI report </a:t>
            </a:r>
            <a:endParaRPr lang="en-SG" sz="11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41F40-E828-90D8-DD56-1E838630A7E5}"/>
              </a:ext>
            </a:extLst>
          </p:cNvPr>
          <p:cNvSpPr/>
          <p:nvPr/>
        </p:nvSpPr>
        <p:spPr>
          <a:xfrm>
            <a:off x="1976575" y="231503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Scenario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1CBD51-FBE1-CDD3-2283-73A49A31BF4C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 flipH="1">
            <a:off x="2929600" y="1609030"/>
            <a:ext cx="1" cy="706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C53B720-B605-C5E4-7819-2488EE0DDAB6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5400000">
            <a:off x="3752884" y="1270547"/>
            <a:ext cx="726928" cy="1403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1FA565A-7526-C364-49D8-24B1519F3D9A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rot="16200000" flipH="1">
            <a:off x="1248311" y="1243442"/>
            <a:ext cx="703893" cy="1481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506449-041D-5C5F-AB2D-2826C7B7F89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929600" y="2733042"/>
            <a:ext cx="0" cy="34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9D95B02-4ED0-9B7D-2843-0211D530F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109" y="3092153"/>
            <a:ext cx="765179" cy="9985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D022BDD-2E97-17F6-4510-EC8225448FAA}"/>
              </a:ext>
            </a:extLst>
          </p:cNvPr>
          <p:cNvSpPr txBox="1"/>
          <p:nvPr/>
        </p:nvSpPr>
        <p:spPr>
          <a:xfrm>
            <a:off x="3303429" y="3102694"/>
            <a:ext cx="12331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Text format summary of the </a:t>
            </a:r>
          </a:p>
          <a:p>
            <a:r>
              <a:rPr lang="en-US" sz="1100" b="1" dirty="0"/>
              <a:t>Attack flow path in the attack scenario 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EB4DA5-7236-57D2-448D-3FA7904C788F}"/>
              </a:ext>
            </a:extLst>
          </p:cNvPr>
          <p:cNvCxnSpPr>
            <a:cxnSpLocks/>
          </p:cNvCxnSpPr>
          <p:nvPr/>
        </p:nvCxnSpPr>
        <p:spPr>
          <a:xfrm>
            <a:off x="2929600" y="4090736"/>
            <a:ext cx="0" cy="34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1990900-18C0-B110-AB43-7487C73186A3}"/>
              </a:ext>
            </a:extLst>
          </p:cNvPr>
          <p:cNvSpPr/>
          <p:nvPr/>
        </p:nvSpPr>
        <p:spPr>
          <a:xfrm>
            <a:off x="1976575" y="4449847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behaviors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629BF3-AD24-AEC3-0BB8-9B3CA89D96B7}"/>
              </a:ext>
            </a:extLst>
          </p:cNvPr>
          <p:cNvSpPr txBox="1"/>
          <p:nvPr/>
        </p:nvSpPr>
        <p:spPr>
          <a:xfrm>
            <a:off x="4141294" y="4984287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01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C62D9A-2664-9B73-9059-4D26FA40A6E0}"/>
              </a:ext>
            </a:extLst>
          </p:cNvPr>
          <p:cNvSpPr txBox="1"/>
          <p:nvPr/>
        </p:nvSpPr>
        <p:spPr>
          <a:xfrm>
            <a:off x="4141294" y="5392721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02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7BD65C-2770-3041-2543-D238128E5CB9}"/>
              </a:ext>
            </a:extLst>
          </p:cNvPr>
          <p:cNvSpPr txBox="1"/>
          <p:nvPr/>
        </p:nvSpPr>
        <p:spPr>
          <a:xfrm>
            <a:off x="4141294" y="5858015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N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E4D398-6E89-0465-A45E-76AF5567A1E5}"/>
              </a:ext>
            </a:extLst>
          </p:cNvPr>
          <p:cNvSpPr txBox="1"/>
          <p:nvPr/>
        </p:nvSpPr>
        <p:spPr>
          <a:xfrm>
            <a:off x="4605475" y="5501068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A9DEC0F-F439-6DF9-CCE4-452F59874BCC}"/>
              </a:ext>
            </a:extLst>
          </p:cNvPr>
          <p:cNvCxnSpPr>
            <a:cxnSpLocks/>
            <a:stCxn id="52" idx="2"/>
            <a:endCxn id="54" idx="1"/>
          </p:cNvCxnSpPr>
          <p:nvPr/>
        </p:nvCxnSpPr>
        <p:spPr>
          <a:xfrm rot="16200000" flipH="1">
            <a:off x="3411830" y="4385628"/>
            <a:ext cx="247234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1362D5C-9A52-BF77-5C64-D9C0C2970234}"/>
              </a:ext>
            </a:extLst>
          </p:cNvPr>
          <p:cNvCxnSpPr>
            <a:cxnSpLocks/>
            <a:stCxn id="52" idx="2"/>
            <a:endCxn id="55" idx="1"/>
          </p:cNvCxnSpPr>
          <p:nvPr/>
        </p:nvCxnSpPr>
        <p:spPr>
          <a:xfrm rot="16200000" flipH="1">
            <a:off x="3207613" y="4589845"/>
            <a:ext cx="655668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8594386-4081-C09D-83A6-BE7D0251BC03}"/>
              </a:ext>
            </a:extLst>
          </p:cNvPr>
          <p:cNvCxnSpPr>
            <a:cxnSpLocks/>
            <a:stCxn id="52" idx="2"/>
            <a:endCxn id="56" idx="1"/>
          </p:cNvCxnSpPr>
          <p:nvPr/>
        </p:nvCxnSpPr>
        <p:spPr>
          <a:xfrm rot="16200000" flipH="1">
            <a:off x="2974966" y="4822492"/>
            <a:ext cx="1120962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29E3641-BEAC-12F5-ED78-3AE841998A05}"/>
              </a:ext>
            </a:extLst>
          </p:cNvPr>
          <p:cNvSpPr/>
          <p:nvPr/>
        </p:nvSpPr>
        <p:spPr>
          <a:xfrm>
            <a:off x="6461647" y="5020844"/>
            <a:ext cx="1651522" cy="292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Tactic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B0300D-3458-B41D-D88C-8EF127BDA09D}"/>
              </a:ext>
            </a:extLst>
          </p:cNvPr>
          <p:cNvSpPr/>
          <p:nvPr/>
        </p:nvSpPr>
        <p:spPr>
          <a:xfrm>
            <a:off x="6341106" y="4355185"/>
            <a:ext cx="2618197" cy="17966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4B03F6A-3F29-31C0-364B-DB592544C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498" y="4411562"/>
            <a:ext cx="1222376" cy="4104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7D3C66F-2C6C-29EF-9A8F-A7B8B615DCCC}"/>
              </a:ext>
            </a:extLst>
          </p:cNvPr>
          <p:cNvSpPr txBox="1"/>
          <p:nvPr/>
        </p:nvSpPr>
        <p:spPr>
          <a:xfrm>
            <a:off x="6582451" y="5922729"/>
            <a:ext cx="2422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LLM MITRE ATT&amp;CK Matrix mapper </a:t>
            </a:r>
            <a:endParaRPr lang="en-SG" sz="11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C89475-25B7-8864-F5A9-1CBBDE060694}"/>
              </a:ext>
            </a:extLst>
          </p:cNvPr>
          <p:cNvSpPr/>
          <p:nvPr/>
        </p:nvSpPr>
        <p:spPr>
          <a:xfrm>
            <a:off x="6843514" y="5602592"/>
            <a:ext cx="2040569" cy="292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Technique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FFB5546-919E-5163-E65F-4B6A58D1214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672874" y="4616795"/>
            <a:ext cx="574532" cy="9857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81D380-C330-C415-B6F5-3D9C689F0E3F}"/>
              </a:ext>
            </a:extLst>
          </p:cNvPr>
          <p:cNvCxnSpPr>
            <a:cxnSpLocks/>
          </p:cNvCxnSpPr>
          <p:nvPr/>
        </p:nvCxnSpPr>
        <p:spPr>
          <a:xfrm>
            <a:off x="7078269" y="4845948"/>
            <a:ext cx="0" cy="17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1814311-A032-DD98-D0C7-72DEF1C009D6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5545186" y="5115092"/>
            <a:ext cx="916461" cy="5204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9015EF-AC96-27AE-B9B5-A2C543BE0BFA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 flipV="1">
            <a:off x="5545186" y="5167135"/>
            <a:ext cx="916461" cy="3563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263EF6-23C8-6C5A-6744-9820F4E2B06C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5545186" y="5167135"/>
            <a:ext cx="916461" cy="82168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1939C59-A5C9-DA3B-8F21-3C30C47DDDC2}"/>
              </a:ext>
            </a:extLst>
          </p:cNvPr>
          <p:cNvCxnSpPr>
            <a:cxnSpLocks/>
          </p:cNvCxnSpPr>
          <p:nvPr/>
        </p:nvCxnSpPr>
        <p:spPr>
          <a:xfrm>
            <a:off x="7300489" y="5320431"/>
            <a:ext cx="0" cy="254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9037653-B412-0519-D866-B1B526E9E263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5545186" y="5115092"/>
            <a:ext cx="1298328" cy="6337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8DDFA3-F4C1-D0A4-C8F8-EBE103FB56F4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5545186" y="5523526"/>
            <a:ext cx="1298328" cy="22535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E62404-E46B-8DA0-2321-51E19F468F7D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 flipV="1">
            <a:off x="5545186" y="5748883"/>
            <a:ext cx="1298328" cy="23993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1C79510-C998-C906-799A-6FFF1A249A06}"/>
              </a:ext>
            </a:extLst>
          </p:cNvPr>
          <p:cNvCxnSpPr/>
          <p:nvPr/>
        </p:nvCxnSpPr>
        <p:spPr>
          <a:xfrm flipV="1">
            <a:off x="8584834" y="4105894"/>
            <a:ext cx="0" cy="1478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C6410DDB-C462-282B-39DE-2E6CACD09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834" y="3610041"/>
            <a:ext cx="406438" cy="495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481750D7-FF74-7F2E-A177-D08A50FEF670}"/>
              </a:ext>
            </a:extLst>
          </p:cNvPr>
          <p:cNvSpPr txBox="1"/>
          <p:nvPr/>
        </p:nvSpPr>
        <p:spPr>
          <a:xfrm>
            <a:off x="8751988" y="3562205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MITRE ATT&amp;CK Technique  mapping result</a:t>
            </a:r>
            <a:endParaRPr lang="en-SG" sz="1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A137651-8402-2C47-6754-D72DE776DAF9}"/>
              </a:ext>
            </a:extLst>
          </p:cNvPr>
          <p:cNvSpPr txBox="1"/>
          <p:nvPr/>
        </p:nvSpPr>
        <p:spPr>
          <a:xfrm>
            <a:off x="6204411" y="311668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F76A415-E6E4-1D87-697A-1F39648E3E5A}"/>
              </a:ext>
            </a:extLst>
          </p:cNvPr>
          <p:cNvSpPr/>
          <p:nvPr/>
        </p:nvSpPr>
        <p:spPr>
          <a:xfrm>
            <a:off x="4914712" y="226189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Technique mapping Verifier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6B3E2B-B480-BB9B-D5FD-36DA40238AA0}"/>
              </a:ext>
            </a:extLst>
          </p:cNvPr>
          <p:cNvSpPr txBox="1"/>
          <p:nvPr/>
        </p:nvSpPr>
        <p:spPr>
          <a:xfrm>
            <a:off x="6220994" y="362758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CC82726-7DCA-1DF9-8756-8BE343756286}"/>
              </a:ext>
            </a:extLst>
          </p:cNvPr>
          <p:cNvSpPr txBox="1"/>
          <p:nvPr/>
        </p:nvSpPr>
        <p:spPr>
          <a:xfrm>
            <a:off x="6802413" y="3226553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B71308C-8461-F6FB-DFF0-FA955378138A}"/>
              </a:ext>
            </a:extLst>
          </p:cNvPr>
          <p:cNvCxnSpPr>
            <a:cxnSpLocks/>
            <a:stCxn id="13" idx="1"/>
            <a:endCxn id="110" idx="0"/>
          </p:cNvCxnSpPr>
          <p:nvPr/>
        </p:nvCxnSpPr>
        <p:spPr>
          <a:xfrm rot="10800000" flipH="1" flipV="1">
            <a:off x="1161659" y="1185963"/>
            <a:ext cx="4706078" cy="1075927"/>
          </a:xfrm>
          <a:prstGeom prst="bentConnector4">
            <a:avLst>
              <a:gd name="adj1" fmla="val 1434"/>
              <a:gd name="adj2" fmla="val 50768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CCBC64A8-0265-F033-52BC-C1E479E212A4}"/>
              </a:ext>
            </a:extLst>
          </p:cNvPr>
          <p:cNvCxnSpPr>
            <a:cxnSpLocks/>
            <a:stCxn id="14" idx="1"/>
            <a:endCxn id="110" idx="0"/>
          </p:cNvCxnSpPr>
          <p:nvPr/>
        </p:nvCxnSpPr>
        <p:spPr>
          <a:xfrm rot="10800000" flipH="1" flipV="1">
            <a:off x="3316091" y="1139671"/>
            <a:ext cx="2551645" cy="1122220"/>
          </a:xfrm>
          <a:prstGeom prst="bentConnector4">
            <a:avLst>
              <a:gd name="adj1" fmla="val 1962"/>
              <a:gd name="adj2" fmla="val 64704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65BAE77-44B9-A10B-E5D9-6FD4F392F32E}"/>
              </a:ext>
            </a:extLst>
          </p:cNvPr>
          <p:cNvCxnSpPr>
            <a:cxnSpLocks/>
            <a:stCxn id="15" idx="1"/>
            <a:endCxn id="110" idx="0"/>
          </p:cNvCxnSpPr>
          <p:nvPr/>
        </p:nvCxnSpPr>
        <p:spPr>
          <a:xfrm rot="10800000" flipH="1" flipV="1">
            <a:off x="5195263" y="1078743"/>
            <a:ext cx="672474" cy="1183147"/>
          </a:xfrm>
          <a:prstGeom prst="bentConnector4">
            <a:avLst>
              <a:gd name="adj1" fmla="val 8741"/>
              <a:gd name="adj2" fmla="val 4344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D65C6B01-6527-4673-93D3-B1FA2639BA37}"/>
              </a:ext>
            </a:extLst>
          </p:cNvPr>
          <p:cNvCxnSpPr>
            <a:cxnSpLocks/>
            <a:stCxn id="109" idx="1"/>
            <a:endCxn id="110" idx="2"/>
          </p:cNvCxnSpPr>
          <p:nvPr/>
        </p:nvCxnSpPr>
        <p:spPr>
          <a:xfrm rot="10800000">
            <a:off x="5867737" y="2679903"/>
            <a:ext cx="336674" cy="5675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8AD8C11-FFD5-5370-491A-78B510A07937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>
            <a:off x="5550416" y="2679903"/>
            <a:ext cx="670578" cy="10784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486EDD7-B695-C308-6DE0-1FA3BCB018CC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6820762" y="2470897"/>
            <a:ext cx="3725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04D852-D89C-8C9C-F2AA-C56D87AAEFE0}"/>
              </a:ext>
            </a:extLst>
          </p:cNvPr>
          <p:cNvSpPr/>
          <p:nvPr/>
        </p:nvSpPr>
        <p:spPr>
          <a:xfrm>
            <a:off x="7201956" y="2270681"/>
            <a:ext cx="154419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generator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1F0C0DB1-3FD7-58DA-46EC-68E9FD854A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0818" y="2123262"/>
            <a:ext cx="771534" cy="923935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D6F3483-DC09-5962-3E7B-ADF931AF5183}"/>
              </a:ext>
            </a:extLst>
          </p:cNvPr>
          <p:cNvCxnSpPr>
            <a:cxnSpLocks/>
          </p:cNvCxnSpPr>
          <p:nvPr/>
        </p:nvCxnSpPr>
        <p:spPr>
          <a:xfrm>
            <a:off x="8766767" y="2482143"/>
            <a:ext cx="477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80E949CF-3FF0-A4C4-8F6F-69575C7F69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4574" y="2567445"/>
            <a:ext cx="598564" cy="25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CF074A46-077B-7E8B-2B5E-C7C71E464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4061" y="4730658"/>
            <a:ext cx="598564" cy="25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1CCDD2C6-90CE-E4F3-21C9-C82F5C98E1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5951" y="5262516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D3AD6064-5394-34CB-2169-914C2A0B1B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4472" y="5833757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7519ED06-59B9-8AAC-DA14-75A544F71F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4715" y="2510607"/>
            <a:ext cx="364541" cy="3871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638B5C65-3B4B-9DA0-812C-77BB2E2386EF}"/>
              </a:ext>
            </a:extLst>
          </p:cNvPr>
          <p:cNvSpPr txBox="1"/>
          <p:nvPr/>
        </p:nvSpPr>
        <p:spPr>
          <a:xfrm>
            <a:off x="9005271" y="1523098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MITRE ATT&amp;CK Technique  mapping report</a:t>
            </a:r>
            <a:endParaRPr lang="en-SG" sz="1100" b="1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7B32C08E-3DE5-BDEB-6064-81DF1DE26A00}"/>
              </a:ext>
            </a:extLst>
          </p:cNvPr>
          <p:cNvCxnSpPr>
            <a:cxnSpLocks/>
            <a:stCxn id="107" idx="0"/>
            <a:endCxn id="109" idx="3"/>
          </p:cNvCxnSpPr>
          <p:nvPr/>
        </p:nvCxnSpPr>
        <p:spPr>
          <a:xfrm rot="16200000" flipV="1">
            <a:off x="8067732" y="3098719"/>
            <a:ext cx="362550" cy="6600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1CA485F-8CD8-8FBD-758A-BF17331FE5B3}"/>
              </a:ext>
            </a:extLst>
          </p:cNvPr>
          <p:cNvCxnSpPr>
            <a:cxnSpLocks/>
            <a:stCxn id="107" idx="1"/>
            <a:endCxn id="116" idx="3"/>
          </p:cNvCxnSpPr>
          <p:nvPr/>
        </p:nvCxnSpPr>
        <p:spPr>
          <a:xfrm rot="10800000">
            <a:off x="7935544" y="3758392"/>
            <a:ext cx="440291" cy="99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82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6364A6B-6ACF-2B22-6F55-957ABD8791B3}"/>
              </a:ext>
            </a:extLst>
          </p:cNvPr>
          <p:cNvSpPr/>
          <p:nvPr/>
        </p:nvSpPr>
        <p:spPr>
          <a:xfrm>
            <a:off x="667512" y="374904"/>
            <a:ext cx="10277856" cy="5994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 descr="A diagram of a system&#10;&#10;Description automatically generated">
            <a:extLst>
              <a:ext uri="{FF2B5EF4-FFF2-40B4-BE49-F238E27FC236}">
                <a16:creationId xmlns:a16="http://schemas.microsoft.com/office/drawing/2014/main" id="{C3795B0C-DE6A-0BF0-4CCE-F957EB9A2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53" y="488691"/>
            <a:ext cx="5219716" cy="315140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8EA84D-5C60-421D-1F7E-3E9CA33CD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68" y="488692"/>
            <a:ext cx="4833440" cy="315140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71E5F22-1A3D-6731-FBEC-20B230EE22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5"/>
          <a:stretch/>
        </p:blipFill>
        <p:spPr>
          <a:xfrm>
            <a:off x="782754" y="3640095"/>
            <a:ext cx="4935439" cy="2644938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E7BCD531-9110-D9DA-EBDE-EAA9C31B94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16"/>
          <a:stretch/>
        </p:blipFill>
        <p:spPr>
          <a:xfrm>
            <a:off x="5716511" y="3640096"/>
            <a:ext cx="5103733" cy="26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4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E8A552-3B33-89A4-6E60-0B054392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12" y="1933584"/>
            <a:ext cx="551782" cy="6362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F13B9E-E366-D9D2-262A-F2E8A552575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68994" y="2251703"/>
            <a:ext cx="24116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69333A-905E-EBD1-C812-34ED145F051B}"/>
              </a:ext>
            </a:extLst>
          </p:cNvPr>
          <p:cNvSpPr/>
          <p:nvPr/>
        </p:nvSpPr>
        <p:spPr>
          <a:xfrm>
            <a:off x="2141820" y="2042696"/>
            <a:ext cx="1467936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AI-LLM Attack Scenario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1C8DD-B5A6-4178-6FAE-569FA38AE34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09756" y="2251701"/>
            <a:ext cx="327033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59177-7FE2-2643-53D7-4B70C23D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89" y="1967176"/>
            <a:ext cx="436045" cy="5690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8E24F5-8045-4126-6450-5B6835FE8E3D}"/>
              </a:ext>
            </a:extLst>
          </p:cNvPr>
          <p:cNvSpPr/>
          <p:nvPr/>
        </p:nvSpPr>
        <p:spPr>
          <a:xfrm>
            <a:off x="4349518" y="3087296"/>
            <a:ext cx="174648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Attack Behaviors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A580E6-6E77-3FC9-94F0-6B7D519219E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54812" y="2536228"/>
            <a:ext cx="1067947" cy="5510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84A275-CA5D-6259-9920-B760A2C7C779}"/>
              </a:ext>
            </a:extLst>
          </p:cNvPr>
          <p:cNvSpPr txBox="1"/>
          <p:nvPr/>
        </p:nvSpPr>
        <p:spPr>
          <a:xfrm>
            <a:off x="4396503" y="1951619"/>
            <a:ext cx="20885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Text format summary of the </a:t>
            </a:r>
          </a:p>
          <a:p>
            <a:r>
              <a:rPr lang="en-US" sz="1100" b="1" dirty="0"/>
              <a:t>attack flow path in the threats attack scenario </a:t>
            </a:r>
            <a:endParaRPr lang="en-SG" sz="11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1B437A-884A-ED70-E869-22A82A586D19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flipH="1">
            <a:off x="3063548" y="2536228"/>
            <a:ext cx="1091264" cy="5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7F988AA-AA85-6283-90F6-85FDBE53B299}"/>
              </a:ext>
            </a:extLst>
          </p:cNvPr>
          <p:cNvSpPr/>
          <p:nvPr/>
        </p:nvSpPr>
        <p:spPr>
          <a:xfrm>
            <a:off x="2190307" y="3136125"/>
            <a:ext cx="1746482" cy="41801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Vulnerabilities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767963-4203-3413-B040-2DDFFEADADD4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>
            <a:off x="5222759" y="3505307"/>
            <a:ext cx="0" cy="3420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27C44-1067-E00B-87B6-85481201E66D}"/>
              </a:ext>
            </a:extLst>
          </p:cNvPr>
          <p:cNvSpPr/>
          <p:nvPr/>
        </p:nvSpPr>
        <p:spPr>
          <a:xfrm>
            <a:off x="4349518" y="3847369"/>
            <a:ext cx="174648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MITRE ATT&amp;CK Matrix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3E1F62-50EE-FC32-EC3D-8E1C98A3F4F0}"/>
              </a:ext>
            </a:extLst>
          </p:cNvPr>
          <p:cNvSpPr/>
          <p:nvPr/>
        </p:nvSpPr>
        <p:spPr>
          <a:xfrm>
            <a:off x="2190307" y="3859227"/>
            <a:ext cx="1746482" cy="41801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MITRE CWE TREE Matcher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101171-53DB-1980-DCB2-B570DAB646FB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>
            <a:off x="3063548" y="3554136"/>
            <a:ext cx="0" cy="305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463FF95-53E8-1209-C41C-699D00E9494E}"/>
              </a:ext>
            </a:extLst>
          </p:cNvPr>
          <p:cNvSpPr/>
          <p:nvPr/>
        </p:nvSpPr>
        <p:spPr>
          <a:xfrm>
            <a:off x="3281570" y="4733299"/>
            <a:ext cx="1746482" cy="418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Result Verifier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BA963A-5950-416E-1C65-EAA7484D2B26}"/>
              </a:ext>
            </a:extLst>
          </p:cNvPr>
          <p:cNvCxnSpPr>
            <a:cxnSpLocks/>
            <a:stCxn id="32" idx="2"/>
            <a:endCxn id="52" idx="0"/>
          </p:cNvCxnSpPr>
          <p:nvPr/>
        </p:nvCxnSpPr>
        <p:spPr>
          <a:xfrm>
            <a:off x="3063548" y="4277238"/>
            <a:ext cx="1091263" cy="456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071FFF5-800F-27E9-E070-5AB828E898CD}"/>
              </a:ext>
            </a:extLst>
          </p:cNvPr>
          <p:cNvCxnSpPr>
            <a:cxnSpLocks/>
            <a:stCxn id="31" idx="2"/>
            <a:endCxn id="52" idx="0"/>
          </p:cNvCxnSpPr>
          <p:nvPr/>
        </p:nvCxnSpPr>
        <p:spPr>
          <a:xfrm flipH="1">
            <a:off x="4154811" y="4265380"/>
            <a:ext cx="1067948" cy="4679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F6103E-BB78-07EC-4BBF-4F92C607AC7B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028052" y="4942304"/>
            <a:ext cx="3779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0F3B9EA-EC84-DD1B-FE6C-5923E90434BD}"/>
              </a:ext>
            </a:extLst>
          </p:cNvPr>
          <p:cNvSpPr/>
          <p:nvPr/>
        </p:nvSpPr>
        <p:spPr>
          <a:xfrm>
            <a:off x="5417468" y="4734349"/>
            <a:ext cx="973284" cy="418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Generator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89C4F99-7D26-CE4C-1C45-9946224788ED}"/>
              </a:ext>
            </a:extLst>
          </p:cNvPr>
          <p:cNvCxnSpPr>
            <a:cxnSpLocks/>
          </p:cNvCxnSpPr>
          <p:nvPr/>
        </p:nvCxnSpPr>
        <p:spPr>
          <a:xfrm flipV="1">
            <a:off x="6396480" y="4592097"/>
            <a:ext cx="378054" cy="35020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004976-8EDE-79AE-5BEE-1603249DE089}"/>
              </a:ext>
            </a:extLst>
          </p:cNvPr>
          <p:cNvCxnSpPr>
            <a:cxnSpLocks/>
            <a:stCxn id="63" idx="3"/>
            <a:endCxn id="71" idx="1"/>
          </p:cNvCxnSpPr>
          <p:nvPr/>
        </p:nvCxnSpPr>
        <p:spPr>
          <a:xfrm>
            <a:off x="6390752" y="4943355"/>
            <a:ext cx="388652" cy="282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D2ECE2CD-6FF3-F8F1-678F-2F7B2C5CA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534" y="4349710"/>
            <a:ext cx="403934" cy="483723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02621B1-52D1-2EAF-459F-8CB6EEED987D}"/>
              </a:ext>
            </a:extLst>
          </p:cNvPr>
          <p:cNvSpPr txBox="1"/>
          <p:nvPr/>
        </p:nvSpPr>
        <p:spPr>
          <a:xfrm>
            <a:off x="7152495" y="4291489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Technique  mapping report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5DE2E96-3B41-CC35-5DFA-9549B5E64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404" y="4983611"/>
            <a:ext cx="403934" cy="483723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66E7038-0CF4-92FA-376D-8D39AD5E4F7D}"/>
              </a:ext>
            </a:extLst>
          </p:cNvPr>
          <p:cNvSpPr txBox="1"/>
          <p:nvPr/>
        </p:nvSpPr>
        <p:spPr>
          <a:xfrm>
            <a:off x="7178468" y="4925390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Vulnerability matching report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6A41BF5-FC24-89E9-4095-CA000072DB47}"/>
              </a:ext>
            </a:extLst>
          </p:cNvPr>
          <p:cNvCxnSpPr>
            <a:stCxn id="4" idx="2"/>
            <a:endCxn id="52" idx="1"/>
          </p:cNvCxnSpPr>
          <p:nvPr/>
        </p:nvCxnSpPr>
        <p:spPr>
          <a:xfrm rot="16200000" flipH="1">
            <a:off x="1251095" y="2911829"/>
            <a:ext cx="2372483" cy="168846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F7B1D7-3957-AB64-4A8E-9CC7ABC978AF}"/>
              </a:ext>
            </a:extLst>
          </p:cNvPr>
          <p:cNvSpPr txBox="1"/>
          <p:nvPr/>
        </p:nvSpPr>
        <p:spPr>
          <a:xfrm>
            <a:off x="1164083" y="2562803"/>
            <a:ext cx="130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Language attack/threats  scenario description 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04DBE0-5DD0-6369-C499-B682F22DFB39}"/>
              </a:ext>
            </a:extLst>
          </p:cNvPr>
          <p:cNvSpPr txBox="1"/>
          <p:nvPr/>
        </p:nvSpPr>
        <p:spPr>
          <a:xfrm>
            <a:off x="1282392" y="1450393"/>
            <a:ext cx="3445846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Threats To MITRE(CWD, ATT&amp;CK) Mapper</a:t>
            </a:r>
            <a:endParaRPr lang="en-SG" sz="14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B9EC441B-FF78-EB5B-F357-C670E68E7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361" y="3505307"/>
            <a:ext cx="707880" cy="29994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7AF01517-6F04-D7B1-E4EF-0EA15BAD4588}"/>
              </a:ext>
            </a:extLst>
          </p:cNvPr>
          <p:cNvSpPr/>
          <p:nvPr/>
        </p:nvSpPr>
        <p:spPr>
          <a:xfrm>
            <a:off x="2110154" y="2967115"/>
            <a:ext cx="4129872" cy="1447057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880B313-32B8-9C6A-46C4-ED40855CD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714" y="5162659"/>
            <a:ext cx="251129" cy="2667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C952CD6-040B-DACC-2289-6BC4FD673B7F}"/>
              </a:ext>
            </a:extLst>
          </p:cNvPr>
          <p:cNvSpPr txBox="1"/>
          <p:nvPr/>
        </p:nvSpPr>
        <p:spPr>
          <a:xfrm>
            <a:off x="3483992" y="5179114"/>
            <a:ext cx="1417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GPT-3.5 Turbo</a:t>
            </a:r>
            <a:endParaRPr lang="en-SG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A7FE086-7B95-4F41-A554-68B4EE106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752" y="2612424"/>
            <a:ext cx="1361090" cy="2967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90AAC6F-9FF4-3383-E72E-13DB9A48912D}"/>
              </a:ext>
            </a:extLst>
          </p:cNvPr>
          <p:cNvCxnSpPr>
            <a:cxnSpLocks/>
            <a:stCxn id="81" idx="1"/>
            <a:endCxn id="77" idx="0"/>
          </p:cNvCxnSpPr>
          <p:nvPr/>
        </p:nvCxnSpPr>
        <p:spPr>
          <a:xfrm rot="10800000" flipV="1">
            <a:off x="4175090" y="2760789"/>
            <a:ext cx="2215662" cy="20632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6167747-85A5-CF15-68C3-BDC7BE164870}"/>
              </a:ext>
            </a:extLst>
          </p:cNvPr>
          <p:cNvSpPr txBox="1"/>
          <p:nvPr/>
        </p:nvSpPr>
        <p:spPr>
          <a:xfrm>
            <a:off x="6314023" y="2895015"/>
            <a:ext cx="2088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LLM conversation chain framework 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C7C3C8F-CB37-D106-1ED5-D7B07775FD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701" y="2137693"/>
            <a:ext cx="393540" cy="313634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4282BDC6-2D5A-EAE8-B788-D28728D0D6DD}"/>
              </a:ext>
            </a:extLst>
          </p:cNvPr>
          <p:cNvSpPr txBox="1"/>
          <p:nvPr/>
        </p:nvSpPr>
        <p:spPr>
          <a:xfrm>
            <a:off x="6924012" y="1698743"/>
            <a:ext cx="2088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MITRE Background Knowledge prompt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817EE48F-10BB-77BB-28F7-05BD5C03E0F5}"/>
              </a:ext>
            </a:extLst>
          </p:cNvPr>
          <p:cNvCxnSpPr>
            <a:cxnSpLocks/>
            <a:stCxn id="96" idx="1"/>
            <a:endCxn id="81" idx="0"/>
          </p:cNvCxnSpPr>
          <p:nvPr/>
        </p:nvCxnSpPr>
        <p:spPr>
          <a:xfrm rot="10800000" flipV="1">
            <a:off x="7071297" y="2294510"/>
            <a:ext cx="219404" cy="31791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E3747-545D-B0BE-01CB-16EBD6757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8D0ED49-67F3-86B7-D409-1EB22697E26E}"/>
              </a:ext>
            </a:extLst>
          </p:cNvPr>
          <p:cNvCxnSpPr>
            <a:cxnSpLocks/>
            <a:endCxn id="151" idx="0"/>
          </p:cNvCxnSpPr>
          <p:nvPr/>
        </p:nvCxnSpPr>
        <p:spPr>
          <a:xfrm rot="16200000" flipH="1">
            <a:off x="5010808" y="2294932"/>
            <a:ext cx="4885192" cy="2434470"/>
          </a:xfrm>
          <a:prstGeom prst="bentConnector3">
            <a:avLst>
              <a:gd name="adj1" fmla="val 87435"/>
            </a:avLst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996E839-8A4A-389E-A493-CEDD42BBB3CF}"/>
              </a:ext>
            </a:extLst>
          </p:cNvPr>
          <p:cNvSpPr/>
          <p:nvPr/>
        </p:nvSpPr>
        <p:spPr>
          <a:xfrm>
            <a:off x="2294011" y="2064495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BE906C-70F2-F4F0-B8C7-3314440F045C}"/>
              </a:ext>
            </a:extLst>
          </p:cNvPr>
          <p:cNvSpPr/>
          <p:nvPr/>
        </p:nvSpPr>
        <p:spPr>
          <a:xfrm>
            <a:off x="3367735" y="2076476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9C5AF-8A88-E6BE-30D9-F85EE50A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5" y="717734"/>
            <a:ext cx="775038" cy="8912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EBF63-ED81-1C34-329C-0D4191538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7" y="739864"/>
            <a:ext cx="598564" cy="8922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8DC592-41D9-BD0C-1D25-2427F1FDD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09" y="717734"/>
            <a:ext cx="772983" cy="8912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C4ECB9-C616-96AC-B762-943D4E224C25}"/>
              </a:ext>
            </a:extLst>
          </p:cNvPr>
          <p:cNvSpPr txBox="1"/>
          <p:nvPr/>
        </p:nvSpPr>
        <p:spPr>
          <a:xfrm>
            <a:off x="1161659" y="716604"/>
            <a:ext cx="13992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111111"/>
                </a:solidFill>
                <a:effectLst/>
              </a:rPr>
              <a:t>Structured Threat Information Expression (STIX) attack flow report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C4C620-0C5B-9FC4-C602-42B5D3C5106C}"/>
              </a:ext>
            </a:extLst>
          </p:cNvPr>
          <p:cNvSpPr txBox="1"/>
          <p:nvPr/>
        </p:nvSpPr>
        <p:spPr>
          <a:xfrm>
            <a:off x="3316092" y="670311"/>
            <a:ext cx="12748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Language attack/threats scenario description 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9818A-5F01-F608-A0FC-6E47612675AE}"/>
              </a:ext>
            </a:extLst>
          </p:cNvPr>
          <p:cNvSpPr txBox="1"/>
          <p:nvPr/>
        </p:nvSpPr>
        <p:spPr>
          <a:xfrm>
            <a:off x="5195263" y="694023"/>
            <a:ext cx="1020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i="0" dirty="0">
                <a:solidFill>
                  <a:srgbClr val="000000"/>
                </a:solidFill>
                <a:effectLst/>
              </a:rPr>
              <a:t>Technical section contents in CTI report </a:t>
            </a:r>
            <a:endParaRPr lang="en-SG" sz="11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7231F0-4EFB-052C-B717-5E21D42EA94F}"/>
              </a:ext>
            </a:extLst>
          </p:cNvPr>
          <p:cNvSpPr/>
          <p:nvPr/>
        </p:nvSpPr>
        <p:spPr>
          <a:xfrm>
            <a:off x="2124310" y="2058977"/>
            <a:ext cx="1600638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Scenario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123F16-7910-285A-86B1-3560430180A5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2924629" y="1609030"/>
            <a:ext cx="4972" cy="4499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E04E9BA-DC31-57E2-5B58-BFC6BC8DCE26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5400000">
            <a:off x="3887595" y="1145776"/>
            <a:ext cx="467447" cy="139395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5E32467-3587-620F-75AF-BD583E87A897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rot="16200000" flipH="1">
            <a:off x="1388938" y="1102815"/>
            <a:ext cx="432431" cy="149092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1555B4-0798-52A7-BBEB-7074646A08C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924629" y="2476988"/>
            <a:ext cx="0" cy="376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7C0847E-F834-394F-E034-708114406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873" y="2880642"/>
            <a:ext cx="765179" cy="9985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9758D33-83A9-6306-E9B9-F9D01EF14071}"/>
              </a:ext>
            </a:extLst>
          </p:cNvPr>
          <p:cNvSpPr txBox="1"/>
          <p:nvPr/>
        </p:nvSpPr>
        <p:spPr>
          <a:xfrm>
            <a:off x="3281193" y="2609237"/>
            <a:ext cx="1186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Text format summary of the attack flow path in the threats attack scenario 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4AB44A-95E1-0FB0-796D-C538CE42A5B3}"/>
              </a:ext>
            </a:extLst>
          </p:cNvPr>
          <p:cNvCxnSpPr>
            <a:cxnSpLocks/>
          </p:cNvCxnSpPr>
          <p:nvPr/>
        </p:nvCxnSpPr>
        <p:spPr>
          <a:xfrm>
            <a:off x="2924629" y="3879225"/>
            <a:ext cx="0" cy="4490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98A2DF4-CD70-C0F4-F227-531BE01EE811}"/>
              </a:ext>
            </a:extLst>
          </p:cNvPr>
          <p:cNvSpPr/>
          <p:nvPr/>
        </p:nvSpPr>
        <p:spPr>
          <a:xfrm>
            <a:off x="2631312" y="432830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behaviors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689FC-9556-D455-8EF9-BC0BFA7B4FE0}"/>
              </a:ext>
            </a:extLst>
          </p:cNvPr>
          <p:cNvSpPr txBox="1"/>
          <p:nvPr/>
        </p:nvSpPr>
        <p:spPr>
          <a:xfrm>
            <a:off x="5038294" y="3947196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01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C271C9-41E7-1BBD-019C-FDB2DBF96DD6}"/>
              </a:ext>
            </a:extLst>
          </p:cNvPr>
          <p:cNvSpPr txBox="1"/>
          <p:nvPr/>
        </p:nvSpPr>
        <p:spPr>
          <a:xfrm>
            <a:off x="5053005" y="4289483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02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EEC7CD-82B3-7662-27BF-ABEC97DA5A79}"/>
              </a:ext>
            </a:extLst>
          </p:cNvPr>
          <p:cNvSpPr txBox="1"/>
          <p:nvPr/>
        </p:nvSpPr>
        <p:spPr>
          <a:xfrm>
            <a:off x="5075760" y="4757307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N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08E5EC-00E4-187A-349C-E296EB3F54D2}"/>
              </a:ext>
            </a:extLst>
          </p:cNvPr>
          <p:cNvSpPr txBox="1"/>
          <p:nvPr/>
        </p:nvSpPr>
        <p:spPr>
          <a:xfrm>
            <a:off x="5574890" y="4408710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66E5A6-CF26-822D-7748-00001689DC65}"/>
              </a:ext>
            </a:extLst>
          </p:cNvPr>
          <p:cNvSpPr/>
          <p:nvPr/>
        </p:nvSpPr>
        <p:spPr>
          <a:xfrm>
            <a:off x="7234206" y="4101442"/>
            <a:ext cx="1651522" cy="292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Tactic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08AF0D-37C3-A2CB-F95A-EE2D4FC4AB53}"/>
              </a:ext>
            </a:extLst>
          </p:cNvPr>
          <p:cNvSpPr/>
          <p:nvPr/>
        </p:nvSpPr>
        <p:spPr>
          <a:xfrm>
            <a:off x="7113665" y="3794033"/>
            <a:ext cx="2618197" cy="143836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9CC0FF0-06C6-0FB9-CF01-DF194470C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057" y="3492160"/>
            <a:ext cx="1222376" cy="4104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21EFF4A-2D56-6802-20CD-52893049BCD3}"/>
              </a:ext>
            </a:extLst>
          </p:cNvPr>
          <p:cNvSpPr txBox="1"/>
          <p:nvPr/>
        </p:nvSpPr>
        <p:spPr>
          <a:xfrm>
            <a:off x="7047966" y="5013616"/>
            <a:ext cx="2422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LLM MITRE ATT&amp;CK Matrix mapper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B7CEB-C20A-4B05-E149-2A87ADEB4915}"/>
              </a:ext>
            </a:extLst>
          </p:cNvPr>
          <p:cNvSpPr/>
          <p:nvPr/>
        </p:nvSpPr>
        <p:spPr>
          <a:xfrm>
            <a:off x="7616073" y="4683190"/>
            <a:ext cx="2040569" cy="292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Technique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FCBD993-05F7-AE9C-E47F-1E65453EC79B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8445433" y="3697393"/>
            <a:ext cx="574532" cy="98579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9993D9B-79D6-3848-B955-6146F19ABF8E}"/>
              </a:ext>
            </a:extLst>
          </p:cNvPr>
          <p:cNvCxnSpPr>
            <a:cxnSpLocks/>
          </p:cNvCxnSpPr>
          <p:nvPr/>
        </p:nvCxnSpPr>
        <p:spPr>
          <a:xfrm>
            <a:off x="7850828" y="3926546"/>
            <a:ext cx="0" cy="174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8692CA-C949-30B2-7546-A661E74EF043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6442186" y="4078001"/>
            <a:ext cx="792020" cy="16973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3A42D28-F8F7-3A15-DB34-1946F2EFCCDA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 flipV="1">
            <a:off x="6456897" y="4247733"/>
            <a:ext cx="777309" cy="17255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49D70F-C846-9A27-ACC6-AC177C6FA299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6479652" y="4247733"/>
            <a:ext cx="754554" cy="64037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6902E7C-C611-D0E1-4EED-71AEE41D472A}"/>
              </a:ext>
            </a:extLst>
          </p:cNvPr>
          <p:cNvCxnSpPr>
            <a:cxnSpLocks/>
          </p:cNvCxnSpPr>
          <p:nvPr/>
        </p:nvCxnSpPr>
        <p:spPr>
          <a:xfrm>
            <a:off x="8073048" y="4401029"/>
            <a:ext cx="0" cy="2546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15B4D17-ED28-E071-45FF-9A8A731FDCF2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6442186" y="4078001"/>
            <a:ext cx="1173887" cy="75148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5B9BC0-FF5D-E361-CF8B-57C5B8E2DCF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6456897" y="4420288"/>
            <a:ext cx="1159176" cy="40919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B8394B-0806-8BA5-F6B6-AB6D5D0E233F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 flipV="1">
            <a:off x="6479652" y="4829481"/>
            <a:ext cx="1136421" cy="5863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293ACAF-6113-E1F0-D010-0DE3ECC1AE82}"/>
              </a:ext>
            </a:extLst>
          </p:cNvPr>
          <p:cNvCxnSpPr/>
          <p:nvPr/>
        </p:nvCxnSpPr>
        <p:spPr>
          <a:xfrm flipV="1">
            <a:off x="9357393" y="3186492"/>
            <a:ext cx="0" cy="14785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3A7FB63-D7AD-2016-E1F1-15959C976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2440" y="2695825"/>
            <a:ext cx="406438" cy="495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3397BEEB-C4C5-CFBD-BD9D-BB488EF55C36}"/>
              </a:ext>
            </a:extLst>
          </p:cNvPr>
          <p:cNvSpPr txBox="1"/>
          <p:nvPr/>
        </p:nvSpPr>
        <p:spPr>
          <a:xfrm>
            <a:off x="9418594" y="2647989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Technique  mapping result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40670C-49E5-C677-4CB1-C074ACC185E2}"/>
              </a:ext>
            </a:extLst>
          </p:cNvPr>
          <p:cNvSpPr txBox="1"/>
          <p:nvPr/>
        </p:nvSpPr>
        <p:spPr>
          <a:xfrm>
            <a:off x="6748285" y="260302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C611844-27D1-C4A3-9396-8A437651ED97}"/>
              </a:ext>
            </a:extLst>
          </p:cNvPr>
          <p:cNvSpPr/>
          <p:nvPr/>
        </p:nvSpPr>
        <p:spPr>
          <a:xfrm>
            <a:off x="5578972" y="1920779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Technique mapping Verifier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1C14F5-F260-7F59-3988-CB9C5908A1D7}"/>
              </a:ext>
            </a:extLst>
          </p:cNvPr>
          <p:cNvSpPr txBox="1"/>
          <p:nvPr/>
        </p:nvSpPr>
        <p:spPr>
          <a:xfrm>
            <a:off x="6748286" y="3026413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D53242C-1FE1-449E-43D9-C0EB14469B6F}"/>
              </a:ext>
            </a:extLst>
          </p:cNvPr>
          <p:cNvSpPr txBox="1"/>
          <p:nvPr/>
        </p:nvSpPr>
        <p:spPr>
          <a:xfrm>
            <a:off x="7367796" y="2694717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FB44C2B9-AB80-C814-DB16-70A919E63309}"/>
              </a:ext>
            </a:extLst>
          </p:cNvPr>
          <p:cNvCxnSpPr>
            <a:cxnSpLocks/>
            <a:stCxn id="109" idx="1"/>
          </p:cNvCxnSpPr>
          <p:nvPr/>
        </p:nvCxnSpPr>
        <p:spPr>
          <a:xfrm rot="10800000">
            <a:off x="6585975" y="2337745"/>
            <a:ext cx="162310" cy="39608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21C1F62B-C37F-C161-A664-10BE2DC08005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>
            <a:off x="6442186" y="2362684"/>
            <a:ext cx="306100" cy="794534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8520642-2F75-51D2-C25E-C807051FB423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7485022" y="2129785"/>
            <a:ext cx="37251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3DCD6D1-0948-0205-E9D9-A20470E934D8}"/>
              </a:ext>
            </a:extLst>
          </p:cNvPr>
          <p:cNvSpPr/>
          <p:nvPr/>
        </p:nvSpPr>
        <p:spPr>
          <a:xfrm>
            <a:off x="7902644" y="1898808"/>
            <a:ext cx="154419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generator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86941712-5D5F-260B-E968-02CAD130A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8683" y="1694400"/>
            <a:ext cx="638107" cy="76415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D3D404A-A325-2E4C-EBF2-BA436F4F16E3}"/>
              </a:ext>
            </a:extLst>
          </p:cNvPr>
          <p:cNvCxnSpPr>
            <a:cxnSpLocks/>
          </p:cNvCxnSpPr>
          <p:nvPr/>
        </p:nvCxnSpPr>
        <p:spPr>
          <a:xfrm>
            <a:off x="9454255" y="2096957"/>
            <a:ext cx="47700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A686A872-3AD1-4A82-6072-5311013307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4376" y="2484871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5FE974C1-B417-FE31-55B2-BFD9062C04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3084" y="4402711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E00EACA-E0DE-1523-91FE-B370099337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7031" y="4914355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9A0890CF-DAA3-35BF-E45C-E32880F321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5620" y="2361352"/>
            <a:ext cx="304803" cy="3237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2A6F4AE4-B253-D497-C9B4-9A483C5A0C37}"/>
              </a:ext>
            </a:extLst>
          </p:cNvPr>
          <p:cNvSpPr txBox="1"/>
          <p:nvPr/>
        </p:nvSpPr>
        <p:spPr>
          <a:xfrm>
            <a:off x="9853803" y="1118803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Technique  mapping report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2ED426E1-D588-0F0B-663C-3CD17A234CC4}"/>
              </a:ext>
            </a:extLst>
          </p:cNvPr>
          <p:cNvCxnSpPr>
            <a:cxnSpLocks/>
            <a:stCxn id="107" idx="1"/>
            <a:endCxn id="109" idx="3"/>
          </p:cNvCxnSpPr>
          <p:nvPr/>
        </p:nvCxnSpPr>
        <p:spPr>
          <a:xfrm rot="10800000">
            <a:off x="8462834" y="2733832"/>
            <a:ext cx="579606" cy="20992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0F31BFEE-AAAF-7758-171C-E8E3B57378C2}"/>
              </a:ext>
            </a:extLst>
          </p:cNvPr>
          <p:cNvCxnSpPr>
            <a:cxnSpLocks/>
            <a:stCxn id="107" idx="1"/>
            <a:endCxn id="116" idx="3"/>
          </p:cNvCxnSpPr>
          <p:nvPr/>
        </p:nvCxnSpPr>
        <p:spPr>
          <a:xfrm rot="10800000" flipV="1">
            <a:off x="8462836" y="2943752"/>
            <a:ext cx="579605" cy="2134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4AFE62E-7A55-8A7D-F535-6A53A96854BA}"/>
              </a:ext>
            </a:extLst>
          </p:cNvPr>
          <p:cNvSpPr/>
          <p:nvPr/>
        </p:nvSpPr>
        <p:spPr>
          <a:xfrm>
            <a:off x="908268" y="5722255"/>
            <a:ext cx="1906050" cy="41801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Scenario Vulnerabilities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FDC38F1-664E-C11F-1387-D998F67F4E54}"/>
              </a:ext>
            </a:extLst>
          </p:cNvPr>
          <p:cNvCxnSpPr>
            <a:cxnSpLocks/>
            <a:stCxn id="49" idx="1"/>
            <a:endCxn id="30" idx="0"/>
          </p:cNvCxnSpPr>
          <p:nvPr/>
        </p:nvCxnSpPr>
        <p:spPr>
          <a:xfrm rot="10800000" flipV="1">
            <a:off x="1861293" y="3379933"/>
            <a:ext cx="691580" cy="23423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9972BED4-3516-37DC-C2DF-1B900D12A4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600" y="6140266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D25D84D-6805-21D5-181C-15F6145903B0}"/>
              </a:ext>
            </a:extLst>
          </p:cNvPr>
          <p:cNvSpPr txBox="1"/>
          <p:nvPr/>
        </p:nvSpPr>
        <p:spPr>
          <a:xfrm>
            <a:off x="3204706" y="5409032"/>
            <a:ext cx="1821676" cy="2616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Vulnerability summary 01</a:t>
            </a:r>
            <a:endParaRPr lang="en-SG" sz="11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C56F70-4337-A74E-B51F-27401CC82E8A}"/>
              </a:ext>
            </a:extLst>
          </p:cNvPr>
          <p:cNvSpPr txBox="1"/>
          <p:nvPr/>
        </p:nvSpPr>
        <p:spPr>
          <a:xfrm>
            <a:off x="3204706" y="5784783"/>
            <a:ext cx="1821676" cy="2616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Vulnerability summary 02</a:t>
            </a:r>
            <a:endParaRPr lang="en-SG" sz="11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BA8294-5E47-5CFB-56D4-18FDF4928B70}"/>
              </a:ext>
            </a:extLst>
          </p:cNvPr>
          <p:cNvSpPr txBox="1"/>
          <p:nvPr/>
        </p:nvSpPr>
        <p:spPr>
          <a:xfrm>
            <a:off x="3204706" y="6240367"/>
            <a:ext cx="1821676" cy="2616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Vulnerability summary N</a:t>
            </a:r>
            <a:endParaRPr lang="en-SG" sz="11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D604D0-7093-F526-F476-0A56339D0C63}"/>
              </a:ext>
            </a:extLst>
          </p:cNvPr>
          <p:cNvSpPr txBox="1"/>
          <p:nvPr/>
        </p:nvSpPr>
        <p:spPr>
          <a:xfrm>
            <a:off x="3877779" y="5907837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01CE6D6-2D71-F2EE-8F1A-860E35EEEBDD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 flipV="1">
            <a:off x="2814318" y="5539837"/>
            <a:ext cx="390388" cy="391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0ECE971-A32F-414B-97FF-0A4912DF2CF8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>
            <a:off x="2814318" y="5931261"/>
            <a:ext cx="390388" cy="439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771C943-5A62-CA35-4541-4E872F56312F}"/>
              </a:ext>
            </a:extLst>
          </p:cNvPr>
          <p:cNvCxnSpPr>
            <a:cxnSpLocks/>
            <a:stCxn id="30" idx="3"/>
            <a:endCxn id="46" idx="1"/>
          </p:cNvCxnSpPr>
          <p:nvPr/>
        </p:nvCxnSpPr>
        <p:spPr>
          <a:xfrm flipV="1">
            <a:off x="2814318" y="5915588"/>
            <a:ext cx="390388" cy="15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EC2E327-036D-E121-6D3C-C5EB798D1153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4537362" y="4078001"/>
            <a:ext cx="500932" cy="45930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F9D5982-D581-D173-C64F-2A0AFAE0FC2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4537362" y="4420288"/>
            <a:ext cx="515643" cy="11701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B10862F-21D8-B0AE-1691-77280F9266D8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4537362" y="4537307"/>
            <a:ext cx="538398" cy="35080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6C319F5-3DC5-6568-A256-F2887BB528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3705" y="4731282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79FAC2F-45A0-76C4-7837-B1E7ED6D6B4B}"/>
              </a:ext>
            </a:extLst>
          </p:cNvPr>
          <p:cNvCxnSpPr>
            <a:cxnSpLocks/>
          </p:cNvCxnSpPr>
          <p:nvPr/>
        </p:nvCxnSpPr>
        <p:spPr>
          <a:xfrm>
            <a:off x="1299165" y="5520880"/>
            <a:ext cx="0" cy="201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F17CAAF-0B91-882B-3853-9431146D13F6}"/>
              </a:ext>
            </a:extLst>
          </p:cNvPr>
          <p:cNvSpPr/>
          <p:nvPr/>
        </p:nvSpPr>
        <p:spPr>
          <a:xfrm>
            <a:off x="5471182" y="5625808"/>
            <a:ext cx="2144892" cy="9894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AD8421E-48EB-45C2-7AD1-D78DC788A232}"/>
              </a:ext>
            </a:extLst>
          </p:cNvPr>
          <p:cNvSpPr/>
          <p:nvPr/>
        </p:nvSpPr>
        <p:spPr>
          <a:xfrm>
            <a:off x="5737039" y="6064552"/>
            <a:ext cx="1651522" cy="2925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CWE Matcher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EB07529E-610F-FE25-EF78-FC87A6952A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2370" y="5379788"/>
            <a:ext cx="933600" cy="4835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5808EE1-2C17-E9C7-92C0-08E46819DF23}"/>
              </a:ext>
            </a:extLst>
          </p:cNvPr>
          <p:cNvCxnSpPr>
            <a:cxnSpLocks/>
            <a:stCxn id="44" idx="3"/>
            <a:endCxn id="122" idx="1"/>
          </p:cNvCxnSpPr>
          <p:nvPr/>
        </p:nvCxnSpPr>
        <p:spPr>
          <a:xfrm>
            <a:off x="5026382" y="5539837"/>
            <a:ext cx="710657" cy="67100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1DA997B-05FA-AE56-47C0-53BB690C2523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026382" y="5915588"/>
            <a:ext cx="710657" cy="30164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B78830-A9CE-3C3B-943D-DFA2E825990D}"/>
              </a:ext>
            </a:extLst>
          </p:cNvPr>
          <p:cNvCxnSpPr>
            <a:cxnSpLocks/>
            <a:stCxn id="47" idx="3"/>
            <a:endCxn id="122" idx="1"/>
          </p:cNvCxnSpPr>
          <p:nvPr/>
        </p:nvCxnSpPr>
        <p:spPr>
          <a:xfrm flipV="1">
            <a:off x="5026382" y="6210843"/>
            <a:ext cx="710657" cy="1603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11FE52A-F078-496E-0E62-0B5A35E76EFE}"/>
              </a:ext>
            </a:extLst>
          </p:cNvPr>
          <p:cNvSpPr txBox="1"/>
          <p:nvPr/>
        </p:nvSpPr>
        <p:spPr>
          <a:xfrm>
            <a:off x="5566779" y="6376205"/>
            <a:ext cx="2144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LLM MITRE CWE Tree matcher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6F353089-2D34-0618-FB52-7E9403257B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5399" y="5868402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4B771DD-25B1-DD07-182A-5045D75BC32A}"/>
              </a:ext>
            </a:extLst>
          </p:cNvPr>
          <p:cNvCxnSpPr>
            <a:cxnSpLocks/>
          </p:cNvCxnSpPr>
          <p:nvPr/>
        </p:nvCxnSpPr>
        <p:spPr>
          <a:xfrm>
            <a:off x="6096000" y="5875340"/>
            <a:ext cx="0" cy="201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D031EB-BD2C-61BB-5D84-DC4B07B52B1B}"/>
              </a:ext>
            </a:extLst>
          </p:cNvPr>
          <p:cNvSpPr/>
          <p:nvPr/>
        </p:nvSpPr>
        <p:spPr>
          <a:xfrm>
            <a:off x="401433" y="633957"/>
            <a:ext cx="5814646" cy="1079287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96F959C3-461C-B70E-454E-B1D17FAC8E24}"/>
              </a:ext>
            </a:extLst>
          </p:cNvPr>
          <p:cNvCxnSpPr>
            <a:cxnSpLocks/>
            <a:stCxn id="144" idx="3"/>
            <a:endCxn id="110" idx="0"/>
          </p:cNvCxnSpPr>
          <p:nvPr/>
        </p:nvCxnSpPr>
        <p:spPr>
          <a:xfrm>
            <a:off x="6216079" y="1173601"/>
            <a:ext cx="315918" cy="747178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647F738-23F6-B663-AF62-05BA16FFA82C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7388561" y="6210843"/>
            <a:ext cx="4187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852DF70-68DC-B448-EA8A-2A4058AD98A0}"/>
              </a:ext>
            </a:extLst>
          </p:cNvPr>
          <p:cNvSpPr/>
          <p:nvPr/>
        </p:nvSpPr>
        <p:spPr>
          <a:xfrm>
            <a:off x="7807268" y="5954763"/>
            <a:ext cx="1726742" cy="4557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Match explanation report generator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2BF227A-4F45-0DA8-91F8-E04AB7A256EC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9534010" y="6182650"/>
            <a:ext cx="397254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A9222246-CC47-913A-5A4C-5E636FAE10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953" y="5705891"/>
            <a:ext cx="638107" cy="764152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EFF77B48-BEAA-A078-AA8D-BEDE2FC68C34}"/>
              </a:ext>
            </a:extLst>
          </p:cNvPr>
          <p:cNvSpPr txBox="1"/>
          <p:nvPr/>
        </p:nvSpPr>
        <p:spPr>
          <a:xfrm>
            <a:off x="9924677" y="5035685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vulnerability matching report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D8E9C96D-556B-ACC9-E977-9389170506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1782" y="3696564"/>
            <a:ext cx="518782" cy="41344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768473F-52CD-3794-0683-A5CD91E91637}"/>
              </a:ext>
            </a:extLst>
          </p:cNvPr>
          <p:cNvCxnSpPr>
            <a:cxnSpLocks/>
          </p:cNvCxnSpPr>
          <p:nvPr/>
        </p:nvCxnSpPr>
        <p:spPr>
          <a:xfrm>
            <a:off x="4195775" y="4126927"/>
            <a:ext cx="0" cy="2013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7" name="Picture 186">
            <a:extLst>
              <a:ext uri="{FF2B5EF4-FFF2-40B4-BE49-F238E27FC236}">
                <a16:creationId xmlns:a16="http://schemas.microsoft.com/office/drawing/2014/main" id="{D7206805-3137-6F13-B5C9-0A240E916A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204" y="5083101"/>
            <a:ext cx="518782" cy="413446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029E672C-4898-D747-98E4-339865D46AAE}"/>
              </a:ext>
            </a:extLst>
          </p:cNvPr>
          <p:cNvSpPr txBox="1"/>
          <p:nvPr/>
        </p:nvSpPr>
        <p:spPr>
          <a:xfrm>
            <a:off x="395157" y="4489375"/>
            <a:ext cx="12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background knowledge AI prompt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653E644-93D8-8C86-C636-044AB5FBF35C}"/>
              </a:ext>
            </a:extLst>
          </p:cNvPr>
          <p:cNvSpPr txBox="1"/>
          <p:nvPr/>
        </p:nvSpPr>
        <p:spPr>
          <a:xfrm>
            <a:off x="4406761" y="3185784"/>
            <a:ext cx="12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background knowledge prompt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342E853-0462-8991-C0F5-CA91A126C6EB}"/>
              </a:ext>
            </a:extLst>
          </p:cNvPr>
          <p:cNvSpPr txBox="1"/>
          <p:nvPr/>
        </p:nvSpPr>
        <p:spPr>
          <a:xfrm>
            <a:off x="315940" y="382310"/>
            <a:ext cx="2752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Threats Scenario Description Source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19F9805-4D0D-BA7B-4F03-5726A25391AB}"/>
              </a:ext>
            </a:extLst>
          </p:cNvPr>
          <p:cNvSpPr txBox="1"/>
          <p:nvPr/>
        </p:nvSpPr>
        <p:spPr>
          <a:xfrm>
            <a:off x="6208247" y="1136783"/>
            <a:ext cx="1843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Threats Scenario Description original contents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383B5291-3D70-A313-17F1-B280FFADDD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8889" y="5630182"/>
            <a:ext cx="304803" cy="3237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88BDCF5-79A3-00F3-B895-A65833A44163}"/>
              </a:ext>
            </a:extLst>
          </p:cNvPr>
          <p:cNvCxnSpPr>
            <a:cxnSpLocks/>
          </p:cNvCxnSpPr>
          <p:nvPr/>
        </p:nvCxnSpPr>
        <p:spPr>
          <a:xfrm>
            <a:off x="7367796" y="681688"/>
            <a:ext cx="2564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99A121B-8071-9F39-1B7A-C4D5CF0099C3}"/>
              </a:ext>
            </a:extLst>
          </p:cNvPr>
          <p:cNvSpPr txBox="1"/>
          <p:nvPr/>
        </p:nvSpPr>
        <p:spPr>
          <a:xfrm>
            <a:off x="7711671" y="539683"/>
            <a:ext cx="295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Mapper workflow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0115849-0DAA-AABC-CC57-A90697F24AC7}"/>
              </a:ext>
            </a:extLst>
          </p:cNvPr>
          <p:cNvCxnSpPr>
            <a:cxnSpLocks/>
          </p:cNvCxnSpPr>
          <p:nvPr/>
        </p:nvCxnSpPr>
        <p:spPr>
          <a:xfrm>
            <a:off x="7359666" y="958797"/>
            <a:ext cx="25640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C12D202-97BD-6147-7CDB-B7A3A9D35E52}"/>
              </a:ext>
            </a:extLst>
          </p:cNvPr>
          <p:cNvSpPr txBox="1"/>
          <p:nvPr/>
        </p:nvSpPr>
        <p:spPr>
          <a:xfrm>
            <a:off x="7766028" y="825890"/>
            <a:ext cx="2200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matcher workflow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AB95DDBD-9AA4-B858-9905-CE960CBBB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618" y="2196921"/>
            <a:ext cx="304803" cy="3237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F4F87ACF-85A8-AAAF-06C8-AADC4E2E7335}"/>
              </a:ext>
            </a:extLst>
          </p:cNvPr>
          <p:cNvSpPr txBox="1"/>
          <p:nvPr/>
        </p:nvSpPr>
        <p:spPr>
          <a:xfrm>
            <a:off x="424325" y="2584972"/>
            <a:ext cx="14175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Conversation Chain use GPT3.5 Turbo API  </a:t>
            </a:r>
            <a:endParaRPr lang="en-SG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2" name="Picture 201">
            <a:extLst>
              <a:ext uri="{FF2B5EF4-FFF2-40B4-BE49-F238E27FC236}">
                <a16:creationId xmlns:a16="http://schemas.microsoft.com/office/drawing/2014/main" id="{7B92B0C0-9500-A344-37BA-D00C5C578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98" y="3268334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5821503F-6950-2202-4A3C-3174A39437A1}"/>
              </a:ext>
            </a:extLst>
          </p:cNvPr>
          <p:cNvSpPr txBox="1"/>
          <p:nvPr/>
        </p:nvSpPr>
        <p:spPr>
          <a:xfrm>
            <a:off x="420063" y="3470338"/>
            <a:ext cx="14175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Conversation Chain use GPT4 Turbo API  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205254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21F1A7B-4D00-97F2-89CF-2173AAE623CB}"/>
              </a:ext>
            </a:extLst>
          </p:cNvPr>
          <p:cNvSpPr/>
          <p:nvPr/>
        </p:nvSpPr>
        <p:spPr>
          <a:xfrm>
            <a:off x="1382761" y="933712"/>
            <a:ext cx="3963530" cy="40504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0292B-ADF7-1FD1-14B8-56E7B4594214}"/>
              </a:ext>
            </a:extLst>
          </p:cNvPr>
          <p:cNvSpPr txBox="1"/>
          <p:nvPr/>
        </p:nvSpPr>
        <p:spPr>
          <a:xfrm>
            <a:off x="2026595" y="535845"/>
            <a:ext cx="287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MITRE CWE Framework</a:t>
            </a:r>
            <a:endParaRPr lang="en-SG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E8328E-1A42-F82C-F769-04E69E22D022}"/>
              </a:ext>
            </a:extLst>
          </p:cNvPr>
          <p:cNvSpPr/>
          <p:nvPr/>
        </p:nvSpPr>
        <p:spPr>
          <a:xfrm>
            <a:off x="1863671" y="2240679"/>
            <a:ext cx="1332273" cy="162793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CB257-1749-FD4B-9E46-4522E0BC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02" y="1106796"/>
            <a:ext cx="1125173" cy="5827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795A4-1C9E-7A71-B7C6-774E40EF3F74}"/>
              </a:ext>
            </a:extLst>
          </p:cNvPr>
          <p:cNvSpPr txBox="1"/>
          <p:nvPr/>
        </p:nvSpPr>
        <p:spPr>
          <a:xfrm>
            <a:off x="1889020" y="1940438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CWE-79</a:t>
            </a:r>
            <a:endParaRPr lang="en-SG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DBEAB-558E-79A9-59CC-C8D8CC50A066}"/>
              </a:ext>
            </a:extLst>
          </p:cNvPr>
          <p:cNvSpPr txBox="1"/>
          <p:nvPr/>
        </p:nvSpPr>
        <p:spPr>
          <a:xfrm>
            <a:off x="1958699" y="2353322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CVE-2006-3295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776EA-4898-EEBE-BF26-2399DEFF5A5F}"/>
              </a:ext>
            </a:extLst>
          </p:cNvPr>
          <p:cNvSpPr txBox="1"/>
          <p:nvPr/>
        </p:nvSpPr>
        <p:spPr>
          <a:xfrm>
            <a:off x="1958699" y="2687254"/>
            <a:ext cx="1146376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CVE-2014-5198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423B8-F6A3-9285-6CB7-01859E399AE7}"/>
              </a:ext>
            </a:extLst>
          </p:cNvPr>
          <p:cNvSpPr txBox="1"/>
          <p:nvPr/>
        </p:nvSpPr>
        <p:spPr>
          <a:xfrm>
            <a:off x="2294122" y="2818059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F27B36-8FB5-8220-06F5-1C70770D4E37}"/>
              </a:ext>
            </a:extLst>
          </p:cNvPr>
          <p:cNvSpPr txBox="1"/>
          <p:nvPr/>
        </p:nvSpPr>
        <p:spPr>
          <a:xfrm>
            <a:off x="1958699" y="3152671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CVE-2020-3580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CAA334-F573-A963-6E61-4FF59711283E}"/>
              </a:ext>
            </a:extLst>
          </p:cNvPr>
          <p:cNvSpPr txBox="1"/>
          <p:nvPr/>
        </p:nvSpPr>
        <p:spPr>
          <a:xfrm>
            <a:off x="1958699" y="3518410"/>
            <a:ext cx="1146375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CVE-2021-1879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FABD19-62D9-FACD-10A3-EA9E60AD48FE}"/>
              </a:ext>
            </a:extLst>
          </p:cNvPr>
          <p:cNvSpPr/>
          <p:nvPr/>
        </p:nvSpPr>
        <p:spPr>
          <a:xfrm>
            <a:off x="3923802" y="2766627"/>
            <a:ext cx="1295431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A0FBB-2FAD-5618-EA42-C2D830938B5C}"/>
              </a:ext>
            </a:extLst>
          </p:cNvPr>
          <p:cNvSpPr txBox="1"/>
          <p:nvPr/>
        </p:nvSpPr>
        <p:spPr>
          <a:xfrm>
            <a:off x="3851626" y="2482552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CWE-352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397649-F587-AE8B-6508-7D62D0D294CC}"/>
              </a:ext>
            </a:extLst>
          </p:cNvPr>
          <p:cNvSpPr txBox="1"/>
          <p:nvPr/>
        </p:nvSpPr>
        <p:spPr>
          <a:xfrm>
            <a:off x="3983717" y="2814031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CVE-2009-3520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D5732-E145-7963-CFC9-9A5D9831DD5B}"/>
              </a:ext>
            </a:extLst>
          </p:cNvPr>
          <p:cNvSpPr txBox="1"/>
          <p:nvPr/>
        </p:nvSpPr>
        <p:spPr>
          <a:xfrm>
            <a:off x="4019475" y="2908593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CC33F1-6E0D-D33E-EB9F-DDC226036BAF}"/>
              </a:ext>
            </a:extLst>
          </p:cNvPr>
          <p:cNvCxnSpPr>
            <a:cxnSpLocks/>
          </p:cNvCxnSpPr>
          <p:nvPr/>
        </p:nvCxnSpPr>
        <p:spPr>
          <a:xfrm flipV="1">
            <a:off x="3186933" y="2977053"/>
            <a:ext cx="68003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E67CBC-59A3-7865-9EDB-2527D7178950}"/>
              </a:ext>
            </a:extLst>
          </p:cNvPr>
          <p:cNvSpPr txBox="1"/>
          <p:nvPr/>
        </p:nvSpPr>
        <p:spPr>
          <a:xfrm>
            <a:off x="3185057" y="2680364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Peer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172003-07F8-E218-391C-1F817E5BB6F5}"/>
              </a:ext>
            </a:extLst>
          </p:cNvPr>
          <p:cNvSpPr/>
          <p:nvPr/>
        </p:nvSpPr>
        <p:spPr>
          <a:xfrm>
            <a:off x="3632039" y="2002896"/>
            <a:ext cx="1332273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CD8E40-0C83-81BE-5788-1761DB2F5A03}"/>
              </a:ext>
            </a:extLst>
          </p:cNvPr>
          <p:cNvSpPr txBox="1"/>
          <p:nvPr/>
        </p:nvSpPr>
        <p:spPr>
          <a:xfrm>
            <a:off x="3559863" y="1718821"/>
            <a:ext cx="15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CWE-74</a:t>
            </a:r>
            <a:endParaRPr lang="en-SG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20A54-BF2E-0C02-29E2-2A5829220C71}"/>
              </a:ext>
            </a:extLst>
          </p:cNvPr>
          <p:cNvSpPr txBox="1"/>
          <p:nvPr/>
        </p:nvSpPr>
        <p:spPr>
          <a:xfrm>
            <a:off x="3732116" y="2069979"/>
            <a:ext cx="1152044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CVE-1999-0067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3448A5-134E-601F-2504-CD88F363D6EF}"/>
              </a:ext>
            </a:extLst>
          </p:cNvPr>
          <p:cNvSpPr txBox="1"/>
          <p:nvPr/>
        </p:nvSpPr>
        <p:spPr>
          <a:xfrm>
            <a:off x="3822458" y="2125509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A019BF-A382-0E44-CCBA-5B1A9B85C64D}"/>
              </a:ext>
            </a:extLst>
          </p:cNvPr>
          <p:cNvCxnSpPr>
            <a:cxnSpLocks/>
          </p:cNvCxnSpPr>
          <p:nvPr/>
        </p:nvCxnSpPr>
        <p:spPr>
          <a:xfrm flipV="1">
            <a:off x="3186278" y="2204878"/>
            <a:ext cx="445172" cy="31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65759A-5EEC-BEBE-5D2D-CFF56E31E779}"/>
              </a:ext>
            </a:extLst>
          </p:cNvPr>
          <p:cNvSpPr txBox="1"/>
          <p:nvPr/>
        </p:nvSpPr>
        <p:spPr>
          <a:xfrm>
            <a:off x="2957155" y="2005839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Child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88FB0A-F821-1118-FD8C-D986B6DA5CF5}"/>
              </a:ext>
            </a:extLst>
          </p:cNvPr>
          <p:cNvCxnSpPr>
            <a:cxnSpLocks/>
          </p:cNvCxnSpPr>
          <p:nvPr/>
        </p:nvCxnSpPr>
        <p:spPr>
          <a:xfrm>
            <a:off x="3186278" y="3381928"/>
            <a:ext cx="545838" cy="327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0F4964F-D84A-AABA-AA21-9E400A0282C1}"/>
              </a:ext>
            </a:extLst>
          </p:cNvPr>
          <p:cNvSpPr/>
          <p:nvPr/>
        </p:nvSpPr>
        <p:spPr>
          <a:xfrm>
            <a:off x="3755787" y="3532541"/>
            <a:ext cx="1236421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798C8-0B37-2AFE-6F26-5BA327CEF9BE}"/>
              </a:ext>
            </a:extLst>
          </p:cNvPr>
          <p:cNvSpPr txBox="1"/>
          <p:nvPr/>
        </p:nvSpPr>
        <p:spPr>
          <a:xfrm>
            <a:off x="3643418" y="3248466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CWE-87</a:t>
            </a:r>
            <a:endParaRPr lang="en-SG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FFB8-276F-2AFD-D429-4A8BEA794A88}"/>
              </a:ext>
            </a:extLst>
          </p:cNvPr>
          <p:cNvSpPr txBox="1"/>
          <p:nvPr/>
        </p:nvSpPr>
        <p:spPr>
          <a:xfrm>
            <a:off x="3800809" y="3578708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CVE-2002-0738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8E9503-65F6-8C15-C2E8-4BF331DC05DF}"/>
              </a:ext>
            </a:extLst>
          </p:cNvPr>
          <p:cNvSpPr txBox="1"/>
          <p:nvPr/>
        </p:nvSpPr>
        <p:spPr>
          <a:xfrm>
            <a:off x="3851460" y="3674507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23143-C41E-8310-225D-251EADD64553}"/>
              </a:ext>
            </a:extLst>
          </p:cNvPr>
          <p:cNvSpPr txBox="1"/>
          <p:nvPr/>
        </p:nvSpPr>
        <p:spPr>
          <a:xfrm>
            <a:off x="3197982" y="3284991"/>
            <a:ext cx="737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Parent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E67CB0-71DB-B091-1CAA-5C493F5E3406}"/>
              </a:ext>
            </a:extLst>
          </p:cNvPr>
          <p:cNvCxnSpPr>
            <a:cxnSpLocks/>
          </p:cNvCxnSpPr>
          <p:nvPr/>
        </p:nvCxnSpPr>
        <p:spPr>
          <a:xfrm flipV="1">
            <a:off x="2294122" y="3868614"/>
            <a:ext cx="0" cy="359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B9284BF-7CC1-8EB4-3583-8D7ECFBC1F3F}"/>
              </a:ext>
            </a:extLst>
          </p:cNvPr>
          <p:cNvSpPr/>
          <p:nvPr/>
        </p:nvSpPr>
        <p:spPr>
          <a:xfrm>
            <a:off x="2156620" y="4272400"/>
            <a:ext cx="827736" cy="2610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5D9A08-8ACA-C9B5-4883-4E894C79A83B}"/>
              </a:ext>
            </a:extLst>
          </p:cNvPr>
          <p:cNvSpPr txBox="1"/>
          <p:nvPr/>
        </p:nvSpPr>
        <p:spPr>
          <a:xfrm>
            <a:off x="2106510" y="4272230"/>
            <a:ext cx="95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CWE-137</a:t>
            </a:r>
            <a:endParaRPr lang="en-SG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1C27BF-3621-BE87-69DC-B2247240F048}"/>
              </a:ext>
            </a:extLst>
          </p:cNvPr>
          <p:cNvSpPr txBox="1"/>
          <p:nvPr/>
        </p:nvSpPr>
        <p:spPr>
          <a:xfrm>
            <a:off x="2286367" y="3971538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Member of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516A61-2FE8-7816-AD69-256723094EC9}"/>
              </a:ext>
            </a:extLst>
          </p:cNvPr>
          <p:cNvSpPr/>
          <p:nvPr/>
        </p:nvSpPr>
        <p:spPr>
          <a:xfrm>
            <a:off x="3297268" y="4228138"/>
            <a:ext cx="1197736" cy="4808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037640-F6AC-3A47-7BB3-75B717720DC5}"/>
              </a:ext>
            </a:extLst>
          </p:cNvPr>
          <p:cNvSpPr txBox="1"/>
          <p:nvPr/>
        </p:nvSpPr>
        <p:spPr>
          <a:xfrm>
            <a:off x="1745011" y="5478219"/>
            <a:ext cx="15080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 New Common Vulnerabilities and Exposures (CVE)</a:t>
            </a:r>
            <a:endParaRPr lang="en-SG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0D80E6-2727-9A94-0F77-C2780906A73D}"/>
              </a:ext>
            </a:extLst>
          </p:cNvPr>
          <p:cNvSpPr txBox="1"/>
          <p:nvPr/>
        </p:nvSpPr>
        <p:spPr>
          <a:xfrm>
            <a:off x="1837980" y="5234686"/>
            <a:ext cx="1146376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CVE-2024-xxx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060A31-68F6-71E1-B0A0-DBBA41A88A0F}"/>
              </a:ext>
            </a:extLst>
          </p:cNvPr>
          <p:cNvSpPr txBox="1"/>
          <p:nvPr/>
        </p:nvSpPr>
        <p:spPr>
          <a:xfrm>
            <a:off x="3186278" y="3964623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CWE-xxx</a:t>
            </a:r>
            <a:endParaRPr lang="en-SG" sz="1400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39D49C-6E83-4FF7-C279-FC063CE2CEDD}"/>
              </a:ext>
            </a:extLst>
          </p:cNvPr>
          <p:cNvCxnSpPr>
            <a:stCxn id="69" idx="3"/>
          </p:cNvCxnSpPr>
          <p:nvPr/>
        </p:nvCxnSpPr>
        <p:spPr>
          <a:xfrm>
            <a:off x="2984356" y="5365491"/>
            <a:ext cx="424508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421B42-900A-7FCC-6DFD-EE9956F06148}"/>
              </a:ext>
            </a:extLst>
          </p:cNvPr>
          <p:cNvSpPr txBox="1"/>
          <p:nvPr/>
        </p:nvSpPr>
        <p:spPr>
          <a:xfrm>
            <a:off x="3412380" y="5316210"/>
            <a:ext cx="171771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MITRE CWE categorize System</a:t>
            </a:r>
            <a:endParaRPr lang="en-SG" sz="14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9CADAC-58F6-B83C-8520-44E990677305}"/>
              </a:ext>
            </a:extLst>
          </p:cNvPr>
          <p:cNvCxnSpPr>
            <a:cxnSpLocks/>
          </p:cNvCxnSpPr>
          <p:nvPr/>
        </p:nvCxnSpPr>
        <p:spPr>
          <a:xfrm flipV="1">
            <a:off x="3830767" y="4597987"/>
            <a:ext cx="0" cy="70226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5C4C925-EF2A-7622-FAA4-3C0AD57C8A24}"/>
              </a:ext>
            </a:extLst>
          </p:cNvPr>
          <p:cNvSpPr txBox="1"/>
          <p:nvPr/>
        </p:nvSpPr>
        <p:spPr>
          <a:xfrm>
            <a:off x="3330022" y="4319507"/>
            <a:ext cx="1104247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CVE-2024-xxx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B56163-8BEB-C1E2-41F3-C4EDC8A5110B}"/>
              </a:ext>
            </a:extLst>
          </p:cNvPr>
          <p:cNvSpPr txBox="1"/>
          <p:nvPr/>
        </p:nvSpPr>
        <p:spPr>
          <a:xfrm>
            <a:off x="412515" y="3421976"/>
            <a:ext cx="1891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/>
              <a:t>ommon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</a:t>
            </a:r>
            <a:r>
              <a:rPr lang="en-US" dirty="0"/>
              <a:t>eakness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/>
              <a:t>numeration</a:t>
            </a:r>
          </a:p>
          <a:p>
            <a:r>
              <a:rPr lang="en-SG" dirty="0"/>
              <a:t>Category Base System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FD9F8C6-48D9-9D0E-5141-E8C4371B378B}"/>
              </a:ext>
            </a:extLst>
          </p:cNvPr>
          <p:cNvSpPr/>
          <p:nvPr/>
        </p:nvSpPr>
        <p:spPr>
          <a:xfrm>
            <a:off x="6679700" y="1029446"/>
            <a:ext cx="3963530" cy="4050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F13404-1BBA-9CDA-F870-0997A137F1DE}"/>
              </a:ext>
            </a:extLst>
          </p:cNvPr>
          <p:cNvSpPr txBox="1"/>
          <p:nvPr/>
        </p:nvSpPr>
        <p:spPr>
          <a:xfrm>
            <a:off x="7223224" y="535845"/>
            <a:ext cx="31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MITRE ATT&amp;CK Framework</a:t>
            </a:r>
            <a:endParaRPr lang="en-SG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EC15537-6ECB-794F-C575-523FC05857C5}"/>
              </a:ext>
            </a:extLst>
          </p:cNvPr>
          <p:cNvSpPr/>
          <p:nvPr/>
        </p:nvSpPr>
        <p:spPr>
          <a:xfrm>
            <a:off x="6982325" y="2190733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B03D787-4ADD-FCD2-7A58-8D2AE850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1" y="1312666"/>
            <a:ext cx="1697304" cy="569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707AD1C-48CA-466B-5566-C2BBEA28303E}"/>
              </a:ext>
            </a:extLst>
          </p:cNvPr>
          <p:cNvSpPr txBox="1"/>
          <p:nvPr/>
        </p:nvSpPr>
        <p:spPr>
          <a:xfrm>
            <a:off x="7000742" y="2197433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Enterprise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F83D59D-F545-78A7-1664-699EA2F8FBE1}"/>
              </a:ext>
            </a:extLst>
          </p:cNvPr>
          <p:cNvSpPr/>
          <p:nvPr/>
        </p:nvSpPr>
        <p:spPr>
          <a:xfrm>
            <a:off x="8282259" y="2185079"/>
            <a:ext cx="826024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FB11DF-0E04-F635-6351-C19EF0DF0406}"/>
              </a:ext>
            </a:extLst>
          </p:cNvPr>
          <p:cNvSpPr txBox="1"/>
          <p:nvPr/>
        </p:nvSpPr>
        <p:spPr>
          <a:xfrm>
            <a:off x="8322489" y="2175665"/>
            <a:ext cx="85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Mobile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D2EBEF-9A0B-0F40-D681-D4B0DB53EEA0}"/>
              </a:ext>
            </a:extLst>
          </p:cNvPr>
          <p:cNvSpPr/>
          <p:nvPr/>
        </p:nvSpPr>
        <p:spPr>
          <a:xfrm>
            <a:off x="9301845" y="2170234"/>
            <a:ext cx="693621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5984A-5951-1F62-CCE5-D2BA1991E364}"/>
              </a:ext>
            </a:extLst>
          </p:cNvPr>
          <p:cNvSpPr txBox="1"/>
          <p:nvPr/>
        </p:nvSpPr>
        <p:spPr>
          <a:xfrm>
            <a:off x="9387410" y="2167230"/>
            <a:ext cx="507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E22067BE-BF56-BA4E-FB06-62AF1C7D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325" y="3169632"/>
            <a:ext cx="1464133" cy="7949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68FE511-1C46-9F4D-32D1-A8D791346E0A}"/>
              </a:ext>
            </a:extLst>
          </p:cNvPr>
          <p:cNvSpPr txBox="1"/>
          <p:nvPr/>
        </p:nvSpPr>
        <p:spPr>
          <a:xfrm>
            <a:off x="6873605" y="2917817"/>
            <a:ext cx="15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Matrix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F93556-4BD4-3DAF-497B-0AAF92818A79}"/>
              </a:ext>
            </a:extLst>
          </p:cNvPr>
          <p:cNvSpPr/>
          <p:nvPr/>
        </p:nvSpPr>
        <p:spPr>
          <a:xfrm>
            <a:off x="8760736" y="3208271"/>
            <a:ext cx="819720" cy="8663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BA1909-5241-820B-511B-C0737C1D3BA2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>
            <a:off x="8013746" y="3208272"/>
            <a:ext cx="746990" cy="309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9F2D7A-CC21-A0EE-6617-787B7D0C9A17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 flipV="1">
            <a:off x="8013746" y="3517988"/>
            <a:ext cx="728495" cy="536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17BC8CA-D596-D7BB-C7A0-36C3D3260CBD}"/>
              </a:ext>
            </a:extLst>
          </p:cNvPr>
          <p:cNvSpPr txBox="1"/>
          <p:nvPr/>
        </p:nvSpPr>
        <p:spPr>
          <a:xfrm>
            <a:off x="8811391" y="3275811"/>
            <a:ext cx="681908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TA0043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5202CE-3EAA-CA63-347C-021E2083DF6C}"/>
              </a:ext>
            </a:extLst>
          </p:cNvPr>
          <p:cNvSpPr txBox="1"/>
          <p:nvPr/>
        </p:nvSpPr>
        <p:spPr>
          <a:xfrm>
            <a:off x="8742241" y="3402354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192A80A-D894-2456-B5CC-6D8C30B53AA4}"/>
              </a:ext>
            </a:extLst>
          </p:cNvPr>
          <p:cNvSpPr/>
          <p:nvPr/>
        </p:nvSpPr>
        <p:spPr>
          <a:xfrm>
            <a:off x="7815447" y="3457267"/>
            <a:ext cx="198299" cy="121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56695D9-6FAB-F626-BBF8-9E7C38C54AD9}"/>
              </a:ext>
            </a:extLst>
          </p:cNvPr>
          <p:cNvSpPr txBox="1"/>
          <p:nvPr/>
        </p:nvSpPr>
        <p:spPr>
          <a:xfrm>
            <a:off x="8818248" y="3760433"/>
            <a:ext cx="681908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TA00xx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F104EF-5150-07CD-4553-27B22868B17D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9493299" y="3033381"/>
            <a:ext cx="298221" cy="373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36A06A-1382-9631-FCBB-EA8EE3569EDF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9493299" y="3406616"/>
            <a:ext cx="309979" cy="781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1EFAD42F-0039-E076-193A-366449011DD8}"/>
              </a:ext>
            </a:extLst>
          </p:cNvPr>
          <p:cNvSpPr/>
          <p:nvPr/>
        </p:nvSpPr>
        <p:spPr>
          <a:xfrm>
            <a:off x="9807490" y="3016994"/>
            <a:ext cx="653168" cy="1170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4585642A-B763-82DC-4C27-F5F8E30B6719}"/>
              </a:ext>
            </a:extLst>
          </p:cNvPr>
          <p:cNvSpPr txBox="1"/>
          <p:nvPr/>
        </p:nvSpPr>
        <p:spPr>
          <a:xfrm>
            <a:off x="9843997" y="3071705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T1143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28942A8-5CA0-9216-0D8A-851537345CC4}"/>
              </a:ext>
            </a:extLst>
          </p:cNvPr>
          <p:cNvSpPr txBox="1"/>
          <p:nvPr/>
        </p:nvSpPr>
        <p:spPr>
          <a:xfrm>
            <a:off x="9843580" y="3419508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T1531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1BF5405-8DB0-1306-ABEC-B53974312D30}"/>
              </a:ext>
            </a:extLst>
          </p:cNvPr>
          <p:cNvSpPr txBox="1"/>
          <p:nvPr/>
        </p:nvSpPr>
        <p:spPr>
          <a:xfrm>
            <a:off x="9791520" y="3514090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9B4CBE0-0AF2-9248-B18B-0EDDFC100670}"/>
              </a:ext>
            </a:extLst>
          </p:cNvPr>
          <p:cNvSpPr txBox="1"/>
          <p:nvPr/>
        </p:nvSpPr>
        <p:spPr>
          <a:xfrm>
            <a:off x="9842781" y="3858845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T1087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19C2F154-EC61-A761-5864-75EFA8885D16}"/>
              </a:ext>
            </a:extLst>
          </p:cNvPr>
          <p:cNvSpPr/>
          <p:nvPr/>
        </p:nvSpPr>
        <p:spPr>
          <a:xfrm>
            <a:off x="7883152" y="4306290"/>
            <a:ext cx="1758213" cy="3291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030632F-2980-871A-287F-F9F8DB8C3EC1}"/>
              </a:ext>
            </a:extLst>
          </p:cNvPr>
          <p:cNvSpPr txBox="1"/>
          <p:nvPr/>
        </p:nvSpPr>
        <p:spPr>
          <a:xfrm>
            <a:off x="7907883" y="4349634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6A0D503F-2FC9-F53F-8643-F7581ED3FE44}"/>
              </a:ext>
            </a:extLst>
          </p:cNvPr>
          <p:cNvSpPr txBox="1"/>
          <p:nvPr/>
        </p:nvSpPr>
        <p:spPr>
          <a:xfrm>
            <a:off x="8410763" y="4349175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.002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A65A5F13-5AFA-DEC1-439D-9F352C218112}"/>
              </a:ext>
            </a:extLst>
          </p:cNvPr>
          <p:cNvSpPr txBox="1"/>
          <p:nvPr/>
        </p:nvSpPr>
        <p:spPr>
          <a:xfrm>
            <a:off x="8904984" y="4349175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.003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FD616BC0-5144-CD84-8C7D-8E18775DD29F}"/>
              </a:ext>
            </a:extLst>
          </p:cNvPr>
          <p:cNvSpPr txBox="1"/>
          <p:nvPr/>
        </p:nvSpPr>
        <p:spPr>
          <a:xfrm>
            <a:off x="9267117" y="4278624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F0451B30-CA5C-9612-2AD4-F3523C15CF76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7552003" y="2505210"/>
            <a:ext cx="1" cy="65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0651BE82-9306-2B28-6ED2-DDCE293ECC45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7552004" y="2505210"/>
            <a:ext cx="1708474" cy="7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255363F6-E199-59AD-B8B2-F1EB4B5F9688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7552004" y="2505210"/>
            <a:ext cx="2351262" cy="49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D73F5D57-FA07-B5D6-3DEC-031F78AD88AB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7872717" y="2483442"/>
            <a:ext cx="875846" cy="65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CD96B16C-C315-0072-FE2D-055E44181145}"/>
              </a:ext>
            </a:extLst>
          </p:cNvPr>
          <p:cNvCxnSpPr>
            <a:cxnSpLocks/>
          </p:cNvCxnSpPr>
          <p:nvPr/>
        </p:nvCxnSpPr>
        <p:spPr>
          <a:xfrm>
            <a:off x="8688622" y="2510514"/>
            <a:ext cx="486390" cy="68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C02F9B91-8D43-1841-E017-CCAC0D334DAF}"/>
              </a:ext>
            </a:extLst>
          </p:cNvPr>
          <p:cNvCxnSpPr>
            <a:cxnSpLocks/>
            <a:endCxn id="1030" idx="2"/>
          </p:cNvCxnSpPr>
          <p:nvPr/>
        </p:nvCxnSpPr>
        <p:spPr>
          <a:xfrm>
            <a:off x="8725422" y="2512345"/>
            <a:ext cx="1502766" cy="54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4C788525-BE23-8CEC-972A-B35D828EE98F}"/>
              </a:ext>
            </a:extLst>
          </p:cNvPr>
          <p:cNvCxnSpPr>
            <a:cxnSpLocks/>
            <a:stCxn id="96" idx="2"/>
            <a:endCxn id="1030" idx="2"/>
          </p:cNvCxnSpPr>
          <p:nvPr/>
        </p:nvCxnSpPr>
        <p:spPr>
          <a:xfrm>
            <a:off x="9641367" y="2475007"/>
            <a:ext cx="586821" cy="5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DF9B4E49-1CB4-5751-63E2-3A493608BD2B}"/>
              </a:ext>
            </a:extLst>
          </p:cNvPr>
          <p:cNvCxnSpPr>
            <a:cxnSpLocks/>
          </p:cNvCxnSpPr>
          <p:nvPr/>
        </p:nvCxnSpPr>
        <p:spPr>
          <a:xfrm flipH="1">
            <a:off x="7947431" y="2496406"/>
            <a:ext cx="1697492" cy="64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19E6990B-3018-8134-E2F7-AA149E9F4616}"/>
              </a:ext>
            </a:extLst>
          </p:cNvPr>
          <p:cNvCxnSpPr>
            <a:cxnSpLocks/>
          </p:cNvCxnSpPr>
          <p:nvPr/>
        </p:nvCxnSpPr>
        <p:spPr>
          <a:xfrm flipH="1">
            <a:off x="9225961" y="2509408"/>
            <a:ext cx="437457" cy="70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FAC1203-B8C8-FB19-9D98-DF11D5526DBA}"/>
              </a:ext>
            </a:extLst>
          </p:cNvPr>
          <p:cNvSpPr txBox="1"/>
          <p:nvPr/>
        </p:nvSpPr>
        <p:spPr>
          <a:xfrm>
            <a:off x="8576486" y="2910392"/>
            <a:ext cx="82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Tactics 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459691A-4469-BF9C-343C-1B76CF796E55}"/>
              </a:ext>
            </a:extLst>
          </p:cNvPr>
          <p:cNvSpPr txBox="1"/>
          <p:nvPr/>
        </p:nvSpPr>
        <p:spPr>
          <a:xfrm>
            <a:off x="9642409" y="2747989"/>
            <a:ext cx="117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Techniques 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29C65A4-6219-80EA-9DDB-D22003950705}"/>
              </a:ext>
            </a:extLst>
          </p:cNvPr>
          <p:cNvSpPr txBox="1"/>
          <p:nvPr/>
        </p:nvSpPr>
        <p:spPr>
          <a:xfrm>
            <a:off x="9743625" y="5207607"/>
            <a:ext cx="735594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APT-xxx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05A3A5ED-BD2C-A86A-E5ED-355FA8D8C7CC}"/>
              </a:ext>
            </a:extLst>
          </p:cNvPr>
          <p:cNvCxnSpPr>
            <a:cxnSpLocks/>
          </p:cNvCxnSpPr>
          <p:nvPr/>
        </p:nvCxnSpPr>
        <p:spPr>
          <a:xfrm flipH="1" flipV="1">
            <a:off x="9008059" y="5326582"/>
            <a:ext cx="71700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6D1B53D6-6934-DB46-41C2-578DF11D72C3}"/>
              </a:ext>
            </a:extLst>
          </p:cNvPr>
          <p:cNvCxnSpPr>
            <a:cxnSpLocks/>
          </p:cNvCxnSpPr>
          <p:nvPr/>
        </p:nvCxnSpPr>
        <p:spPr>
          <a:xfrm flipH="1" flipV="1">
            <a:off x="7590009" y="3964623"/>
            <a:ext cx="0" cy="14226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FC6411D6-B9D7-ECD2-164A-57853202A158}"/>
              </a:ext>
            </a:extLst>
          </p:cNvPr>
          <p:cNvCxnSpPr>
            <a:cxnSpLocks/>
          </p:cNvCxnSpPr>
          <p:nvPr/>
        </p:nvCxnSpPr>
        <p:spPr>
          <a:xfrm flipV="1">
            <a:off x="8109150" y="4576475"/>
            <a:ext cx="0" cy="7723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Elbow 1092">
            <a:extLst>
              <a:ext uri="{FF2B5EF4-FFF2-40B4-BE49-F238E27FC236}">
                <a16:creationId xmlns:a16="http://schemas.microsoft.com/office/drawing/2014/main" id="{79A943BF-35F2-4504-3504-56B960C7954F}"/>
              </a:ext>
            </a:extLst>
          </p:cNvPr>
          <p:cNvCxnSpPr>
            <a:cxnSpLocks/>
            <a:stCxn id="1079" idx="1"/>
            <a:endCxn id="120" idx="2"/>
          </p:cNvCxnSpPr>
          <p:nvPr/>
        </p:nvCxnSpPr>
        <p:spPr>
          <a:xfrm rot="10800000" flipH="1">
            <a:off x="7537896" y="4022043"/>
            <a:ext cx="1621305" cy="1487094"/>
          </a:xfrm>
          <a:prstGeom prst="bentConnector4">
            <a:avLst>
              <a:gd name="adj1" fmla="val 15442"/>
              <a:gd name="adj2" fmla="val 8632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782D15C9-EDE2-ABE6-F584-515DED264CAB}"/>
              </a:ext>
            </a:extLst>
          </p:cNvPr>
          <p:cNvSpPr txBox="1"/>
          <p:nvPr/>
        </p:nvSpPr>
        <p:spPr>
          <a:xfrm>
            <a:off x="7537897" y="5247527"/>
            <a:ext cx="1451601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MITRE  </a:t>
            </a:r>
            <a:r>
              <a:rPr lang="en-US" sz="1400" b="1" dirty="0" err="1"/>
              <a:t>Att&amp;ck</a:t>
            </a:r>
            <a:r>
              <a:rPr lang="en-US" sz="1400" b="1" dirty="0"/>
              <a:t> navigator</a:t>
            </a:r>
            <a:endParaRPr lang="en-SG" sz="1400" b="1" dirty="0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FB32BFEC-C6FA-02D7-871A-BC74119A7E4E}"/>
              </a:ext>
            </a:extLst>
          </p:cNvPr>
          <p:cNvSpPr txBox="1"/>
          <p:nvPr/>
        </p:nvSpPr>
        <p:spPr>
          <a:xfrm>
            <a:off x="9403017" y="5515398"/>
            <a:ext cx="1508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APT (Advanced Persistent Threat)</a:t>
            </a:r>
            <a:endParaRPr lang="en-SG" sz="1100" b="1" dirty="0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D34BB1C4-492F-0015-F5E4-70ABA6EBC67D}"/>
              </a:ext>
            </a:extLst>
          </p:cNvPr>
          <p:cNvSpPr txBox="1"/>
          <p:nvPr/>
        </p:nvSpPr>
        <p:spPr>
          <a:xfrm>
            <a:off x="9852138" y="3340856"/>
            <a:ext cx="1891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MITRE</a:t>
            </a:r>
            <a:r>
              <a:rPr lang="en-US" b="1" dirty="0"/>
              <a:t> </a:t>
            </a:r>
          </a:p>
          <a:p>
            <a:pPr algn="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/>
              <a:t>dversarial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actics,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echniques, </a:t>
            </a:r>
          </a:p>
          <a:p>
            <a:pPr algn="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/>
              <a:t>ommon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dirty="0"/>
              <a:t>nowledge</a:t>
            </a:r>
            <a:endParaRPr lang="en-SG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382363-E2FF-01DA-011C-ED36DD8BE717}"/>
              </a:ext>
            </a:extLst>
          </p:cNvPr>
          <p:cNvSpPr/>
          <p:nvPr/>
        </p:nvSpPr>
        <p:spPr>
          <a:xfrm>
            <a:off x="6014938" y="2729748"/>
            <a:ext cx="554087" cy="56261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E2A65B-BF9A-CC9C-CEB3-97B48DC9F7DC}"/>
              </a:ext>
            </a:extLst>
          </p:cNvPr>
          <p:cNvSpPr/>
          <p:nvPr/>
        </p:nvSpPr>
        <p:spPr>
          <a:xfrm flipH="1">
            <a:off x="5422735" y="2732169"/>
            <a:ext cx="598643" cy="55282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5A17D-F3E1-3E88-F8FF-96CAB9F3EABB}"/>
              </a:ext>
            </a:extLst>
          </p:cNvPr>
          <p:cNvSpPr txBox="1"/>
          <p:nvPr/>
        </p:nvSpPr>
        <p:spPr>
          <a:xfrm>
            <a:off x="5309336" y="1835262"/>
            <a:ext cx="1613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Matching between the </a:t>
            </a: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Vulnerabilities(CVE) </a:t>
            </a:r>
            <a:r>
              <a:rPr lang="en-US" sz="1100" b="1" dirty="0"/>
              <a:t>and the related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Attack Technology (TTP)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7BDA64-8274-F456-68D6-0EE40149DC9B}"/>
              </a:ext>
            </a:extLst>
          </p:cNvPr>
          <p:cNvCxnSpPr>
            <a:cxnSpLocks/>
            <a:stCxn id="1079" idx="0"/>
          </p:cNvCxnSpPr>
          <p:nvPr/>
        </p:nvCxnSpPr>
        <p:spPr>
          <a:xfrm flipV="1">
            <a:off x="8263698" y="4597987"/>
            <a:ext cx="842553" cy="64954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47B51B-D58C-59BC-1DE3-6DB2B606503E}"/>
              </a:ext>
            </a:extLst>
          </p:cNvPr>
          <p:cNvCxnSpPr>
            <a:cxnSpLocks/>
            <a:stCxn id="1035" idx="2"/>
          </p:cNvCxnSpPr>
          <p:nvPr/>
        </p:nvCxnSpPr>
        <p:spPr>
          <a:xfrm flipH="1">
            <a:off x="10133454" y="4120455"/>
            <a:ext cx="1" cy="195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2B8D81-27BE-527A-3F49-00E73C3EE1DC}"/>
              </a:ext>
            </a:extLst>
          </p:cNvPr>
          <p:cNvCxnSpPr>
            <a:cxnSpLocks/>
          </p:cNvCxnSpPr>
          <p:nvPr/>
        </p:nvCxnSpPr>
        <p:spPr>
          <a:xfrm flipH="1">
            <a:off x="9641365" y="4306290"/>
            <a:ext cx="490603" cy="9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60A615-91F4-9159-119C-E7297E1E8A1B}"/>
              </a:ext>
            </a:extLst>
          </p:cNvPr>
          <p:cNvCxnSpPr>
            <a:cxnSpLocks/>
          </p:cNvCxnSpPr>
          <p:nvPr/>
        </p:nvCxnSpPr>
        <p:spPr>
          <a:xfrm flipH="1">
            <a:off x="9633482" y="4306290"/>
            <a:ext cx="498486" cy="317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95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1B2D7B-0B79-4A5D-5142-38E70B71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5" y="490905"/>
            <a:ext cx="9323809" cy="58761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75F506-826D-9FA6-C531-CDCCA2577781}"/>
              </a:ext>
            </a:extLst>
          </p:cNvPr>
          <p:cNvCxnSpPr>
            <a:cxnSpLocks/>
          </p:cNvCxnSpPr>
          <p:nvPr/>
        </p:nvCxnSpPr>
        <p:spPr>
          <a:xfrm flipH="1">
            <a:off x="1657978" y="3305907"/>
            <a:ext cx="6320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3C1923-E96E-D25A-28F1-C7A90242D854}"/>
              </a:ext>
            </a:extLst>
          </p:cNvPr>
          <p:cNvSpPr txBox="1"/>
          <p:nvPr/>
        </p:nvSpPr>
        <p:spPr>
          <a:xfrm>
            <a:off x="7978391" y="2921186"/>
            <a:ext cx="2638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Type in the LLM module you want to use: </a:t>
            </a:r>
          </a:p>
          <a:p>
            <a:pPr marL="228600" indent="-228600">
              <a:buAutoNum type="arabicPeriod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Map threats to MITRE-ATT&amp;CK</a:t>
            </a:r>
          </a:p>
          <a:p>
            <a:pPr marL="228600" indent="-228600">
              <a:buAutoNum type="arabicPeriod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Match threats to MITRE-CWE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D0CCE7-1AB0-0316-68CC-7016F03E12B4}"/>
              </a:ext>
            </a:extLst>
          </p:cNvPr>
          <p:cNvCxnSpPr>
            <a:cxnSpLocks/>
          </p:cNvCxnSpPr>
          <p:nvPr/>
        </p:nvCxnSpPr>
        <p:spPr>
          <a:xfrm flipH="1" flipV="1">
            <a:off x="5797899" y="3552093"/>
            <a:ext cx="2039815" cy="39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5C9DEE-4D8B-3E0F-8916-23789918F848}"/>
              </a:ext>
            </a:extLst>
          </p:cNvPr>
          <p:cNvSpPr txBox="1"/>
          <p:nvPr/>
        </p:nvSpPr>
        <p:spPr>
          <a:xfrm>
            <a:off x="7978391" y="3762199"/>
            <a:ext cx="225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Type in the threat's description source file name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1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046D5-035E-46BB-2899-CFFB5A683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07"/>
          <a:stretch/>
        </p:blipFill>
        <p:spPr>
          <a:xfrm>
            <a:off x="1014055" y="457210"/>
            <a:ext cx="9523809" cy="59435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87D324-D185-6D81-D296-E26A31AB942F}"/>
              </a:ext>
            </a:extLst>
          </p:cNvPr>
          <p:cNvSpPr/>
          <p:nvPr/>
        </p:nvSpPr>
        <p:spPr>
          <a:xfrm>
            <a:off x="4026877" y="3108960"/>
            <a:ext cx="3654083" cy="8363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C5DBB-DC81-EA4A-3CF0-47B48E5E798E}"/>
              </a:ext>
            </a:extLst>
          </p:cNvPr>
          <p:cNvSpPr/>
          <p:nvPr/>
        </p:nvSpPr>
        <p:spPr>
          <a:xfrm>
            <a:off x="2670784" y="4133089"/>
            <a:ext cx="6500647" cy="6492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577B23-1087-02A5-B519-9470CF66E43D}"/>
              </a:ext>
            </a:extLst>
          </p:cNvPr>
          <p:cNvCxnSpPr>
            <a:cxnSpLocks/>
          </p:cNvCxnSpPr>
          <p:nvPr/>
        </p:nvCxnSpPr>
        <p:spPr>
          <a:xfrm flipV="1">
            <a:off x="1696578" y="2432304"/>
            <a:ext cx="0" cy="1335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F274A1-2090-0158-18D1-9555978190CE}"/>
              </a:ext>
            </a:extLst>
          </p:cNvPr>
          <p:cNvCxnSpPr>
            <a:cxnSpLocks/>
          </p:cNvCxnSpPr>
          <p:nvPr/>
        </p:nvCxnSpPr>
        <p:spPr>
          <a:xfrm>
            <a:off x="1696578" y="3767328"/>
            <a:ext cx="21987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05AFDF-C84C-EB1C-EC2E-AE5A07F94D8D}"/>
              </a:ext>
            </a:extLst>
          </p:cNvPr>
          <p:cNvCxnSpPr>
            <a:cxnSpLocks/>
          </p:cNvCxnSpPr>
          <p:nvPr/>
        </p:nvCxnSpPr>
        <p:spPr>
          <a:xfrm>
            <a:off x="1696578" y="3767328"/>
            <a:ext cx="974206" cy="733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08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D5F713-35B3-D41E-DB8C-C9A46B15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58" y="165769"/>
            <a:ext cx="9062206" cy="6104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19180F-7511-EEE1-6A30-112FB36F1CFE}"/>
              </a:ext>
            </a:extLst>
          </p:cNvPr>
          <p:cNvSpPr/>
          <p:nvPr/>
        </p:nvSpPr>
        <p:spPr>
          <a:xfrm>
            <a:off x="2845676" y="4226395"/>
            <a:ext cx="7501973" cy="218373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ACBA5A-F261-0932-734C-E426E52EE136}"/>
              </a:ext>
            </a:extLst>
          </p:cNvPr>
          <p:cNvSpPr/>
          <p:nvPr/>
        </p:nvSpPr>
        <p:spPr>
          <a:xfrm>
            <a:off x="7464491" y="587829"/>
            <a:ext cx="2752530" cy="8363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72189F-4B5A-F5B7-2B5B-7A310EA3BA27}"/>
              </a:ext>
            </a:extLst>
          </p:cNvPr>
          <p:cNvCxnSpPr>
            <a:cxnSpLocks/>
          </p:cNvCxnSpPr>
          <p:nvPr/>
        </p:nvCxnSpPr>
        <p:spPr>
          <a:xfrm flipV="1">
            <a:off x="8966718" y="1458735"/>
            <a:ext cx="0" cy="569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0CD7B4-5120-4264-B023-C201F05EF2C9}"/>
              </a:ext>
            </a:extLst>
          </p:cNvPr>
          <p:cNvSpPr txBox="1"/>
          <p:nvPr/>
        </p:nvSpPr>
        <p:spPr>
          <a:xfrm>
            <a:off x="7966190" y="2045970"/>
            <a:ext cx="225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Report will be automated download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921F51-88F1-15D1-C5A2-208F67ECBF7E}"/>
              </a:ext>
            </a:extLst>
          </p:cNvPr>
          <p:cNvCxnSpPr>
            <a:cxnSpLocks/>
          </p:cNvCxnSpPr>
          <p:nvPr/>
        </p:nvCxnSpPr>
        <p:spPr>
          <a:xfrm>
            <a:off x="8186430" y="3998822"/>
            <a:ext cx="0" cy="227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9CC06F-B84A-5DE4-9770-34A17871FBF9}"/>
              </a:ext>
            </a:extLst>
          </p:cNvPr>
          <p:cNvSpPr txBox="1"/>
          <p:nvPr/>
        </p:nvSpPr>
        <p:spPr>
          <a:xfrm>
            <a:off x="7615670" y="3597253"/>
            <a:ext cx="2250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Process progress log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5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F7390B-2956-1B9E-F9B1-49AF45966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45" y="567806"/>
            <a:ext cx="8495091" cy="57223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8E5E21-365F-FFF4-449F-E9F33AE1029A}"/>
              </a:ext>
            </a:extLst>
          </p:cNvPr>
          <p:cNvSpPr/>
          <p:nvPr/>
        </p:nvSpPr>
        <p:spPr>
          <a:xfrm>
            <a:off x="2836053" y="3867913"/>
            <a:ext cx="6719423" cy="10424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454B8B-790F-170D-84E8-1D91AAF94CF8}"/>
              </a:ext>
            </a:extLst>
          </p:cNvPr>
          <p:cNvCxnSpPr>
            <a:cxnSpLocks/>
          </p:cNvCxnSpPr>
          <p:nvPr/>
        </p:nvCxnSpPr>
        <p:spPr>
          <a:xfrm flipV="1">
            <a:off x="1733154" y="2587752"/>
            <a:ext cx="0" cy="1335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078EF6-DE73-1424-5AFC-6D31D742F3B9}"/>
              </a:ext>
            </a:extLst>
          </p:cNvPr>
          <p:cNvCxnSpPr>
            <a:cxnSpLocks/>
          </p:cNvCxnSpPr>
          <p:nvPr/>
        </p:nvCxnSpPr>
        <p:spPr>
          <a:xfrm>
            <a:off x="1733154" y="3922776"/>
            <a:ext cx="1102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8B9DA2-F1DD-DFB2-FB78-8C70E7FE3CEE}"/>
              </a:ext>
            </a:extLst>
          </p:cNvPr>
          <p:cNvCxnSpPr>
            <a:cxnSpLocks/>
          </p:cNvCxnSpPr>
          <p:nvPr/>
        </p:nvCxnSpPr>
        <p:spPr>
          <a:xfrm>
            <a:off x="1733154" y="3922776"/>
            <a:ext cx="1102900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10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312D75-B2E7-EF72-495F-8FBC2E12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28" y="386884"/>
            <a:ext cx="8875773" cy="59294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7A5BA-2A3F-A188-1DF9-4659636E5772}"/>
              </a:ext>
            </a:extLst>
          </p:cNvPr>
          <p:cNvSpPr/>
          <p:nvPr/>
        </p:nvSpPr>
        <p:spPr>
          <a:xfrm>
            <a:off x="2364529" y="4135943"/>
            <a:ext cx="7410408" cy="18626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0CFA04-2622-242B-FC3F-DCCF63335E22}"/>
              </a:ext>
            </a:extLst>
          </p:cNvPr>
          <p:cNvSpPr/>
          <p:nvPr/>
        </p:nvSpPr>
        <p:spPr>
          <a:xfrm>
            <a:off x="7113971" y="859420"/>
            <a:ext cx="2752530" cy="8363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E65FFA-3F4B-6066-E206-83095B1F30B9}"/>
              </a:ext>
            </a:extLst>
          </p:cNvPr>
          <p:cNvCxnSpPr>
            <a:cxnSpLocks/>
          </p:cNvCxnSpPr>
          <p:nvPr/>
        </p:nvCxnSpPr>
        <p:spPr>
          <a:xfrm>
            <a:off x="6600085" y="1003262"/>
            <a:ext cx="894449" cy="343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8F123E-9F55-9F96-0529-EA48EC491AD1}"/>
              </a:ext>
            </a:extLst>
          </p:cNvPr>
          <p:cNvSpPr txBox="1"/>
          <p:nvPr/>
        </p:nvSpPr>
        <p:spPr>
          <a:xfrm>
            <a:off x="5591916" y="643976"/>
            <a:ext cx="225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Report will be automated download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78F79-35F2-0913-BBAB-5872F90B11CA}"/>
              </a:ext>
            </a:extLst>
          </p:cNvPr>
          <p:cNvSpPr txBox="1"/>
          <p:nvPr/>
        </p:nvSpPr>
        <p:spPr>
          <a:xfrm>
            <a:off x="7966189" y="4786251"/>
            <a:ext cx="2250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Process progress log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38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501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27</cp:revision>
  <dcterms:created xsi:type="dcterms:W3CDTF">2024-02-29T07:10:46Z</dcterms:created>
  <dcterms:modified xsi:type="dcterms:W3CDTF">2024-03-05T10:30:21Z</dcterms:modified>
</cp:coreProperties>
</file>