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87" r:id="rId7"/>
    <p:sldId id="288" r:id="rId8"/>
    <p:sldId id="285" r:id="rId9"/>
    <p:sldId id="289" r:id="rId10"/>
    <p:sldId id="290" r:id="rId11"/>
    <p:sldId id="291" r:id="rId12"/>
    <p:sldId id="292" r:id="rId13"/>
    <p:sldId id="293" r:id="rId14"/>
    <p:sldId id="294" r:id="rId15"/>
    <p:sldId id="295"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79" d="100"/>
          <a:sy n="79" d="100"/>
        </p:scale>
        <p:origin x="850"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dirty="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dirty="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dirty="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dirty="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dirty="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dirty="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dirty="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dirty="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dirty="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dirty="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dirty="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dirty="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dirty="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dirty="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dirty="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dirty="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dirty="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dirty="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dirty="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dirty="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dirty="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dirty="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dirty="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851611"/>
            <a:ext cx="4873752" cy="1709928"/>
          </a:xfrm>
        </p:spPr>
        <p:txBody>
          <a:bodyPr/>
          <a:lstStyle/>
          <a:p>
            <a:r>
              <a:rPr lang="en-US" dirty="0"/>
              <a:t>Driving Data Insights: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sz="2000" dirty="0"/>
              <a:t>Scraping Tata Cars in Mumbai</a:t>
            </a:r>
            <a:endParaRPr lang="en-US" dirty="0"/>
          </a:p>
          <a:p>
            <a:endParaRPr lang="en-US" dirty="0"/>
          </a:p>
        </p:txBody>
      </p:sp>
      <p:pic>
        <p:nvPicPr>
          <p:cNvPr id="5" name="Picture Placeholder 4">
            <a:extLst>
              <a:ext uri="{FF2B5EF4-FFF2-40B4-BE49-F238E27FC236}">
                <a16:creationId xmlns:a16="http://schemas.microsoft.com/office/drawing/2014/main" id="{402D1F23-C4D4-A677-DDF3-57501DEC1815}"/>
              </a:ext>
            </a:extLst>
          </p:cNvPr>
          <p:cNvPicPr>
            <a:picLocks noGrp="1" noChangeAspect="1"/>
          </p:cNvPicPr>
          <p:nvPr>
            <p:ph type="pic" sz="quarter" idx="10"/>
          </p:nvPr>
        </p:nvPicPr>
        <p:blipFill>
          <a:blip r:embed="rId2"/>
          <a:srcRect l="10196" r="10196"/>
          <a:stretch/>
        </p:blipFill>
        <p:spPr>
          <a:xfrm>
            <a:off x="7157884" y="812292"/>
            <a:ext cx="3930803" cy="4937760"/>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EAC6-2FDC-9170-A4F8-F7DF9D338756}"/>
              </a:ext>
            </a:extLst>
          </p:cNvPr>
          <p:cNvSpPr>
            <a:spLocks noGrp="1"/>
          </p:cNvSpPr>
          <p:nvPr>
            <p:ph type="title"/>
          </p:nvPr>
        </p:nvSpPr>
        <p:spPr/>
        <p:txBody>
          <a:bodyPr/>
          <a:lstStyle/>
          <a:p>
            <a:r>
              <a:rPr lang="en-US" dirty="0"/>
              <a:t>Insights</a:t>
            </a:r>
            <a:br>
              <a:rPr lang="en-US" dirty="0"/>
            </a:br>
            <a:r>
              <a:rPr lang="en-US" dirty="0"/>
              <a:t>and</a:t>
            </a:r>
            <a:br>
              <a:rPr lang="en-US" dirty="0"/>
            </a:br>
            <a:r>
              <a:rPr lang="en-US" dirty="0"/>
              <a:t>Findings</a:t>
            </a:r>
          </a:p>
        </p:txBody>
      </p:sp>
      <p:sp>
        <p:nvSpPr>
          <p:cNvPr id="4" name="Text Placeholder 3">
            <a:extLst>
              <a:ext uri="{FF2B5EF4-FFF2-40B4-BE49-F238E27FC236}">
                <a16:creationId xmlns:a16="http://schemas.microsoft.com/office/drawing/2014/main" id="{C52D7CD5-FB88-D7C2-6C34-A2948B54F124}"/>
              </a:ext>
            </a:extLst>
          </p:cNvPr>
          <p:cNvSpPr>
            <a:spLocks noGrp="1"/>
          </p:cNvSpPr>
          <p:nvPr>
            <p:ph type="body" sz="quarter" idx="15"/>
          </p:nvPr>
        </p:nvSpPr>
        <p:spPr>
          <a:xfrm>
            <a:off x="5769864" y="343747"/>
            <a:ext cx="3840480" cy="338328"/>
          </a:xfrm>
        </p:spPr>
        <p:txBody>
          <a:bodyPr/>
          <a:lstStyle/>
          <a:p>
            <a:r>
              <a:rPr lang="en-US" dirty="0"/>
              <a:t>Popular Models</a:t>
            </a:r>
          </a:p>
        </p:txBody>
      </p:sp>
      <p:sp>
        <p:nvSpPr>
          <p:cNvPr id="5" name="Text Placeholder 4">
            <a:extLst>
              <a:ext uri="{FF2B5EF4-FFF2-40B4-BE49-F238E27FC236}">
                <a16:creationId xmlns:a16="http://schemas.microsoft.com/office/drawing/2014/main" id="{89C8A93E-0527-6C30-97B4-68DF4A3129FB}"/>
              </a:ext>
            </a:extLst>
          </p:cNvPr>
          <p:cNvSpPr>
            <a:spLocks noGrp="1"/>
          </p:cNvSpPr>
          <p:nvPr>
            <p:ph type="body" sz="quarter" idx="20"/>
          </p:nvPr>
        </p:nvSpPr>
        <p:spPr>
          <a:xfrm>
            <a:off x="5769864" y="767430"/>
            <a:ext cx="5029200" cy="195032"/>
          </a:xfrm>
        </p:spPr>
        <p:txBody>
          <a:bodyPr/>
          <a:lstStyle/>
          <a:p>
            <a:r>
              <a:rPr lang="en-US" dirty="0"/>
              <a:t>Tata Tiago and Tata </a:t>
            </a:r>
            <a:r>
              <a:rPr lang="en-US" dirty="0" err="1"/>
              <a:t>Tigor</a:t>
            </a:r>
            <a:endParaRPr lang="en-US" dirty="0"/>
          </a:p>
        </p:txBody>
      </p:sp>
      <p:sp>
        <p:nvSpPr>
          <p:cNvPr id="7" name="Text Placeholder 6">
            <a:extLst>
              <a:ext uri="{FF2B5EF4-FFF2-40B4-BE49-F238E27FC236}">
                <a16:creationId xmlns:a16="http://schemas.microsoft.com/office/drawing/2014/main" id="{EACBF4D5-BD0F-34AF-3533-0079C7472DC6}"/>
              </a:ext>
            </a:extLst>
          </p:cNvPr>
          <p:cNvSpPr>
            <a:spLocks noGrp="1"/>
          </p:cNvSpPr>
          <p:nvPr>
            <p:ph type="body" sz="quarter" idx="16"/>
          </p:nvPr>
        </p:nvSpPr>
        <p:spPr>
          <a:xfrm>
            <a:off x="5769864" y="1599661"/>
            <a:ext cx="3840480" cy="338328"/>
          </a:xfrm>
        </p:spPr>
        <p:txBody>
          <a:bodyPr/>
          <a:lstStyle/>
          <a:p>
            <a:r>
              <a:rPr lang="en-US" dirty="0"/>
              <a:t>Average Pricing</a:t>
            </a:r>
          </a:p>
        </p:txBody>
      </p:sp>
      <p:sp>
        <p:nvSpPr>
          <p:cNvPr id="8" name="Text Placeholder 7">
            <a:extLst>
              <a:ext uri="{FF2B5EF4-FFF2-40B4-BE49-F238E27FC236}">
                <a16:creationId xmlns:a16="http://schemas.microsoft.com/office/drawing/2014/main" id="{C0526BF7-9879-8C67-B15A-58E0A3A3E015}"/>
              </a:ext>
            </a:extLst>
          </p:cNvPr>
          <p:cNvSpPr>
            <a:spLocks noGrp="1"/>
          </p:cNvSpPr>
          <p:nvPr>
            <p:ph type="body" sz="quarter" idx="21"/>
          </p:nvPr>
        </p:nvSpPr>
        <p:spPr>
          <a:xfrm>
            <a:off x="5769864" y="2003922"/>
            <a:ext cx="5029200" cy="338328"/>
          </a:xfrm>
        </p:spPr>
        <p:txBody>
          <a:bodyPr/>
          <a:lstStyle/>
          <a:p>
            <a:r>
              <a:rPr lang="en-US" dirty="0"/>
              <a:t>Manual - ₹7.34 lakhs , Automatic - ₹8.66 lakhs</a:t>
            </a:r>
          </a:p>
        </p:txBody>
      </p:sp>
      <p:sp>
        <p:nvSpPr>
          <p:cNvPr id="10" name="Text Placeholder 9">
            <a:extLst>
              <a:ext uri="{FF2B5EF4-FFF2-40B4-BE49-F238E27FC236}">
                <a16:creationId xmlns:a16="http://schemas.microsoft.com/office/drawing/2014/main" id="{09767803-B837-CA21-5DA4-7BAEABA8BDF9}"/>
              </a:ext>
            </a:extLst>
          </p:cNvPr>
          <p:cNvSpPr>
            <a:spLocks noGrp="1"/>
          </p:cNvSpPr>
          <p:nvPr>
            <p:ph type="body" sz="quarter" idx="17"/>
          </p:nvPr>
        </p:nvSpPr>
        <p:spPr>
          <a:xfrm>
            <a:off x="5769864" y="2878559"/>
            <a:ext cx="3840480" cy="338328"/>
          </a:xfrm>
        </p:spPr>
        <p:txBody>
          <a:bodyPr/>
          <a:lstStyle/>
          <a:p>
            <a:r>
              <a:rPr lang="en-US" dirty="0"/>
              <a:t>Mileage Ranges</a:t>
            </a:r>
          </a:p>
        </p:txBody>
      </p:sp>
      <p:sp>
        <p:nvSpPr>
          <p:cNvPr id="11" name="Text Placeholder 10">
            <a:extLst>
              <a:ext uri="{FF2B5EF4-FFF2-40B4-BE49-F238E27FC236}">
                <a16:creationId xmlns:a16="http://schemas.microsoft.com/office/drawing/2014/main" id="{70325BCE-511D-AFBD-11FE-68C75F71F57D}"/>
              </a:ext>
            </a:extLst>
          </p:cNvPr>
          <p:cNvSpPr>
            <a:spLocks noGrp="1"/>
          </p:cNvSpPr>
          <p:nvPr>
            <p:ph type="body" sz="quarter" idx="22"/>
          </p:nvPr>
        </p:nvSpPr>
        <p:spPr>
          <a:xfrm>
            <a:off x="5769864" y="3259836"/>
            <a:ext cx="5029200" cy="338328"/>
          </a:xfrm>
        </p:spPr>
        <p:txBody>
          <a:bodyPr/>
          <a:lstStyle/>
          <a:p>
            <a:r>
              <a:rPr lang="en-US" dirty="0"/>
              <a:t>Analysis of the data shows a general trend of lower prices for cars with higher mileage</a:t>
            </a:r>
          </a:p>
        </p:txBody>
      </p:sp>
      <p:sp>
        <p:nvSpPr>
          <p:cNvPr id="13" name="Text Placeholder 12">
            <a:extLst>
              <a:ext uri="{FF2B5EF4-FFF2-40B4-BE49-F238E27FC236}">
                <a16:creationId xmlns:a16="http://schemas.microsoft.com/office/drawing/2014/main" id="{E46D397A-3CEF-A4AF-DCEA-06DBD19D8A88}"/>
              </a:ext>
            </a:extLst>
          </p:cNvPr>
          <p:cNvSpPr>
            <a:spLocks noGrp="1"/>
          </p:cNvSpPr>
          <p:nvPr>
            <p:ph type="body" sz="quarter" idx="18"/>
          </p:nvPr>
        </p:nvSpPr>
        <p:spPr>
          <a:xfrm>
            <a:off x="5769864" y="4184008"/>
            <a:ext cx="3840480" cy="338328"/>
          </a:xfrm>
        </p:spPr>
        <p:txBody>
          <a:bodyPr/>
          <a:lstStyle/>
          <a:p>
            <a:r>
              <a:rPr lang="en-US" dirty="0"/>
              <a:t>Fuel type preference</a:t>
            </a:r>
          </a:p>
        </p:txBody>
      </p:sp>
      <p:sp>
        <p:nvSpPr>
          <p:cNvPr id="14" name="Text Placeholder 13">
            <a:extLst>
              <a:ext uri="{FF2B5EF4-FFF2-40B4-BE49-F238E27FC236}">
                <a16:creationId xmlns:a16="http://schemas.microsoft.com/office/drawing/2014/main" id="{915AEE63-358B-F980-AC9B-415E5767CD40}"/>
              </a:ext>
            </a:extLst>
          </p:cNvPr>
          <p:cNvSpPr>
            <a:spLocks noGrp="1"/>
          </p:cNvSpPr>
          <p:nvPr>
            <p:ph type="body" sz="quarter" idx="23"/>
          </p:nvPr>
        </p:nvSpPr>
        <p:spPr>
          <a:xfrm>
            <a:off x="5769864" y="4578804"/>
            <a:ext cx="5029200" cy="338328"/>
          </a:xfrm>
        </p:spPr>
        <p:txBody>
          <a:bodyPr/>
          <a:lstStyle/>
          <a:p>
            <a:r>
              <a:rPr lang="en-US" dirty="0"/>
              <a:t>Petrol cars dominate the listings, with 25 petrol cars compared to 7 diesel cars and 4 CNG cars</a:t>
            </a:r>
          </a:p>
        </p:txBody>
      </p:sp>
      <p:sp>
        <p:nvSpPr>
          <p:cNvPr id="16" name="Text Placeholder 15">
            <a:extLst>
              <a:ext uri="{FF2B5EF4-FFF2-40B4-BE49-F238E27FC236}">
                <a16:creationId xmlns:a16="http://schemas.microsoft.com/office/drawing/2014/main" id="{97DFD7A4-2BA7-BDF3-B329-159B65C5E54A}"/>
              </a:ext>
            </a:extLst>
          </p:cNvPr>
          <p:cNvSpPr>
            <a:spLocks noGrp="1"/>
          </p:cNvSpPr>
          <p:nvPr>
            <p:ph type="body" sz="quarter" idx="19"/>
          </p:nvPr>
        </p:nvSpPr>
        <p:spPr>
          <a:xfrm>
            <a:off x="5769864" y="5445252"/>
            <a:ext cx="3840480" cy="338328"/>
          </a:xfrm>
        </p:spPr>
        <p:txBody>
          <a:bodyPr/>
          <a:lstStyle/>
          <a:p>
            <a:r>
              <a:rPr lang="en-US" dirty="0"/>
              <a:t>Transmission Preference</a:t>
            </a:r>
          </a:p>
        </p:txBody>
      </p:sp>
      <p:sp>
        <p:nvSpPr>
          <p:cNvPr id="17" name="Text Placeholder 16">
            <a:extLst>
              <a:ext uri="{FF2B5EF4-FFF2-40B4-BE49-F238E27FC236}">
                <a16:creationId xmlns:a16="http://schemas.microsoft.com/office/drawing/2014/main" id="{8EE13B48-587C-37EC-32BD-29805C5009F0}"/>
              </a:ext>
            </a:extLst>
          </p:cNvPr>
          <p:cNvSpPr>
            <a:spLocks noGrp="1"/>
          </p:cNvSpPr>
          <p:nvPr>
            <p:ph type="body" sz="quarter" idx="24"/>
          </p:nvPr>
        </p:nvSpPr>
        <p:spPr>
          <a:xfrm>
            <a:off x="5769864" y="5783580"/>
            <a:ext cx="5029200" cy="338328"/>
          </a:xfrm>
        </p:spPr>
        <p:txBody>
          <a:bodyPr/>
          <a:lstStyle/>
          <a:p>
            <a:r>
              <a:rPr lang="en-US" dirty="0"/>
              <a:t>The data reveals a significant preference for manual transmission cars</a:t>
            </a:r>
          </a:p>
        </p:txBody>
      </p:sp>
      <p:pic>
        <p:nvPicPr>
          <p:cNvPr id="18" name="Image 0" descr="preencoded.png">
            <a:extLst>
              <a:ext uri="{FF2B5EF4-FFF2-40B4-BE49-F238E27FC236}">
                <a16:creationId xmlns:a16="http://schemas.microsoft.com/office/drawing/2014/main" id="{59922683-57F9-DAC1-8082-F4C5F7F2553B}"/>
              </a:ext>
            </a:extLst>
          </p:cNvPr>
          <p:cNvPicPr>
            <a:picLocks noChangeAspect="1"/>
          </p:cNvPicPr>
          <p:nvPr/>
        </p:nvPicPr>
        <p:blipFill>
          <a:blip r:embed="rId2"/>
          <a:stretch>
            <a:fillRect/>
          </a:stretch>
        </p:blipFill>
        <p:spPr>
          <a:xfrm>
            <a:off x="4467181" y="469115"/>
            <a:ext cx="623054" cy="623054"/>
          </a:xfrm>
          <a:prstGeom prst="rect">
            <a:avLst/>
          </a:prstGeom>
        </p:spPr>
      </p:pic>
      <p:pic>
        <p:nvPicPr>
          <p:cNvPr id="21" name="Image 1" descr="preencoded.png">
            <a:extLst>
              <a:ext uri="{FF2B5EF4-FFF2-40B4-BE49-F238E27FC236}">
                <a16:creationId xmlns:a16="http://schemas.microsoft.com/office/drawing/2014/main" id="{BDB4FB86-D005-8958-A869-23F8B9E2D32D}"/>
              </a:ext>
            </a:extLst>
          </p:cNvPr>
          <p:cNvPicPr>
            <a:picLocks noChangeAspect="1"/>
          </p:cNvPicPr>
          <p:nvPr/>
        </p:nvPicPr>
        <p:blipFill>
          <a:blip r:embed="rId3"/>
          <a:stretch>
            <a:fillRect/>
          </a:stretch>
        </p:blipFill>
        <p:spPr>
          <a:xfrm>
            <a:off x="4467181" y="1729725"/>
            <a:ext cx="623054" cy="623054"/>
          </a:xfrm>
          <a:prstGeom prst="rect">
            <a:avLst/>
          </a:prstGeom>
        </p:spPr>
      </p:pic>
      <p:pic>
        <p:nvPicPr>
          <p:cNvPr id="22" name="Image 2" descr="preencoded.png">
            <a:extLst>
              <a:ext uri="{FF2B5EF4-FFF2-40B4-BE49-F238E27FC236}">
                <a16:creationId xmlns:a16="http://schemas.microsoft.com/office/drawing/2014/main" id="{A157A077-F145-409F-6FD6-81385A9F3D40}"/>
              </a:ext>
            </a:extLst>
          </p:cNvPr>
          <p:cNvPicPr>
            <a:picLocks noChangeAspect="1"/>
          </p:cNvPicPr>
          <p:nvPr/>
        </p:nvPicPr>
        <p:blipFill>
          <a:blip r:embed="rId4"/>
          <a:stretch>
            <a:fillRect/>
          </a:stretch>
        </p:blipFill>
        <p:spPr>
          <a:xfrm>
            <a:off x="4467181" y="3047723"/>
            <a:ext cx="623054" cy="623054"/>
          </a:xfrm>
          <a:prstGeom prst="rect">
            <a:avLst/>
          </a:prstGeom>
        </p:spPr>
      </p:pic>
      <p:pic>
        <p:nvPicPr>
          <p:cNvPr id="23" name="Image 3" descr="preencoded.png">
            <a:extLst>
              <a:ext uri="{FF2B5EF4-FFF2-40B4-BE49-F238E27FC236}">
                <a16:creationId xmlns:a16="http://schemas.microsoft.com/office/drawing/2014/main" id="{5EFFFAD9-577F-EC9A-FE38-DA53D8DB2B5B}"/>
              </a:ext>
            </a:extLst>
          </p:cNvPr>
          <p:cNvPicPr>
            <a:picLocks noChangeAspect="1"/>
          </p:cNvPicPr>
          <p:nvPr/>
        </p:nvPicPr>
        <p:blipFill>
          <a:blip r:embed="rId5"/>
          <a:stretch>
            <a:fillRect/>
          </a:stretch>
        </p:blipFill>
        <p:spPr>
          <a:xfrm>
            <a:off x="4467181" y="4398276"/>
            <a:ext cx="623054" cy="623054"/>
          </a:xfrm>
          <a:prstGeom prst="rect">
            <a:avLst/>
          </a:prstGeom>
        </p:spPr>
      </p:pic>
      <p:pic>
        <p:nvPicPr>
          <p:cNvPr id="24" name="Picture 23">
            <a:extLst>
              <a:ext uri="{FF2B5EF4-FFF2-40B4-BE49-F238E27FC236}">
                <a16:creationId xmlns:a16="http://schemas.microsoft.com/office/drawing/2014/main" id="{1B630139-67BF-7D9D-1965-54969135659D}"/>
              </a:ext>
            </a:extLst>
          </p:cNvPr>
          <p:cNvPicPr>
            <a:picLocks noChangeAspect="1"/>
          </p:cNvPicPr>
          <p:nvPr/>
        </p:nvPicPr>
        <p:blipFill>
          <a:blip r:embed="rId6"/>
          <a:stretch>
            <a:fillRect/>
          </a:stretch>
        </p:blipFill>
        <p:spPr>
          <a:xfrm>
            <a:off x="4468389" y="5610405"/>
            <a:ext cx="621846" cy="621846"/>
          </a:xfrm>
          <a:prstGeom prst="rect">
            <a:avLst/>
          </a:prstGeom>
        </p:spPr>
      </p:pic>
    </p:spTree>
    <p:extLst>
      <p:ext uri="{BB962C8B-B14F-4D97-AF65-F5344CB8AC3E}">
        <p14:creationId xmlns:p14="http://schemas.microsoft.com/office/powerpoint/2010/main" val="418244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C069-63E0-B82B-148B-9227D33A3C42}"/>
              </a:ext>
            </a:extLst>
          </p:cNvPr>
          <p:cNvSpPr>
            <a:spLocks noGrp="1"/>
          </p:cNvSpPr>
          <p:nvPr>
            <p:ph type="title"/>
          </p:nvPr>
        </p:nvSpPr>
        <p:spPr>
          <a:xfrm>
            <a:off x="460357" y="1107801"/>
            <a:ext cx="3476686" cy="1938528"/>
          </a:xfrm>
        </p:spPr>
        <p:txBody>
          <a:bodyPr/>
          <a:lstStyle/>
          <a:p>
            <a:r>
              <a:rPr lang="en-US" sz="4000"/>
              <a:t>   Challenges</a:t>
            </a:r>
            <a:endParaRPr lang="en-US" sz="4000" dirty="0"/>
          </a:p>
        </p:txBody>
      </p:sp>
      <p:sp>
        <p:nvSpPr>
          <p:cNvPr id="3" name="Text Placeholder 2">
            <a:extLst>
              <a:ext uri="{FF2B5EF4-FFF2-40B4-BE49-F238E27FC236}">
                <a16:creationId xmlns:a16="http://schemas.microsoft.com/office/drawing/2014/main" id="{08EFCE45-1A61-555A-7DE2-0A564935E2C2}"/>
              </a:ext>
            </a:extLst>
          </p:cNvPr>
          <p:cNvSpPr>
            <a:spLocks noGrp="1"/>
          </p:cNvSpPr>
          <p:nvPr>
            <p:ph type="body" idx="1"/>
          </p:nvPr>
        </p:nvSpPr>
        <p:spPr>
          <a:xfrm>
            <a:off x="758951" y="2374232"/>
            <a:ext cx="3802621" cy="3741432"/>
          </a:xfrm>
        </p:spPr>
        <p:txBody>
          <a:bodyPr/>
          <a:lstStyle/>
          <a:p>
            <a:pPr marL="342900" indent="-342900">
              <a:buFont typeface="Arial" panose="020B0604020202020204" pitchFamily="34" charset="0"/>
              <a:buChar char="•"/>
            </a:pPr>
            <a:r>
              <a:rPr lang="en-US" b="1"/>
              <a:t>Dynamic Web Content</a:t>
            </a:r>
          </a:p>
          <a:p>
            <a:r>
              <a:rPr lang="en-US" sz="2000" kern="0" spc="-39">
                <a:solidFill>
                  <a:srgbClr val="272525"/>
                </a:solidFill>
                <a:latin typeface="Inter" pitchFamily="34" charset="0"/>
                <a:ea typeface="Inter" pitchFamily="34" charset="-122"/>
                <a:cs typeface="Inter" pitchFamily="34" charset="-120"/>
              </a:rPr>
              <a:t>Adapting scraping techniques to handle dynamic web content</a:t>
            </a:r>
            <a:endParaRPr lang="en-US" sz="2000"/>
          </a:p>
          <a:p>
            <a:endParaRPr lang="en-US" b="1"/>
          </a:p>
          <a:p>
            <a:pPr marL="342900" indent="-342900">
              <a:buFont typeface="Arial" panose="020B0604020202020204" pitchFamily="34" charset="0"/>
              <a:buChar char="•"/>
            </a:pPr>
            <a:r>
              <a:rPr lang="en-US" b="1"/>
              <a:t>Data Accuracy</a:t>
            </a:r>
          </a:p>
          <a:p>
            <a:r>
              <a:rPr lang="en-US" sz="2000" kern="0" spc="-39">
                <a:solidFill>
                  <a:srgbClr val="272525"/>
                </a:solidFill>
                <a:latin typeface="Inter" pitchFamily="34" charset="0"/>
                <a:ea typeface="Inter" pitchFamily="34" charset="-122"/>
                <a:cs typeface="Inter" pitchFamily="34" charset="-120"/>
              </a:rPr>
              <a:t>Ensuring data accuracy and completeness</a:t>
            </a:r>
            <a:endParaRPr lang="en-US" sz="2000"/>
          </a:p>
          <a:p>
            <a:endParaRPr lang="en-US" b="1"/>
          </a:p>
          <a:p>
            <a:pPr marL="342900" indent="-342900">
              <a:buFont typeface="Arial" panose="020B0604020202020204" pitchFamily="34" charset="0"/>
              <a:buChar char="•"/>
            </a:pPr>
            <a:r>
              <a:rPr lang="en-US" b="1"/>
              <a:t>Missing Data</a:t>
            </a:r>
          </a:p>
          <a:p>
            <a:r>
              <a:rPr lang="en-US" sz="2000" kern="0" spc="-39">
                <a:solidFill>
                  <a:srgbClr val="272525"/>
                </a:solidFill>
                <a:latin typeface="Inter" pitchFamily="34" charset="0"/>
                <a:ea typeface="Inter" pitchFamily="34" charset="-122"/>
                <a:cs typeface="Inter" pitchFamily="34" charset="-120"/>
              </a:rPr>
              <a:t>Dealing with incomplete or missing data</a:t>
            </a:r>
            <a:endParaRPr lang="en-US" sz="2000"/>
          </a:p>
          <a:p>
            <a:endParaRPr lang="en-US" dirty="0"/>
          </a:p>
        </p:txBody>
      </p:sp>
      <p:pic>
        <p:nvPicPr>
          <p:cNvPr id="7" name="Picture Placeholder 6" descr="A circular chart with text&#10;&#10;Description automatically generated">
            <a:extLst>
              <a:ext uri="{FF2B5EF4-FFF2-40B4-BE49-F238E27FC236}">
                <a16:creationId xmlns:a16="http://schemas.microsoft.com/office/drawing/2014/main" id="{B7125D40-E7C0-CF2E-367C-498884B836EC}"/>
              </a:ext>
            </a:extLst>
          </p:cNvPr>
          <p:cNvPicPr>
            <a:picLocks noGrp="1" noChangeAspect="1"/>
          </p:cNvPicPr>
          <p:nvPr>
            <p:ph type="pic" sz="quarter" idx="10"/>
          </p:nvPr>
        </p:nvPicPr>
        <p:blipFill>
          <a:blip r:embed="rId2"/>
          <a:srcRect/>
          <a:stretch>
            <a:fillRect/>
          </a:stretch>
        </p:blipFill>
        <p:spPr>
          <a:xfrm>
            <a:off x="5001768" y="420624"/>
            <a:ext cx="6155858" cy="6213640"/>
          </a:xfrm>
        </p:spPr>
      </p:pic>
    </p:spTree>
    <p:extLst>
      <p:ext uri="{BB962C8B-B14F-4D97-AF65-F5344CB8AC3E}">
        <p14:creationId xmlns:p14="http://schemas.microsoft.com/office/powerpoint/2010/main" val="390743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0381-596E-0CDB-2FC7-9D4581BAC64A}"/>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0317581A-3DC4-FE4B-CBC4-7810A1415B35}"/>
              </a:ext>
            </a:extLst>
          </p:cNvPr>
          <p:cNvSpPr>
            <a:spLocks noGrp="1"/>
          </p:cNvSpPr>
          <p:nvPr>
            <p:ph type="sldNum" sz="quarter" idx="12"/>
          </p:nvPr>
        </p:nvSpPr>
        <p:spPr/>
        <p:txBody>
          <a:bodyPr/>
          <a:lstStyle/>
          <a:p>
            <a:fld id="{8D0AFDD5-844D-364D-8AEC-50CF4D36D55D}" type="slidenum">
              <a:rPr lang="en-US" noProof="0" smtClean="0"/>
              <a:t>12</a:t>
            </a:fld>
            <a:endParaRPr lang="en-US" noProof="0" dirty="0"/>
          </a:p>
        </p:txBody>
      </p:sp>
      <p:sp>
        <p:nvSpPr>
          <p:cNvPr id="5" name="Footer Placeholder 4">
            <a:extLst>
              <a:ext uri="{FF2B5EF4-FFF2-40B4-BE49-F238E27FC236}">
                <a16:creationId xmlns:a16="http://schemas.microsoft.com/office/drawing/2014/main" id="{A925FB32-5FDE-7AAF-B382-8F38C1F59E00}"/>
              </a:ext>
            </a:extLst>
          </p:cNvPr>
          <p:cNvSpPr>
            <a:spLocks noGrp="1"/>
          </p:cNvSpPr>
          <p:nvPr>
            <p:ph type="ftr" sz="quarter" idx="11"/>
          </p:nvPr>
        </p:nvSpPr>
        <p:spPr/>
        <p:txBody>
          <a:bodyPr/>
          <a:lstStyle/>
          <a:p>
            <a:r>
              <a:rPr lang="en-US" noProof="0"/>
              <a:t>Presentation title</a:t>
            </a:r>
            <a:endParaRPr lang="en-US" noProof="0" dirty="0"/>
          </a:p>
        </p:txBody>
      </p:sp>
      <p:sp>
        <p:nvSpPr>
          <p:cNvPr id="6" name="Date Placeholder 5">
            <a:extLst>
              <a:ext uri="{FF2B5EF4-FFF2-40B4-BE49-F238E27FC236}">
                <a16:creationId xmlns:a16="http://schemas.microsoft.com/office/drawing/2014/main" id="{1D6784B4-DB2D-A1EB-F5CC-AADA3B54E6A2}"/>
              </a:ext>
            </a:extLst>
          </p:cNvPr>
          <p:cNvSpPr>
            <a:spLocks noGrp="1"/>
          </p:cNvSpPr>
          <p:nvPr>
            <p:ph type="dt" sz="half" idx="10"/>
          </p:nvPr>
        </p:nvSpPr>
        <p:spPr/>
        <p:txBody>
          <a:bodyPr/>
          <a:lstStyle/>
          <a:p>
            <a:r>
              <a:rPr lang="en-US" noProof="0"/>
              <a:t>20XX</a:t>
            </a:r>
            <a:endParaRPr lang="en-US" noProof="0" dirty="0"/>
          </a:p>
        </p:txBody>
      </p:sp>
      <p:sp>
        <p:nvSpPr>
          <p:cNvPr id="7" name="Rectangle 1">
            <a:extLst>
              <a:ext uri="{FF2B5EF4-FFF2-40B4-BE49-F238E27FC236}">
                <a16:creationId xmlns:a16="http://schemas.microsoft.com/office/drawing/2014/main" id="{BAE8116D-FE3C-9E3C-D751-EFDCB76AA276}"/>
              </a:ext>
            </a:extLst>
          </p:cNvPr>
          <p:cNvSpPr>
            <a:spLocks noGrp="1" noChangeArrowheads="1"/>
          </p:cNvSpPr>
          <p:nvPr>
            <p:ph idx="1"/>
          </p:nvPr>
        </p:nvSpPr>
        <p:spPr bwMode="auto">
          <a:xfrm>
            <a:off x="484632" y="2044114"/>
            <a:ext cx="1058405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Successful Data Collection:</a:t>
            </a:r>
            <a:r>
              <a:rPr kumimoji="0" lang="en-US" altLang="en-US" sz="1800" b="0" i="0" u="none" strike="noStrike" cap="none" normalizeH="0" baseline="0" dirty="0">
                <a:ln>
                  <a:noFill/>
                </a:ln>
                <a:solidFill>
                  <a:schemeClr val="tx1"/>
                </a:solidFill>
                <a:effectLst/>
                <a:latin typeface="Arial" panose="020B0604020202020204" pitchFamily="34" charset="0"/>
              </a:rPr>
              <a:t> Scraped detailed information on Tata cars in Mumbai from Cars24.com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using Python libraries like Beautiful Soup and Selenium.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Most popular models identified.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Average pricing trends analyzed.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Mileage ranges, fuel type, and transmission preferences determined.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Challenges Overcome:</a:t>
            </a:r>
            <a:r>
              <a:rPr kumimoji="0" lang="en-US" altLang="en-US" sz="1800" b="0" i="0" u="none" strike="noStrike" cap="none" normalizeH="0" baseline="0" dirty="0">
                <a:ln>
                  <a:noFill/>
                </a:ln>
                <a:solidFill>
                  <a:schemeClr val="tx1"/>
                </a:solidFill>
                <a:effectLst/>
                <a:latin typeface="Arial" panose="020B0604020202020204" pitchFamily="34" charset="0"/>
              </a:rPr>
              <a:t> Managed dynamic web content and ensured data accuracy.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Future Work:</a:t>
            </a:r>
            <a:r>
              <a:rPr kumimoji="0" lang="en-US" altLang="en-US" sz="1800" b="0" i="0" u="none" strike="noStrike" cap="none" normalizeH="0" baseline="0" dirty="0">
                <a:ln>
                  <a:noFill/>
                </a:ln>
                <a:solidFill>
                  <a:schemeClr val="tx1"/>
                </a:solidFill>
                <a:effectLst/>
                <a:latin typeface="Arial" panose="020B0604020202020204" pitchFamily="34" charset="0"/>
              </a:rPr>
              <a:t> Automate scraping for real-time data updates and continuous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Value:</a:t>
            </a:r>
            <a:r>
              <a:rPr kumimoji="0" lang="en-US" altLang="en-US" sz="1800" b="0" i="0" u="none" strike="noStrike" cap="none" normalizeH="0" baseline="0" dirty="0">
                <a:ln>
                  <a:noFill/>
                </a:ln>
                <a:solidFill>
                  <a:schemeClr val="tx1"/>
                </a:solidFill>
                <a:effectLst/>
                <a:latin typeface="Arial" panose="020B0604020202020204" pitchFamily="34" charset="0"/>
              </a:rPr>
              <a:t> Provides valuable insights for buyers and sellers in the Mumbai Tata car market. </a:t>
            </a:r>
          </a:p>
        </p:txBody>
      </p:sp>
    </p:spTree>
    <p:extLst>
      <p:ext uri="{BB962C8B-B14F-4D97-AF65-F5344CB8AC3E}">
        <p14:creationId xmlns:p14="http://schemas.microsoft.com/office/powerpoint/2010/main" val="394344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2DC8-F9E1-12B9-1BE6-DFD87AB23D45}"/>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E914D9A9-8739-A626-841C-308D32D3302A}"/>
              </a:ext>
            </a:extLst>
          </p:cNvPr>
          <p:cNvSpPr>
            <a:spLocks noGrp="1"/>
          </p:cNvSpPr>
          <p:nvPr>
            <p:ph type="subTitle" idx="1"/>
          </p:nvPr>
        </p:nvSpPr>
        <p:spPr/>
        <p:txBody>
          <a:bodyPr/>
          <a:lstStyle/>
          <a:p>
            <a:r>
              <a:rPr lang="en-US" dirty="0"/>
              <a:t>Thank you for your attention. We are now open to any questions or feedback you may have.</a:t>
            </a:r>
          </a:p>
        </p:txBody>
      </p:sp>
      <p:pic>
        <p:nvPicPr>
          <p:cNvPr id="6" name="Image 1" descr="preencoded.png">
            <a:extLst>
              <a:ext uri="{FF2B5EF4-FFF2-40B4-BE49-F238E27FC236}">
                <a16:creationId xmlns:a16="http://schemas.microsoft.com/office/drawing/2014/main" id="{91A74DDD-0FC0-D3A3-D414-86FDCA92C5D1}"/>
              </a:ext>
            </a:extLst>
          </p:cNvPr>
          <p:cNvPicPr>
            <a:picLocks noGrp="1" noChangeAspect="1"/>
          </p:cNvPicPr>
          <p:nvPr>
            <p:ph type="pic" sz="quarter" idx="10"/>
          </p:nvPr>
        </p:nvPicPr>
        <p:blipFill>
          <a:blip r:embed="rId2"/>
          <a:srcRect l="18614" r="18614"/>
          <a:stretch>
            <a:fillRect/>
          </a:stretch>
        </p:blipFill>
        <p:spPr>
          <a:xfrm>
            <a:off x="6443663" y="812800"/>
            <a:ext cx="4635500" cy="4927600"/>
          </a:xfrm>
          <a:prstGeom prst="rect">
            <a:avLst/>
          </a:prstGeom>
        </p:spPr>
      </p:pic>
    </p:spTree>
    <p:extLst>
      <p:ext uri="{BB962C8B-B14F-4D97-AF65-F5344CB8AC3E}">
        <p14:creationId xmlns:p14="http://schemas.microsoft.com/office/powerpoint/2010/main" val="105530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B445-5350-6DB1-51C1-5C5624F4A45C}"/>
              </a:ext>
            </a:extLst>
          </p:cNvPr>
          <p:cNvSpPr>
            <a:spLocks noGrp="1"/>
          </p:cNvSpPr>
          <p:nvPr>
            <p:ph type="title"/>
          </p:nvPr>
        </p:nvSpPr>
        <p:spPr/>
        <p:txBody>
          <a:bodyPr/>
          <a:lstStyle/>
          <a:p>
            <a:r>
              <a:rPr lang="en-US" dirty="0"/>
              <a:t>Team Leads</a:t>
            </a:r>
          </a:p>
        </p:txBody>
      </p:sp>
      <p:sp>
        <p:nvSpPr>
          <p:cNvPr id="3" name="Text Placeholder 2">
            <a:extLst>
              <a:ext uri="{FF2B5EF4-FFF2-40B4-BE49-F238E27FC236}">
                <a16:creationId xmlns:a16="http://schemas.microsoft.com/office/drawing/2014/main" id="{F5FB555E-AD22-872A-C4FB-22032A8A5925}"/>
              </a:ext>
            </a:extLst>
          </p:cNvPr>
          <p:cNvSpPr>
            <a:spLocks noGrp="1"/>
          </p:cNvSpPr>
          <p:nvPr>
            <p:ph type="body" sz="quarter" idx="14"/>
          </p:nvPr>
        </p:nvSpPr>
        <p:spPr/>
        <p:txBody>
          <a:bodyPr/>
          <a:lstStyle/>
          <a:p>
            <a:r>
              <a:rPr lang="en-US" dirty="0"/>
              <a:t>Vaibhavi</a:t>
            </a:r>
          </a:p>
        </p:txBody>
      </p:sp>
      <p:sp>
        <p:nvSpPr>
          <p:cNvPr id="5" name="Text Placeholder 4">
            <a:extLst>
              <a:ext uri="{FF2B5EF4-FFF2-40B4-BE49-F238E27FC236}">
                <a16:creationId xmlns:a16="http://schemas.microsoft.com/office/drawing/2014/main" id="{132600B7-CC74-34F1-06C7-FFC637455200}"/>
              </a:ext>
            </a:extLst>
          </p:cNvPr>
          <p:cNvSpPr>
            <a:spLocks noGrp="1"/>
          </p:cNvSpPr>
          <p:nvPr>
            <p:ph type="body" sz="quarter" idx="15"/>
          </p:nvPr>
        </p:nvSpPr>
        <p:spPr/>
        <p:txBody>
          <a:bodyPr/>
          <a:lstStyle/>
          <a:p>
            <a:r>
              <a:rPr lang="en-US" dirty="0"/>
              <a:t>Lead</a:t>
            </a:r>
          </a:p>
        </p:txBody>
      </p:sp>
      <p:sp>
        <p:nvSpPr>
          <p:cNvPr id="6" name="Text Placeholder 5">
            <a:extLst>
              <a:ext uri="{FF2B5EF4-FFF2-40B4-BE49-F238E27FC236}">
                <a16:creationId xmlns:a16="http://schemas.microsoft.com/office/drawing/2014/main" id="{219FDC85-5CB3-3BD7-808B-1B16259E8590}"/>
              </a:ext>
            </a:extLst>
          </p:cNvPr>
          <p:cNvSpPr>
            <a:spLocks noGrp="1"/>
          </p:cNvSpPr>
          <p:nvPr>
            <p:ph type="body" sz="quarter" idx="16"/>
          </p:nvPr>
        </p:nvSpPr>
        <p:spPr/>
        <p:txBody>
          <a:bodyPr/>
          <a:lstStyle/>
          <a:p>
            <a:r>
              <a:rPr lang="en-US" dirty="0"/>
              <a:t>Nandita</a:t>
            </a:r>
          </a:p>
        </p:txBody>
      </p:sp>
      <p:sp>
        <p:nvSpPr>
          <p:cNvPr id="8" name="Text Placeholder 7">
            <a:extLst>
              <a:ext uri="{FF2B5EF4-FFF2-40B4-BE49-F238E27FC236}">
                <a16:creationId xmlns:a16="http://schemas.microsoft.com/office/drawing/2014/main" id="{CFEC1030-C992-5924-E459-57EE2BD3D5D8}"/>
              </a:ext>
            </a:extLst>
          </p:cNvPr>
          <p:cNvSpPr>
            <a:spLocks noGrp="1"/>
          </p:cNvSpPr>
          <p:nvPr>
            <p:ph type="body" sz="quarter" idx="18"/>
          </p:nvPr>
        </p:nvSpPr>
        <p:spPr/>
        <p:txBody>
          <a:bodyPr/>
          <a:lstStyle/>
          <a:p>
            <a:r>
              <a:rPr lang="en-US" dirty="0"/>
              <a:t>Co-Lead</a:t>
            </a:r>
          </a:p>
        </p:txBody>
      </p:sp>
      <p:sp>
        <p:nvSpPr>
          <p:cNvPr id="9" name="Text Placeholder 8">
            <a:extLst>
              <a:ext uri="{FF2B5EF4-FFF2-40B4-BE49-F238E27FC236}">
                <a16:creationId xmlns:a16="http://schemas.microsoft.com/office/drawing/2014/main" id="{F0436515-1E48-BFC9-4936-9B7F2671E544}"/>
              </a:ext>
            </a:extLst>
          </p:cNvPr>
          <p:cNvSpPr>
            <a:spLocks noGrp="1"/>
          </p:cNvSpPr>
          <p:nvPr>
            <p:ph type="body" sz="quarter" idx="19"/>
          </p:nvPr>
        </p:nvSpPr>
        <p:spPr/>
        <p:txBody>
          <a:bodyPr/>
          <a:lstStyle/>
          <a:p>
            <a:r>
              <a:rPr lang="en-US" dirty="0"/>
              <a:t>Akshar</a:t>
            </a:r>
          </a:p>
        </p:txBody>
      </p:sp>
      <p:sp>
        <p:nvSpPr>
          <p:cNvPr id="11" name="Text Placeholder 10">
            <a:extLst>
              <a:ext uri="{FF2B5EF4-FFF2-40B4-BE49-F238E27FC236}">
                <a16:creationId xmlns:a16="http://schemas.microsoft.com/office/drawing/2014/main" id="{D92A3313-517E-643C-CA87-5871E82ACB89}"/>
              </a:ext>
            </a:extLst>
          </p:cNvPr>
          <p:cNvSpPr>
            <a:spLocks noGrp="1"/>
          </p:cNvSpPr>
          <p:nvPr>
            <p:ph type="body" sz="quarter" idx="21"/>
          </p:nvPr>
        </p:nvSpPr>
        <p:spPr/>
        <p:txBody>
          <a:bodyPr/>
          <a:lstStyle/>
          <a:p>
            <a:r>
              <a:rPr lang="en-US" dirty="0"/>
              <a:t>Co-Lead</a:t>
            </a:r>
          </a:p>
        </p:txBody>
      </p:sp>
      <p:pic>
        <p:nvPicPr>
          <p:cNvPr id="19" name="Picture Placeholder 18">
            <a:extLst>
              <a:ext uri="{FF2B5EF4-FFF2-40B4-BE49-F238E27FC236}">
                <a16:creationId xmlns:a16="http://schemas.microsoft.com/office/drawing/2014/main" id="{348DEC77-93FE-B734-A262-EACAF1F03456}"/>
              </a:ext>
            </a:extLst>
          </p:cNvPr>
          <p:cNvPicPr>
            <a:picLocks noGrp="1" noChangeAspect="1"/>
          </p:cNvPicPr>
          <p:nvPr>
            <p:ph type="pic" sz="quarter" idx="23"/>
          </p:nvPr>
        </p:nvPicPr>
        <p:blipFill>
          <a:blip r:embed="rId2"/>
          <a:srcRect t="2856" b="2856"/>
          <a:stretch>
            <a:fillRect/>
          </a:stretch>
        </p:blipFill>
        <p:spPr>
          <a:xfrm>
            <a:off x="9258300" y="2305051"/>
            <a:ext cx="2487613" cy="3200400"/>
          </a:xfrm>
        </p:spPr>
      </p:pic>
      <p:sp>
        <p:nvSpPr>
          <p:cNvPr id="15" name="Slide Number Placeholder 14">
            <a:extLst>
              <a:ext uri="{FF2B5EF4-FFF2-40B4-BE49-F238E27FC236}">
                <a16:creationId xmlns:a16="http://schemas.microsoft.com/office/drawing/2014/main" id="{051A7DAB-804B-4F6E-C162-C5CA513A5302}"/>
              </a:ext>
            </a:extLst>
          </p:cNvPr>
          <p:cNvSpPr>
            <a:spLocks noGrp="1"/>
          </p:cNvSpPr>
          <p:nvPr>
            <p:ph type="sldNum" sz="quarter" idx="12"/>
          </p:nvPr>
        </p:nvSpPr>
        <p:spPr/>
        <p:txBody>
          <a:bodyPr/>
          <a:lstStyle/>
          <a:p>
            <a:fld id="{8D0AFDD5-844D-364D-8AEC-50CF4D36D55D}" type="slidenum">
              <a:rPr lang="en-US" noProof="0" smtClean="0"/>
              <a:pPr/>
              <a:t>2</a:t>
            </a:fld>
            <a:endParaRPr lang="en-US" noProof="0" dirty="0"/>
          </a:p>
        </p:txBody>
      </p:sp>
      <p:sp>
        <p:nvSpPr>
          <p:cNvPr id="16" name="Footer Placeholder 15">
            <a:extLst>
              <a:ext uri="{FF2B5EF4-FFF2-40B4-BE49-F238E27FC236}">
                <a16:creationId xmlns:a16="http://schemas.microsoft.com/office/drawing/2014/main" id="{F39A7A34-4E41-F17E-02E8-C586FE14751E}"/>
              </a:ext>
            </a:extLst>
          </p:cNvPr>
          <p:cNvSpPr>
            <a:spLocks noGrp="1"/>
          </p:cNvSpPr>
          <p:nvPr>
            <p:ph type="ftr" sz="quarter" idx="11"/>
          </p:nvPr>
        </p:nvSpPr>
        <p:spPr/>
        <p:txBody>
          <a:bodyPr/>
          <a:lstStyle/>
          <a:p>
            <a:r>
              <a:rPr lang="en-US" noProof="0" dirty="0"/>
              <a:t>Presentation </a:t>
            </a:r>
          </a:p>
        </p:txBody>
      </p:sp>
      <p:sp>
        <p:nvSpPr>
          <p:cNvPr id="17" name="Date Placeholder 16">
            <a:extLst>
              <a:ext uri="{FF2B5EF4-FFF2-40B4-BE49-F238E27FC236}">
                <a16:creationId xmlns:a16="http://schemas.microsoft.com/office/drawing/2014/main" id="{D7ABF28D-C070-96CE-072C-746037AFFF9E}"/>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367117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4598-8E11-6A2B-8AF6-0CFDBE2483E4}"/>
              </a:ext>
            </a:extLst>
          </p:cNvPr>
          <p:cNvSpPr>
            <a:spLocks noGrp="1"/>
          </p:cNvSpPr>
          <p:nvPr>
            <p:ph type="title"/>
          </p:nvPr>
        </p:nvSpPr>
        <p:spPr/>
        <p:txBody>
          <a:bodyPr/>
          <a:lstStyle/>
          <a:p>
            <a:r>
              <a:rPr lang="en-US" dirty="0"/>
              <a:t>Extended Team Members</a:t>
            </a:r>
          </a:p>
        </p:txBody>
      </p:sp>
      <p:sp>
        <p:nvSpPr>
          <p:cNvPr id="3" name="Text Placeholder 2">
            <a:extLst>
              <a:ext uri="{FF2B5EF4-FFF2-40B4-BE49-F238E27FC236}">
                <a16:creationId xmlns:a16="http://schemas.microsoft.com/office/drawing/2014/main" id="{C091BEEA-EC8A-32F1-2CF9-16D678234BC1}"/>
              </a:ext>
            </a:extLst>
          </p:cNvPr>
          <p:cNvSpPr>
            <a:spLocks noGrp="1"/>
          </p:cNvSpPr>
          <p:nvPr>
            <p:ph type="body" sz="quarter" idx="14"/>
          </p:nvPr>
        </p:nvSpPr>
        <p:spPr/>
        <p:txBody>
          <a:bodyPr/>
          <a:lstStyle/>
          <a:p>
            <a:r>
              <a:rPr lang="en-US" dirty="0"/>
              <a:t>Aachal Gupta</a:t>
            </a:r>
          </a:p>
        </p:txBody>
      </p:sp>
      <p:sp>
        <p:nvSpPr>
          <p:cNvPr id="6" name="Text Placeholder 5">
            <a:extLst>
              <a:ext uri="{FF2B5EF4-FFF2-40B4-BE49-F238E27FC236}">
                <a16:creationId xmlns:a16="http://schemas.microsoft.com/office/drawing/2014/main" id="{184EEA10-C1BB-A56B-0BC5-7E8A7F8C80AC}"/>
              </a:ext>
            </a:extLst>
          </p:cNvPr>
          <p:cNvSpPr>
            <a:spLocks noGrp="1"/>
          </p:cNvSpPr>
          <p:nvPr>
            <p:ph type="body" sz="quarter" idx="25"/>
          </p:nvPr>
        </p:nvSpPr>
        <p:spPr/>
        <p:txBody>
          <a:bodyPr/>
          <a:lstStyle/>
          <a:p>
            <a:r>
              <a:rPr lang="en-US" dirty="0"/>
              <a:t>Pratham Jindal </a:t>
            </a:r>
          </a:p>
        </p:txBody>
      </p:sp>
      <p:sp>
        <p:nvSpPr>
          <p:cNvPr id="9" name="Text Placeholder 8">
            <a:extLst>
              <a:ext uri="{FF2B5EF4-FFF2-40B4-BE49-F238E27FC236}">
                <a16:creationId xmlns:a16="http://schemas.microsoft.com/office/drawing/2014/main" id="{59AD3542-3121-A881-B1A0-24A7978DDCB3}"/>
              </a:ext>
            </a:extLst>
          </p:cNvPr>
          <p:cNvSpPr>
            <a:spLocks noGrp="1"/>
          </p:cNvSpPr>
          <p:nvPr>
            <p:ph type="body" sz="quarter" idx="16"/>
          </p:nvPr>
        </p:nvSpPr>
        <p:spPr/>
        <p:txBody>
          <a:bodyPr/>
          <a:lstStyle/>
          <a:p>
            <a:r>
              <a:rPr lang="en-US" dirty="0"/>
              <a:t>Aarjav Jain</a:t>
            </a:r>
          </a:p>
        </p:txBody>
      </p:sp>
      <p:sp>
        <p:nvSpPr>
          <p:cNvPr id="12" name="Text Placeholder 11">
            <a:extLst>
              <a:ext uri="{FF2B5EF4-FFF2-40B4-BE49-F238E27FC236}">
                <a16:creationId xmlns:a16="http://schemas.microsoft.com/office/drawing/2014/main" id="{89405080-EFEC-69F9-A05A-FD2B88566EBB}"/>
              </a:ext>
            </a:extLst>
          </p:cNvPr>
          <p:cNvSpPr>
            <a:spLocks noGrp="1"/>
          </p:cNvSpPr>
          <p:nvPr>
            <p:ph type="body" sz="quarter" idx="27"/>
          </p:nvPr>
        </p:nvSpPr>
        <p:spPr/>
        <p:txBody>
          <a:bodyPr/>
          <a:lstStyle/>
          <a:p>
            <a:r>
              <a:rPr lang="en-US" dirty="0"/>
              <a:t>Shubham Arvind Rangari </a:t>
            </a:r>
          </a:p>
        </p:txBody>
      </p:sp>
      <p:sp>
        <p:nvSpPr>
          <p:cNvPr id="15" name="Text Placeholder 14">
            <a:extLst>
              <a:ext uri="{FF2B5EF4-FFF2-40B4-BE49-F238E27FC236}">
                <a16:creationId xmlns:a16="http://schemas.microsoft.com/office/drawing/2014/main" id="{EB294AC7-9C97-7632-124D-95838DCC2F6B}"/>
              </a:ext>
            </a:extLst>
          </p:cNvPr>
          <p:cNvSpPr>
            <a:spLocks noGrp="1"/>
          </p:cNvSpPr>
          <p:nvPr>
            <p:ph type="body" sz="quarter" idx="19"/>
          </p:nvPr>
        </p:nvSpPr>
        <p:spPr/>
        <p:txBody>
          <a:bodyPr/>
          <a:lstStyle/>
          <a:p>
            <a:r>
              <a:rPr lang="en-US" dirty="0"/>
              <a:t>Pabitra Goswami</a:t>
            </a:r>
          </a:p>
        </p:txBody>
      </p:sp>
      <p:sp>
        <p:nvSpPr>
          <p:cNvPr id="18" name="Text Placeholder 17">
            <a:extLst>
              <a:ext uri="{FF2B5EF4-FFF2-40B4-BE49-F238E27FC236}">
                <a16:creationId xmlns:a16="http://schemas.microsoft.com/office/drawing/2014/main" id="{AEA7FFE4-B158-2D9D-BF96-5A21FC35D712}"/>
              </a:ext>
            </a:extLst>
          </p:cNvPr>
          <p:cNvSpPr>
            <a:spLocks noGrp="1"/>
          </p:cNvSpPr>
          <p:nvPr>
            <p:ph type="body" sz="quarter" idx="30"/>
          </p:nvPr>
        </p:nvSpPr>
        <p:spPr/>
        <p:txBody>
          <a:bodyPr/>
          <a:lstStyle/>
          <a:p>
            <a:r>
              <a:rPr lang="en-US" dirty="0"/>
              <a:t>Abeed Mohammed </a:t>
            </a:r>
          </a:p>
        </p:txBody>
      </p:sp>
      <p:sp>
        <p:nvSpPr>
          <p:cNvPr id="21" name="Text Placeholder 20">
            <a:extLst>
              <a:ext uri="{FF2B5EF4-FFF2-40B4-BE49-F238E27FC236}">
                <a16:creationId xmlns:a16="http://schemas.microsoft.com/office/drawing/2014/main" id="{BFDACD13-8B7F-CC12-DF08-9AE6B814EEBC}"/>
              </a:ext>
            </a:extLst>
          </p:cNvPr>
          <p:cNvSpPr>
            <a:spLocks noGrp="1"/>
          </p:cNvSpPr>
          <p:nvPr>
            <p:ph type="body" sz="quarter" idx="22"/>
          </p:nvPr>
        </p:nvSpPr>
        <p:spPr/>
        <p:txBody>
          <a:bodyPr/>
          <a:lstStyle/>
          <a:p>
            <a:r>
              <a:rPr lang="en-US" dirty="0"/>
              <a:t>Saili Ashok Dhuri</a:t>
            </a:r>
          </a:p>
        </p:txBody>
      </p:sp>
      <p:sp>
        <p:nvSpPr>
          <p:cNvPr id="24" name="Text Placeholder 23">
            <a:extLst>
              <a:ext uri="{FF2B5EF4-FFF2-40B4-BE49-F238E27FC236}">
                <a16:creationId xmlns:a16="http://schemas.microsoft.com/office/drawing/2014/main" id="{412B2875-CDCA-FA7D-B8AB-EB1391640738}"/>
              </a:ext>
            </a:extLst>
          </p:cNvPr>
          <p:cNvSpPr>
            <a:spLocks noGrp="1"/>
          </p:cNvSpPr>
          <p:nvPr>
            <p:ph type="body" sz="quarter" idx="33"/>
          </p:nvPr>
        </p:nvSpPr>
        <p:spPr/>
        <p:txBody>
          <a:bodyPr/>
          <a:lstStyle/>
          <a:p>
            <a:r>
              <a:rPr lang="en-US" dirty="0"/>
              <a:t>Ketan Kumar Sendre </a:t>
            </a:r>
          </a:p>
        </p:txBody>
      </p:sp>
    </p:spTree>
    <p:extLst>
      <p:ext uri="{BB962C8B-B14F-4D97-AF65-F5344CB8AC3E}">
        <p14:creationId xmlns:p14="http://schemas.microsoft.com/office/powerpoint/2010/main" val="103216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87B9-96E5-F770-EEC5-836A4761F1F6}"/>
              </a:ext>
            </a:extLst>
          </p:cNvPr>
          <p:cNvSpPr>
            <a:spLocks noGrp="1"/>
          </p:cNvSpPr>
          <p:nvPr>
            <p:ph type="title"/>
          </p:nvPr>
        </p:nvSpPr>
        <p:spPr/>
        <p:txBody>
          <a:bodyPr/>
          <a:lstStyle/>
          <a:p>
            <a:r>
              <a:rPr lang="en-US" dirty="0"/>
              <a:t>Extended Team Members</a:t>
            </a:r>
          </a:p>
        </p:txBody>
      </p:sp>
      <p:sp>
        <p:nvSpPr>
          <p:cNvPr id="3" name="Text Placeholder 2">
            <a:extLst>
              <a:ext uri="{FF2B5EF4-FFF2-40B4-BE49-F238E27FC236}">
                <a16:creationId xmlns:a16="http://schemas.microsoft.com/office/drawing/2014/main" id="{007D8CF3-ADF7-5095-DA5A-4D3CF8A78D80}"/>
              </a:ext>
            </a:extLst>
          </p:cNvPr>
          <p:cNvSpPr>
            <a:spLocks noGrp="1"/>
          </p:cNvSpPr>
          <p:nvPr>
            <p:ph type="body" sz="quarter" idx="14"/>
          </p:nvPr>
        </p:nvSpPr>
        <p:spPr/>
        <p:txBody>
          <a:bodyPr/>
          <a:lstStyle/>
          <a:p>
            <a:r>
              <a:rPr lang="en-US" dirty="0"/>
              <a:t>Alfed Khan </a:t>
            </a:r>
          </a:p>
        </p:txBody>
      </p:sp>
      <p:sp>
        <p:nvSpPr>
          <p:cNvPr id="6" name="Text Placeholder 5">
            <a:extLst>
              <a:ext uri="{FF2B5EF4-FFF2-40B4-BE49-F238E27FC236}">
                <a16:creationId xmlns:a16="http://schemas.microsoft.com/office/drawing/2014/main" id="{2146AE24-A2C4-85C8-31F8-585E693A21E0}"/>
              </a:ext>
            </a:extLst>
          </p:cNvPr>
          <p:cNvSpPr>
            <a:spLocks noGrp="1"/>
          </p:cNvSpPr>
          <p:nvPr>
            <p:ph type="body" sz="quarter" idx="25"/>
          </p:nvPr>
        </p:nvSpPr>
        <p:spPr/>
        <p:txBody>
          <a:bodyPr/>
          <a:lstStyle/>
          <a:p>
            <a:r>
              <a:rPr lang="en-US" dirty="0"/>
              <a:t>Kunal Kumbhar</a:t>
            </a:r>
          </a:p>
        </p:txBody>
      </p:sp>
      <p:sp>
        <p:nvSpPr>
          <p:cNvPr id="9" name="Text Placeholder 8">
            <a:extLst>
              <a:ext uri="{FF2B5EF4-FFF2-40B4-BE49-F238E27FC236}">
                <a16:creationId xmlns:a16="http://schemas.microsoft.com/office/drawing/2014/main" id="{B5A50CC6-7372-1C85-08E3-7E66D2B0CAE6}"/>
              </a:ext>
            </a:extLst>
          </p:cNvPr>
          <p:cNvSpPr>
            <a:spLocks noGrp="1"/>
          </p:cNvSpPr>
          <p:nvPr>
            <p:ph type="body" sz="quarter" idx="16"/>
          </p:nvPr>
        </p:nvSpPr>
        <p:spPr/>
        <p:txBody>
          <a:bodyPr/>
          <a:lstStyle/>
          <a:p>
            <a:r>
              <a:rPr lang="en-US" dirty="0"/>
              <a:t>Juweriya shayhmeen </a:t>
            </a:r>
          </a:p>
        </p:txBody>
      </p:sp>
      <p:sp>
        <p:nvSpPr>
          <p:cNvPr id="12" name="Text Placeholder 11">
            <a:extLst>
              <a:ext uri="{FF2B5EF4-FFF2-40B4-BE49-F238E27FC236}">
                <a16:creationId xmlns:a16="http://schemas.microsoft.com/office/drawing/2014/main" id="{267A5411-C2D6-252B-A055-255D7CA09696}"/>
              </a:ext>
            </a:extLst>
          </p:cNvPr>
          <p:cNvSpPr>
            <a:spLocks noGrp="1"/>
          </p:cNvSpPr>
          <p:nvPr>
            <p:ph type="body" sz="quarter" idx="27"/>
          </p:nvPr>
        </p:nvSpPr>
        <p:spPr/>
        <p:txBody>
          <a:bodyPr/>
          <a:lstStyle/>
          <a:p>
            <a:r>
              <a:rPr lang="en-US" dirty="0"/>
              <a:t>Sudarshan Sopane</a:t>
            </a:r>
          </a:p>
        </p:txBody>
      </p:sp>
      <p:sp>
        <p:nvSpPr>
          <p:cNvPr id="15" name="Text Placeholder 14">
            <a:extLst>
              <a:ext uri="{FF2B5EF4-FFF2-40B4-BE49-F238E27FC236}">
                <a16:creationId xmlns:a16="http://schemas.microsoft.com/office/drawing/2014/main" id="{BB506701-862E-6004-F04E-F185EE671E2D}"/>
              </a:ext>
            </a:extLst>
          </p:cNvPr>
          <p:cNvSpPr>
            <a:spLocks noGrp="1"/>
          </p:cNvSpPr>
          <p:nvPr>
            <p:ph type="body" sz="quarter" idx="19"/>
          </p:nvPr>
        </p:nvSpPr>
        <p:spPr/>
        <p:txBody>
          <a:bodyPr/>
          <a:lstStyle/>
          <a:p>
            <a:r>
              <a:rPr lang="en-US" dirty="0"/>
              <a:t>Dayal kumar sarkar </a:t>
            </a:r>
          </a:p>
        </p:txBody>
      </p:sp>
      <p:sp>
        <p:nvSpPr>
          <p:cNvPr id="21" name="Text Placeholder 20">
            <a:extLst>
              <a:ext uri="{FF2B5EF4-FFF2-40B4-BE49-F238E27FC236}">
                <a16:creationId xmlns:a16="http://schemas.microsoft.com/office/drawing/2014/main" id="{A3D745D9-3C47-65AF-E4F8-B0A7BF91838E}"/>
              </a:ext>
            </a:extLst>
          </p:cNvPr>
          <p:cNvSpPr>
            <a:spLocks noGrp="1"/>
          </p:cNvSpPr>
          <p:nvPr>
            <p:ph type="body" sz="quarter" idx="22"/>
          </p:nvPr>
        </p:nvSpPr>
        <p:spPr/>
        <p:txBody>
          <a:bodyPr/>
          <a:lstStyle/>
          <a:p>
            <a:r>
              <a:rPr lang="en-US" dirty="0"/>
              <a:t>Ashmit Zanzote</a:t>
            </a:r>
          </a:p>
        </p:txBody>
      </p:sp>
      <p:pic>
        <p:nvPicPr>
          <p:cNvPr id="28" name="Picture 27">
            <a:extLst>
              <a:ext uri="{FF2B5EF4-FFF2-40B4-BE49-F238E27FC236}">
                <a16:creationId xmlns:a16="http://schemas.microsoft.com/office/drawing/2014/main" id="{F16F1159-A18C-2EE5-34EB-5BE51A74F6E2}"/>
              </a:ext>
            </a:extLst>
          </p:cNvPr>
          <p:cNvPicPr>
            <a:picLocks noChangeAspect="1"/>
          </p:cNvPicPr>
          <p:nvPr/>
        </p:nvPicPr>
        <p:blipFill>
          <a:blip r:embed="rId2"/>
          <a:stretch>
            <a:fillRect/>
          </a:stretch>
        </p:blipFill>
        <p:spPr>
          <a:xfrm>
            <a:off x="6273896" y="4278704"/>
            <a:ext cx="5534646" cy="2263316"/>
          </a:xfrm>
          <a:prstGeom prst="rect">
            <a:avLst/>
          </a:prstGeom>
        </p:spPr>
      </p:pic>
    </p:spTree>
    <p:extLst>
      <p:ext uri="{BB962C8B-B14F-4D97-AF65-F5344CB8AC3E}">
        <p14:creationId xmlns:p14="http://schemas.microsoft.com/office/powerpoint/2010/main" val="11315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E0F2-F990-1AEB-42EB-9C142AD564AB}"/>
              </a:ext>
            </a:extLst>
          </p:cNvPr>
          <p:cNvSpPr>
            <a:spLocks noGrp="1"/>
          </p:cNvSpPr>
          <p:nvPr>
            <p:ph type="title"/>
          </p:nvPr>
        </p:nvSpPr>
        <p:spPr/>
        <p:txBody>
          <a:bodyPr/>
          <a:lstStyle/>
          <a:p>
            <a:r>
              <a:rPr lang="en-US" dirty="0"/>
              <a:t>Content</a:t>
            </a:r>
          </a:p>
        </p:txBody>
      </p:sp>
      <p:sp>
        <p:nvSpPr>
          <p:cNvPr id="3" name="Text Placeholder 2">
            <a:extLst>
              <a:ext uri="{FF2B5EF4-FFF2-40B4-BE49-F238E27FC236}">
                <a16:creationId xmlns:a16="http://schemas.microsoft.com/office/drawing/2014/main" id="{7D9670E4-5A8A-C72F-A801-0F1CC1A7B7C8}"/>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2822BF7C-927F-C349-9C93-5EBA5E4A071D}"/>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7C8A8180-E271-5BB7-56B2-F2D269E15E81}"/>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17544E7D-9EA3-ADFD-3640-06574EBF86D8}"/>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7442238A-2ACB-15B5-DF97-3C1F73225F5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12CF2D2D-54C1-CB59-470B-256295C0EE63}"/>
              </a:ext>
            </a:extLst>
          </p:cNvPr>
          <p:cNvSpPr>
            <a:spLocks noGrp="1"/>
          </p:cNvSpPr>
          <p:nvPr>
            <p:ph type="body" sz="quarter" idx="18"/>
          </p:nvPr>
        </p:nvSpPr>
        <p:spPr>
          <a:xfrm>
            <a:off x="824102" y="4325112"/>
            <a:ext cx="1947672" cy="824404"/>
          </a:xfrm>
        </p:spPr>
        <p:txBody>
          <a:bodyPr/>
          <a:lstStyle/>
          <a:p>
            <a:r>
              <a:rPr lang="en-US" dirty="0"/>
              <a:t>Introduction and</a:t>
            </a:r>
          </a:p>
          <a:p>
            <a:r>
              <a:rPr lang="en-US" dirty="0"/>
              <a:t>Objectives</a:t>
            </a:r>
          </a:p>
        </p:txBody>
      </p:sp>
      <p:sp>
        <p:nvSpPr>
          <p:cNvPr id="9" name="Text Placeholder 8">
            <a:extLst>
              <a:ext uri="{FF2B5EF4-FFF2-40B4-BE49-F238E27FC236}">
                <a16:creationId xmlns:a16="http://schemas.microsoft.com/office/drawing/2014/main" id="{F7BA827A-D5C9-7563-7FAC-A5F62D8246A8}"/>
              </a:ext>
            </a:extLst>
          </p:cNvPr>
          <p:cNvSpPr>
            <a:spLocks noGrp="1"/>
          </p:cNvSpPr>
          <p:nvPr>
            <p:ph type="body" sz="quarter" idx="19"/>
          </p:nvPr>
        </p:nvSpPr>
        <p:spPr/>
        <p:txBody>
          <a:bodyPr/>
          <a:lstStyle/>
          <a:p>
            <a:r>
              <a:rPr lang="en-US" dirty="0"/>
              <a:t>Data collection and web scraping</a:t>
            </a:r>
          </a:p>
        </p:txBody>
      </p:sp>
      <p:sp>
        <p:nvSpPr>
          <p:cNvPr id="10" name="Text Placeholder 9">
            <a:extLst>
              <a:ext uri="{FF2B5EF4-FFF2-40B4-BE49-F238E27FC236}">
                <a16:creationId xmlns:a16="http://schemas.microsoft.com/office/drawing/2014/main" id="{B3ACA469-8462-9D50-1B44-32B783A3E8F5}"/>
              </a:ext>
            </a:extLst>
          </p:cNvPr>
          <p:cNvSpPr>
            <a:spLocks noGrp="1"/>
          </p:cNvSpPr>
          <p:nvPr>
            <p:ph type="body" sz="quarter" idx="20"/>
          </p:nvPr>
        </p:nvSpPr>
        <p:spPr/>
        <p:txBody>
          <a:bodyPr/>
          <a:lstStyle/>
          <a:p>
            <a:r>
              <a:rPr lang="en-US" dirty="0"/>
              <a:t>Data processing and </a:t>
            </a:r>
          </a:p>
          <a:p>
            <a:r>
              <a:rPr lang="en-US" dirty="0"/>
              <a:t>Cleaning</a:t>
            </a:r>
          </a:p>
        </p:txBody>
      </p:sp>
      <p:sp>
        <p:nvSpPr>
          <p:cNvPr id="11" name="Text Placeholder 10">
            <a:extLst>
              <a:ext uri="{FF2B5EF4-FFF2-40B4-BE49-F238E27FC236}">
                <a16:creationId xmlns:a16="http://schemas.microsoft.com/office/drawing/2014/main" id="{D7A1D832-503A-C1CE-7603-8BB661BBEB77}"/>
              </a:ext>
            </a:extLst>
          </p:cNvPr>
          <p:cNvSpPr>
            <a:spLocks noGrp="1"/>
          </p:cNvSpPr>
          <p:nvPr>
            <p:ph type="body" sz="quarter" idx="21"/>
          </p:nvPr>
        </p:nvSpPr>
        <p:spPr/>
        <p:txBody>
          <a:bodyPr/>
          <a:lstStyle/>
          <a:p>
            <a:r>
              <a:rPr lang="en-US" dirty="0"/>
              <a:t>Data analysis and </a:t>
            </a:r>
          </a:p>
          <a:p>
            <a:r>
              <a:rPr lang="en-US" dirty="0"/>
              <a:t>Insights</a:t>
            </a:r>
          </a:p>
        </p:txBody>
      </p:sp>
      <p:sp>
        <p:nvSpPr>
          <p:cNvPr id="12" name="Text Placeholder 11">
            <a:extLst>
              <a:ext uri="{FF2B5EF4-FFF2-40B4-BE49-F238E27FC236}">
                <a16:creationId xmlns:a16="http://schemas.microsoft.com/office/drawing/2014/main" id="{0224A22F-9D39-14E0-E1B9-ADC59F3A0C60}"/>
              </a:ext>
            </a:extLst>
          </p:cNvPr>
          <p:cNvSpPr>
            <a:spLocks noGrp="1"/>
          </p:cNvSpPr>
          <p:nvPr>
            <p:ph type="body" sz="quarter" idx="22"/>
          </p:nvPr>
        </p:nvSpPr>
        <p:spPr/>
        <p:txBody>
          <a:bodyPr/>
          <a:lstStyle/>
          <a:p>
            <a:r>
              <a:rPr lang="en-US" dirty="0"/>
              <a:t>Challenges</a:t>
            </a:r>
          </a:p>
          <a:p>
            <a:r>
              <a:rPr lang="en-US" dirty="0"/>
              <a:t>and</a:t>
            </a:r>
          </a:p>
          <a:p>
            <a:r>
              <a:rPr lang="en-US" dirty="0"/>
              <a:t>Conclusion</a:t>
            </a:r>
          </a:p>
        </p:txBody>
      </p:sp>
      <p:sp>
        <p:nvSpPr>
          <p:cNvPr id="13" name="Slide Number Placeholder 12">
            <a:extLst>
              <a:ext uri="{FF2B5EF4-FFF2-40B4-BE49-F238E27FC236}">
                <a16:creationId xmlns:a16="http://schemas.microsoft.com/office/drawing/2014/main" id="{D118B7BA-26F0-5EEA-5832-54689D247AFD}"/>
              </a:ext>
            </a:extLst>
          </p:cNvPr>
          <p:cNvSpPr>
            <a:spLocks noGrp="1"/>
          </p:cNvSpPr>
          <p:nvPr>
            <p:ph type="sldNum" sz="quarter" idx="12"/>
          </p:nvPr>
        </p:nvSpPr>
        <p:spPr/>
        <p:txBody>
          <a:bodyPr/>
          <a:lstStyle/>
          <a:p>
            <a:fld id="{8D0AFDD5-844D-364D-8AEC-50CF4D36D55D}" type="slidenum">
              <a:rPr lang="en-US" noProof="0" smtClean="0"/>
              <a:t>5</a:t>
            </a:fld>
            <a:endParaRPr lang="en-US" noProof="0" dirty="0"/>
          </a:p>
        </p:txBody>
      </p:sp>
      <p:sp>
        <p:nvSpPr>
          <p:cNvPr id="14" name="Footer Placeholder 13">
            <a:extLst>
              <a:ext uri="{FF2B5EF4-FFF2-40B4-BE49-F238E27FC236}">
                <a16:creationId xmlns:a16="http://schemas.microsoft.com/office/drawing/2014/main" id="{8A5C6BF8-138B-0358-9CFF-5CCD5002917C}"/>
              </a:ext>
            </a:extLst>
          </p:cNvPr>
          <p:cNvSpPr>
            <a:spLocks noGrp="1"/>
          </p:cNvSpPr>
          <p:nvPr>
            <p:ph type="ftr" sz="quarter" idx="11"/>
          </p:nvPr>
        </p:nvSpPr>
        <p:spPr/>
        <p:txBody>
          <a:bodyPr/>
          <a:lstStyle/>
          <a:p>
            <a:r>
              <a:rPr lang="en-US" noProof="0" dirty="0"/>
              <a:t>Presentation </a:t>
            </a:r>
          </a:p>
        </p:txBody>
      </p:sp>
      <p:sp>
        <p:nvSpPr>
          <p:cNvPr id="15" name="Date Placeholder 14">
            <a:extLst>
              <a:ext uri="{FF2B5EF4-FFF2-40B4-BE49-F238E27FC236}">
                <a16:creationId xmlns:a16="http://schemas.microsoft.com/office/drawing/2014/main" id="{EB03079D-4791-3BF2-4DD4-91713EB93C3F}"/>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220936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D774-E4D5-657C-4259-170053987370}"/>
              </a:ext>
            </a:extLst>
          </p:cNvPr>
          <p:cNvSpPr>
            <a:spLocks noGrp="1"/>
          </p:cNvSpPr>
          <p:nvPr>
            <p:ph type="title"/>
          </p:nvPr>
        </p:nvSpPr>
        <p:spPr/>
        <p:txBody>
          <a:bodyPr/>
          <a:lstStyle/>
          <a:p>
            <a:r>
              <a:rPr lang="en-US" dirty="0"/>
              <a:t>Objectives</a:t>
            </a:r>
          </a:p>
        </p:txBody>
      </p:sp>
      <p:sp>
        <p:nvSpPr>
          <p:cNvPr id="3" name="Picture Placeholder 2">
            <a:extLst>
              <a:ext uri="{FF2B5EF4-FFF2-40B4-BE49-F238E27FC236}">
                <a16:creationId xmlns:a16="http://schemas.microsoft.com/office/drawing/2014/main" id="{4C9AF032-D5CC-7B41-899F-EED307168DE7}"/>
              </a:ext>
            </a:extLst>
          </p:cNvPr>
          <p:cNvSpPr>
            <a:spLocks noGrp="1"/>
          </p:cNvSpPr>
          <p:nvPr>
            <p:ph type="pic" sz="quarter" idx="13"/>
          </p:nvPr>
        </p:nvSpPr>
        <p:spPr/>
      </p:sp>
      <p:sp>
        <p:nvSpPr>
          <p:cNvPr id="4" name="Content Placeholder 3">
            <a:extLst>
              <a:ext uri="{FF2B5EF4-FFF2-40B4-BE49-F238E27FC236}">
                <a16:creationId xmlns:a16="http://schemas.microsoft.com/office/drawing/2014/main" id="{A258BB79-839D-6D72-0A55-3614913F7787}"/>
              </a:ext>
            </a:extLst>
          </p:cNvPr>
          <p:cNvSpPr>
            <a:spLocks noGrp="1"/>
          </p:cNvSpPr>
          <p:nvPr>
            <p:ph idx="1"/>
          </p:nvPr>
        </p:nvSpPr>
        <p:spPr/>
        <p:txBody>
          <a:bodyPr/>
          <a:lstStyle/>
          <a:p>
            <a:r>
              <a:rPr lang="en-US" dirty="0"/>
              <a:t>Our objectives are to collect and scrape detailed data on Tata cars listed for sale in Mumbai from Cars24.com, ensuring data accuracy through cleaning and processing and providing valuable information for potential buyers and sellers.</a:t>
            </a:r>
          </a:p>
        </p:txBody>
      </p:sp>
      <p:sp>
        <p:nvSpPr>
          <p:cNvPr id="5" name="Slide Number Placeholder 4">
            <a:extLst>
              <a:ext uri="{FF2B5EF4-FFF2-40B4-BE49-F238E27FC236}">
                <a16:creationId xmlns:a16="http://schemas.microsoft.com/office/drawing/2014/main" id="{5E91BAC2-8978-E8C0-98CA-727264B54920}"/>
              </a:ext>
            </a:extLst>
          </p:cNvPr>
          <p:cNvSpPr>
            <a:spLocks noGrp="1"/>
          </p:cNvSpPr>
          <p:nvPr>
            <p:ph type="sldNum" sz="quarter" idx="12"/>
          </p:nvPr>
        </p:nvSpPr>
        <p:spPr/>
        <p:txBody>
          <a:bodyPr/>
          <a:lstStyle/>
          <a:p>
            <a:fld id="{8D0AFDD5-844D-364D-8AEC-50CF4D36D55D}" type="slidenum">
              <a:rPr lang="en-US" noProof="0" smtClean="0"/>
              <a:pPr/>
              <a:t>6</a:t>
            </a:fld>
            <a:endParaRPr lang="en-US" noProof="0" dirty="0"/>
          </a:p>
        </p:txBody>
      </p:sp>
      <p:pic>
        <p:nvPicPr>
          <p:cNvPr id="7" name="Image 1" descr="preencoded.png">
            <a:extLst>
              <a:ext uri="{FF2B5EF4-FFF2-40B4-BE49-F238E27FC236}">
                <a16:creationId xmlns:a16="http://schemas.microsoft.com/office/drawing/2014/main" id="{94D14D6B-BC53-0977-537C-261853E1F2AC}"/>
              </a:ext>
            </a:extLst>
          </p:cNvPr>
          <p:cNvPicPr>
            <a:picLocks noChangeAspect="1"/>
          </p:cNvPicPr>
          <p:nvPr/>
        </p:nvPicPr>
        <p:blipFill>
          <a:blip r:embed="rId2"/>
          <a:stretch>
            <a:fillRect/>
          </a:stretch>
        </p:blipFill>
        <p:spPr>
          <a:xfrm>
            <a:off x="0" y="1"/>
            <a:ext cx="4351128" cy="6858000"/>
          </a:xfrm>
          <a:prstGeom prst="rect">
            <a:avLst/>
          </a:prstGeom>
        </p:spPr>
      </p:pic>
    </p:spTree>
    <p:extLst>
      <p:ext uri="{BB962C8B-B14F-4D97-AF65-F5344CB8AC3E}">
        <p14:creationId xmlns:p14="http://schemas.microsoft.com/office/powerpoint/2010/main" val="3407315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A901-584E-2197-3569-71602D03978E}"/>
              </a:ext>
            </a:extLst>
          </p:cNvPr>
          <p:cNvSpPr>
            <a:spLocks noGrp="1"/>
          </p:cNvSpPr>
          <p:nvPr>
            <p:ph type="title"/>
          </p:nvPr>
        </p:nvSpPr>
        <p:spPr/>
        <p:txBody>
          <a:bodyPr/>
          <a:lstStyle/>
          <a:p>
            <a:r>
              <a:rPr lang="en-US" sz="4400" dirty="0"/>
              <a:t>Data </a:t>
            </a:r>
            <a:br>
              <a:rPr lang="en-US" sz="4400" dirty="0"/>
            </a:br>
            <a:r>
              <a:rPr lang="en-US" sz="4400" dirty="0"/>
              <a:t>Collection</a:t>
            </a:r>
          </a:p>
        </p:txBody>
      </p:sp>
      <p:sp>
        <p:nvSpPr>
          <p:cNvPr id="4" name="Text Placeholder 3">
            <a:extLst>
              <a:ext uri="{FF2B5EF4-FFF2-40B4-BE49-F238E27FC236}">
                <a16:creationId xmlns:a16="http://schemas.microsoft.com/office/drawing/2014/main" id="{2655E08F-85DB-BE78-BBC8-CC67752FF059}"/>
              </a:ext>
            </a:extLst>
          </p:cNvPr>
          <p:cNvSpPr>
            <a:spLocks noGrp="1"/>
          </p:cNvSpPr>
          <p:nvPr>
            <p:ph type="body" sz="quarter" idx="15"/>
          </p:nvPr>
        </p:nvSpPr>
        <p:spPr>
          <a:xfrm>
            <a:off x="5769864" y="320040"/>
            <a:ext cx="3840480" cy="338328"/>
          </a:xfrm>
        </p:spPr>
        <p:txBody>
          <a:bodyPr/>
          <a:lstStyle/>
          <a:p>
            <a:r>
              <a:rPr lang="en-US" dirty="0"/>
              <a:t>Website Used</a:t>
            </a:r>
          </a:p>
        </p:txBody>
      </p:sp>
      <p:sp>
        <p:nvSpPr>
          <p:cNvPr id="5" name="Text Placeholder 4">
            <a:extLst>
              <a:ext uri="{FF2B5EF4-FFF2-40B4-BE49-F238E27FC236}">
                <a16:creationId xmlns:a16="http://schemas.microsoft.com/office/drawing/2014/main" id="{7857971B-4AF0-552C-09CA-DA6172BB9030}"/>
              </a:ext>
            </a:extLst>
          </p:cNvPr>
          <p:cNvSpPr>
            <a:spLocks noGrp="1"/>
          </p:cNvSpPr>
          <p:nvPr>
            <p:ph type="body" sz="quarter" idx="20"/>
          </p:nvPr>
        </p:nvSpPr>
        <p:spPr>
          <a:xfrm>
            <a:off x="5769864" y="718389"/>
            <a:ext cx="5029200" cy="338328"/>
          </a:xfrm>
        </p:spPr>
        <p:txBody>
          <a:bodyPr/>
          <a:lstStyle/>
          <a:p>
            <a:r>
              <a:rPr lang="en-US" dirty="0"/>
              <a:t>Data was extracted from Cars24.com, a prominent platform for used car listings.</a:t>
            </a:r>
          </a:p>
        </p:txBody>
      </p:sp>
      <p:sp>
        <p:nvSpPr>
          <p:cNvPr id="7" name="Text Placeholder 6">
            <a:extLst>
              <a:ext uri="{FF2B5EF4-FFF2-40B4-BE49-F238E27FC236}">
                <a16:creationId xmlns:a16="http://schemas.microsoft.com/office/drawing/2014/main" id="{A6EE997D-B483-8891-9645-28B6FE34D6A4}"/>
              </a:ext>
            </a:extLst>
          </p:cNvPr>
          <p:cNvSpPr>
            <a:spLocks noGrp="1"/>
          </p:cNvSpPr>
          <p:nvPr>
            <p:ph type="body" sz="quarter" idx="16"/>
          </p:nvPr>
        </p:nvSpPr>
        <p:spPr>
          <a:xfrm>
            <a:off x="5769864" y="1609344"/>
            <a:ext cx="3840480" cy="338328"/>
          </a:xfrm>
        </p:spPr>
        <p:txBody>
          <a:bodyPr/>
          <a:lstStyle/>
          <a:p>
            <a:r>
              <a:rPr lang="en-US" dirty="0"/>
              <a:t>Key Data Points</a:t>
            </a:r>
          </a:p>
        </p:txBody>
      </p:sp>
      <p:sp>
        <p:nvSpPr>
          <p:cNvPr id="8" name="Text Placeholder 7">
            <a:extLst>
              <a:ext uri="{FF2B5EF4-FFF2-40B4-BE49-F238E27FC236}">
                <a16:creationId xmlns:a16="http://schemas.microsoft.com/office/drawing/2014/main" id="{568EC48B-843D-3F59-A18F-EA2E866E8B94}"/>
              </a:ext>
            </a:extLst>
          </p:cNvPr>
          <p:cNvSpPr>
            <a:spLocks noGrp="1"/>
          </p:cNvSpPr>
          <p:nvPr>
            <p:ph type="body" sz="quarter" idx="21"/>
          </p:nvPr>
        </p:nvSpPr>
        <p:spPr>
          <a:xfrm>
            <a:off x="5769864" y="1947672"/>
            <a:ext cx="5029200" cy="338328"/>
          </a:xfrm>
        </p:spPr>
        <p:txBody>
          <a:bodyPr/>
          <a:lstStyle/>
          <a:p>
            <a:r>
              <a:rPr lang="en-US" dirty="0"/>
              <a:t>Focused on extracting car model, price, year of manufacture, mileage, fuel type, transmission, and location.</a:t>
            </a:r>
          </a:p>
        </p:txBody>
      </p:sp>
      <p:sp>
        <p:nvSpPr>
          <p:cNvPr id="10" name="Text Placeholder 9">
            <a:extLst>
              <a:ext uri="{FF2B5EF4-FFF2-40B4-BE49-F238E27FC236}">
                <a16:creationId xmlns:a16="http://schemas.microsoft.com/office/drawing/2014/main" id="{D0798FD1-44EF-FCE3-5C73-6A4B689D3238}"/>
              </a:ext>
            </a:extLst>
          </p:cNvPr>
          <p:cNvSpPr>
            <a:spLocks noGrp="1"/>
          </p:cNvSpPr>
          <p:nvPr>
            <p:ph type="body" sz="quarter" idx="17"/>
          </p:nvPr>
        </p:nvSpPr>
        <p:spPr>
          <a:xfrm>
            <a:off x="5769864" y="2859201"/>
            <a:ext cx="3840480" cy="338328"/>
          </a:xfrm>
        </p:spPr>
        <p:txBody>
          <a:bodyPr/>
          <a:lstStyle/>
          <a:p>
            <a:r>
              <a:rPr lang="en-US" dirty="0"/>
              <a:t>Python Libraries Utilized</a:t>
            </a:r>
          </a:p>
        </p:txBody>
      </p:sp>
      <p:sp>
        <p:nvSpPr>
          <p:cNvPr id="11" name="Text Placeholder 10">
            <a:extLst>
              <a:ext uri="{FF2B5EF4-FFF2-40B4-BE49-F238E27FC236}">
                <a16:creationId xmlns:a16="http://schemas.microsoft.com/office/drawing/2014/main" id="{E3A381BB-15B7-22FD-73BB-4279462DD4BA}"/>
              </a:ext>
            </a:extLst>
          </p:cNvPr>
          <p:cNvSpPr>
            <a:spLocks noGrp="1"/>
          </p:cNvSpPr>
          <p:nvPr>
            <p:ph type="body" sz="quarter" idx="22"/>
          </p:nvPr>
        </p:nvSpPr>
        <p:spPr>
          <a:xfrm>
            <a:off x="5769864" y="3308405"/>
            <a:ext cx="5029200" cy="338328"/>
          </a:xfrm>
        </p:spPr>
        <p:txBody>
          <a:bodyPr/>
          <a:lstStyle/>
          <a:p>
            <a:r>
              <a:rPr lang="en-US" dirty="0"/>
              <a:t>Employed Beautiful Soup for parsing HTML and Selenium for handling dynamic content.</a:t>
            </a:r>
          </a:p>
        </p:txBody>
      </p:sp>
      <p:sp>
        <p:nvSpPr>
          <p:cNvPr id="13" name="Text Placeholder 12">
            <a:extLst>
              <a:ext uri="{FF2B5EF4-FFF2-40B4-BE49-F238E27FC236}">
                <a16:creationId xmlns:a16="http://schemas.microsoft.com/office/drawing/2014/main" id="{A6B5FA9E-5149-B2C4-A279-413A00512458}"/>
              </a:ext>
            </a:extLst>
          </p:cNvPr>
          <p:cNvSpPr>
            <a:spLocks noGrp="1"/>
          </p:cNvSpPr>
          <p:nvPr>
            <p:ph type="body" sz="quarter" idx="18"/>
          </p:nvPr>
        </p:nvSpPr>
        <p:spPr>
          <a:xfrm>
            <a:off x="5769864" y="4165623"/>
            <a:ext cx="3840480" cy="338328"/>
          </a:xfrm>
        </p:spPr>
        <p:txBody>
          <a:bodyPr/>
          <a:lstStyle/>
          <a:p>
            <a:r>
              <a:rPr lang="en-US" dirty="0"/>
              <a:t>Automated Scraping Process</a:t>
            </a:r>
          </a:p>
        </p:txBody>
      </p:sp>
      <p:sp>
        <p:nvSpPr>
          <p:cNvPr id="14" name="Text Placeholder 13">
            <a:extLst>
              <a:ext uri="{FF2B5EF4-FFF2-40B4-BE49-F238E27FC236}">
                <a16:creationId xmlns:a16="http://schemas.microsoft.com/office/drawing/2014/main" id="{CEF1A8F0-DEFF-68D5-9BFE-A3E611C4A7C0}"/>
              </a:ext>
            </a:extLst>
          </p:cNvPr>
          <p:cNvSpPr>
            <a:spLocks noGrp="1"/>
          </p:cNvSpPr>
          <p:nvPr>
            <p:ph type="body" sz="quarter" idx="23"/>
          </p:nvPr>
        </p:nvSpPr>
        <p:spPr>
          <a:xfrm>
            <a:off x="5769864" y="4623131"/>
            <a:ext cx="5029200" cy="338328"/>
          </a:xfrm>
        </p:spPr>
        <p:txBody>
          <a:bodyPr/>
          <a:lstStyle/>
          <a:p>
            <a:r>
              <a:rPr lang="en-US" dirty="0"/>
              <a:t>Developed Python scripts to automate the data extraction process, ensuring efficiency and thoroughness.</a:t>
            </a:r>
          </a:p>
        </p:txBody>
      </p:sp>
      <p:sp>
        <p:nvSpPr>
          <p:cNvPr id="16" name="Text Placeholder 15">
            <a:extLst>
              <a:ext uri="{FF2B5EF4-FFF2-40B4-BE49-F238E27FC236}">
                <a16:creationId xmlns:a16="http://schemas.microsoft.com/office/drawing/2014/main" id="{3231387A-138B-1DCB-DB19-ADFFD73137C0}"/>
              </a:ext>
            </a:extLst>
          </p:cNvPr>
          <p:cNvSpPr>
            <a:spLocks noGrp="1"/>
          </p:cNvSpPr>
          <p:nvPr>
            <p:ph type="body" sz="quarter" idx="19"/>
          </p:nvPr>
        </p:nvSpPr>
        <p:spPr>
          <a:xfrm>
            <a:off x="5769864" y="5445252"/>
            <a:ext cx="3840480" cy="338328"/>
          </a:xfrm>
        </p:spPr>
        <p:txBody>
          <a:bodyPr/>
          <a:lstStyle/>
          <a:p>
            <a:r>
              <a:rPr lang="en-US" dirty="0"/>
              <a:t>Data Accuracy</a:t>
            </a:r>
          </a:p>
        </p:txBody>
      </p:sp>
      <p:sp>
        <p:nvSpPr>
          <p:cNvPr id="17" name="Text Placeholder 16">
            <a:extLst>
              <a:ext uri="{FF2B5EF4-FFF2-40B4-BE49-F238E27FC236}">
                <a16:creationId xmlns:a16="http://schemas.microsoft.com/office/drawing/2014/main" id="{C5E52040-3A5B-3BF0-243E-234811B9ABB1}"/>
              </a:ext>
            </a:extLst>
          </p:cNvPr>
          <p:cNvSpPr>
            <a:spLocks noGrp="1"/>
          </p:cNvSpPr>
          <p:nvPr>
            <p:ph type="body" sz="quarter" idx="24"/>
          </p:nvPr>
        </p:nvSpPr>
        <p:spPr>
          <a:xfrm>
            <a:off x="5769864" y="5851688"/>
            <a:ext cx="5029200" cy="338328"/>
          </a:xfrm>
        </p:spPr>
        <p:txBody>
          <a:bodyPr/>
          <a:lstStyle/>
          <a:p>
            <a:r>
              <a:rPr lang="en-US" dirty="0"/>
              <a:t>Implemented measures to verify the accuracy and completeness of the scraped data, enhancing dataset reliability</a:t>
            </a:r>
          </a:p>
        </p:txBody>
      </p:sp>
    </p:spTree>
    <p:extLst>
      <p:ext uri="{BB962C8B-B14F-4D97-AF65-F5344CB8AC3E}">
        <p14:creationId xmlns:p14="http://schemas.microsoft.com/office/powerpoint/2010/main" val="311127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BC6B-C955-697A-3372-093DAE2D2690}"/>
              </a:ext>
            </a:extLst>
          </p:cNvPr>
          <p:cNvSpPr>
            <a:spLocks noGrp="1"/>
          </p:cNvSpPr>
          <p:nvPr>
            <p:ph type="title"/>
          </p:nvPr>
        </p:nvSpPr>
        <p:spPr/>
        <p:txBody>
          <a:bodyPr/>
          <a:lstStyle/>
          <a:p>
            <a:r>
              <a:rPr lang="en-US" dirty="0"/>
              <a:t>Data Cleaning</a:t>
            </a:r>
          </a:p>
        </p:txBody>
      </p:sp>
      <p:sp>
        <p:nvSpPr>
          <p:cNvPr id="3" name="Picture Placeholder 2">
            <a:extLst>
              <a:ext uri="{FF2B5EF4-FFF2-40B4-BE49-F238E27FC236}">
                <a16:creationId xmlns:a16="http://schemas.microsoft.com/office/drawing/2014/main" id="{484A50DB-4349-B0B5-260C-85491849B89F}"/>
              </a:ext>
            </a:extLst>
          </p:cNvPr>
          <p:cNvSpPr>
            <a:spLocks noGrp="1"/>
          </p:cNvSpPr>
          <p:nvPr>
            <p:ph type="pic" sz="quarter" idx="13"/>
          </p:nvPr>
        </p:nvSpPr>
        <p:spPr>
          <a:xfrm>
            <a:off x="7757652" y="1496538"/>
            <a:ext cx="4461780" cy="3864923"/>
          </a:xfrm>
        </p:spPr>
      </p:sp>
      <p:sp>
        <p:nvSpPr>
          <p:cNvPr id="4" name="Content Placeholder 3">
            <a:extLst>
              <a:ext uri="{FF2B5EF4-FFF2-40B4-BE49-F238E27FC236}">
                <a16:creationId xmlns:a16="http://schemas.microsoft.com/office/drawing/2014/main" id="{A3FFFE8D-FDFC-A36D-8AB4-96239D931D78}"/>
              </a:ext>
            </a:extLst>
          </p:cNvPr>
          <p:cNvSpPr>
            <a:spLocks noGrp="1"/>
          </p:cNvSpPr>
          <p:nvPr>
            <p:ph idx="1"/>
          </p:nvPr>
        </p:nvSpPr>
        <p:spPr>
          <a:xfrm>
            <a:off x="1362456" y="3428999"/>
            <a:ext cx="5010912" cy="2130552"/>
          </a:xfrm>
        </p:spPr>
        <p:txBody>
          <a:bodyPr/>
          <a:lstStyle/>
          <a:p>
            <a:endParaRPr lang="en-US" dirty="0"/>
          </a:p>
          <a:p>
            <a:r>
              <a:rPr lang="en-US" dirty="0"/>
              <a:t>We used data cleaning to enhance our dataset by removing duplicate entries, filling or excluding missing values, standardizing data formats, correcting data types, and identifying outliers. These steps ensured our data was accurate, consistent, and reliable for analysis.</a:t>
            </a:r>
          </a:p>
          <a:p>
            <a:endParaRPr lang="en-US" dirty="0"/>
          </a:p>
        </p:txBody>
      </p:sp>
      <p:sp>
        <p:nvSpPr>
          <p:cNvPr id="5" name="Slide Number Placeholder 4">
            <a:extLst>
              <a:ext uri="{FF2B5EF4-FFF2-40B4-BE49-F238E27FC236}">
                <a16:creationId xmlns:a16="http://schemas.microsoft.com/office/drawing/2014/main" id="{E4C12648-1327-3153-70F0-1D2C4B33E364}"/>
              </a:ext>
            </a:extLst>
          </p:cNvPr>
          <p:cNvSpPr>
            <a:spLocks noGrp="1"/>
          </p:cNvSpPr>
          <p:nvPr>
            <p:ph type="sldNum" sz="quarter" idx="12"/>
          </p:nvPr>
        </p:nvSpPr>
        <p:spPr/>
        <p:txBody>
          <a:bodyPr/>
          <a:lstStyle/>
          <a:p>
            <a:fld id="{8D0AFDD5-844D-364D-8AEC-50CF4D36D55D}" type="slidenum">
              <a:rPr lang="en-US" noProof="0" smtClean="0"/>
              <a:pPr/>
              <a:t>8</a:t>
            </a:fld>
            <a:endParaRPr lang="en-US" noProof="0" dirty="0"/>
          </a:p>
        </p:txBody>
      </p:sp>
      <p:pic>
        <p:nvPicPr>
          <p:cNvPr id="8" name="Image 1" descr="preencoded.png">
            <a:extLst>
              <a:ext uri="{FF2B5EF4-FFF2-40B4-BE49-F238E27FC236}">
                <a16:creationId xmlns:a16="http://schemas.microsoft.com/office/drawing/2014/main" id="{B437FC3C-3A0B-30E6-3AE1-37B25183B4E8}"/>
              </a:ext>
            </a:extLst>
          </p:cNvPr>
          <p:cNvPicPr>
            <a:picLocks noChangeAspect="1"/>
          </p:cNvPicPr>
          <p:nvPr/>
        </p:nvPicPr>
        <p:blipFill>
          <a:blip r:embed="rId2"/>
          <a:stretch>
            <a:fillRect/>
          </a:stretch>
        </p:blipFill>
        <p:spPr>
          <a:xfrm>
            <a:off x="7785084" y="1496539"/>
            <a:ext cx="4406916" cy="3864922"/>
          </a:xfrm>
          <a:prstGeom prst="rect">
            <a:avLst/>
          </a:prstGeom>
        </p:spPr>
      </p:pic>
    </p:spTree>
    <p:extLst>
      <p:ext uri="{BB962C8B-B14F-4D97-AF65-F5344CB8AC3E}">
        <p14:creationId xmlns:p14="http://schemas.microsoft.com/office/powerpoint/2010/main" val="374265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CD88-E941-B281-B8E6-E95E6A43E37D}"/>
              </a:ext>
            </a:extLst>
          </p:cNvPr>
          <p:cNvSpPr>
            <a:spLocks noGrp="1"/>
          </p:cNvSpPr>
          <p:nvPr>
            <p:ph type="title"/>
          </p:nvPr>
        </p:nvSpPr>
        <p:spPr>
          <a:xfrm>
            <a:off x="-1743379" y="1180646"/>
            <a:ext cx="9147069" cy="1014984"/>
          </a:xfrm>
        </p:spPr>
        <p:txBody>
          <a:bodyPr/>
          <a:lstStyle/>
          <a:p>
            <a:r>
              <a:rPr lang="en-US" dirty="0"/>
              <a:t>Data Analysis</a:t>
            </a:r>
          </a:p>
        </p:txBody>
      </p:sp>
      <p:sp>
        <p:nvSpPr>
          <p:cNvPr id="4" name="Slide Number Placeholder 3">
            <a:extLst>
              <a:ext uri="{FF2B5EF4-FFF2-40B4-BE49-F238E27FC236}">
                <a16:creationId xmlns:a16="http://schemas.microsoft.com/office/drawing/2014/main" id="{F37EC5C9-5FB3-8AF2-B32C-631A81A9B6CE}"/>
              </a:ext>
            </a:extLst>
          </p:cNvPr>
          <p:cNvSpPr>
            <a:spLocks noGrp="1"/>
          </p:cNvSpPr>
          <p:nvPr>
            <p:ph type="sldNum" sz="quarter" idx="12"/>
          </p:nvPr>
        </p:nvSpPr>
        <p:spPr/>
        <p:txBody>
          <a:bodyPr/>
          <a:lstStyle/>
          <a:p>
            <a:fld id="{8D0AFDD5-844D-364D-8AEC-50CF4D36D55D}" type="slidenum">
              <a:rPr lang="en-US" noProof="0" smtClean="0"/>
              <a:t>9</a:t>
            </a:fld>
            <a:endParaRPr lang="en-US" noProof="0" dirty="0"/>
          </a:p>
        </p:txBody>
      </p:sp>
      <p:sp>
        <p:nvSpPr>
          <p:cNvPr id="5" name="Footer Placeholder 4">
            <a:extLst>
              <a:ext uri="{FF2B5EF4-FFF2-40B4-BE49-F238E27FC236}">
                <a16:creationId xmlns:a16="http://schemas.microsoft.com/office/drawing/2014/main" id="{C6D49F83-79A7-AB64-595A-FD25E8EBF967}"/>
              </a:ext>
            </a:extLst>
          </p:cNvPr>
          <p:cNvSpPr>
            <a:spLocks noGrp="1"/>
          </p:cNvSpPr>
          <p:nvPr>
            <p:ph type="ftr" sz="quarter" idx="11"/>
          </p:nvPr>
        </p:nvSpPr>
        <p:spPr/>
        <p:txBody>
          <a:bodyPr/>
          <a:lstStyle/>
          <a:p>
            <a:r>
              <a:rPr lang="en-US" noProof="0" dirty="0"/>
              <a:t>Presentation </a:t>
            </a:r>
          </a:p>
        </p:txBody>
      </p:sp>
      <p:sp>
        <p:nvSpPr>
          <p:cNvPr id="6" name="Date Placeholder 5">
            <a:extLst>
              <a:ext uri="{FF2B5EF4-FFF2-40B4-BE49-F238E27FC236}">
                <a16:creationId xmlns:a16="http://schemas.microsoft.com/office/drawing/2014/main" id="{E6B732F5-1B60-32B1-219A-33CF92C326CE}"/>
              </a:ext>
            </a:extLst>
          </p:cNvPr>
          <p:cNvSpPr>
            <a:spLocks noGrp="1"/>
          </p:cNvSpPr>
          <p:nvPr>
            <p:ph type="dt" sz="half" idx="10"/>
          </p:nvPr>
        </p:nvSpPr>
        <p:spPr/>
        <p:txBody>
          <a:bodyPr/>
          <a:lstStyle/>
          <a:p>
            <a:r>
              <a:rPr lang="en-US" noProof="0" dirty="0"/>
              <a:t>2024</a:t>
            </a:r>
          </a:p>
        </p:txBody>
      </p:sp>
      <p:pic>
        <p:nvPicPr>
          <p:cNvPr id="10" name="image3.png">
            <a:extLst>
              <a:ext uri="{FF2B5EF4-FFF2-40B4-BE49-F238E27FC236}">
                <a16:creationId xmlns:a16="http://schemas.microsoft.com/office/drawing/2014/main" id="{57D5E8C3-E99C-9FD5-195D-614253C196D3}"/>
              </a:ext>
            </a:extLst>
          </p:cNvPr>
          <p:cNvPicPr>
            <a:picLocks noGrp="1"/>
          </p:cNvPicPr>
          <p:nvPr>
            <p:ph idx="1"/>
          </p:nvPr>
        </p:nvPicPr>
        <p:blipFill>
          <a:blip r:embed="rId2"/>
          <a:srcRect/>
          <a:stretch>
            <a:fillRect/>
          </a:stretch>
        </p:blipFill>
        <p:spPr>
          <a:xfrm>
            <a:off x="5673214" y="-22368"/>
            <a:ext cx="6518786" cy="3267013"/>
          </a:xfrm>
          <a:prstGeom prst="rect">
            <a:avLst/>
          </a:prstGeom>
          <a:ln/>
        </p:spPr>
      </p:pic>
      <p:pic>
        <p:nvPicPr>
          <p:cNvPr id="11" name="image1.png">
            <a:extLst>
              <a:ext uri="{FF2B5EF4-FFF2-40B4-BE49-F238E27FC236}">
                <a16:creationId xmlns:a16="http://schemas.microsoft.com/office/drawing/2014/main" id="{BC1BA237-810F-9957-F72C-939E089D3E0E}"/>
              </a:ext>
            </a:extLst>
          </p:cNvPr>
          <p:cNvPicPr/>
          <p:nvPr/>
        </p:nvPicPr>
        <p:blipFill>
          <a:blip r:embed="rId3"/>
          <a:srcRect/>
          <a:stretch>
            <a:fillRect/>
          </a:stretch>
        </p:blipFill>
        <p:spPr>
          <a:xfrm>
            <a:off x="5864900" y="3244645"/>
            <a:ext cx="6199280" cy="3156259"/>
          </a:xfrm>
          <a:prstGeom prst="rect">
            <a:avLst/>
          </a:prstGeom>
          <a:ln/>
        </p:spPr>
      </p:pic>
      <p:pic>
        <p:nvPicPr>
          <p:cNvPr id="12" name="image2.png">
            <a:extLst>
              <a:ext uri="{FF2B5EF4-FFF2-40B4-BE49-F238E27FC236}">
                <a16:creationId xmlns:a16="http://schemas.microsoft.com/office/drawing/2014/main" id="{00E5222B-A3EB-42BA-9530-82082B1AF647}"/>
              </a:ext>
            </a:extLst>
          </p:cNvPr>
          <p:cNvPicPr/>
          <p:nvPr/>
        </p:nvPicPr>
        <p:blipFill>
          <a:blip r:embed="rId4"/>
          <a:srcRect/>
          <a:stretch>
            <a:fillRect/>
          </a:stretch>
        </p:blipFill>
        <p:spPr>
          <a:xfrm>
            <a:off x="127820" y="3358038"/>
            <a:ext cx="5737080" cy="3042866"/>
          </a:xfrm>
          <a:prstGeom prst="rect">
            <a:avLst/>
          </a:prstGeom>
          <a:ln/>
        </p:spPr>
      </p:pic>
    </p:spTree>
    <p:extLst>
      <p:ext uri="{BB962C8B-B14F-4D97-AF65-F5344CB8AC3E}">
        <p14:creationId xmlns:p14="http://schemas.microsoft.com/office/powerpoint/2010/main" val="3797319993"/>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{06AA233F-F608-4F7F-9F58-2A4A129F8C85}tf11429527_win32</Template>
  <TotalTime>136</TotalTime>
  <Words>501</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Inter</vt:lpstr>
      <vt:lpstr>Karla</vt:lpstr>
      <vt:lpstr>Univers Condensed Light</vt:lpstr>
      <vt:lpstr>Office Theme</vt:lpstr>
      <vt:lpstr>Driving Data Insights:</vt:lpstr>
      <vt:lpstr>Team Leads</vt:lpstr>
      <vt:lpstr>Extended Team Members</vt:lpstr>
      <vt:lpstr>Extended Team Members</vt:lpstr>
      <vt:lpstr>Content</vt:lpstr>
      <vt:lpstr>Objectives</vt:lpstr>
      <vt:lpstr>Data  Collection</vt:lpstr>
      <vt:lpstr>Data Cleaning</vt:lpstr>
      <vt:lpstr>Data Analysis</vt:lpstr>
      <vt:lpstr>Insights and Findings</vt:lpstr>
      <vt:lpstr>   Challenges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Akshar .</dc:creator>
  <cp:lastModifiedBy>Aarjav Jain</cp:lastModifiedBy>
  <cp:revision>7</cp:revision>
  <dcterms:created xsi:type="dcterms:W3CDTF">2024-07-06T09:19:02Z</dcterms:created>
  <dcterms:modified xsi:type="dcterms:W3CDTF">2024-07-06T15:24:30Z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