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CF41-8594-4797-8CFA-B066EE3B8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00DE4-F6D9-47BB-921D-CF4EC81D8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D4FD-88CD-434F-A865-30D12809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8E49-4D5A-4AB5-AF7C-E0CA95F3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B4FD-55DA-4B65-8789-050FC65D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B1D6-E55B-4B92-9602-1414F1A2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59CB5-1430-4D5C-B0C2-E4FADE58B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2C05-0923-4EB5-BBDD-AB630182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AC92-BAA5-4675-A907-441261F6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F466-D463-40F1-92C4-35238841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4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BA27C-07A0-44FB-9C21-5B54B58DC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7528A-31FC-4626-ADE3-1C76EFA1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DB5F4-B50B-4847-A57C-104EE178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042F-5A70-49AC-9ACB-EABB43D1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6592-8E7D-4F88-BCB4-E0223267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57C1-A723-471D-A83D-B45B78AC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969E-0741-4BF1-9E38-36D68D0F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58AF-3731-4782-B8AE-F875676A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7E277-35EE-4262-B368-7F253510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1901-E8FE-4C85-B8B2-7864CCF1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CAE0-1A60-471F-A827-8FE38ACF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8AD35-B01C-4D18-BDE4-58F2979C6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425C-83F8-43B3-BCE1-DEDA4932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C771-FBAB-41E9-A105-87B2CAE5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4F486-DAFD-4562-9F86-FC2DD063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A220-114A-4E9E-8CF6-B3B6D33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2DA2-8AC3-4389-91AA-8456F3D90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7F6FA-8ACF-42F8-BF4D-3CBE72BFF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206D-6544-46D0-8B19-154AF35E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BA5BF-9727-4587-B48A-CC384915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40590-1F5C-427B-AE54-284EC05D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D78C-4145-405C-96A0-0DC05BBC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CF1E-BC44-47E3-B22D-75BE96783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8397C-3407-4E95-B5FA-EA297E2A7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86102-F145-421E-A448-9261B6AE9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7473-D8FE-4F8F-9044-1F496396B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1642B-2DF9-4641-9CF0-B3C51D10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A23F4-49E2-418A-94F7-800E2862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0189B-A5CF-4C76-B73E-C651D9B4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9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BC13-5A58-42E6-AA9E-0E1BB4EC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1DF91-B775-484D-965A-F687299B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68A0E-27A6-453A-9967-E60FFFC6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36680-B026-4103-8AEB-6C403D87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649AA-1D6D-408C-8421-34C69B30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AE53F-D9E6-453C-9A30-283BE6A0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20F4-B642-4088-8BF7-DEB3EE12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8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262D-408B-40A6-8672-B31BD91F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B5EC-EA3C-4039-9F67-38D2EC69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B6930-B549-4801-8928-36FA87003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51881-F8DB-40D8-88AD-30DED51E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7397C-EC37-4F5C-9EF4-4246C290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7C0E-DCAB-418E-AC36-A9197121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6E4F-73DA-4A8C-8E2A-59DD77D7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98E1B-90A7-4655-9533-D265EE727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AF98C-9164-4EE5-B08E-B9FDA8890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2DC44-091C-4C42-8ECF-C36B18A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546D0-D2C1-4048-A9D3-834225D2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5C47C-48E4-43EC-8353-53F1B740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F2ECB-7327-4FB8-A51D-A479FDCF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5488-20E6-4D03-925B-425A5A70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F9FD-8DCF-4915-BC2D-F8D6D663A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D438-009C-4828-93EA-BE8165168A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80D8-50A9-4B30-A66C-CBB40665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AB17-911A-459E-8192-6423549EB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6035-EB26-408C-BF37-71BA90467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3C9C-7EAA-44BC-A7B4-A3F8EC9C7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Theft of Intellectual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FA6C4-6648-45C0-9614-C5E2532A1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2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4D37-490F-4652-92DA-A508B203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5F67-5E56-4838-83C1-ABCD6F05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Physical security keys such as USB flash drive keys to allow for two step authentication to prevent unauthorized access</a:t>
            </a:r>
          </a:p>
          <a:p>
            <a:r>
              <a:rPr lang="en-US" dirty="0"/>
              <a:t>- Heavily monitor each individual internet traffic to see if a person is speaking to a rival company</a:t>
            </a:r>
          </a:p>
          <a:p>
            <a:r>
              <a:rPr lang="en-US" dirty="0"/>
              <a:t>- Monthly audit of each employees interaction with foreign nations</a:t>
            </a:r>
          </a:p>
          <a:p>
            <a:r>
              <a:rPr lang="en-US" dirty="0"/>
              <a:t>As stated before, encryption </a:t>
            </a:r>
            <a:r>
              <a:rPr lang="en-US"/>
              <a:t>of company code</a:t>
            </a:r>
          </a:p>
        </p:txBody>
      </p:sp>
    </p:spTree>
    <p:extLst>
      <p:ext uri="{BB962C8B-B14F-4D97-AF65-F5344CB8AC3E}">
        <p14:creationId xmlns:p14="http://schemas.microsoft.com/office/powerpoint/2010/main" val="354102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66EA-366C-4A59-B2AB-437FBEA2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6C26-DEE7-46FE-AD04-6C8E1FD9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812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Sabeet</a:t>
            </a:r>
            <a:r>
              <a:rPr lang="en-US" dirty="0"/>
              <a:t> Chowdhury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Information Security Officer</a:t>
            </a:r>
          </a:p>
          <a:p>
            <a:pPr marL="0" indent="0">
              <a:buNone/>
            </a:pPr>
            <a:r>
              <a:rPr lang="en-US" dirty="0"/>
              <a:t>H M Bayezid</a:t>
            </a:r>
          </a:p>
          <a:p>
            <a:pPr marL="457200" lvl="1" indent="0">
              <a:buNone/>
            </a:pPr>
            <a:r>
              <a:rPr lang="en-US" dirty="0"/>
              <a:t>	Compliance Analyst</a:t>
            </a:r>
          </a:p>
          <a:p>
            <a:pPr marL="0" indent="0">
              <a:buNone/>
            </a:pPr>
            <a:r>
              <a:rPr lang="en-US" dirty="0"/>
              <a:t>Will Powers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Cyber Threat Analyst</a:t>
            </a:r>
          </a:p>
          <a:p>
            <a:pPr marL="0" indent="0">
              <a:buNone/>
            </a:pPr>
            <a:r>
              <a:rPr lang="en-US" dirty="0" err="1"/>
              <a:t>Akshar</a:t>
            </a:r>
            <a:r>
              <a:rPr lang="en-US" dirty="0"/>
              <a:t> Patel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IT Risk Analyst</a:t>
            </a:r>
          </a:p>
          <a:p>
            <a:pPr marL="0" indent="0">
              <a:buNone/>
            </a:pPr>
            <a:r>
              <a:rPr lang="en-US" dirty="0"/>
              <a:t>Jimmy </a:t>
            </a:r>
            <a:r>
              <a:rPr lang="en-US" dirty="0" err="1"/>
              <a:t>Quispe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Behavioral Analyst</a:t>
            </a:r>
          </a:p>
          <a:p>
            <a:pPr marL="0" indent="0">
              <a:buNone/>
            </a:pPr>
            <a:r>
              <a:rPr lang="en-US" dirty="0" err="1"/>
              <a:t>Aryal</a:t>
            </a:r>
            <a:r>
              <a:rPr lang="en-US" dirty="0"/>
              <a:t> </a:t>
            </a:r>
            <a:r>
              <a:rPr lang="en-US" dirty="0" err="1"/>
              <a:t>Hrishav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IT Risk Analyst</a:t>
            </a:r>
          </a:p>
          <a:p>
            <a:pPr marL="0" indent="0">
              <a:buNone/>
            </a:pPr>
            <a:r>
              <a:rPr lang="en-US" dirty="0" err="1"/>
              <a:t>Rajib</a:t>
            </a:r>
            <a:r>
              <a:rPr lang="en-US" dirty="0"/>
              <a:t> Abu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Cyber Threat Analyst</a:t>
            </a:r>
          </a:p>
        </p:txBody>
      </p:sp>
    </p:spTree>
    <p:extLst>
      <p:ext uri="{BB962C8B-B14F-4D97-AF65-F5344CB8AC3E}">
        <p14:creationId xmlns:p14="http://schemas.microsoft.com/office/powerpoint/2010/main" val="121347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90E6-F3F1-4EB9-AE4C-5FA6651B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Property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9922-1321-43E4-83D4-A8BE5FEC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Intellectual Property theft is the practice of a malicious actor, inside or outside of a company, stealing trade secret or confidential information to another company or the black market.</a:t>
            </a:r>
          </a:p>
          <a:p>
            <a:r>
              <a:rPr lang="en-US" dirty="0"/>
              <a:t>This also includes everything proprietary products and parts to movies, music, and software.</a:t>
            </a:r>
          </a:p>
        </p:txBody>
      </p:sp>
    </p:spTree>
    <p:extLst>
      <p:ext uri="{BB962C8B-B14F-4D97-AF65-F5344CB8AC3E}">
        <p14:creationId xmlns:p14="http://schemas.microsoft.com/office/powerpoint/2010/main" val="57711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D833-9256-4ED1-945F-96B6A34D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E63F-3087-4D77-8FEF-1E7DADFC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 financial service company recently had it’s trading platform(design and code) stolen by Chinese company called </a:t>
            </a:r>
            <a:r>
              <a:rPr lang="en-US" dirty="0" err="1"/>
              <a:t>Pangang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said to be done by a contractor who had been working for 15 years.</a:t>
            </a:r>
          </a:p>
          <a:p>
            <a:endParaRPr lang="en-US" dirty="0"/>
          </a:p>
          <a:p>
            <a:r>
              <a:rPr lang="en-US" dirty="0"/>
              <a:t>The financial impact is estimated to be in the billions of dollars and does not factor in the loss of the competitive advantage for the firm. </a:t>
            </a:r>
          </a:p>
        </p:txBody>
      </p:sp>
    </p:spTree>
    <p:extLst>
      <p:ext uri="{BB962C8B-B14F-4D97-AF65-F5344CB8AC3E}">
        <p14:creationId xmlns:p14="http://schemas.microsoft.com/office/powerpoint/2010/main" val="134156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EB06-34A6-4054-8056-157BE49F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00D1-5931-4347-B665-2B534F9E1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this disaster has reached a manageable position, all communication with higher ups is strictly going to be verbal or offline communication.</a:t>
            </a:r>
          </a:p>
          <a:p>
            <a:r>
              <a:rPr lang="en-US" dirty="0"/>
              <a:t>This will take place until offending party has been identified and properly dealt with.</a:t>
            </a:r>
          </a:p>
        </p:txBody>
      </p:sp>
    </p:spTree>
    <p:extLst>
      <p:ext uri="{BB962C8B-B14F-4D97-AF65-F5344CB8AC3E}">
        <p14:creationId xmlns:p14="http://schemas.microsoft.com/office/powerpoint/2010/main" val="3828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D2A7-5347-48D7-907E-3EFBAD70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44E8-2946-48FD-923B-A3363DEB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details and further instructions shall be debriefed. In this phase, we want to implore the idea of taking extra precaution when speaking to any foreign entities such as a partner company in order to minimize contact and systematically zoom into culprit to reduce issue.</a:t>
            </a:r>
          </a:p>
          <a:p>
            <a:r>
              <a:rPr lang="en-US" dirty="0"/>
              <a:t>Emphasize the major potential loss taking place to further bring caution into the minds of the higher ups.</a:t>
            </a:r>
          </a:p>
        </p:txBody>
      </p:sp>
    </p:spTree>
    <p:extLst>
      <p:ext uri="{BB962C8B-B14F-4D97-AF65-F5344CB8AC3E}">
        <p14:creationId xmlns:p14="http://schemas.microsoft.com/office/powerpoint/2010/main" val="334110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32A8-6F09-4EB4-B5F6-9728F5C7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5228-0AA8-40C4-83B1-2359280F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financial trade platform created by the company was slated to be in the billions. This would have brought a major amount of revenue to the company.</a:t>
            </a:r>
          </a:p>
          <a:p>
            <a:r>
              <a:rPr lang="en-US" dirty="0"/>
              <a:t>Unlike Android and Google, where the code was open source and not causing a loss, this company had a closed source platform where all the code is now open to the offending party.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7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9340-2817-4239-B628-06D8239F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7166-8644-4800-9593-334C8C01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 that the code and UI was stolen, this means that the code made by the company is somewhat unusable which means that in the future,</a:t>
            </a:r>
          </a:p>
          <a:p>
            <a:r>
              <a:rPr lang="en-US" dirty="0"/>
              <a:t>We have to encrypt our data for the future so that if a further incident such as this takes place, our code is </a:t>
            </a:r>
            <a:r>
              <a:rPr lang="en-US" dirty="0" err="1"/>
              <a:t>atleast</a:t>
            </a:r>
            <a:r>
              <a:rPr lang="en-US" dirty="0"/>
              <a:t> protected and we have time to restructure our code and recreate the platform.</a:t>
            </a:r>
          </a:p>
          <a:p>
            <a:r>
              <a:rPr lang="en-US" dirty="0"/>
              <a:t>We can cross-examine the </a:t>
            </a:r>
            <a:r>
              <a:rPr lang="en-US" dirty="0" err="1"/>
              <a:t>Pangang</a:t>
            </a:r>
            <a:r>
              <a:rPr lang="en-US" dirty="0"/>
              <a:t> code and make a claim that our code has been stolen</a:t>
            </a:r>
          </a:p>
        </p:txBody>
      </p:sp>
    </p:spTree>
    <p:extLst>
      <p:ext uri="{BB962C8B-B14F-4D97-AF65-F5344CB8AC3E}">
        <p14:creationId xmlns:p14="http://schemas.microsoft.com/office/powerpoint/2010/main" val="311822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DFA-0D7B-4274-8C4F-B20EEF28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FBI and NIPRCC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A572-F4F0-421C-B350-11302D1F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contact the FBI and NIPRCC</a:t>
            </a:r>
          </a:p>
          <a:p>
            <a:r>
              <a:rPr lang="en-US" dirty="0"/>
              <a:t>There are trade laws in place when it comes to IP theft.</a:t>
            </a:r>
          </a:p>
          <a:p>
            <a:pPr marL="0" lvl="0" indent="0">
              <a:buNone/>
            </a:pPr>
            <a:r>
              <a:rPr lang="en-US" dirty="0"/>
              <a:t>-Criminal fines</a:t>
            </a:r>
          </a:p>
          <a:p>
            <a:pPr marL="0" lvl="0" indent="0">
              <a:buNone/>
            </a:pPr>
            <a:r>
              <a:rPr lang="en-US" dirty="0"/>
              <a:t>-Imprisonment for several years, depending on the nature of the charges</a:t>
            </a:r>
          </a:p>
          <a:p>
            <a:pPr marL="0" lvl="0" indent="0">
              <a:buNone/>
            </a:pPr>
            <a:r>
              <a:rPr lang="en-US" dirty="0"/>
              <a:t>-Seizure of the stolen property, documents, or materials</a:t>
            </a:r>
          </a:p>
          <a:p>
            <a:pPr marL="0" lvl="0" indent="0">
              <a:buNone/>
            </a:pPr>
            <a:r>
              <a:rPr lang="en-US" dirty="0"/>
              <a:t>-Loss or suspension of a business operating license</a:t>
            </a:r>
          </a:p>
          <a:p>
            <a:pPr marL="0" lvl="0" indent="0">
              <a:buNone/>
            </a:pPr>
            <a:r>
              <a:rPr lang="en-US" dirty="0"/>
              <a:t>-Civil charges filed by the victim of the crime (for instance, for lost business profits)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5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567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Theft of Intellectual Property</vt:lpstr>
      <vt:lpstr>TEAM ROLES</vt:lpstr>
      <vt:lpstr>Intellectual Property Theft</vt:lpstr>
      <vt:lpstr>Case Introduction</vt:lpstr>
      <vt:lpstr>What is the response</vt:lpstr>
      <vt:lpstr>Communication</vt:lpstr>
      <vt:lpstr>Platform </vt:lpstr>
      <vt:lpstr>Response</vt:lpstr>
      <vt:lpstr>FBI and NIPRCC</vt:lpstr>
      <vt:lpstr>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Theft of Intellectual Property</dc:title>
  <dc:creator>sabee</dc:creator>
  <cp:lastModifiedBy>akshar patel</cp:lastModifiedBy>
  <cp:revision>6</cp:revision>
  <dcterms:created xsi:type="dcterms:W3CDTF">2019-11-19T21:46:50Z</dcterms:created>
  <dcterms:modified xsi:type="dcterms:W3CDTF">2019-11-19T22:36:06Z</dcterms:modified>
</cp:coreProperties>
</file>