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2"/>
  </p:notesMasterIdLst>
  <p:sldIdLst>
    <p:sldId id="256" r:id="rId2"/>
    <p:sldId id="259" r:id="rId3"/>
    <p:sldId id="297" r:id="rId4"/>
    <p:sldId id="298" r:id="rId5"/>
    <p:sldId id="299" r:id="rId6"/>
    <p:sldId id="300" r:id="rId7"/>
    <p:sldId id="301" r:id="rId8"/>
    <p:sldId id="302" r:id="rId9"/>
    <p:sldId id="303" r:id="rId10"/>
    <p:sldId id="278" r:id="rId11"/>
  </p:sldIdLst>
  <p:sldSz cx="9144000" cy="5143500" type="screen16x9"/>
  <p:notesSz cx="6858000" cy="9144000"/>
  <p:embeddedFontLst>
    <p:embeddedFont>
      <p:font typeface="Advent Pro SemiBold" panose="02000506040000020004" pitchFamily="2" charset="77"/>
      <p:regular r:id="rId13"/>
      <p:bold r:id="rId14"/>
    </p:embeddedFont>
    <p:embeddedFont>
      <p:font typeface="Fira Sans Extra Condensed Medium" panose="020B0603050000020004" pitchFamily="34" charset="0"/>
      <p:regular r:id="rId15"/>
      <p:bold r:id="rId16"/>
      <p:italic r:id="rId17"/>
      <p:boldItalic r:id="rId18"/>
    </p:embeddedFont>
    <p:embeddedFont>
      <p:font typeface="Maven Pro" pitchFamily="2" charset="77"/>
      <p:regular r:id="rId19"/>
      <p:bold r:id="rId20"/>
    </p:embeddedFont>
    <p:embeddedFont>
      <p:font typeface="Share Tech" pitchFamily="2" charset="77"/>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1624B3-B173-4A1E-B482-D4052013970D}">
  <a:tblStyle styleId="{371624B3-B173-4A1E-B482-D405201397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5"/>
    <p:restoredTop sz="76453"/>
  </p:normalViewPr>
  <p:slideViewPr>
    <p:cSldViewPr snapToGrid="0" snapToObjects="1">
      <p:cViewPr>
        <p:scale>
          <a:sx n="135" d="100"/>
          <a:sy n="135" d="100"/>
        </p:scale>
        <p:origin x="182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My data was collected from Kaggle and titled 2015 Flight Delays and Cancellations. 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2015 flight delays and cancellations. As I came to find out, the vast amount of data was unwieldy, difficult to test with, and hard to train models upon. At almost 1GB with more than 5 million records, I determined that I would only use 10,000 randomly selected lines from this dataset in my analysis. I chose this dataset because of it’s reputable source, wealth of factor information, and variety in geographic location, airline, and delay notification type.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plot helped me identify trends when I began looking at the data and helped me determine what factors were most important and what I could easily get rid of</a:t>
            </a:r>
          </a:p>
          <a:p>
            <a:r>
              <a:rPr lang="en-US" dirty="0"/>
              <a:t>It plots each factor against each other factor and determines a factor of correlation between -1 and 1, where 1 means they have a direct connection</a:t>
            </a:r>
          </a:p>
          <a:p>
            <a:r>
              <a:rPr lang="en-US" dirty="0"/>
              <a:t>Here, I immediately got rid of information about the date, year, and day, along with flight number</a:t>
            </a:r>
          </a:p>
          <a:p>
            <a:r>
              <a:rPr lang="en-US" dirty="0"/>
              <a:t>I noticed that </a:t>
            </a:r>
            <a:r>
              <a:rPr lang="en-US" dirty="0" err="1"/>
              <a:t>air_system_delay</a:t>
            </a:r>
            <a:r>
              <a:rPr lang="en-US" dirty="0"/>
              <a:t> and </a:t>
            </a:r>
            <a:r>
              <a:rPr lang="en-US" dirty="0" err="1"/>
              <a:t>arrival_delay</a:t>
            </a:r>
            <a:r>
              <a:rPr lang="en-US" dirty="0"/>
              <a:t> had some orange and white spots throughout the graph</a:t>
            </a:r>
          </a:p>
        </p:txBody>
      </p:sp>
    </p:spTree>
    <p:extLst>
      <p:ext uri="{BB962C8B-B14F-4D97-AF65-F5344CB8AC3E}">
        <p14:creationId xmlns:p14="http://schemas.microsoft.com/office/powerpoint/2010/main" val="177441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Using a data visualization library called seaborn, I plotted the scheduled departure time against the actual departure time to see if delayed flights were as prevalent as I thought they were</a:t>
            </a:r>
          </a:p>
          <a:p>
            <a:r>
              <a:rPr lang="en-US" dirty="0"/>
              <a:t>If all flights departed on time, the graph would look like a straight line – signifying a direct correlation</a:t>
            </a:r>
          </a:p>
          <a:p>
            <a:r>
              <a:rPr lang="en-US" dirty="0"/>
              <a:t>It became clear that delays were very common and some delays were very long</a:t>
            </a:r>
          </a:p>
          <a:p>
            <a:r>
              <a:rPr lang="en-US" dirty="0"/>
              <a:t>One thing I had to look out for in this graph was time looping back to 00:00 after 23:59 because of the 24hr format </a:t>
            </a:r>
          </a:p>
        </p:txBody>
      </p:sp>
    </p:spTree>
    <p:extLst>
      <p:ext uri="{BB962C8B-B14F-4D97-AF65-F5344CB8AC3E}">
        <p14:creationId xmlns:p14="http://schemas.microsoft.com/office/powerpoint/2010/main" val="309263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used these two plots to map the occurrences of airports and airlines in my data</a:t>
            </a:r>
          </a:p>
          <a:p>
            <a:r>
              <a:rPr lang="en-US" dirty="0"/>
              <a:t>This was mainly so that I could gain context about what types of flights were most prevalent in my data</a:t>
            </a:r>
          </a:p>
          <a:p>
            <a:r>
              <a:rPr lang="en-US" dirty="0"/>
              <a:t>This helped me understand some context surrounding my conclusion</a:t>
            </a:r>
          </a:p>
          <a:p>
            <a:endParaRPr lang="en-US" dirty="0"/>
          </a:p>
        </p:txBody>
      </p:sp>
    </p:spTree>
    <p:extLst>
      <p:ext uri="{BB962C8B-B14F-4D97-AF65-F5344CB8AC3E}">
        <p14:creationId xmlns:p14="http://schemas.microsoft.com/office/powerpoint/2010/main" val="148833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plot was mostly for fun, I just wanted to see what the distribution of delay times looked like for the airlines present in my data</a:t>
            </a:r>
          </a:p>
          <a:p>
            <a:r>
              <a:rPr lang="en-US" dirty="0"/>
              <a:t>This graph showed, pretty clearly, that American Airlines was the most notorious for long delays and had the highest number of points out of all airlines in my data</a:t>
            </a:r>
          </a:p>
        </p:txBody>
      </p:sp>
    </p:spTree>
    <p:extLst>
      <p:ext uri="{BB962C8B-B14F-4D97-AF65-F5344CB8AC3E}">
        <p14:creationId xmlns:p14="http://schemas.microsoft.com/office/powerpoint/2010/main" val="259837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Based on the exploratory data analysis, I was able to get rid of many factors that did not matter</a:t>
            </a:r>
          </a:p>
          <a:p>
            <a:pPr marL="171450" lvl="0" indent="-171450" algn="l" rtl="0">
              <a:spcBef>
                <a:spcPts val="0"/>
              </a:spcBef>
              <a:spcAft>
                <a:spcPts val="0"/>
              </a:spcAft>
            </a:pPr>
            <a:r>
              <a:rPr lang="en-US" dirty="0"/>
              <a:t>Unfortunately, I had to get rid of categorical variables such as Airport and Airline since my distance formula (Euclidean) could not handle distance to a category</a:t>
            </a:r>
          </a:p>
          <a:p>
            <a:pPr marL="171450" lvl="0" indent="-171450" algn="l" rtl="0">
              <a:spcBef>
                <a:spcPts val="0"/>
              </a:spcBef>
              <a:spcAft>
                <a:spcPts val="0"/>
              </a:spcAft>
            </a:pPr>
            <a:r>
              <a:rPr lang="en-US" dirty="0"/>
              <a:t>I then converted all the rows in my data to floats, dropping rows with </a:t>
            </a:r>
            <a:r>
              <a:rPr lang="en-US" dirty="0" err="1"/>
              <a:t>NaN</a:t>
            </a:r>
            <a:r>
              <a:rPr lang="en-US" dirty="0"/>
              <a:t> values along the way</a:t>
            </a:r>
          </a:p>
          <a:p>
            <a:pPr marL="171450" lvl="0" indent="-171450" algn="l" rtl="0">
              <a:spcBef>
                <a:spcPts val="0"/>
              </a:spcBef>
              <a:spcAft>
                <a:spcPts val="0"/>
              </a:spcAft>
            </a:pPr>
            <a:r>
              <a:rPr lang="en-US" dirty="0"/>
              <a:t>Finally, I normalized and then weighted my data. This allowed me to norm all my values in a spread between -2 and 2</a:t>
            </a:r>
            <a:endParaRPr dirty="0"/>
          </a:p>
        </p:txBody>
      </p:sp>
    </p:spTree>
    <p:extLst>
      <p:ext uri="{BB962C8B-B14F-4D97-AF65-F5344CB8AC3E}">
        <p14:creationId xmlns:p14="http://schemas.microsoft.com/office/powerpoint/2010/main" val="324857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My models ended up being fairly accurate with around a 90% accuracy rating</a:t>
            </a:r>
          </a:p>
          <a:p>
            <a:r>
              <a:rPr lang="en-US" dirty="0"/>
              <a:t>This lack of performance could be attributed to not using all the data out of a time constraint</a:t>
            </a:r>
          </a:p>
          <a:p>
            <a:r>
              <a:rPr lang="en-US" dirty="0"/>
              <a:t>I thought one interesting thing to visualize would be the decision boundary that KNN makes for two features</a:t>
            </a:r>
          </a:p>
          <a:p>
            <a:r>
              <a:rPr lang="en-US" dirty="0"/>
              <a:t>Since my model was multidimensional, this is not a completely accurate graph – but it is interesting to see where it draws the line</a:t>
            </a:r>
          </a:p>
          <a:p>
            <a:r>
              <a:rPr lang="en-US" dirty="0"/>
              <a:t>Although not pictured here, the line would also shift given variance in the </a:t>
            </a:r>
            <a:r>
              <a:rPr lang="en-US" dirty="0" err="1"/>
              <a:t>n_neighbors</a:t>
            </a:r>
            <a:r>
              <a:rPr lang="en-US" dirty="0"/>
              <a:t> parameter. </a:t>
            </a:r>
          </a:p>
        </p:txBody>
      </p:sp>
    </p:spTree>
    <p:extLst>
      <p:ext uri="{BB962C8B-B14F-4D97-AF65-F5344CB8AC3E}">
        <p14:creationId xmlns:p14="http://schemas.microsoft.com/office/powerpoint/2010/main" val="7523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This report highlighted a few reasons that a departure delay might occur. Determining effectively that the most important factors in predicting airline delays are the airline that the plane is registered to, air system delays resulting from high airport traffic or emergency situations, and most importantly an arrival delay. The Airline a passenger travels on will determine many aspects of the flight experience. Different access to mechanical repairs, food delivery, staff availability, or airport timings based on Airline could mean entirely different take-off times, even for an identical flight. Air system delays were most prevalent for flights taking off from America’s busiest airports such as Atlanta or Los Angeles. These delays are often due to long taxi times and queues for take-offs, prolonged holds at the gate for maintenance and tug availability, and emergency landings or aborted takeoffs from the airport. Finally, the most impactful factor and most heavily weighted factor in my KNN model is the arrival delay. A flight that arrives late automatically has less time to clean, refuel, and restaff before its next flight</a:t>
            </a:r>
            <a:r>
              <a:rPr lang="en-US" dirty="0">
                <a:effectLst/>
              </a:rPr>
              <a:t> </a:t>
            </a:r>
            <a:endParaRPr lang="en-US" dirty="0"/>
          </a:p>
        </p:txBody>
      </p:sp>
    </p:spTree>
    <p:extLst>
      <p:ext uri="{BB962C8B-B14F-4D97-AF65-F5344CB8AC3E}">
        <p14:creationId xmlns:p14="http://schemas.microsoft.com/office/powerpoint/2010/main" val="27920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5"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Akshar Shrivats</a:t>
            </a:r>
          </a:p>
          <a:p>
            <a:pPr marL="0" lvl="0" indent="0" algn="ctr" rtl="0">
              <a:spcBef>
                <a:spcPts val="0"/>
              </a:spcBef>
              <a:spcAft>
                <a:spcPts val="0"/>
              </a:spcAft>
              <a:buNone/>
            </a:pPr>
            <a:r>
              <a:rPr lang="en" dirty="0"/>
              <a:t>IB Computer Science HL 4B</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Another Delay?!</a:t>
            </a:r>
            <a:br>
              <a:rPr lang="en" dirty="0"/>
            </a:br>
            <a:r>
              <a:rPr lang="en" sz="2800" dirty="0"/>
              <a:t>Using KNN to predict departure times</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285750" indent="-285750">
              <a:lnSpc>
                <a:spcPct val="150000"/>
              </a:lnSpc>
            </a:pPr>
            <a:r>
              <a:rPr lang="en-US" dirty="0"/>
              <a:t>Extremely Large</a:t>
            </a:r>
          </a:p>
          <a:p>
            <a:pPr marL="285750" indent="-285750">
              <a:lnSpc>
                <a:spcPct val="150000"/>
              </a:lnSpc>
            </a:pPr>
            <a:r>
              <a:rPr lang="en-US" dirty="0"/>
              <a:t>3 individual files</a:t>
            </a:r>
          </a:p>
          <a:p>
            <a:pPr marL="285750" indent="-285750">
              <a:lnSpc>
                <a:spcPct val="150000"/>
              </a:lnSpc>
            </a:pPr>
            <a:r>
              <a:rPr lang="en-US" dirty="0"/>
              <a:t>31 total factors</a:t>
            </a:r>
          </a:p>
          <a:p>
            <a:pPr marL="285750" indent="-285750">
              <a:lnSpc>
                <a:spcPct val="150000"/>
              </a:lnSpc>
            </a:pPr>
            <a:r>
              <a:rPr lang="en-US" dirty="0"/>
              <a:t>Published by the DOT</a:t>
            </a:r>
          </a:p>
          <a:p>
            <a:pPr marL="285750" indent="-285750">
              <a:lnSpc>
                <a:spcPct val="150000"/>
              </a:lnSpc>
            </a:pPr>
            <a:r>
              <a:rPr lang="en-US" dirty="0"/>
              <a:t>Fairly recent</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Data</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0156;p58">
            <a:extLst>
              <a:ext uri="{FF2B5EF4-FFF2-40B4-BE49-F238E27FC236}">
                <a16:creationId xmlns:a16="http://schemas.microsoft.com/office/drawing/2014/main" id="{B87E96B1-4129-2740-87F8-755CB12BECDD}"/>
              </a:ext>
            </a:extLst>
          </p:cNvPr>
          <p:cNvGrpSpPr/>
          <p:nvPr/>
        </p:nvGrpSpPr>
        <p:grpSpPr>
          <a:xfrm>
            <a:off x="5366563" y="2002403"/>
            <a:ext cx="2048065" cy="1353167"/>
            <a:chOff x="5206262" y="4174817"/>
            <a:chExt cx="397763" cy="262804"/>
          </a:xfrm>
          <a:solidFill>
            <a:schemeClr val="bg1"/>
          </a:solidFill>
        </p:grpSpPr>
        <p:sp>
          <p:nvSpPr>
            <p:cNvPr id="64" name="Google Shape;10157;p58">
              <a:extLst>
                <a:ext uri="{FF2B5EF4-FFF2-40B4-BE49-F238E27FC236}">
                  <a16:creationId xmlns:a16="http://schemas.microsoft.com/office/drawing/2014/main" id="{1490B4D3-B1C9-5C43-876D-EFFBF8716EE5}"/>
                </a:ext>
              </a:extLst>
            </p:cNvPr>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158;p58">
              <a:extLst>
                <a:ext uri="{FF2B5EF4-FFF2-40B4-BE49-F238E27FC236}">
                  <a16:creationId xmlns:a16="http://schemas.microsoft.com/office/drawing/2014/main" id="{1C2CC046-6123-2A4A-9FD0-6811BDC2A258}"/>
                </a:ext>
              </a:extLst>
            </p:cNvPr>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159;p58">
              <a:extLst>
                <a:ext uri="{FF2B5EF4-FFF2-40B4-BE49-F238E27FC236}">
                  <a16:creationId xmlns:a16="http://schemas.microsoft.com/office/drawing/2014/main" id="{DF5B1003-A438-DA49-A622-217BE3018DA9}"/>
                </a:ext>
              </a:extLst>
            </p:cNvPr>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160;p58">
              <a:extLst>
                <a:ext uri="{FF2B5EF4-FFF2-40B4-BE49-F238E27FC236}">
                  <a16:creationId xmlns:a16="http://schemas.microsoft.com/office/drawing/2014/main" id="{EFEFC7B3-DEAD-B743-ABD2-077F2B7B3F7A}"/>
                </a:ext>
              </a:extLst>
            </p:cNvPr>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161;p58">
              <a:extLst>
                <a:ext uri="{FF2B5EF4-FFF2-40B4-BE49-F238E27FC236}">
                  <a16:creationId xmlns:a16="http://schemas.microsoft.com/office/drawing/2014/main" id="{80388CB4-1810-514C-99DB-4EF92C95AE83}"/>
                </a:ext>
              </a:extLst>
            </p:cNvPr>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162;p58">
              <a:extLst>
                <a:ext uri="{FF2B5EF4-FFF2-40B4-BE49-F238E27FC236}">
                  <a16:creationId xmlns:a16="http://schemas.microsoft.com/office/drawing/2014/main" id="{ADF0D3C9-1AC1-4749-BDED-4F28D2DD324E}"/>
                </a:ext>
              </a:extLst>
            </p:cNvPr>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163;p58">
              <a:extLst>
                <a:ext uri="{FF2B5EF4-FFF2-40B4-BE49-F238E27FC236}">
                  <a16:creationId xmlns:a16="http://schemas.microsoft.com/office/drawing/2014/main" id="{A8D8447B-E465-D843-A02D-54CF80338853}"/>
                </a:ext>
              </a:extLst>
            </p:cNvPr>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A60F5A-49E5-0C41-96B9-911846CEE931}"/>
              </a:ext>
            </a:extLst>
          </p:cNvPr>
          <p:cNvSpPr>
            <a:spLocks noGrp="1"/>
          </p:cNvSpPr>
          <p:nvPr>
            <p:ph type="body" idx="1"/>
          </p:nvPr>
        </p:nvSpPr>
        <p:spPr/>
        <p:txBody>
          <a:bodyPr/>
          <a:lstStyle/>
          <a:p>
            <a:pPr marL="114300" indent="0">
              <a:buNone/>
            </a:pPr>
            <a:r>
              <a:rPr lang="en-US" dirty="0"/>
              <a:t>A Correlation Plot to find trends visually</a:t>
            </a:r>
          </a:p>
        </p:txBody>
      </p:sp>
      <p:sp>
        <p:nvSpPr>
          <p:cNvPr id="3" name="Title 2">
            <a:extLst>
              <a:ext uri="{FF2B5EF4-FFF2-40B4-BE49-F238E27FC236}">
                <a16:creationId xmlns:a16="http://schemas.microsoft.com/office/drawing/2014/main" id="{1E82DBCC-0AB2-4E48-95F5-0F96F37D5880}"/>
              </a:ext>
            </a:extLst>
          </p:cNvPr>
          <p:cNvSpPr>
            <a:spLocks noGrp="1"/>
          </p:cNvSpPr>
          <p:nvPr>
            <p:ph type="ctrTitle"/>
          </p:nvPr>
        </p:nvSpPr>
        <p:spPr>
          <a:xfrm>
            <a:off x="618824" y="411675"/>
            <a:ext cx="3139443" cy="577800"/>
          </a:xfrm>
        </p:spPr>
        <p:txBody>
          <a:bodyPr/>
          <a:lstStyle/>
          <a:p>
            <a:r>
              <a:rPr lang="en-US" dirty="0"/>
              <a:t>Data Visualization</a:t>
            </a:r>
          </a:p>
        </p:txBody>
      </p:sp>
      <p:pic>
        <p:nvPicPr>
          <p:cNvPr id="5" name="Picture 4">
            <a:extLst>
              <a:ext uri="{FF2B5EF4-FFF2-40B4-BE49-F238E27FC236}">
                <a16:creationId xmlns:a16="http://schemas.microsoft.com/office/drawing/2014/main" id="{AAD1DA70-B70C-3646-8C06-163897C17963}"/>
              </a:ext>
            </a:extLst>
          </p:cNvPr>
          <p:cNvPicPr>
            <a:picLocks noChangeAspect="1"/>
          </p:cNvPicPr>
          <p:nvPr/>
        </p:nvPicPr>
        <p:blipFill>
          <a:blip r:embed="rId3"/>
          <a:stretch>
            <a:fillRect/>
          </a:stretch>
        </p:blipFill>
        <p:spPr>
          <a:xfrm>
            <a:off x="4228239" y="587229"/>
            <a:ext cx="4370216" cy="3742537"/>
          </a:xfrm>
          <a:prstGeom prst="rect">
            <a:avLst/>
          </a:prstGeom>
        </p:spPr>
      </p:pic>
    </p:spTree>
    <p:extLst>
      <p:ext uri="{BB962C8B-B14F-4D97-AF65-F5344CB8AC3E}">
        <p14:creationId xmlns:p14="http://schemas.microsoft.com/office/powerpoint/2010/main" val="283667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A60F5A-49E5-0C41-96B9-911846CEE931}"/>
              </a:ext>
            </a:extLst>
          </p:cNvPr>
          <p:cNvSpPr>
            <a:spLocks noGrp="1"/>
          </p:cNvSpPr>
          <p:nvPr>
            <p:ph type="body" idx="1"/>
          </p:nvPr>
        </p:nvSpPr>
        <p:spPr/>
        <p:txBody>
          <a:bodyPr/>
          <a:lstStyle/>
          <a:p>
            <a:pPr marL="114300" indent="0">
              <a:buNone/>
            </a:pPr>
            <a:r>
              <a:rPr lang="en-US" dirty="0"/>
              <a:t>A </a:t>
            </a:r>
            <a:r>
              <a:rPr lang="en-US" dirty="0" err="1"/>
              <a:t>jointplot</a:t>
            </a:r>
            <a:r>
              <a:rPr lang="en-US" dirty="0"/>
              <a:t> to see if my hypothesis was valid</a:t>
            </a:r>
          </a:p>
        </p:txBody>
      </p:sp>
      <p:sp>
        <p:nvSpPr>
          <p:cNvPr id="3" name="Title 2">
            <a:extLst>
              <a:ext uri="{FF2B5EF4-FFF2-40B4-BE49-F238E27FC236}">
                <a16:creationId xmlns:a16="http://schemas.microsoft.com/office/drawing/2014/main" id="{1E82DBCC-0AB2-4E48-95F5-0F96F37D5880}"/>
              </a:ext>
            </a:extLst>
          </p:cNvPr>
          <p:cNvSpPr>
            <a:spLocks noGrp="1"/>
          </p:cNvSpPr>
          <p:nvPr>
            <p:ph type="ctrTitle"/>
          </p:nvPr>
        </p:nvSpPr>
        <p:spPr>
          <a:xfrm>
            <a:off x="618824" y="411675"/>
            <a:ext cx="3139443" cy="577800"/>
          </a:xfrm>
        </p:spPr>
        <p:txBody>
          <a:bodyPr/>
          <a:lstStyle/>
          <a:p>
            <a:r>
              <a:rPr lang="en-US" dirty="0"/>
              <a:t>Data Visualization</a:t>
            </a:r>
          </a:p>
        </p:txBody>
      </p:sp>
      <p:pic>
        <p:nvPicPr>
          <p:cNvPr id="4" name="Picture 3">
            <a:extLst>
              <a:ext uri="{FF2B5EF4-FFF2-40B4-BE49-F238E27FC236}">
                <a16:creationId xmlns:a16="http://schemas.microsoft.com/office/drawing/2014/main" id="{FFE93F99-67AA-A244-ADEB-2E3393783483}"/>
              </a:ext>
            </a:extLst>
          </p:cNvPr>
          <p:cNvPicPr>
            <a:picLocks noChangeAspect="1"/>
          </p:cNvPicPr>
          <p:nvPr/>
        </p:nvPicPr>
        <p:blipFill>
          <a:blip r:embed="rId3"/>
          <a:stretch>
            <a:fillRect/>
          </a:stretch>
        </p:blipFill>
        <p:spPr>
          <a:xfrm>
            <a:off x="4281320" y="448093"/>
            <a:ext cx="4249948" cy="4002597"/>
          </a:xfrm>
          <a:prstGeom prst="rect">
            <a:avLst/>
          </a:prstGeom>
        </p:spPr>
      </p:pic>
    </p:spTree>
    <p:extLst>
      <p:ext uri="{BB962C8B-B14F-4D97-AF65-F5344CB8AC3E}">
        <p14:creationId xmlns:p14="http://schemas.microsoft.com/office/powerpoint/2010/main" val="81801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82DBCC-0AB2-4E48-95F5-0F96F37D5880}"/>
              </a:ext>
            </a:extLst>
          </p:cNvPr>
          <p:cNvSpPr>
            <a:spLocks noGrp="1"/>
          </p:cNvSpPr>
          <p:nvPr>
            <p:ph type="ctrTitle"/>
          </p:nvPr>
        </p:nvSpPr>
        <p:spPr>
          <a:xfrm>
            <a:off x="618824" y="411675"/>
            <a:ext cx="3139443" cy="577800"/>
          </a:xfrm>
        </p:spPr>
        <p:txBody>
          <a:bodyPr/>
          <a:lstStyle/>
          <a:p>
            <a:r>
              <a:rPr lang="en-US" dirty="0"/>
              <a:t>Data Visualization</a:t>
            </a:r>
          </a:p>
        </p:txBody>
      </p:sp>
      <p:pic>
        <p:nvPicPr>
          <p:cNvPr id="7" name="Picture 6" descr="Chart, bar chart&#10;&#10;Description automatically generated">
            <a:extLst>
              <a:ext uri="{FF2B5EF4-FFF2-40B4-BE49-F238E27FC236}">
                <a16:creationId xmlns:a16="http://schemas.microsoft.com/office/drawing/2014/main" id="{2C0A5D82-6E73-6F45-8FAB-208253A337D7}"/>
              </a:ext>
            </a:extLst>
          </p:cNvPr>
          <p:cNvPicPr/>
          <p:nvPr/>
        </p:nvPicPr>
        <p:blipFill>
          <a:blip r:embed="rId3"/>
          <a:stretch>
            <a:fillRect/>
          </a:stretch>
        </p:blipFill>
        <p:spPr>
          <a:xfrm>
            <a:off x="850052" y="1192647"/>
            <a:ext cx="3028266" cy="3045037"/>
          </a:xfrm>
          <a:prstGeom prst="rect">
            <a:avLst/>
          </a:prstGeom>
        </p:spPr>
      </p:pic>
      <p:pic>
        <p:nvPicPr>
          <p:cNvPr id="8" name="Picture 7" descr="Chart, pie chart&#10;&#10;Description automatically generated">
            <a:extLst>
              <a:ext uri="{FF2B5EF4-FFF2-40B4-BE49-F238E27FC236}">
                <a16:creationId xmlns:a16="http://schemas.microsoft.com/office/drawing/2014/main" id="{B2D963DA-33E0-1B47-B39B-D86F2073CCCC}"/>
              </a:ext>
            </a:extLst>
          </p:cNvPr>
          <p:cNvPicPr/>
          <p:nvPr/>
        </p:nvPicPr>
        <p:blipFill>
          <a:blip r:embed="rId4"/>
          <a:stretch>
            <a:fillRect/>
          </a:stretch>
        </p:blipFill>
        <p:spPr>
          <a:xfrm>
            <a:off x="4256689" y="1196791"/>
            <a:ext cx="4216904" cy="3040893"/>
          </a:xfrm>
          <a:prstGeom prst="rect">
            <a:avLst/>
          </a:prstGeom>
        </p:spPr>
      </p:pic>
    </p:spTree>
    <p:extLst>
      <p:ext uri="{BB962C8B-B14F-4D97-AF65-F5344CB8AC3E}">
        <p14:creationId xmlns:p14="http://schemas.microsoft.com/office/powerpoint/2010/main" val="127052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82DBCC-0AB2-4E48-95F5-0F96F37D5880}"/>
              </a:ext>
            </a:extLst>
          </p:cNvPr>
          <p:cNvSpPr>
            <a:spLocks noGrp="1"/>
          </p:cNvSpPr>
          <p:nvPr>
            <p:ph type="ctrTitle"/>
          </p:nvPr>
        </p:nvSpPr>
        <p:spPr>
          <a:xfrm>
            <a:off x="618824" y="411675"/>
            <a:ext cx="3139443" cy="577800"/>
          </a:xfrm>
        </p:spPr>
        <p:txBody>
          <a:bodyPr/>
          <a:lstStyle/>
          <a:p>
            <a:r>
              <a:rPr lang="en-US" dirty="0"/>
              <a:t>Data Visualization</a:t>
            </a:r>
          </a:p>
        </p:txBody>
      </p:sp>
      <p:sp>
        <p:nvSpPr>
          <p:cNvPr id="6" name="Text Placeholder 5">
            <a:extLst>
              <a:ext uri="{FF2B5EF4-FFF2-40B4-BE49-F238E27FC236}">
                <a16:creationId xmlns:a16="http://schemas.microsoft.com/office/drawing/2014/main" id="{34C8C5C9-2725-DC40-B210-EEB4B9C76A53}"/>
              </a:ext>
            </a:extLst>
          </p:cNvPr>
          <p:cNvSpPr>
            <a:spLocks noGrp="1"/>
          </p:cNvSpPr>
          <p:nvPr>
            <p:ph type="body" idx="1"/>
          </p:nvPr>
        </p:nvSpPr>
        <p:spPr/>
        <p:txBody>
          <a:bodyPr/>
          <a:lstStyle/>
          <a:p>
            <a:pPr marL="114300" indent="0">
              <a:buNone/>
            </a:pPr>
            <a:r>
              <a:rPr lang="en-US" dirty="0"/>
              <a:t>What airlines had the longest delays?</a:t>
            </a:r>
          </a:p>
        </p:txBody>
      </p:sp>
      <p:pic>
        <p:nvPicPr>
          <p:cNvPr id="8" name="Picture 7" descr="A picture containing table&#10;&#10;Description automatically generated">
            <a:extLst>
              <a:ext uri="{FF2B5EF4-FFF2-40B4-BE49-F238E27FC236}">
                <a16:creationId xmlns:a16="http://schemas.microsoft.com/office/drawing/2014/main" id="{6466BF2F-1936-B744-AFF8-211DD27A4EFB}"/>
              </a:ext>
            </a:extLst>
          </p:cNvPr>
          <p:cNvPicPr/>
          <p:nvPr/>
        </p:nvPicPr>
        <p:blipFill>
          <a:blip r:embed="rId3"/>
          <a:stretch>
            <a:fillRect/>
          </a:stretch>
        </p:blipFill>
        <p:spPr>
          <a:xfrm>
            <a:off x="4153125" y="213496"/>
            <a:ext cx="4613233" cy="4716507"/>
          </a:xfrm>
          <a:prstGeom prst="rect">
            <a:avLst/>
          </a:prstGeom>
        </p:spPr>
      </p:pic>
    </p:spTree>
    <p:extLst>
      <p:ext uri="{BB962C8B-B14F-4D97-AF65-F5344CB8AC3E}">
        <p14:creationId xmlns:p14="http://schemas.microsoft.com/office/powerpoint/2010/main" val="29884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Normalizing</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stuff matters the most?</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Converting to Float</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Deleting the junk</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factors don’t matter?</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we do with weird strings?</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Handling the Data</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8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A60F5A-49E5-0C41-96B9-911846CEE931}"/>
              </a:ext>
            </a:extLst>
          </p:cNvPr>
          <p:cNvSpPr>
            <a:spLocks noGrp="1"/>
          </p:cNvSpPr>
          <p:nvPr>
            <p:ph type="body" idx="1"/>
          </p:nvPr>
        </p:nvSpPr>
        <p:spPr/>
        <p:txBody>
          <a:bodyPr/>
          <a:lstStyle/>
          <a:p>
            <a:pPr marL="114300" indent="0">
              <a:buNone/>
            </a:pPr>
            <a:r>
              <a:rPr lang="en-US" dirty="0"/>
              <a:t>Visualizing the KNN boundaries</a:t>
            </a:r>
          </a:p>
          <a:p>
            <a:pPr marL="114300" indent="0">
              <a:buNone/>
            </a:pPr>
            <a:endParaRPr lang="en-US" dirty="0"/>
          </a:p>
          <a:p>
            <a:pPr marL="114300" indent="0">
              <a:buNone/>
            </a:pPr>
            <a:r>
              <a:rPr lang="en-US" dirty="0"/>
              <a:t>Unweighted Model: 88%</a:t>
            </a:r>
          </a:p>
          <a:p>
            <a:pPr marL="114300" indent="0">
              <a:buNone/>
            </a:pPr>
            <a:r>
              <a:rPr lang="en-US" dirty="0"/>
              <a:t>Weighted Model: 92%</a:t>
            </a:r>
          </a:p>
        </p:txBody>
      </p:sp>
      <p:sp>
        <p:nvSpPr>
          <p:cNvPr id="3" name="Title 2">
            <a:extLst>
              <a:ext uri="{FF2B5EF4-FFF2-40B4-BE49-F238E27FC236}">
                <a16:creationId xmlns:a16="http://schemas.microsoft.com/office/drawing/2014/main" id="{1E82DBCC-0AB2-4E48-95F5-0F96F37D5880}"/>
              </a:ext>
            </a:extLst>
          </p:cNvPr>
          <p:cNvSpPr>
            <a:spLocks noGrp="1"/>
          </p:cNvSpPr>
          <p:nvPr>
            <p:ph type="ctrTitle"/>
          </p:nvPr>
        </p:nvSpPr>
        <p:spPr>
          <a:xfrm>
            <a:off x="618824" y="411675"/>
            <a:ext cx="3139443" cy="577800"/>
          </a:xfrm>
        </p:spPr>
        <p:txBody>
          <a:bodyPr/>
          <a:lstStyle/>
          <a:p>
            <a:r>
              <a:rPr lang="en-US" dirty="0"/>
              <a:t>The Results</a:t>
            </a:r>
          </a:p>
        </p:txBody>
      </p:sp>
      <p:pic>
        <p:nvPicPr>
          <p:cNvPr id="6" name="Picture 5">
            <a:extLst>
              <a:ext uri="{FF2B5EF4-FFF2-40B4-BE49-F238E27FC236}">
                <a16:creationId xmlns:a16="http://schemas.microsoft.com/office/drawing/2014/main" id="{F5CBCBA6-DCC6-824F-9766-2ADE260E29C9}"/>
              </a:ext>
            </a:extLst>
          </p:cNvPr>
          <p:cNvPicPr>
            <a:picLocks noChangeAspect="1"/>
          </p:cNvPicPr>
          <p:nvPr/>
        </p:nvPicPr>
        <p:blipFill>
          <a:blip r:embed="rId3"/>
          <a:stretch>
            <a:fillRect/>
          </a:stretch>
        </p:blipFill>
        <p:spPr>
          <a:xfrm>
            <a:off x="4298309" y="1137479"/>
            <a:ext cx="4048510" cy="2868542"/>
          </a:xfrm>
          <a:prstGeom prst="rect">
            <a:avLst/>
          </a:prstGeom>
        </p:spPr>
      </p:pic>
    </p:spTree>
    <p:extLst>
      <p:ext uri="{BB962C8B-B14F-4D97-AF65-F5344CB8AC3E}">
        <p14:creationId xmlns:p14="http://schemas.microsoft.com/office/powerpoint/2010/main" val="378799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285750" indent="-285750">
              <a:lnSpc>
                <a:spcPct val="150000"/>
              </a:lnSpc>
            </a:pPr>
            <a:r>
              <a:rPr lang="en-US" dirty="0"/>
              <a:t>Arrival Time</a:t>
            </a:r>
          </a:p>
          <a:p>
            <a:pPr marL="285750" indent="-285750">
              <a:lnSpc>
                <a:spcPct val="150000"/>
              </a:lnSpc>
            </a:pPr>
            <a:r>
              <a:rPr lang="en-US" dirty="0"/>
              <a:t>Airline Delays</a:t>
            </a:r>
          </a:p>
          <a:p>
            <a:pPr marL="285750" indent="-285750">
              <a:lnSpc>
                <a:spcPct val="150000"/>
              </a:lnSpc>
            </a:pPr>
            <a:r>
              <a:rPr lang="en-US" dirty="0"/>
              <a:t>Air System Issues</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0156;p58">
            <a:extLst>
              <a:ext uri="{FF2B5EF4-FFF2-40B4-BE49-F238E27FC236}">
                <a16:creationId xmlns:a16="http://schemas.microsoft.com/office/drawing/2014/main" id="{B87E96B1-4129-2740-87F8-755CB12BECDD}"/>
              </a:ext>
            </a:extLst>
          </p:cNvPr>
          <p:cNvGrpSpPr/>
          <p:nvPr/>
        </p:nvGrpSpPr>
        <p:grpSpPr>
          <a:xfrm>
            <a:off x="5366563" y="2002403"/>
            <a:ext cx="2048065" cy="1353167"/>
            <a:chOff x="5206262" y="4174817"/>
            <a:chExt cx="397763" cy="262804"/>
          </a:xfrm>
          <a:solidFill>
            <a:schemeClr val="bg1"/>
          </a:solidFill>
        </p:grpSpPr>
        <p:sp>
          <p:nvSpPr>
            <p:cNvPr id="64" name="Google Shape;10157;p58">
              <a:extLst>
                <a:ext uri="{FF2B5EF4-FFF2-40B4-BE49-F238E27FC236}">
                  <a16:creationId xmlns:a16="http://schemas.microsoft.com/office/drawing/2014/main" id="{1490B4D3-B1C9-5C43-876D-EFFBF8716EE5}"/>
                </a:ext>
              </a:extLst>
            </p:cNvPr>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158;p58">
              <a:extLst>
                <a:ext uri="{FF2B5EF4-FFF2-40B4-BE49-F238E27FC236}">
                  <a16:creationId xmlns:a16="http://schemas.microsoft.com/office/drawing/2014/main" id="{1C2CC046-6123-2A4A-9FD0-6811BDC2A258}"/>
                </a:ext>
              </a:extLst>
            </p:cNvPr>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159;p58">
              <a:extLst>
                <a:ext uri="{FF2B5EF4-FFF2-40B4-BE49-F238E27FC236}">
                  <a16:creationId xmlns:a16="http://schemas.microsoft.com/office/drawing/2014/main" id="{DF5B1003-A438-DA49-A622-217BE3018DA9}"/>
                </a:ext>
              </a:extLst>
            </p:cNvPr>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160;p58">
              <a:extLst>
                <a:ext uri="{FF2B5EF4-FFF2-40B4-BE49-F238E27FC236}">
                  <a16:creationId xmlns:a16="http://schemas.microsoft.com/office/drawing/2014/main" id="{EFEFC7B3-DEAD-B743-ABD2-077F2B7B3F7A}"/>
                </a:ext>
              </a:extLst>
            </p:cNvPr>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161;p58">
              <a:extLst>
                <a:ext uri="{FF2B5EF4-FFF2-40B4-BE49-F238E27FC236}">
                  <a16:creationId xmlns:a16="http://schemas.microsoft.com/office/drawing/2014/main" id="{80388CB4-1810-514C-99DB-4EF92C95AE83}"/>
                </a:ext>
              </a:extLst>
            </p:cNvPr>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162;p58">
              <a:extLst>
                <a:ext uri="{FF2B5EF4-FFF2-40B4-BE49-F238E27FC236}">
                  <a16:creationId xmlns:a16="http://schemas.microsoft.com/office/drawing/2014/main" id="{ADF0D3C9-1AC1-4749-BDED-4F28D2DD324E}"/>
                </a:ext>
              </a:extLst>
            </p:cNvPr>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163;p58">
              <a:extLst>
                <a:ext uri="{FF2B5EF4-FFF2-40B4-BE49-F238E27FC236}">
                  <a16:creationId xmlns:a16="http://schemas.microsoft.com/office/drawing/2014/main" id="{A8D8447B-E465-D843-A02D-54CF80338853}"/>
                </a:ext>
              </a:extLst>
            </p:cNvPr>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744895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965</Words>
  <Application>Microsoft Macintosh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Share Tech</vt:lpstr>
      <vt:lpstr>Arial</vt:lpstr>
      <vt:lpstr>Fira Sans Extra Condensed Medium</vt:lpstr>
      <vt:lpstr>Advent Pro SemiBold</vt:lpstr>
      <vt:lpstr>Maven Pro</vt:lpstr>
      <vt:lpstr>Data Science Consulting by Slidesgo</vt:lpstr>
      <vt:lpstr>Another Delay?! Using KNN to predict departure times</vt:lpstr>
      <vt:lpstr>The Data</vt:lpstr>
      <vt:lpstr>Data Visualization</vt:lpstr>
      <vt:lpstr>Data Visualization</vt:lpstr>
      <vt:lpstr>Data Visualization</vt:lpstr>
      <vt:lpstr>Data Visualization</vt:lpstr>
      <vt:lpstr>Normalizing</vt:lpstr>
      <vt:lpstr>The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Delay?! Using KNN to predict departure times</dc:title>
  <cp:lastModifiedBy>ASHRIVA2</cp:lastModifiedBy>
  <cp:revision>5</cp:revision>
  <dcterms:modified xsi:type="dcterms:W3CDTF">2021-03-22T17:29:51Z</dcterms:modified>
</cp:coreProperties>
</file>