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Inter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30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83694"/>
            <a:ext cx="917555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Simulated Operating System Core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6811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interactive web-based OS simulation platform designed to bridge the gap between theoretical OS concepts and practical understanding.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96597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70039" y="4949071"/>
            <a:ext cx="378359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Team: SE(OS) T-142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A160E-811D-6DB2-EE3B-5B5CECB4F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440" y="7633246"/>
            <a:ext cx="1668257" cy="5021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216" y="610791"/>
            <a:ext cx="5814179" cy="726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Objectives</a:t>
            </a:r>
            <a:endParaRPr lang="en-US" sz="4550" dirty="0"/>
          </a:p>
        </p:txBody>
      </p:sp>
      <p:sp>
        <p:nvSpPr>
          <p:cNvPr id="3" name="Shape 1"/>
          <p:cNvSpPr/>
          <p:nvPr/>
        </p:nvSpPr>
        <p:spPr>
          <a:xfrm>
            <a:off x="1024295" y="1780342"/>
            <a:ext cx="30480" cy="5838349"/>
          </a:xfrm>
          <a:prstGeom prst="roundRect">
            <a:avLst>
              <a:gd name="adj" fmla="val 305211"/>
            </a:avLst>
          </a:prstGeom>
          <a:solidFill>
            <a:srgbClr val="B2D4E5"/>
          </a:solidFill>
          <a:ln/>
        </p:spPr>
      </p:sp>
      <p:sp>
        <p:nvSpPr>
          <p:cNvPr id="4" name="Shape 2"/>
          <p:cNvSpPr/>
          <p:nvPr/>
        </p:nvSpPr>
        <p:spPr>
          <a:xfrm>
            <a:off x="1242953" y="2263259"/>
            <a:ext cx="664369" cy="30480"/>
          </a:xfrm>
          <a:prstGeom prst="roundRect">
            <a:avLst>
              <a:gd name="adj" fmla="val 305211"/>
            </a:avLst>
          </a:prstGeom>
          <a:solidFill>
            <a:srgbClr val="B2D4E5"/>
          </a:solidFill>
          <a:ln/>
        </p:spPr>
      </p:sp>
      <p:sp>
        <p:nvSpPr>
          <p:cNvPr id="5" name="Shape 3"/>
          <p:cNvSpPr/>
          <p:nvPr/>
        </p:nvSpPr>
        <p:spPr>
          <a:xfrm>
            <a:off x="775156" y="2029420"/>
            <a:ext cx="498277" cy="49827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49809" y="2060496"/>
            <a:ext cx="348853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700" dirty="0"/>
          </a:p>
        </p:txBody>
      </p:sp>
      <p:sp>
        <p:nvSpPr>
          <p:cNvPr id="7" name="Text 5"/>
          <p:cNvSpPr/>
          <p:nvPr/>
        </p:nvSpPr>
        <p:spPr>
          <a:xfrm>
            <a:off x="2131814" y="2001798"/>
            <a:ext cx="2907030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Bridging the Gap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2131814" y="2498050"/>
            <a:ext cx="117233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 theoretical OS concepts with practical understanding.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1242953" y="3778210"/>
            <a:ext cx="664369" cy="30480"/>
          </a:xfrm>
          <a:prstGeom prst="roundRect">
            <a:avLst>
              <a:gd name="adj" fmla="val 305211"/>
            </a:avLst>
          </a:prstGeom>
          <a:solidFill>
            <a:srgbClr val="B2D4E5"/>
          </a:solidFill>
          <a:ln/>
        </p:spPr>
      </p:sp>
      <p:sp>
        <p:nvSpPr>
          <p:cNvPr id="10" name="Shape 8"/>
          <p:cNvSpPr/>
          <p:nvPr/>
        </p:nvSpPr>
        <p:spPr>
          <a:xfrm>
            <a:off x="775156" y="3544372"/>
            <a:ext cx="498277" cy="49827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49809" y="3575447"/>
            <a:ext cx="348853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700" dirty="0"/>
          </a:p>
        </p:txBody>
      </p:sp>
      <p:sp>
        <p:nvSpPr>
          <p:cNvPr id="12" name="Text 10"/>
          <p:cNvSpPr/>
          <p:nvPr/>
        </p:nvSpPr>
        <p:spPr>
          <a:xfrm>
            <a:off x="2131814" y="3516749"/>
            <a:ext cx="2907030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Interactive Platform</a:t>
            </a:r>
            <a:endParaRPr lang="en-US" sz="2250" dirty="0"/>
          </a:p>
        </p:txBody>
      </p:sp>
      <p:sp>
        <p:nvSpPr>
          <p:cNvPr id="13" name="Text 11"/>
          <p:cNvSpPr/>
          <p:nvPr/>
        </p:nvSpPr>
        <p:spPr>
          <a:xfrm>
            <a:off x="2131814" y="4013002"/>
            <a:ext cx="117233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 web-based platform for simulating OS algorithms.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1242953" y="5293162"/>
            <a:ext cx="664369" cy="30480"/>
          </a:xfrm>
          <a:prstGeom prst="roundRect">
            <a:avLst>
              <a:gd name="adj" fmla="val 305211"/>
            </a:avLst>
          </a:prstGeom>
          <a:solidFill>
            <a:srgbClr val="B2D4E5"/>
          </a:solidFill>
          <a:ln/>
        </p:spPr>
      </p:sp>
      <p:sp>
        <p:nvSpPr>
          <p:cNvPr id="15" name="Shape 13"/>
          <p:cNvSpPr/>
          <p:nvPr/>
        </p:nvSpPr>
        <p:spPr>
          <a:xfrm>
            <a:off x="775156" y="5059323"/>
            <a:ext cx="498277" cy="49827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49809" y="5090398"/>
            <a:ext cx="348853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700" dirty="0"/>
          </a:p>
        </p:txBody>
      </p:sp>
      <p:sp>
        <p:nvSpPr>
          <p:cNvPr id="17" name="Text 15"/>
          <p:cNvSpPr/>
          <p:nvPr/>
        </p:nvSpPr>
        <p:spPr>
          <a:xfrm>
            <a:off x="2131814" y="5031700"/>
            <a:ext cx="3219331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Real-Time Visualization</a:t>
            </a:r>
            <a:endParaRPr lang="en-US" sz="2250" dirty="0"/>
          </a:p>
        </p:txBody>
      </p:sp>
      <p:sp>
        <p:nvSpPr>
          <p:cNvPr id="18" name="Text 16"/>
          <p:cNvSpPr/>
          <p:nvPr/>
        </p:nvSpPr>
        <p:spPr>
          <a:xfrm>
            <a:off x="2131814" y="5527953"/>
            <a:ext cx="117233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real-time algorithm behavior based on user-defined parameters.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1242953" y="6808113"/>
            <a:ext cx="664369" cy="30480"/>
          </a:xfrm>
          <a:prstGeom prst="roundRect">
            <a:avLst>
              <a:gd name="adj" fmla="val 305211"/>
            </a:avLst>
          </a:prstGeom>
          <a:solidFill>
            <a:srgbClr val="B2D4E5"/>
          </a:solidFill>
          <a:ln/>
        </p:spPr>
      </p:sp>
      <p:sp>
        <p:nvSpPr>
          <p:cNvPr id="20" name="Shape 18"/>
          <p:cNvSpPr/>
          <p:nvPr/>
        </p:nvSpPr>
        <p:spPr>
          <a:xfrm>
            <a:off x="775156" y="6574274"/>
            <a:ext cx="498277" cy="49827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849809" y="6605349"/>
            <a:ext cx="348853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700" dirty="0"/>
          </a:p>
        </p:txBody>
      </p:sp>
      <p:sp>
        <p:nvSpPr>
          <p:cNvPr id="22" name="Text 20"/>
          <p:cNvSpPr/>
          <p:nvPr/>
        </p:nvSpPr>
        <p:spPr>
          <a:xfrm>
            <a:off x="2131814" y="6546652"/>
            <a:ext cx="2907030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Educational Tool</a:t>
            </a:r>
            <a:endParaRPr lang="en-US" sz="2250" dirty="0"/>
          </a:p>
        </p:txBody>
      </p:sp>
      <p:sp>
        <p:nvSpPr>
          <p:cNvPr id="23" name="Text 21"/>
          <p:cNvSpPr/>
          <p:nvPr/>
        </p:nvSpPr>
        <p:spPr>
          <a:xfrm>
            <a:off x="2131814" y="7042904"/>
            <a:ext cx="117233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educational use and hands-on experience for students and developers.</a:t>
            </a:r>
            <a:endParaRPr lang="en-US" sz="17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7C0E34-6043-E209-41F6-4C520B83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868" y="7530107"/>
            <a:ext cx="1930474" cy="610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67508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Technology Stack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65396"/>
            <a:ext cx="751284" cy="7512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14349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4651653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Angular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093851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536049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CSS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3165396"/>
            <a:ext cx="751403" cy="75140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39446" y="414361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</a:t>
            </a:r>
            <a:endParaRPr lang="en-US" sz="2300" dirty="0"/>
          </a:p>
        </p:txBody>
      </p:sp>
      <p:sp>
        <p:nvSpPr>
          <p:cNvPr id="10" name="Text 6"/>
          <p:cNvSpPr/>
          <p:nvPr/>
        </p:nvSpPr>
        <p:spPr>
          <a:xfrm>
            <a:off x="4139446" y="4651772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4139446" y="509397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Django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4139446" y="5536168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Django REST Framework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3165396"/>
            <a:ext cx="751403" cy="75140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485221" y="414361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Visualization</a:t>
            </a:r>
            <a:endParaRPr lang="en-US" sz="2300" dirty="0"/>
          </a:p>
        </p:txBody>
      </p:sp>
      <p:sp>
        <p:nvSpPr>
          <p:cNvPr id="15" name="Text 10"/>
          <p:cNvSpPr/>
          <p:nvPr/>
        </p:nvSpPr>
        <p:spPr>
          <a:xfrm>
            <a:off x="7485221" y="4651772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Chart.js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7485221" y="509397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ngx-charts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3165396"/>
            <a:ext cx="751403" cy="751403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0830997" y="414361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Tools</a:t>
            </a:r>
            <a:endParaRPr lang="en-US" sz="2300" dirty="0"/>
          </a:p>
        </p:txBody>
      </p:sp>
      <p:sp>
        <p:nvSpPr>
          <p:cNvPr id="19" name="Text 13"/>
          <p:cNvSpPr/>
          <p:nvPr/>
        </p:nvSpPr>
        <p:spPr>
          <a:xfrm>
            <a:off x="10830997" y="4651772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 APIs</a:t>
            </a:r>
            <a:endParaRPr lang="en-US" sz="1750" dirty="0"/>
          </a:p>
        </p:txBody>
      </p:sp>
      <p:sp>
        <p:nvSpPr>
          <p:cNvPr id="20" name="Text 14"/>
          <p:cNvSpPr/>
          <p:nvPr/>
        </p:nvSpPr>
        <p:spPr>
          <a:xfrm>
            <a:off x="10830997" y="509397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HTTP Services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BA347C-4638-FC31-9D40-08726D54C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3145" y="7509454"/>
            <a:ext cx="1926503" cy="6096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1919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Overview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203615"/>
            <a:ext cx="6408063" cy="1339929"/>
          </a:xfrm>
          <a:prstGeom prst="roundRect">
            <a:avLst>
              <a:gd name="adj" fmla="val 71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43804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Process Scheduling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28224" y="3946207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 FCFS, SJF, RR, and Priority algorithms.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203615"/>
            <a:ext cx="6408063" cy="1339929"/>
          </a:xfrm>
          <a:prstGeom prst="roundRect">
            <a:avLst>
              <a:gd name="adj" fmla="val 71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343804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Disk Scheduling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663101" y="3946207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 SSTF, SCAN, and C-SCAN algorithms.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70358"/>
            <a:ext cx="6408063" cy="1339929"/>
          </a:xfrm>
          <a:prstGeom prst="roundRect">
            <a:avLst>
              <a:gd name="adj" fmla="val 71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5004792"/>
            <a:ext cx="298787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Memory Management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1028224" y="5512951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 Paging algorithms.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770358"/>
            <a:ext cx="6408063" cy="1339929"/>
          </a:xfrm>
          <a:prstGeom prst="roundRect">
            <a:avLst>
              <a:gd name="adj" fmla="val 71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63101" y="500479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Deadlock Detection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7663101" y="5512951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 Banker's Algorithm and Wait-For Graph.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E0A0A1-4692-D07D-1290-DFE6A554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044" y="7516434"/>
            <a:ext cx="1926503" cy="609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208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 Architecture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69977"/>
            <a:ext cx="2152055" cy="132468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29767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896791"/>
            <a:ext cx="302037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Client Layer (Angular)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5357217" y="3404949"/>
            <a:ext cx="69946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Collects user inputs, sends requests to backend, displays results.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4007763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51340"/>
            <a:ext cx="4304109" cy="132468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51437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4278154"/>
            <a:ext cx="365736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Application Layer (Django)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6433304" y="4786313"/>
            <a:ext cx="63686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Receives inputs, runs simulations, sends processed results.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891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32703"/>
            <a:ext cx="6456164" cy="132468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89573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659517"/>
            <a:ext cx="482131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Simulation Logic (Python Modules)</a:t>
            </a:r>
            <a:endParaRPr lang="en-US" sz="2300" dirty="0"/>
          </a:p>
        </p:txBody>
      </p:sp>
      <p:sp>
        <p:nvSpPr>
          <p:cNvPr id="16" name="Text 11"/>
          <p:cNvSpPr/>
          <p:nvPr/>
        </p:nvSpPr>
        <p:spPr>
          <a:xfrm>
            <a:off x="7509272" y="6167676"/>
            <a:ext cx="60378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Implements OS algorithms, returns computed outcomes.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F309A4-7E04-DAD7-D26B-BC37C8526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3918" y="7558315"/>
            <a:ext cx="1926503" cy="6096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216" y="610791"/>
            <a:ext cx="5814179" cy="726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Workflow</a:t>
            </a:r>
            <a:endParaRPr lang="en-US" sz="4550" dirty="0"/>
          </a:p>
        </p:txBody>
      </p:sp>
      <p:sp>
        <p:nvSpPr>
          <p:cNvPr id="3" name="Shape 1"/>
          <p:cNvSpPr/>
          <p:nvPr/>
        </p:nvSpPr>
        <p:spPr>
          <a:xfrm>
            <a:off x="1024295" y="1780342"/>
            <a:ext cx="30480" cy="5838349"/>
          </a:xfrm>
          <a:prstGeom prst="roundRect">
            <a:avLst>
              <a:gd name="adj" fmla="val 305211"/>
            </a:avLst>
          </a:prstGeom>
          <a:solidFill>
            <a:srgbClr val="B2D4E5"/>
          </a:solidFill>
          <a:ln/>
        </p:spPr>
      </p:sp>
      <p:sp>
        <p:nvSpPr>
          <p:cNvPr id="4" name="Shape 2"/>
          <p:cNvSpPr/>
          <p:nvPr/>
        </p:nvSpPr>
        <p:spPr>
          <a:xfrm>
            <a:off x="1242953" y="2263259"/>
            <a:ext cx="664369" cy="30480"/>
          </a:xfrm>
          <a:prstGeom prst="roundRect">
            <a:avLst>
              <a:gd name="adj" fmla="val 305211"/>
            </a:avLst>
          </a:prstGeom>
          <a:solidFill>
            <a:srgbClr val="B2D4E5"/>
          </a:solidFill>
          <a:ln/>
        </p:spPr>
      </p:sp>
      <p:sp>
        <p:nvSpPr>
          <p:cNvPr id="5" name="Shape 3"/>
          <p:cNvSpPr/>
          <p:nvPr/>
        </p:nvSpPr>
        <p:spPr>
          <a:xfrm>
            <a:off x="775156" y="2029420"/>
            <a:ext cx="498277" cy="49827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49809" y="2060496"/>
            <a:ext cx="348853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700" dirty="0"/>
          </a:p>
        </p:txBody>
      </p:sp>
      <p:sp>
        <p:nvSpPr>
          <p:cNvPr id="7" name="Text 5"/>
          <p:cNvSpPr/>
          <p:nvPr/>
        </p:nvSpPr>
        <p:spPr>
          <a:xfrm>
            <a:off x="2131814" y="2001798"/>
            <a:ext cx="5341620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Define Simulation Scope Covers Process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2131814" y="2498050"/>
            <a:ext cx="117233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Scheduling, Disk Scheduling, Memory Management, and Deadlock Handling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1242953" y="3778210"/>
            <a:ext cx="664369" cy="30480"/>
          </a:xfrm>
          <a:prstGeom prst="roundRect">
            <a:avLst>
              <a:gd name="adj" fmla="val 305211"/>
            </a:avLst>
          </a:prstGeom>
          <a:solidFill>
            <a:srgbClr val="B2D4E5"/>
          </a:solidFill>
          <a:ln/>
        </p:spPr>
      </p:sp>
      <p:sp>
        <p:nvSpPr>
          <p:cNvPr id="10" name="Shape 8"/>
          <p:cNvSpPr/>
          <p:nvPr/>
        </p:nvSpPr>
        <p:spPr>
          <a:xfrm>
            <a:off x="775156" y="3544372"/>
            <a:ext cx="498277" cy="49827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49809" y="3575447"/>
            <a:ext cx="348853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700" dirty="0"/>
          </a:p>
        </p:txBody>
      </p:sp>
      <p:sp>
        <p:nvSpPr>
          <p:cNvPr id="12" name="Text 10"/>
          <p:cNvSpPr/>
          <p:nvPr/>
        </p:nvSpPr>
        <p:spPr>
          <a:xfrm>
            <a:off x="2131814" y="3516749"/>
            <a:ext cx="2944178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Team Responsibilities</a:t>
            </a:r>
            <a:endParaRPr lang="en-US" sz="2250" dirty="0"/>
          </a:p>
        </p:txBody>
      </p:sp>
      <p:sp>
        <p:nvSpPr>
          <p:cNvPr id="13" name="Text 11"/>
          <p:cNvSpPr/>
          <p:nvPr/>
        </p:nvSpPr>
        <p:spPr>
          <a:xfrm>
            <a:off x="2131814" y="4013002"/>
            <a:ext cx="117233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Assign tasks based on modules and individual expertise within the team.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1242953" y="5293162"/>
            <a:ext cx="664369" cy="30480"/>
          </a:xfrm>
          <a:prstGeom prst="roundRect">
            <a:avLst>
              <a:gd name="adj" fmla="val 305211"/>
            </a:avLst>
          </a:prstGeom>
          <a:solidFill>
            <a:srgbClr val="B2D4E5"/>
          </a:solidFill>
          <a:ln/>
        </p:spPr>
      </p:sp>
      <p:sp>
        <p:nvSpPr>
          <p:cNvPr id="15" name="Shape 13"/>
          <p:cNvSpPr/>
          <p:nvPr/>
        </p:nvSpPr>
        <p:spPr>
          <a:xfrm>
            <a:off x="775156" y="5059323"/>
            <a:ext cx="498277" cy="49827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49809" y="5090398"/>
            <a:ext cx="348853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700" dirty="0"/>
          </a:p>
        </p:txBody>
      </p:sp>
      <p:sp>
        <p:nvSpPr>
          <p:cNvPr id="17" name="Text 15"/>
          <p:cNvSpPr/>
          <p:nvPr/>
        </p:nvSpPr>
        <p:spPr>
          <a:xfrm>
            <a:off x="2131814" y="5031700"/>
            <a:ext cx="4070866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 Algorithms in Python</a:t>
            </a:r>
            <a:endParaRPr lang="en-US" sz="2250" dirty="0"/>
          </a:p>
        </p:txBody>
      </p:sp>
      <p:sp>
        <p:nvSpPr>
          <p:cNvPr id="18" name="Text 16"/>
          <p:cNvSpPr/>
          <p:nvPr/>
        </p:nvSpPr>
        <p:spPr>
          <a:xfrm>
            <a:off x="2131814" y="5527953"/>
            <a:ext cx="117233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essential OS algorithms in Python for accurate simulation results.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1242953" y="6808113"/>
            <a:ext cx="664369" cy="30480"/>
          </a:xfrm>
          <a:prstGeom prst="roundRect">
            <a:avLst>
              <a:gd name="adj" fmla="val 305211"/>
            </a:avLst>
          </a:prstGeom>
          <a:solidFill>
            <a:srgbClr val="B2D4E5"/>
          </a:solidFill>
          <a:ln/>
        </p:spPr>
      </p:sp>
      <p:sp>
        <p:nvSpPr>
          <p:cNvPr id="20" name="Shape 18"/>
          <p:cNvSpPr/>
          <p:nvPr/>
        </p:nvSpPr>
        <p:spPr>
          <a:xfrm>
            <a:off x="775156" y="6574274"/>
            <a:ext cx="498277" cy="498277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849809" y="6605349"/>
            <a:ext cx="348853" cy="43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700" dirty="0"/>
          </a:p>
        </p:txBody>
      </p:sp>
      <p:sp>
        <p:nvSpPr>
          <p:cNvPr id="22" name="Text 20"/>
          <p:cNvSpPr/>
          <p:nvPr/>
        </p:nvSpPr>
        <p:spPr>
          <a:xfrm>
            <a:off x="2131814" y="6546652"/>
            <a:ext cx="3094434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UI Design with Angular</a:t>
            </a:r>
            <a:endParaRPr lang="en-US" sz="2250" dirty="0"/>
          </a:p>
        </p:txBody>
      </p:sp>
      <p:sp>
        <p:nvSpPr>
          <p:cNvPr id="23" name="Text 21"/>
          <p:cNvSpPr/>
          <p:nvPr/>
        </p:nvSpPr>
        <p:spPr>
          <a:xfrm>
            <a:off x="2131814" y="7042904"/>
            <a:ext cx="117233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clean, modular interface featuring forms and interactive components.</a:t>
            </a:r>
            <a:endParaRPr lang="en-US" sz="17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A29EC2-8A71-C288-156E-9E455E2E7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185" y="7534953"/>
            <a:ext cx="1926503" cy="6096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082" y="514707"/>
            <a:ext cx="4913948" cy="614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Workflow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865584" y="1503164"/>
            <a:ext cx="22860" cy="6214824"/>
          </a:xfrm>
          <a:prstGeom prst="roundRect">
            <a:avLst>
              <a:gd name="adj" fmla="val 343937"/>
            </a:avLst>
          </a:prstGeom>
          <a:solidFill>
            <a:srgbClr val="B2D4E5"/>
          </a:solidFill>
          <a:ln/>
        </p:spPr>
      </p:sp>
      <p:sp>
        <p:nvSpPr>
          <p:cNvPr id="4" name="Shape 2"/>
          <p:cNvSpPr/>
          <p:nvPr/>
        </p:nvSpPr>
        <p:spPr>
          <a:xfrm>
            <a:off x="1053286" y="1912739"/>
            <a:ext cx="561499" cy="22860"/>
          </a:xfrm>
          <a:prstGeom prst="roundRect">
            <a:avLst>
              <a:gd name="adj" fmla="val 343937"/>
            </a:avLst>
          </a:prstGeom>
          <a:solidFill>
            <a:srgbClr val="B2D4E5"/>
          </a:solidFill>
          <a:ln/>
        </p:spPr>
      </p:sp>
      <p:sp>
        <p:nvSpPr>
          <p:cNvPr id="5" name="Shape 3"/>
          <p:cNvSpPr/>
          <p:nvPr/>
        </p:nvSpPr>
        <p:spPr>
          <a:xfrm>
            <a:off x="655022" y="1713667"/>
            <a:ext cx="421124" cy="421124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18125" y="1739920"/>
            <a:ext cx="294799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</a:rPr>
              <a:t>5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1801654" y="1690330"/>
            <a:ext cx="2584490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REST APIs with Django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801654" y="2109787"/>
            <a:ext cx="12173664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RESTful APIs to handle input and trigger various simulations.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1053286" y="3193137"/>
            <a:ext cx="561499" cy="22860"/>
          </a:xfrm>
          <a:prstGeom prst="roundRect">
            <a:avLst>
              <a:gd name="adj" fmla="val 343937"/>
            </a:avLst>
          </a:prstGeom>
          <a:solidFill>
            <a:srgbClr val="B2D4E5"/>
          </a:solidFill>
          <a:ln/>
        </p:spPr>
      </p:sp>
      <p:sp>
        <p:nvSpPr>
          <p:cNvPr id="10" name="Shape 8"/>
          <p:cNvSpPr/>
          <p:nvPr/>
        </p:nvSpPr>
        <p:spPr>
          <a:xfrm>
            <a:off x="655022" y="2994065"/>
            <a:ext cx="421124" cy="421124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8125" y="3020318"/>
            <a:ext cx="294799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</a:rPr>
              <a:t>6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1801654" y="2970728"/>
            <a:ext cx="3543181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Connect Frontend and Backend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1801654" y="3390186"/>
            <a:ext cx="12173664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HTTP requests via Angular services to link UI with Django backend.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1053286" y="4473535"/>
            <a:ext cx="561499" cy="22860"/>
          </a:xfrm>
          <a:prstGeom prst="roundRect">
            <a:avLst>
              <a:gd name="adj" fmla="val 343937"/>
            </a:avLst>
          </a:prstGeom>
          <a:solidFill>
            <a:srgbClr val="B2D4E5"/>
          </a:solidFill>
          <a:ln/>
        </p:spPr>
      </p:sp>
      <p:sp>
        <p:nvSpPr>
          <p:cNvPr id="15" name="Shape 13"/>
          <p:cNvSpPr/>
          <p:nvPr/>
        </p:nvSpPr>
        <p:spPr>
          <a:xfrm>
            <a:off x="655022" y="4274463"/>
            <a:ext cx="421124" cy="421124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18125" y="4300716"/>
            <a:ext cx="294799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</a:rPr>
              <a:t>7</a:t>
            </a:r>
            <a:endParaRPr lang="en-US" sz="2300" dirty="0"/>
          </a:p>
        </p:txBody>
      </p:sp>
      <p:sp>
        <p:nvSpPr>
          <p:cNvPr id="17" name="Text 15"/>
          <p:cNvSpPr/>
          <p:nvPr/>
        </p:nvSpPr>
        <p:spPr>
          <a:xfrm>
            <a:off x="1801654" y="4251127"/>
            <a:ext cx="2456974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Visualizing Results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1801654" y="4670584"/>
            <a:ext cx="12173664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Employ charting libraries like Chart.js or ngx-charts to display simulation outcomes.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1053286" y="5753933"/>
            <a:ext cx="561499" cy="22860"/>
          </a:xfrm>
          <a:prstGeom prst="roundRect">
            <a:avLst>
              <a:gd name="adj" fmla="val 343937"/>
            </a:avLst>
          </a:prstGeom>
          <a:solidFill>
            <a:srgbClr val="B2D4E5"/>
          </a:solidFill>
          <a:ln/>
        </p:spPr>
      </p:sp>
      <p:sp>
        <p:nvSpPr>
          <p:cNvPr id="20" name="Shape 18"/>
          <p:cNvSpPr/>
          <p:nvPr/>
        </p:nvSpPr>
        <p:spPr>
          <a:xfrm>
            <a:off x="655022" y="5554861"/>
            <a:ext cx="421124" cy="421124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8125" y="5581114"/>
            <a:ext cx="294799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</a:rPr>
              <a:t>8</a:t>
            </a:r>
            <a:endParaRPr lang="en-US" sz="2300" dirty="0"/>
          </a:p>
        </p:txBody>
      </p:sp>
      <p:sp>
        <p:nvSpPr>
          <p:cNvPr id="22" name="Text 20"/>
          <p:cNvSpPr/>
          <p:nvPr/>
        </p:nvSpPr>
        <p:spPr>
          <a:xfrm>
            <a:off x="1801654" y="5531525"/>
            <a:ext cx="3242310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Independent Module Testing</a:t>
            </a:r>
            <a:endParaRPr lang="en-US" sz="1900" dirty="0"/>
          </a:p>
        </p:txBody>
      </p:sp>
      <p:sp>
        <p:nvSpPr>
          <p:cNvPr id="23" name="Text 21"/>
          <p:cNvSpPr/>
          <p:nvPr/>
        </p:nvSpPr>
        <p:spPr>
          <a:xfrm>
            <a:off x="1801654" y="5950982"/>
            <a:ext cx="12173664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each module separately before integration into a unified platform.</a:t>
            </a:r>
            <a:endParaRPr lang="en-US" sz="1450" dirty="0"/>
          </a:p>
        </p:txBody>
      </p:sp>
      <p:sp>
        <p:nvSpPr>
          <p:cNvPr id="24" name="Shape 22"/>
          <p:cNvSpPr/>
          <p:nvPr/>
        </p:nvSpPr>
        <p:spPr>
          <a:xfrm>
            <a:off x="1053286" y="7034332"/>
            <a:ext cx="561499" cy="22860"/>
          </a:xfrm>
          <a:prstGeom prst="roundRect">
            <a:avLst>
              <a:gd name="adj" fmla="val 343937"/>
            </a:avLst>
          </a:prstGeom>
          <a:solidFill>
            <a:srgbClr val="B2D4E5"/>
          </a:solidFill>
          <a:ln/>
        </p:spPr>
      </p:sp>
      <p:sp>
        <p:nvSpPr>
          <p:cNvPr id="25" name="Shape 23"/>
          <p:cNvSpPr/>
          <p:nvPr/>
        </p:nvSpPr>
        <p:spPr>
          <a:xfrm>
            <a:off x="655022" y="6835259"/>
            <a:ext cx="421124" cy="421124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18125" y="6861512"/>
            <a:ext cx="294799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</a:rPr>
              <a:t>9</a:t>
            </a:r>
            <a:endParaRPr lang="en-US" sz="2300" dirty="0"/>
          </a:p>
        </p:txBody>
      </p:sp>
      <p:sp>
        <p:nvSpPr>
          <p:cNvPr id="27" name="Text 25"/>
          <p:cNvSpPr/>
          <p:nvPr/>
        </p:nvSpPr>
        <p:spPr>
          <a:xfrm>
            <a:off x="1801654" y="6811923"/>
            <a:ext cx="2923223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Thorough Documentation</a:t>
            </a:r>
            <a:endParaRPr lang="en-US" sz="1900" dirty="0"/>
          </a:p>
        </p:txBody>
      </p:sp>
      <p:sp>
        <p:nvSpPr>
          <p:cNvPr id="28" name="Text 26"/>
          <p:cNvSpPr/>
          <p:nvPr/>
        </p:nvSpPr>
        <p:spPr>
          <a:xfrm>
            <a:off x="1801654" y="7231380"/>
            <a:ext cx="12173664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Document the entire project comprehensively, preparing for deployment and demo.</a:t>
            </a:r>
            <a:endParaRPr lang="en-US" sz="145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869C75-815A-A378-F77D-3FDACC72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185" y="7530822"/>
            <a:ext cx="1926503" cy="6096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8653"/>
            <a:ext cx="661332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Roles &amp; Responsibilities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4307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43686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Rishika Agarwal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4945023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 Scheduling / Frontend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364307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443686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Parth Kapur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4139446" y="4945023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Deadlock Handling / Backend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364307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443686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Rahul Negi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7485221" y="4945023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Disk Scheduling / Backend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3643074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443686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Akshara Jalan</a:t>
            </a:r>
            <a:endParaRPr lang="en-US" sz="2300" dirty="0"/>
          </a:p>
        </p:txBody>
      </p:sp>
      <p:sp>
        <p:nvSpPr>
          <p:cNvPr id="14" name="Text 8"/>
          <p:cNvSpPr/>
          <p:nvPr/>
        </p:nvSpPr>
        <p:spPr>
          <a:xfrm>
            <a:off x="10830997" y="4945023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Paging / Frontend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3CFBEE-1060-F670-75AA-6549EE9BE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3145" y="7495494"/>
            <a:ext cx="1926503" cy="6096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683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Expected Outcome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2461260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246126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Functional Platform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303973" y="2969419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Fully functional, web-based OS simulation platform.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559135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559135"/>
            <a:ext cx="336732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Interactive Visualization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1644134" y="4067294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Real-time, interactive visualization of OS algorithms.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657011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65701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Learning Tool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1984415" y="5165169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learning tool for students, educators, and developers.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754886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75488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User-Friendly System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2324695" y="6263045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Modular, scalable, and user-friendly system for academic and personal use.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545531-87DB-4B73-4479-20029282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066" y="7502473"/>
            <a:ext cx="1926503" cy="6096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430</Words>
  <Application>Microsoft Office PowerPoint</Application>
  <PresentationFormat>Custom</PresentationFormat>
  <Paragraphs>106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Petrona Bold</vt:lpstr>
      <vt:lpstr>Inter</vt:lpstr>
      <vt:lpstr>Inter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Parth Kapur</cp:lastModifiedBy>
  <cp:revision>2</cp:revision>
  <dcterms:created xsi:type="dcterms:W3CDTF">2025-04-20T11:37:39Z</dcterms:created>
  <dcterms:modified xsi:type="dcterms:W3CDTF">2025-04-20T11:50:52Z</dcterms:modified>
</cp:coreProperties>
</file>