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8EC3A4-667A-43D1-8D77-84E6CCCBF16D}">
  <a:tblStyle styleId="{1E8EC3A4-667A-43D1-8D77-84E6CCCBF1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fc4efadd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fc4efadd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fc4efadd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fc4efadd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fc4efadd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fc4efadd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fc4efadd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fc4efadd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fc4efad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fc4efad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fc4efadd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fc4efadd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fc4efad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fc4efad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c4efad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c4efad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fc3f0d8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fc3f0d8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c4efad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c4efad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c4efadd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c4efadd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c4efad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c4efad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c4efadd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c4efadd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fc4efadd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fc4efadd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cs.google.com/document/d/1V2hnMwZh6n_go-gBaxci0MPa8H0VCINh/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19CSE314 -SOFTWARE ENGINEERING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GB"/>
              <a:t>GROUP 2 </a:t>
            </a:r>
            <a:endParaRPr/>
          </a:p>
          <a:p>
            <a:pPr indent="0" lvl="0" marL="0" rtl="0" algn="ctr">
              <a:spcBef>
                <a:spcPts val="0"/>
              </a:spcBef>
              <a:spcAft>
                <a:spcPts val="0"/>
              </a:spcAft>
              <a:buNone/>
            </a:pPr>
            <a:r>
              <a:rPr lang="en-GB"/>
              <a:t>TOPIC: CAB HIRING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3</a:t>
            </a:r>
            <a:endParaRPr/>
          </a:p>
        </p:txBody>
      </p:sp>
      <p:pic>
        <p:nvPicPr>
          <p:cNvPr id="125" name="Google Shape;125;p22"/>
          <p:cNvPicPr preferRelativeResize="0"/>
          <p:nvPr/>
        </p:nvPicPr>
        <p:blipFill>
          <a:blip r:embed="rId3">
            <a:alphaModFix/>
          </a:blip>
          <a:stretch>
            <a:fillRect/>
          </a:stretch>
        </p:blipFill>
        <p:spPr>
          <a:xfrm>
            <a:off x="3397550" y="692100"/>
            <a:ext cx="4863774" cy="4042425"/>
          </a:xfrm>
          <a:prstGeom prst="rect">
            <a:avLst/>
          </a:prstGeom>
          <a:noFill/>
          <a:ln>
            <a:noFill/>
          </a:ln>
        </p:spPr>
      </p:pic>
      <p:sp>
        <p:nvSpPr>
          <p:cNvPr id="126" name="Google Shape;126;p22"/>
          <p:cNvSpPr txBox="1"/>
          <p:nvPr/>
        </p:nvSpPr>
        <p:spPr>
          <a:xfrm>
            <a:off x="660625" y="4703075"/>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AKSHARA</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4</a:t>
            </a:r>
            <a:endParaRPr/>
          </a:p>
        </p:txBody>
      </p:sp>
      <p:pic>
        <p:nvPicPr>
          <p:cNvPr id="132" name="Google Shape;132;p23"/>
          <p:cNvPicPr preferRelativeResize="0"/>
          <p:nvPr/>
        </p:nvPicPr>
        <p:blipFill>
          <a:blip r:embed="rId3">
            <a:alphaModFix/>
          </a:blip>
          <a:stretch>
            <a:fillRect/>
          </a:stretch>
        </p:blipFill>
        <p:spPr>
          <a:xfrm>
            <a:off x="3376900" y="597725"/>
            <a:ext cx="4514525" cy="4231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5</a:t>
            </a:r>
            <a:endParaRPr/>
          </a:p>
        </p:txBody>
      </p:sp>
      <p:pic>
        <p:nvPicPr>
          <p:cNvPr id="138" name="Google Shape;138;p24"/>
          <p:cNvPicPr preferRelativeResize="0"/>
          <p:nvPr/>
        </p:nvPicPr>
        <p:blipFill>
          <a:blip r:embed="rId3">
            <a:alphaModFix/>
          </a:blip>
          <a:stretch>
            <a:fillRect/>
          </a:stretch>
        </p:blipFill>
        <p:spPr>
          <a:xfrm>
            <a:off x="3487025" y="660625"/>
            <a:ext cx="4733449" cy="4184025"/>
          </a:xfrm>
          <a:prstGeom prst="rect">
            <a:avLst/>
          </a:prstGeom>
          <a:noFill/>
          <a:ln>
            <a:noFill/>
          </a:ln>
        </p:spPr>
      </p:pic>
      <p:sp>
        <p:nvSpPr>
          <p:cNvPr id="139" name="Google Shape;139;p24"/>
          <p:cNvSpPr txBox="1"/>
          <p:nvPr/>
        </p:nvSpPr>
        <p:spPr>
          <a:xfrm>
            <a:off x="393250" y="4592975"/>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HARSHVARDHAN</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6</a:t>
            </a:r>
            <a:endParaRPr/>
          </a:p>
        </p:txBody>
      </p:sp>
      <p:pic>
        <p:nvPicPr>
          <p:cNvPr id="145" name="Google Shape;145;p25"/>
          <p:cNvPicPr preferRelativeResize="0"/>
          <p:nvPr/>
        </p:nvPicPr>
        <p:blipFill>
          <a:blip r:embed="rId3">
            <a:alphaModFix/>
          </a:blip>
          <a:stretch>
            <a:fillRect/>
          </a:stretch>
        </p:blipFill>
        <p:spPr>
          <a:xfrm>
            <a:off x="3156700" y="692100"/>
            <a:ext cx="5116950" cy="4121075"/>
          </a:xfrm>
          <a:prstGeom prst="rect">
            <a:avLst/>
          </a:prstGeom>
          <a:noFill/>
          <a:ln>
            <a:noFill/>
          </a:ln>
        </p:spPr>
      </p:pic>
      <p:sp>
        <p:nvSpPr>
          <p:cNvPr id="146" name="Google Shape;146;p25"/>
          <p:cNvSpPr txBox="1"/>
          <p:nvPr/>
        </p:nvSpPr>
        <p:spPr>
          <a:xfrm>
            <a:off x="377500" y="460870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GOKULDAS</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623400" y="1137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 :</a:t>
            </a:r>
            <a:endParaRPr/>
          </a:p>
        </p:txBody>
      </p:sp>
      <p:sp>
        <p:nvSpPr>
          <p:cNvPr id="152" name="Google Shape;152;p26"/>
          <p:cNvSpPr txBox="1"/>
          <p:nvPr/>
        </p:nvSpPr>
        <p:spPr>
          <a:xfrm>
            <a:off x="770750" y="2044825"/>
            <a:ext cx="756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ABSTRACT :</a:t>
            </a:r>
            <a:endParaRPr>
              <a:latin typeface="Open Sans"/>
              <a:ea typeface="Open Sans"/>
              <a:cs typeface="Open Sans"/>
              <a:sym typeface="Open Sans"/>
            </a:endParaRPr>
          </a:p>
          <a:p>
            <a:pPr indent="0" lvl="0" marL="0" rtl="0" algn="l">
              <a:spcBef>
                <a:spcPts val="0"/>
              </a:spcBef>
              <a:spcAft>
                <a:spcPts val="0"/>
              </a:spcAft>
              <a:buNone/>
            </a:pPr>
            <a:r>
              <a:rPr lang="en-GB" u="sng">
                <a:solidFill>
                  <a:schemeClr val="hlink"/>
                </a:solidFill>
                <a:latin typeface="Open Sans"/>
                <a:ea typeface="Open Sans"/>
                <a:cs typeface="Open Sans"/>
                <a:sym typeface="Open Sans"/>
                <a:hlinkClick r:id="rId3"/>
              </a:rPr>
              <a:t>https://docs.google.com/document/d/1V2hnMwZh6n_go-gBaxci0MPa8H0VCINh/edit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CHART USING INVISION APP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https://aadith259023.invisionapp.com/freehand/Cab-Hiring-Software-HnCWMTATd</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MEMBERS :</a:t>
            </a:r>
            <a:endParaRPr/>
          </a:p>
        </p:txBody>
      </p:sp>
      <p:sp>
        <p:nvSpPr>
          <p:cNvPr id="73" name="Google Shape;73;p14"/>
          <p:cNvSpPr txBox="1"/>
          <p:nvPr>
            <p:ph idx="1" type="body"/>
          </p:nvPr>
        </p:nvSpPr>
        <p:spPr>
          <a:xfrm>
            <a:off x="8493600" y="1647450"/>
            <a:ext cx="338700" cy="92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74" name="Google Shape;74;p14"/>
          <p:cNvGraphicFramePr/>
          <p:nvPr/>
        </p:nvGraphicFramePr>
        <p:xfrm>
          <a:off x="952500" y="1428750"/>
          <a:ext cx="3000000" cy="3000000"/>
        </p:xfrm>
        <a:graphic>
          <a:graphicData uri="http://schemas.openxmlformats.org/drawingml/2006/table">
            <a:tbl>
              <a:tblPr>
                <a:noFill/>
                <a:tableStyleId>{1E8EC3A4-667A-43D1-8D77-84E6CCCBF16D}</a:tableStyleId>
              </a:tblPr>
              <a:tblGrid>
                <a:gridCol w="2413000"/>
                <a:gridCol w="2413000"/>
                <a:gridCol w="2413000"/>
              </a:tblGrid>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ROLL NUMBER</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NAME</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ROLE</a:t>
                      </a:r>
                      <a:endParaRPr sz="18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CB.EN.U4CSE19403</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AADITH S</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SCRUM MASTER</a:t>
                      </a:r>
                      <a:endParaRPr sz="18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CB.EN.U4CSE19407</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AKSHARA S NAIR</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DEVELOPER</a:t>
                      </a:r>
                      <a:endParaRPr sz="18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CB.EN.U4CSE19424</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GOKULDAS D</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TESTER</a:t>
                      </a:r>
                      <a:endParaRPr sz="18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CB.EN.U4CSE19447</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HARSHVARDHAN</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DEVELOPER</a:t>
                      </a:r>
                      <a:endParaRPr sz="1800">
                        <a:latin typeface="PT Sans Narrow"/>
                        <a:ea typeface="PT Sans Narrow"/>
                        <a:cs typeface="PT Sans Narrow"/>
                        <a:sym typeface="PT Sans Narrow"/>
                      </a:endParaRPr>
                    </a:p>
                  </a:txBody>
                  <a:tcPr marT="91425" marB="91425" marR="91425" marL="91425"/>
                </a:tc>
              </a:tr>
              <a:tr h="381000">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CB.EN.U4CSE19452</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RADHIKA RAJALAL</a:t>
                      </a:r>
                      <a:endParaRPr sz="1800">
                        <a:latin typeface="PT Sans Narrow"/>
                        <a:ea typeface="PT Sans Narrow"/>
                        <a:cs typeface="PT Sans Narrow"/>
                        <a:sym typeface="PT Sans Narrow"/>
                      </a:endParaRPr>
                    </a:p>
                  </a:txBody>
                  <a:tcPr marT="91425" marB="91425" marR="91425" marL="91425"/>
                </a:tc>
                <a:tc>
                  <a:txBody>
                    <a:bodyPr/>
                    <a:lstStyle/>
                    <a:p>
                      <a:pPr indent="0" lvl="0" marL="0" rtl="0" algn="l">
                        <a:spcBef>
                          <a:spcPts val="0"/>
                        </a:spcBef>
                        <a:spcAft>
                          <a:spcPts val="0"/>
                        </a:spcAft>
                        <a:buNone/>
                      </a:pPr>
                      <a:r>
                        <a:rPr lang="en-GB" sz="1800">
                          <a:latin typeface="PT Sans Narrow"/>
                          <a:ea typeface="PT Sans Narrow"/>
                          <a:cs typeface="PT Sans Narrow"/>
                          <a:sym typeface="PT Sans Narrow"/>
                        </a:rPr>
                        <a:t>DEVELOPER</a:t>
                      </a:r>
                      <a:endParaRPr sz="1800">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80" name="Google Shape;80;p15"/>
          <p:cNvSpPr txBox="1"/>
          <p:nvPr>
            <p:ph idx="1" type="body"/>
          </p:nvPr>
        </p:nvSpPr>
        <p:spPr>
          <a:xfrm>
            <a:off x="311700" y="1094875"/>
            <a:ext cx="8520600" cy="3641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GB" sz="2100">
                <a:solidFill>
                  <a:srgbClr val="000000"/>
                </a:solidFill>
                <a:latin typeface="PT Sans Narrow"/>
                <a:ea typeface="PT Sans Narrow"/>
                <a:cs typeface="PT Sans Narrow"/>
                <a:sym typeface="PT Sans Narrow"/>
              </a:rPr>
              <a:t>An online car booking management system is created to help manage hiring cabs with an online portal. The system is intended to help the cab agencies monitor, run and grow their companies. The user interface will contain all necessary customer information including personal details as well as details regarding needs of the customer. The agencies can use the system to efficiently provide cabs by easily assigning an available cab at a nearby location, to the customer. The cab booking system will be able to compile this information and make improvements to their quality of service. The system will help categorize locations, timings, frequent customers and more. This will inevitably organize and consolidate the data collect by the agencies and help manage their customer base and employees more effectively.</a:t>
            </a:r>
            <a:endParaRPr sz="27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330300" y="86510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6" name="Google Shape;86;p16"/>
          <p:cNvSpPr txBox="1"/>
          <p:nvPr/>
        </p:nvSpPr>
        <p:spPr>
          <a:xfrm>
            <a:off x="346050" y="849375"/>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7" name="Google Shape;87;p16"/>
          <p:cNvSpPr txBox="1"/>
          <p:nvPr/>
        </p:nvSpPr>
        <p:spPr>
          <a:xfrm>
            <a:off x="346050" y="566250"/>
            <a:ext cx="73362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PT Sans Narrow"/>
                <a:ea typeface="PT Sans Narrow"/>
                <a:cs typeface="PT Sans Narrow"/>
                <a:sym typeface="PT Sans Narrow"/>
              </a:rPr>
              <a:t>Initially when the user installs the app, they will be asked to create an account to book the cab. Once the account is created the user can then continue to book a cab. All details of the available cabs will be provided to the customer so they can choose according to their </a:t>
            </a:r>
            <a:r>
              <a:rPr lang="en-GB" sz="2100">
                <a:latin typeface="PT Sans Narrow"/>
                <a:ea typeface="PT Sans Narrow"/>
                <a:cs typeface="PT Sans Narrow"/>
                <a:sym typeface="PT Sans Narrow"/>
              </a:rPr>
              <a:t>necessities.</a:t>
            </a:r>
            <a:r>
              <a:rPr lang="en-GB" sz="2100">
                <a:latin typeface="PT Sans Narrow"/>
                <a:ea typeface="PT Sans Narrow"/>
                <a:cs typeface="PT Sans Narrow"/>
                <a:sym typeface="PT Sans Narrow"/>
              </a:rPr>
              <a:t> They will also then be able to track and analyze how much time it will take the cab to reach their destination, how much distance there is from the departure point, the on-time satellite direction tacking and so on. Once the cab drops the customer at the desired destination, payment can be handled in both online and offline methods.</a:t>
            </a:r>
            <a:endParaRPr sz="2100">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ACTIVITIES </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06727" lvl="0" marL="457200" rtl="0" algn="l">
              <a:lnSpc>
                <a:spcPct val="107916"/>
              </a:lnSpc>
              <a:spcBef>
                <a:spcPts val="0"/>
              </a:spcBef>
              <a:spcAft>
                <a:spcPts val="0"/>
              </a:spcAft>
              <a:buClr>
                <a:srgbClr val="000000"/>
              </a:buClr>
              <a:buSzPct val="100000"/>
              <a:buFont typeface="Open Sans"/>
              <a:buChar char="●"/>
            </a:pPr>
            <a:r>
              <a:rPr lang="en-GB" sz="4921">
                <a:solidFill>
                  <a:srgbClr val="000000"/>
                </a:solidFill>
              </a:rPr>
              <a:t>Registration Page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Name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User Id</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Phone Number</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Password</a:t>
            </a:r>
            <a:endParaRPr sz="4921">
              <a:solidFill>
                <a:srgbClr val="000000"/>
              </a:solidFill>
            </a:endParaRPr>
          </a:p>
          <a:p>
            <a:pPr indent="-306727" lvl="0" marL="457200" rtl="0" algn="l">
              <a:lnSpc>
                <a:spcPct val="107916"/>
              </a:lnSpc>
              <a:spcBef>
                <a:spcPts val="0"/>
              </a:spcBef>
              <a:spcAft>
                <a:spcPts val="0"/>
              </a:spcAft>
              <a:buClr>
                <a:srgbClr val="000000"/>
              </a:buClr>
              <a:buSzPct val="100000"/>
              <a:buFont typeface="Open Sans"/>
              <a:buChar char="●"/>
            </a:pPr>
            <a:r>
              <a:rPr lang="en-GB" sz="4921">
                <a:solidFill>
                  <a:srgbClr val="000000"/>
                </a:solidFill>
              </a:rPr>
              <a:t>Login Page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User Id</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Password</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Forgot Password</a:t>
            </a:r>
            <a:endParaRPr sz="4921">
              <a:solidFill>
                <a:srgbClr val="000000"/>
              </a:solidFill>
            </a:endParaRPr>
          </a:p>
          <a:p>
            <a:pPr indent="-306727" lvl="0" marL="457200" rtl="0" algn="l">
              <a:lnSpc>
                <a:spcPct val="107916"/>
              </a:lnSpc>
              <a:spcBef>
                <a:spcPts val="0"/>
              </a:spcBef>
              <a:spcAft>
                <a:spcPts val="0"/>
              </a:spcAft>
              <a:buClr>
                <a:srgbClr val="000000"/>
              </a:buClr>
              <a:buSzPct val="100000"/>
              <a:buFont typeface="Open Sans"/>
              <a:buChar char="●"/>
            </a:pPr>
            <a:r>
              <a:rPr lang="en-GB" sz="4921">
                <a:solidFill>
                  <a:srgbClr val="000000"/>
                </a:solidFill>
              </a:rPr>
              <a:t>Create and edit profile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Edit email</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Edit phone number</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Add Profile pic</a:t>
            </a:r>
            <a:endParaRPr sz="4921">
              <a:solidFill>
                <a:srgbClr val="000000"/>
              </a:solidFill>
            </a:endParaRPr>
          </a:p>
          <a:p>
            <a:pPr indent="-306727" lvl="0" marL="457200" rtl="0" algn="l">
              <a:lnSpc>
                <a:spcPct val="107916"/>
              </a:lnSpc>
              <a:spcBef>
                <a:spcPts val="0"/>
              </a:spcBef>
              <a:spcAft>
                <a:spcPts val="0"/>
              </a:spcAft>
              <a:buClr>
                <a:srgbClr val="000000"/>
              </a:buClr>
              <a:buSzPct val="100000"/>
              <a:buFont typeface="Open Sans"/>
              <a:buChar char="●"/>
            </a:pPr>
            <a:r>
              <a:rPr lang="en-GB" sz="4921">
                <a:solidFill>
                  <a:srgbClr val="000000"/>
                </a:solidFill>
              </a:rPr>
              <a:t>Make Booking</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Date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Time</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Booking Id</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cancel booking</a:t>
            </a:r>
            <a:endParaRPr sz="4921">
              <a:solidFill>
                <a:srgbClr val="000000"/>
              </a:solidFill>
            </a:endParaRPr>
          </a:p>
          <a:p>
            <a:pPr indent="-306727" lvl="0" marL="457200" rtl="0" algn="l">
              <a:lnSpc>
                <a:spcPct val="107916"/>
              </a:lnSpc>
              <a:spcBef>
                <a:spcPts val="0"/>
              </a:spcBef>
              <a:spcAft>
                <a:spcPts val="0"/>
              </a:spcAft>
              <a:buClr>
                <a:srgbClr val="000000"/>
              </a:buClr>
              <a:buSzPct val="100000"/>
              <a:buFont typeface="Open Sans"/>
              <a:buChar char="●"/>
            </a:pPr>
            <a:r>
              <a:rPr lang="en-GB" sz="4921">
                <a:solidFill>
                  <a:srgbClr val="000000"/>
                </a:solidFill>
              </a:rPr>
              <a:t>Select location</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Pickup location</a:t>
            </a:r>
            <a:endParaRPr sz="4921">
              <a:solidFill>
                <a:srgbClr val="000000"/>
              </a:solidFill>
            </a:endParaRPr>
          </a:p>
          <a:p>
            <a:pPr indent="-306727" lvl="1" marL="914400" rtl="0" algn="l">
              <a:lnSpc>
                <a:spcPct val="107916"/>
              </a:lnSpc>
              <a:spcBef>
                <a:spcPts val="0"/>
              </a:spcBef>
              <a:spcAft>
                <a:spcPts val="0"/>
              </a:spcAft>
              <a:buClr>
                <a:srgbClr val="000000"/>
              </a:buClr>
              <a:buSzPct val="100000"/>
              <a:buFont typeface="Open Sans"/>
              <a:buChar char="o"/>
            </a:pPr>
            <a:r>
              <a:rPr lang="en-GB" sz="4921">
                <a:solidFill>
                  <a:srgbClr val="000000"/>
                </a:solidFill>
              </a:rPr>
              <a:t>Dropoff location</a:t>
            </a:r>
            <a:endParaRPr sz="4921">
              <a:solidFill>
                <a:srgbClr val="000000"/>
              </a:solidFill>
            </a:endParaRPr>
          </a:p>
          <a:p>
            <a:pPr indent="0" lvl="0" marL="0" rtl="0" algn="l">
              <a:lnSpc>
                <a:spcPct val="107916"/>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ACTIVITIES </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05248" lvl="0" marL="457200" rtl="0" algn="l">
              <a:lnSpc>
                <a:spcPct val="107916"/>
              </a:lnSpc>
              <a:spcBef>
                <a:spcPts val="0"/>
              </a:spcBef>
              <a:spcAft>
                <a:spcPts val="0"/>
              </a:spcAft>
              <a:buClr>
                <a:srgbClr val="000000"/>
              </a:buClr>
              <a:buSzPct val="100000"/>
              <a:buFont typeface="Calibri"/>
              <a:buChar char="●"/>
            </a:pPr>
            <a:r>
              <a:rPr lang="en-GB" sz="4828">
                <a:solidFill>
                  <a:srgbClr val="000000"/>
                </a:solidFill>
              </a:rPr>
              <a:t>P</a:t>
            </a:r>
            <a:r>
              <a:rPr lang="en-GB" sz="4828">
                <a:solidFill>
                  <a:srgbClr val="000000"/>
                </a:solidFill>
              </a:rPr>
              <a:t>assenger Details</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Number of passengers</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Name of primary passenger</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User id of primary passenger</a:t>
            </a:r>
            <a:endParaRPr sz="4828">
              <a:solidFill>
                <a:srgbClr val="000000"/>
              </a:solidFill>
            </a:endParaRPr>
          </a:p>
          <a:p>
            <a:pPr indent="-305248" lvl="0" marL="457200" rtl="0" algn="l">
              <a:lnSpc>
                <a:spcPct val="107916"/>
              </a:lnSpc>
              <a:spcBef>
                <a:spcPts val="0"/>
              </a:spcBef>
              <a:spcAft>
                <a:spcPts val="0"/>
              </a:spcAft>
              <a:buClr>
                <a:srgbClr val="000000"/>
              </a:buClr>
              <a:buSzPct val="100000"/>
              <a:buFont typeface="Open Sans"/>
              <a:buChar char="●"/>
            </a:pPr>
            <a:r>
              <a:rPr lang="en-GB" sz="4828">
                <a:solidFill>
                  <a:srgbClr val="000000"/>
                </a:solidFill>
              </a:rPr>
              <a:t>View Car Details</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Model</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Color</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Seating capacity</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Car Id (number plate)</a:t>
            </a:r>
            <a:endParaRPr sz="4828">
              <a:solidFill>
                <a:srgbClr val="000000"/>
              </a:solidFill>
            </a:endParaRPr>
          </a:p>
          <a:p>
            <a:pPr indent="-305248" lvl="0" marL="457200" rtl="0" algn="l">
              <a:lnSpc>
                <a:spcPct val="107916"/>
              </a:lnSpc>
              <a:spcBef>
                <a:spcPts val="0"/>
              </a:spcBef>
              <a:spcAft>
                <a:spcPts val="0"/>
              </a:spcAft>
              <a:buClr>
                <a:srgbClr val="000000"/>
              </a:buClr>
              <a:buSzPct val="100000"/>
              <a:buFont typeface="Open Sans"/>
              <a:buChar char="●"/>
            </a:pPr>
            <a:r>
              <a:rPr lang="en-GB" sz="4828">
                <a:solidFill>
                  <a:srgbClr val="000000"/>
                </a:solidFill>
              </a:rPr>
              <a:t>View Driver Details</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Name</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Driver’s Current location</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Phone number</a:t>
            </a:r>
            <a:endParaRPr sz="4828">
              <a:solidFill>
                <a:srgbClr val="000000"/>
              </a:solidFill>
            </a:endParaRPr>
          </a:p>
          <a:p>
            <a:pPr indent="-305248" lvl="0" marL="457200" rtl="0" algn="l">
              <a:lnSpc>
                <a:spcPct val="107916"/>
              </a:lnSpc>
              <a:spcBef>
                <a:spcPts val="0"/>
              </a:spcBef>
              <a:spcAft>
                <a:spcPts val="0"/>
              </a:spcAft>
              <a:buClr>
                <a:srgbClr val="000000"/>
              </a:buClr>
              <a:buSzPct val="100000"/>
              <a:buFont typeface="Open Sans"/>
              <a:buChar char="●"/>
            </a:pPr>
            <a:r>
              <a:rPr lang="en-GB" sz="4828">
                <a:solidFill>
                  <a:srgbClr val="000000"/>
                </a:solidFill>
              </a:rPr>
              <a:t>Make Payment</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Payment id</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amount</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Payment mode</a:t>
            </a:r>
            <a:endParaRPr sz="4828">
              <a:solidFill>
                <a:srgbClr val="000000"/>
              </a:solidFill>
            </a:endParaRPr>
          </a:p>
          <a:p>
            <a:pPr indent="-305248" lvl="0" marL="457200" rtl="0" algn="l">
              <a:lnSpc>
                <a:spcPct val="107916"/>
              </a:lnSpc>
              <a:spcBef>
                <a:spcPts val="0"/>
              </a:spcBef>
              <a:spcAft>
                <a:spcPts val="0"/>
              </a:spcAft>
              <a:buClr>
                <a:srgbClr val="000000"/>
              </a:buClr>
              <a:buSzPct val="100000"/>
              <a:buFont typeface="Open Sans"/>
              <a:buChar char="●"/>
            </a:pPr>
            <a:r>
              <a:rPr lang="en-GB" sz="4828">
                <a:solidFill>
                  <a:srgbClr val="000000"/>
                </a:solidFill>
              </a:rPr>
              <a:t>Provide Review Information</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Car review</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Driver review</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Rating</a:t>
            </a:r>
            <a:endParaRPr sz="4828">
              <a:solidFill>
                <a:srgbClr val="000000"/>
              </a:solidFill>
            </a:endParaRPr>
          </a:p>
          <a:p>
            <a:pPr indent="-305248" lvl="1" marL="914400" rtl="0" algn="l">
              <a:lnSpc>
                <a:spcPct val="107916"/>
              </a:lnSpc>
              <a:spcBef>
                <a:spcPts val="0"/>
              </a:spcBef>
              <a:spcAft>
                <a:spcPts val="0"/>
              </a:spcAft>
              <a:buClr>
                <a:srgbClr val="000000"/>
              </a:buClr>
              <a:buSzPct val="100000"/>
              <a:buFont typeface="Open Sans"/>
              <a:buChar char="o"/>
            </a:pPr>
            <a:r>
              <a:rPr lang="en-GB" sz="4828">
                <a:solidFill>
                  <a:srgbClr val="000000"/>
                </a:solidFill>
              </a:rPr>
              <a:t>comments</a:t>
            </a:r>
            <a:endParaRPr sz="4828">
              <a:solidFill>
                <a:srgbClr val="000000"/>
              </a:solidFill>
            </a:endParaRPr>
          </a:p>
          <a:p>
            <a:pPr indent="0" lvl="0" marL="0" rtl="0" algn="l">
              <a:lnSpc>
                <a:spcPct val="107916"/>
              </a:lnSpc>
              <a:spcBef>
                <a:spcPts val="800"/>
              </a:spcBef>
              <a:spcAft>
                <a:spcPts val="0"/>
              </a:spcAft>
              <a:buNone/>
            </a:pPr>
            <a:r>
              <a:t/>
            </a:r>
            <a:endParaRPr sz="1200">
              <a:solidFill>
                <a:srgbClr val="000000"/>
              </a:solidFill>
              <a:latin typeface="Calibri"/>
              <a:ea typeface="Calibri"/>
              <a:cs typeface="Calibri"/>
              <a:sym typeface="Calibri"/>
            </a:endParaRPr>
          </a:p>
          <a:p>
            <a:pPr indent="0" lvl="0" marL="0" rtl="0" algn="l">
              <a:lnSpc>
                <a:spcPct val="107916"/>
              </a:lnSpc>
              <a:spcBef>
                <a:spcPts val="800"/>
              </a:spcBef>
              <a:spcAft>
                <a:spcPts val="0"/>
              </a:spcAft>
              <a:buNone/>
            </a:pPr>
            <a:r>
              <a:t/>
            </a:r>
            <a:endParaRPr sz="1200">
              <a:solidFill>
                <a:srgbClr val="000000"/>
              </a:solidFill>
              <a:latin typeface="Calibri"/>
              <a:ea typeface="Calibri"/>
              <a:cs typeface="Calibri"/>
              <a:sym typeface="Calibri"/>
            </a:endParaRPr>
          </a:p>
          <a:p>
            <a:pPr indent="0" lvl="0" marL="0" rtl="0" algn="l">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EPICS </a:t>
            </a:r>
            <a:endParaRPr/>
          </a:p>
        </p:txBody>
      </p:sp>
      <p:pic>
        <p:nvPicPr>
          <p:cNvPr id="105" name="Google Shape;105;p19"/>
          <p:cNvPicPr preferRelativeResize="0"/>
          <p:nvPr/>
        </p:nvPicPr>
        <p:blipFill>
          <a:blip r:embed="rId3">
            <a:alphaModFix/>
          </a:blip>
          <a:stretch>
            <a:fillRect/>
          </a:stretch>
        </p:blipFill>
        <p:spPr>
          <a:xfrm>
            <a:off x="2448900" y="445025"/>
            <a:ext cx="4692225" cy="426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66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1</a:t>
            </a:r>
            <a:endParaRPr/>
          </a:p>
          <a:p>
            <a:pPr indent="0" lvl="0" marL="0" rtl="0" algn="l">
              <a:spcBef>
                <a:spcPts val="0"/>
              </a:spcBef>
              <a:spcAft>
                <a:spcPts val="0"/>
              </a:spcAft>
              <a:buNone/>
            </a:pPr>
            <a:r>
              <a:t/>
            </a:r>
            <a:endParaRPr/>
          </a:p>
        </p:txBody>
      </p:sp>
      <p:pic>
        <p:nvPicPr>
          <p:cNvPr id="111" name="Google Shape;111;p20"/>
          <p:cNvPicPr preferRelativeResize="0"/>
          <p:nvPr/>
        </p:nvPicPr>
        <p:blipFill>
          <a:blip r:embed="rId3">
            <a:alphaModFix/>
          </a:blip>
          <a:stretch>
            <a:fillRect/>
          </a:stretch>
        </p:blipFill>
        <p:spPr>
          <a:xfrm>
            <a:off x="3507650" y="566250"/>
            <a:ext cx="4592975" cy="4188925"/>
          </a:xfrm>
          <a:prstGeom prst="rect">
            <a:avLst/>
          </a:prstGeom>
          <a:noFill/>
          <a:ln>
            <a:noFill/>
          </a:ln>
        </p:spPr>
      </p:pic>
      <p:sp>
        <p:nvSpPr>
          <p:cNvPr id="112" name="Google Shape;112;p20"/>
          <p:cNvSpPr txBox="1"/>
          <p:nvPr/>
        </p:nvSpPr>
        <p:spPr>
          <a:xfrm>
            <a:off x="110100" y="4755175"/>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AADITH 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92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2</a:t>
            </a:r>
            <a:endParaRPr/>
          </a:p>
        </p:txBody>
      </p:sp>
      <p:pic>
        <p:nvPicPr>
          <p:cNvPr id="118" name="Google Shape;118;p21"/>
          <p:cNvPicPr preferRelativeResize="0"/>
          <p:nvPr/>
        </p:nvPicPr>
        <p:blipFill>
          <a:blip r:embed="rId3">
            <a:alphaModFix/>
          </a:blip>
          <a:stretch>
            <a:fillRect/>
          </a:stretch>
        </p:blipFill>
        <p:spPr>
          <a:xfrm>
            <a:off x="3224525" y="330325"/>
            <a:ext cx="5096300" cy="4388475"/>
          </a:xfrm>
          <a:prstGeom prst="rect">
            <a:avLst/>
          </a:prstGeom>
          <a:noFill/>
          <a:ln>
            <a:noFill/>
          </a:ln>
        </p:spPr>
      </p:pic>
      <p:sp>
        <p:nvSpPr>
          <p:cNvPr id="119" name="Google Shape;119;p21"/>
          <p:cNvSpPr txBox="1"/>
          <p:nvPr/>
        </p:nvSpPr>
        <p:spPr>
          <a:xfrm>
            <a:off x="377500" y="4797450"/>
            <a:ext cx="73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RADHIKA</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