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slideLayouts/slideLayout7.xml" ContentType="application/vnd.openxmlformats-officedocument.presentationml.slideLayout+xml"/>
  <Override PartName="/ppt/slideLayouts/slideLayout8.xml" ContentType="application/vnd.openxmlformats-officedocument.presentationml.slideLayout+xml"/>
  <Default Extension="png" ContentType="image/png"/>
  <Override PartName="/ppt/notesSlides/notesSlide1.xml" ContentType="application/vnd.openxmlformats-officedocument.presentationml.notesSlide+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6"/>
  </p:notesMasterIdLst>
  <p:sldIdLst>
    <p:sldId id="272" r:id="rId2"/>
    <p:sldId id="259" r:id="rId3"/>
    <p:sldId id="261" r:id="rId4"/>
    <p:sldId id="265" r:id="rId5"/>
    <p:sldId id="269" r:id="rId6"/>
    <p:sldId id="268" r:id="rId7"/>
    <p:sldId id="266" r:id="rId8"/>
    <p:sldId id="260" r:id="rId9"/>
    <p:sldId id="264" r:id="rId10"/>
    <p:sldId id="262" r:id="rId11"/>
    <p:sldId id="263" r:id="rId12"/>
    <p:sldId id="267" r:id="rId13"/>
    <p:sldId id="270" r:id="rId14"/>
    <p:sldId id="271" r:id="rId1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990033"/>
  </p:clrMru>
  <p:extLst>
    <p:ext uri="{E76CE94A-603C-4142-B9EB-6D1370010A27}">
      <p14:discardImageEditData xmlns:p14="http://schemas.microsoft.com/office/powerpoint/2010/main" xmlns="" val="0"/>
    </p:ext>
    <p:ext uri="{D31A062A-798A-4329-ABDD-BBA856620510}">
      <p14:defaultImageDpi xmlns:p14="http://schemas.microsoft.com/office/powerpoint/2010/main" xmlns="" val="32767"/>
    </p:ext>
    <p:ext uri="{FD5EFAAD-0ECE-453E-9831-46B23BE46B34}">
      <p15:chartTrackingRefBased xmlns:p15="http://schemas.microsoft.com/office/powerpoint/2012/main" xmlns=""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p:restoredLeft sz="14995" autoAdjust="0"/>
    <p:restoredTop sz="94660"/>
  </p:normalViewPr>
  <p:slideViewPr>
    <p:cSldViewPr snapToGrid="0">
      <p:cViewPr varScale="1">
        <p:scale>
          <a:sx n="82" d="100"/>
          <a:sy n="82" d="100"/>
        </p:scale>
        <p:origin x="-720" y="-91"/>
      </p:cViewPr>
      <p:guideLst>
        <p:guide orient="horz" pos="2160"/>
        <p:guide pos="3840"/>
      </p:guideLst>
    </p:cSldViewPr>
  </p:slideViewPr>
  <p:notesTextViewPr>
    <p:cViewPr>
      <p:scale>
        <a:sx n="1" d="1"/>
        <a:sy n="1" d="1"/>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0D8F05A-CCE0-4C2F-A55B-51C23CBB2715}" type="datetimeFigureOut">
              <a:rPr lang="en-IN" smtClean="0"/>
              <a:pPr/>
              <a:t>30-04-2025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FCC4B89-8687-4C21-8EC2-F81C3C0A73E2}" type="slidenum">
              <a:rPr lang="en-IN" smtClean="0"/>
              <a:pPr/>
              <a:t>‹#›</a:t>
            </a:fld>
            <a:endParaRPr lang="en-IN"/>
          </a:p>
        </p:txBody>
      </p:sp>
    </p:spTree>
    <p:extLst>
      <p:ext uri="{BB962C8B-B14F-4D97-AF65-F5344CB8AC3E}">
        <p14:creationId xmlns:p14="http://schemas.microsoft.com/office/powerpoint/2010/main" xmlns="" val="426378117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BFCC4B89-8687-4C21-8EC2-F81C3C0A73E2}" type="slidenum">
              <a:rPr lang="en-IN" smtClean="0"/>
              <a:pPr/>
              <a:t>11</a:t>
            </a:fld>
            <a:endParaRPr lang="en-IN"/>
          </a:p>
        </p:txBody>
      </p:sp>
    </p:spTree>
    <p:extLst>
      <p:ext uri="{BB962C8B-B14F-4D97-AF65-F5344CB8AC3E}">
        <p14:creationId xmlns:p14="http://schemas.microsoft.com/office/powerpoint/2010/main" xmlns="" val="344576499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xmlns=""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FEFC8FBC-6BA2-4A4E-9230-DF8ED9555A0F}" type="datetimeFigureOut">
              <a:rPr lang="en-IN" smtClean="0"/>
              <a:pPr/>
              <a:t>30-04-2025</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5050B954-493C-4030-ACCF-EAE55F739D46}" type="slidenum">
              <a:rPr lang="en-IN" smtClean="0"/>
              <a:pPr/>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7153379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FC8FBC-6BA2-4A4E-9230-DF8ED9555A0F}" type="datetimeFigureOut">
              <a:rPr lang="en-IN" smtClean="0"/>
              <a:pPr/>
              <a:t>30-04-2025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50B954-493C-4030-ACCF-EAE55F739D46}" type="slidenum">
              <a:rPr lang="en-IN" smtClean="0"/>
              <a:pPr/>
              <a:t>‹#›</a:t>
            </a:fld>
            <a:endParaRPr lang="en-IN"/>
          </a:p>
        </p:txBody>
      </p:sp>
    </p:spTree>
    <p:extLst>
      <p:ext uri="{BB962C8B-B14F-4D97-AF65-F5344CB8AC3E}">
        <p14:creationId xmlns:p14="http://schemas.microsoft.com/office/powerpoint/2010/main" xmlns="" val="75135578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FC8FBC-6BA2-4A4E-9230-DF8ED9555A0F}" type="datetimeFigureOut">
              <a:rPr lang="en-IN" smtClean="0"/>
              <a:pPr/>
              <a:t>30-04-2025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50B954-493C-4030-ACCF-EAE55F739D46}" type="slidenum">
              <a:rPr lang="en-IN" smtClean="0"/>
              <a:pPr/>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625804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FC8FBC-6BA2-4A4E-9230-DF8ED9555A0F}" type="datetimeFigureOut">
              <a:rPr lang="en-IN" smtClean="0"/>
              <a:pPr/>
              <a:t>30-04-2025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50B954-493C-4030-ACCF-EAE55F739D46}" type="slidenum">
              <a:rPr lang="en-IN" smtClean="0"/>
              <a:pPr/>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423070137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FC8FBC-6BA2-4A4E-9230-DF8ED9555A0F}" type="datetimeFigureOut">
              <a:rPr lang="en-IN" smtClean="0"/>
              <a:pPr/>
              <a:t>30-04-2025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50B954-493C-4030-ACCF-EAE55F739D46}" type="slidenum">
              <a:rPr lang="en-IN" smtClean="0"/>
              <a:pPr/>
              <a:t>‹#›</a:t>
            </a:fld>
            <a:endParaRPr lang="en-IN"/>
          </a:p>
        </p:txBody>
      </p:sp>
    </p:spTree>
    <p:extLst>
      <p:ext uri="{BB962C8B-B14F-4D97-AF65-F5344CB8AC3E}">
        <p14:creationId xmlns:p14="http://schemas.microsoft.com/office/powerpoint/2010/main" xmlns="" val="21221925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FC8FBC-6BA2-4A4E-9230-DF8ED9555A0F}" type="datetimeFigureOut">
              <a:rPr lang="en-IN" smtClean="0"/>
              <a:pPr/>
              <a:t>30-04-2025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50B954-493C-4030-ACCF-EAE55F739D46}" type="slidenum">
              <a:rPr lang="en-IN" smtClean="0"/>
              <a:pPr/>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123263177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FC8FBC-6BA2-4A4E-9230-DF8ED9555A0F}" type="datetimeFigureOut">
              <a:rPr lang="en-IN" smtClean="0"/>
              <a:pPr/>
              <a:t>30-04-2025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50B954-493C-4030-ACCF-EAE55F739D46}" type="slidenum">
              <a:rPr lang="en-IN" smtClean="0"/>
              <a:pPr/>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04719034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FC8FBC-6BA2-4A4E-9230-DF8ED9555A0F}" type="datetimeFigureOut">
              <a:rPr lang="en-IN" smtClean="0"/>
              <a:pPr/>
              <a:t>30-04-2025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50B954-493C-4030-ACCF-EAE55F739D46}" type="slidenum">
              <a:rPr lang="en-IN" smtClean="0"/>
              <a:pPr/>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2556342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FC8FBC-6BA2-4A4E-9230-DF8ED9555A0F}" type="datetimeFigureOut">
              <a:rPr lang="en-IN" smtClean="0"/>
              <a:pPr/>
              <a:t>30-04-2025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50B954-493C-4030-ACCF-EAE55F739D46}" type="slidenum">
              <a:rPr lang="en-IN" smtClean="0"/>
              <a:pPr/>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751368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EFC8FBC-6BA2-4A4E-9230-DF8ED9555A0F}" type="datetimeFigureOut">
              <a:rPr lang="en-IN" smtClean="0"/>
              <a:pPr/>
              <a:t>30-04-2025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50B954-493C-4030-ACCF-EAE55F739D46}" type="slidenum">
              <a:rPr lang="en-IN" smtClean="0"/>
              <a:pPr/>
              <a:t>‹#›</a:t>
            </a:fld>
            <a:endParaRPr lang="en-IN"/>
          </a:p>
        </p:txBody>
      </p:sp>
    </p:spTree>
    <p:extLst>
      <p:ext uri="{BB962C8B-B14F-4D97-AF65-F5344CB8AC3E}">
        <p14:creationId xmlns:p14="http://schemas.microsoft.com/office/powerpoint/2010/main" xmlns="" val="22916463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EFC8FBC-6BA2-4A4E-9230-DF8ED9555A0F}" type="datetimeFigureOut">
              <a:rPr lang="en-IN" smtClean="0"/>
              <a:pPr/>
              <a:t>30-04-2025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5050B954-493C-4030-ACCF-EAE55F739D46}" type="slidenum">
              <a:rPr lang="en-IN" smtClean="0"/>
              <a:pPr/>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9007958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EFC8FBC-6BA2-4A4E-9230-DF8ED9555A0F}" type="datetimeFigureOut">
              <a:rPr lang="en-IN" smtClean="0"/>
              <a:pPr/>
              <a:t>30-04-2025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50B954-493C-4030-ACCF-EAE55F739D46}" type="slidenum">
              <a:rPr lang="en-IN" smtClean="0"/>
              <a:pPr/>
              <a:t>‹#›</a:t>
            </a:fld>
            <a:endParaRPr lang="en-IN"/>
          </a:p>
        </p:txBody>
      </p:sp>
    </p:spTree>
    <p:extLst>
      <p:ext uri="{BB962C8B-B14F-4D97-AF65-F5344CB8AC3E}">
        <p14:creationId xmlns:p14="http://schemas.microsoft.com/office/powerpoint/2010/main" xmlns="" val="349436613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EFC8FBC-6BA2-4A4E-9230-DF8ED9555A0F}" type="datetimeFigureOut">
              <a:rPr lang="en-IN" smtClean="0"/>
              <a:pPr/>
              <a:t>30-04-2025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5050B954-493C-4030-ACCF-EAE55F739D46}" type="slidenum">
              <a:rPr lang="en-IN" smtClean="0"/>
              <a:pPr/>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28412720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EFC8FBC-6BA2-4A4E-9230-DF8ED9555A0F}" type="datetimeFigureOut">
              <a:rPr lang="en-IN" smtClean="0"/>
              <a:pPr/>
              <a:t>30-04-2025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5050B954-493C-4030-ACCF-EAE55F739D46}" type="slidenum">
              <a:rPr lang="en-IN" smtClean="0"/>
              <a:pPr/>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5754259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EFC8FBC-6BA2-4A4E-9230-DF8ED9555A0F}" type="datetimeFigureOut">
              <a:rPr lang="en-IN" smtClean="0"/>
              <a:pPr/>
              <a:t>30-04-2025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5050B954-493C-4030-ACCF-EAE55F739D46}" type="slidenum">
              <a:rPr lang="en-IN" smtClean="0"/>
              <a:pPr/>
              <a:t>‹#›</a:t>
            </a:fld>
            <a:endParaRPr lang="en-IN"/>
          </a:p>
        </p:txBody>
      </p:sp>
    </p:spTree>
    <p:extLst>
      <p:ext uri="{BB962C8B-B14F-4D97-AF65-F5344CB8AC3E}">
        <p14:creationId xmlns:p14="http://schemas.microsoft.com/office/powerpoint/2010/main" xmlns="" val="29791568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FC8FBC-6BA2-4A4E-9230-DF8ED9555A0F}" type="datetimeFigureOut">
              <a:rPr lang="en-IN" smtClean="0"/>
              <a:pPr/>
              <a:t>30-04-2025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50B954-493C-4030-ACCF-EAE55F739D46}" type="slidenum">
              <a:rPr lang="en-IN" smtClean="0"/>
              <a:pPr/>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xmlns="" val="33766305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EFC8FBC-6BA2-4A4E-9230-DF8ED9555A0F}" type="datetimeFigureOut">
              <a:rPr lang="en-IN" smtClean="0"/>
              <a:pPr/>
              <a:t>30-04-2025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5050B954-493C-4030-ACCF-EAE55F739D46}" type="slidenum">
              <a:rPr lang="en-IN" smtClean="0"/>
              <a:pPr/>
              <a:t>‹#›</a:t>
            </a:fld>
            <a:endParaRPr lang="en-IN"/>
          </a:p>
        </p:txBody>
      </p:sp>
    </p:spTree>
    <p:extLst>
      <p:ext uri="{BB962C8B-B14F-4D97-AF65-F5344CB8AC3E}">
        <p14:creationId xmlns:p14="http://schemas.microsoft.com/office/powerpoint/2010/main" xmlns="" val="30280162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4.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19">
              <a:extLst>
                <a:ext uri="{28A0092B-C50C-407E-A947-70E740481C1C}">
                  <a14:useLocalDpi xmlns:a14="http://schemas.microsoft.com/office/drawing/2010/main" xmlns=""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0">
              <a:extLst>
                <a:ext uri="{28A0092B-C50C-407E-A947-70E740481C1C}">
                  <a14:useLocalDpi xmlns:a14="http://schemas.microsoft.com/office/drawing/2010/main" xmlns=""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0">
              <a:extLst>
                <a:ext uri="{28A0092B-C50C-407E-A947-70E740481C1C}">
                  <a14:useLocalDpi xmlns:a14="http://schemas.microsoft.com/office/drawing/2010/main" xmlns=""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FEFC8FBC-6BA2-4A4E-9230-DF8ED9555A0F}" type="datetimeFigureOut">
              <a:rPr lang="en-IN" smtClean="0"/>
              <a:pPr/>
              <a:t>30-04-2025</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5050B954-493C-4030-ACCF-EAE55F739D46}" type="slidenum">
              <a:rPr lang="en-IN" smtClean="0"/>
              <a:pPr/>
              <a:t>‹#›</a:t>
            </a:fld>
            <a:endParaRPr lang="en-IN"/>
          </a:p>
        </p:txBody>
      </p:sp>
    </p:spTree>
    <p:extLst>
      <p:ext uri="{BB962C8B-B14F-4D97-AF65-F5344CB8AC3E}">
        <p14:creationId xmlns:p14="http://schemas.microsoft.com/office/powerpoint/2010/main" xmlns="" val="328746688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5" Type="http://schemas.openxmlformats.org/officeDocument/2006/relationships/image" Target="../media/image10.png"/><Relationship Id="rId4" Type="http://schemas.openxmlformats.org/officeDocument/2006/relationships/image" Target="../media/image9.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7.xml"/><Relationship Id="rId5" Type="http://schemas.openxmlformats.org/officeDocument/2006/relationships/image" Target="../media/image15.jpeg"/><Relationship Id="rId4" Type="http://schemas.openxmlformats.org/officeDocument/2006/relationships/image" Target="../media/image14.jpe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2"/>
          <a:srcRect/>
          <a:stretch>
            <a:fillRect/>
          </a:stretch>
        </p:blipFill>
        <p:spPr bwMode="auto">
          <a:xfrm>
            <a:off x="6288832" y="839755"/>
            <a:ext cx="5057192" cy="2416629"/>
          </a:xfrm>
          <a:prstGeom prst="rect">
            <a:avLst/>
          </a:prstGeom>
          <a:ln>
            <a:noFill/>
          </a:ln>
          <a:effectLst>
            <a:outerShdw blurRad="292100" dist="139700" dir="2700000" algn="tl" rotWithShape="0">
              <a:srgbClr val="333333">
                <a:alpha val="65000"/>
              </a:srgbClr>
            </a:outerShdw>
          </a:effectLst>
        </p:spPr>
      </p:pic>
      <p:pic>
        <p:nvPicPr>
          <p:cNvPr id="1027" name="Picture 3"/>
          <p:cNvPicPr>
            <a:picLocks noChangeAspect="1" noChangeArrowheads="1"/>
          </p:cNvPicPr>
          <p:nvPr/>
        </p:nvPicPr>
        <p:blipFill>
          <a:blip r:embed="rId3"/>
          <a:srcRect/>
          <a:stretch>
            <a:fillRect/>
          </a:stretch>
        </p:blipFill>
        <p:spPr bwMode="auto">
          <a:xfrm>
            <a:off x="894054" y="866580"/>
            <a:ext cx="5349875" cy="2400300"/>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pic>
        <p:nvPicPr>
          <p:cNvPr id="6" name="Picture 2" descr="Fake Amazon Mail Phishes for Login, Payment Information | Malwarebytes Labs">
            <a:extLst>
              <a:ext uri="{FF2B5EF4-FFF2-40B4-BE49-F238E27FC236}">
                <a16:creationId xmlns:a16="http://schemas.microsoft.com/office/drawing/2014/main" xmlns="" id="{F359F751-450A-1785-6132-43CED0CFC744}"/>
              </a:ext>
            </a:extLst>
          </p:cNvPr>
          <p:cNvPicPr>
            <a:picLocks noChangeAspect="1" noChangeArrowheads="1"/>
          </p:cNvPicPr>
          <p:nvPr/>
        </p:nvPicPr>
        <p:blipFill>
          <a:blip r:embed="rId4">
            <a:extLst>
              <a:ext uri="{28A0092B-C50C-407E-A947-70E740481C1C}">
                <a14:useLocalDpi xmlns:a14="http://schemas.microsoft.com/office/drawing/2010/main" xmlns="" val="0"/>
              </a:ext>
            </a:extLst>
          </a:blip>
          <a:srcRect/>
          <a:stretch>
            <a:fillRect/>
          </a:stretch>
        </p:blipFill>
        <p:spPr bwMode="auto">
          <a:xfrm>
            <a:off x="886409" y="3321699"/>
            <a:ext cx="5368212" cy="286449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xmlns="">
                <a:solidFill>
                  <a:srgbClr val="FFFFFF"/>
                </a:solidFill>
              </a14:hiddenFill>
            </a:ext>
          </a:extLst>
        </p:spPr>
      </p:pic>
      <p:pic>
        <p:nvPicPr>
          <p:cNvPr id="7" name="Picture 10" descr="Equifax Has Been Pointing People to a Knockoff Phishing Site">
            <a:extLst>
              <a:ext uri="{FF2B5EF4-FFF2-40B4-BE49-F238E27FC236}">
                <a16:creationId xmlns:a16="http://schemas.microsoft.com/office/drawing/2014/main" xmlns="" id="{86E87460-71F8-6C3B-BB1C-DB68589B8258}"/>
              </a:ext>
            </a:extLst>
          </p:cNvPr>
          <p:cNvPicPr>
            <a:picLocks noChangeAspect="1" noChangeArrowheads="1"/>
          </p:cNvPicPr>
          <p:nvPr/>
        </p:nvPicPr>
        <p:blipFill>
          <a:blip r:embed="rId5">
            <a:extLst>
              <a:ext uri="{28A0092B-C50C-407E-A947-70E740481C1C}">
                <a14:useLocalDpi xmlns:a14="http://schemas.microsoft.com/office/drawing/2010/main" xmlns="" val="0"/>
              </a:ext>
            </a:extLst>
          </a:blip>
          <a:srcRect/>
          <a:stretch>
            <a:fillRect/>
          </a:stretch>
        </p:blipFill>
        <p:spPr bwMode="auto">
          <a:xfrm>
            <a:off x="6279502" y="3293706"/>
            <a:ext cx="5047861" cy="2883159"/>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a:extLst>
            <a:ext uri="{909E8E84-426E-40DD-AFC4-6F175D3DCCD1}">
              <a14:hiddenFill xmlns:a14="http://schemas.microsoft.com/office/drawing/2010/main" xmlns="">
                <a:solidFill>
                  <a:srgbClr val="FFFFFF"/>
                </a:solidFill>
              </a14:hiddenFill>
            </a:ext>
          </a:extLst>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4"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randombar(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1">
            <a:extLst>
              <a:ext uri="{FF2B5EF4-FFF2-40B4-BE49-F238E27FC236}">
                <a16:creationId xmlns:a16="http://schemas.microsoft.com/office/drawing/2014/main" xmlns="" id="{04805C43-D41B-F11F-62C1-E87173516358}"/>
              </a:ext>
            </a:extLst>
          </p:cNvPr>
          <p:cNvSpPr>
            <a:spLocks noChangeArrowheads="1"/>
          </p:cNvSpPr>
          <p:nvPr/>
        </p:nvSpPr>
        <p:spPr bwMode="auto">
          <a:xfrm>
            <a:off x="2798767" y="1548460"/>
            <a:ext cx="7614585" cy="4493538"/>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defTabSz="914400" rtl="0" eaLnBrk="0" fontAlgn="base" latinLnBrk="0" hangingPunct="0">
              <a:lnSpc>
                <a:spcPct val="100000"/>
              </a:lnSpc>
              <a:spcBef>
                <a:spcPct val="0"/>
              </a:spcBef>
              <a:spcAft>
                <a:spcPct val="0"/>
              </a:spcAft>
              <a:buClrTx/>
              <a:buSzTx/>
              <a:buFontTx/>
              <a:buAutoNum type="arabicPeriod"/>
              <a:tabLst/>
            </a:pPr>
            <a:r>
              <a:rPr kumimoji="0" lang="en-US" altLang="en-US" sz="2500" b="0" i="0" u="none" strike="noStrike" cap="none" normalizeH="0" baseline="0" dirty="0">
                <a:ln>
                  <a:noFill/>
                </a:ln>
                <a:solidFill>
                  <a:schemeClr val="tx1"/>
                </a:solidFill>
                <a:effectLst/>
                <a:latin typeface="Arial" panose="020B0604020202020204" pitchFamily="34" charset="0"/>
              </a:rPr>
              <a:t>All-in-one scam detection tool</a:t>
            </a:r>
          </a:p>
          <a:p>
            <a:pPr marL="0" marR="0" lvl="0" indent="0" defTabSz="914400" rtl="0" eaLnBrk="0" fontAlgn="base" latinLnBrk="0" hangingPunct="0">
              <a:lnSpc>
                <a:spcPct val="100000"/>
              </a:lnSpc>
              <a:spcBef>
                <a:spcPct val="0"/>
              </a:spcBef>
              <a:spcAft>
                <a:spcPct val="0"/>
              </a:spcAft>
              <a:buClrTx/>
              <a:buSzTx/>
              <a:buFontTx/>
              <a:buAutoNum type="arabicPeriod" startAt="2"/>
              <a:tabLst/>
            </a:pPr>
            <a:r>
              <a:rPr kumimoji="0" lang="en-US" altLang="en-US" sz="2500" b="0" i="0" u="none" strike="noStrike" cap="none" normalizeH="0" baseline="0" dirty="0">
                <a:ln>
                  <a:noFill/>
                </a:ln>
                <a:solidFill>
                  <a:schemeClr val="tx1"/>
                </a:solidFill>
                <a:effectLst/>
                <a:latin typeface="Arial" panose="020B0604020202020204" pitchFamily="34" charset="0"/>
              </a:rPr>
              <a:t>Easy-to-use interface</a:t>
            </a:r>
          </a:p>
          <a:p>
            <a:pPr marL="0" marR="0" lvl="0" indent="0" defTabSz="914400" rtl="0" eaLnBrk="0" fontAlgn="base" latinLnBrk="0" hangingPunct="0">
              <a:lnSpc>
                <a:spcPct val="100000"/>
              </a:lnSpc>
              <a:spcBef>
                <a:spcPct val="0"/>
              </a:spcBef>
              <a:spcAft>
                <a:spcPct val="0"/>
              </a:spcAft>
              <a:buClrTx/>
              <a:buSzTx/>
              <a:buFontTx/>
              <a:buAutoNum type="arabicPeriod" startAt="3"/>
              <a:tabLst/>
            </a:pPr>
            <a:r>
              <a:rPr kumimoji="0" lang="en-US" altLang="en-US" sz="2500" b="0" i="0" u="none" strike="noStrike" cap="none" normalizeH="0" baseline="0" dirty="0">
                <a:ln>
                  <a:noFill/>
                </a:ln>
                <a:solidFill>
                  <a:schemeClr val="tx1"/>
                </a:solidFill>
                <a:effectLst/>
                <a:latin typeface="Arial" panose="020B0604020202020204" pitchFamily="34" charset="0"/>
              </a:rPr>
              <a:t>Real-time website analysis</a:t>
            </a:r>
          </a:p>
          <a:p>
            <a:pPr marL="0" marR="0" lvl="0" indent="0" defTabSz="914400" rtl="0" eaLnBrk="0" fontAlgn="base" latinLnBrk="0" hangingPunct="0">
              <a:lnSpc>
                <a:spcPct val="100000"/>
              </a:lnSpc>
              <a:spcBef>
                <a:spcPct val="0"/>
              </a:spcBef>
              <a:spcAft>
                <a:spcPct val="0"/>
              </a:spcAft>
              <a:buClrTx/>
              <a:buSzTx/>
              <a:buFontTx/>
              <a:buAutoNum type="arabicPeriod" startAt="4"/>
              <a:tabLst/>
            </a:pPr>
            <a:r>
              <a:rPr kumimoji="0" lang="en-US" altLang="en-US" sz="2500" b="0" i="0" u="none" strike="noStrike" cap="none" normalizeH="0" baseline="0" dirty="0">
                <a:ln>
                  <a:noFill/>
                </a:ln>
                <a:solidFill>
                  <a:schemeClr val="tx1"/>
                </a:solidFill>
                <a:effectLst/>
                <a:latin typeface="Arial" panose="020B0604020202020204" pitchFamily="34" charset="0"/>
              </a:rPr>
              <a:t>Clear safety score (percentage-based)</a:t>
            </a:r>
          </a:p>
          <a:p>
            <a:pPr marL="0" marR="0" lvl="0" indent="0" defTabSz="914400" rtl="0" eaLnBrk="0" fontAlgn="base" latinLnBrk="0" hangingPunct="0">
              <a:lnSpc>
                <a:spcPct val="100000"/>
              </a:lnSpc>
              <a:spcBef>
                <a:spcPct val="0"/>
              </a:spcBef>
              <a:spcAft>
                <a:spcPct val="0"/>
              </a:spcAft>
              <a:buClrTx/>
              <a:buSzTx/>
              <a:buFontTx/>
              <a:buAutoNum type="arabicPeriod" startAt="5"/>
              <a:tabLst/>
            </a:pPr>
            <a:r>
              <a:rPr kumimoji="0" lang="en-US" altLang="en-US" sz="2500" b="0" i="0" u="none" strike="noStrike" cap="none" normalizeH="0" baseline="0" dirty="0">
                <a:ln>
                  <a:noFill/>
                </a:ln>
                <a:solidFill>
                  <a:schemeClr val="tx1"/>
                </a:solidFill>
                <a:effectLst/>
                <a:latin typeface="Arial" panose="020B0604020202020204" pitchFamily="34" charset="0"/>
              </a:rPr>
              <a:t>No personal data required</a:t>
            </a:r>
          </a:p>
          <a:p>
            <a:pPr marL="0" marR="0" lvl="0" indent="0" defTabSz="914400" rtl="0" eaLnBrk="0" fontAlgn="base" latinLnBrk="0" hangingPunct="0">
              <a:lnSpc>
                <a:spcPct val="100000"/>
              </a:lnSpc>
              <a:spcBef>
                <a:spcPct val="0"/>
              </a:spcBef>
              <a:spcAft>
                <a:spcPct val="0"/>
              </a:spcAft>
              <a:buClrTx/>
              <a:buSzTx/>
              <a:buFontTx/>
              <a:buAutoNum type="arabicPeriod" startAt="6"/>
              <a:tabLst/>
            </a:pPr>
            <a:r>
              <a:rPr kumimoji="0" lang="en-US" altLang="en-US" sz="2500" b="0" i="0" u="none" strike="noStrike" cap="none" normalizeH="0" baseline="0" dirty="0">
                <a:ln>
                  <a:noFill/>
                </a:ln>
                <a:solidFill>
                  <a:schemeClr val="tx1"/>
                </a:solidFill>
                <a:effectLst/>
                <a:latin typeface="Arial" panose="020B0604020202020204" pitchFamily="34" charset="0"/>
              </a:rPr>
              <a:t>Phone number and email validation</a:t>
            </a:r>
          </a:p>
          <a:p>
            <a:pPr marL="0" marR="0" lvl="0" indent="0" defTabSz="914400" rtl="0" eaLnBrk="0" fontAlgn="base" latinLnBrk="0" hangingPunct="0">
              <a:lnSpc>
                <a:spcPct val="100000"/>
              </a:lnSpc>
              <a:spcBef>
                <a:spcPct val="0"/>
              </a:spcBef>
              <a:spcAft>
                <a:spcPct val="0"/>
              </a:spcAft>
              <a:buClrTx/>
              <a:buSzTx/>
              <a:buFontTx/>
              <a:buAutoNum type="arabicPeriod" startAt="7"/>
              <a:tabLst/>
            </a:pPr>
            <a:r>
              <a:rPr kumimoji="0" lang="en-US" altLang="en-US" sz="2500" b="0" i="0" u="none" strike="noStrike" cap="none" normalizeH="0" baseline="0" dirty="0">
                <a:ln>
                  <a:noFill/>
                </a:ln>
                <a:solidFill>
                  <a:schemeClr val="tx1"/>
                </a:solidFill>
                <a:effectLst/>
                <a:latin typeface="Arial" panose="020B0604020202020204" pitchFamily="34" charset="0"/>
              </a:rPr>
              <a:t>Checks for HTTPS, padlock, grammar, and design</a:t>
            </a:r>
          </a:p>
          <a:p>
            <a:pPr marL="0" marR="0" lvl="0" indent="0" defTabSz="914400" rtl="0" eaLnBrk="0" fontAlgn="base" latinLnBrk="0" hangingPunct="0">
              <a:lnSpc>
                <a:spcPct val="100000"/>
              </a:lnSpc>
              <a:spcBef>
                <a:spcPct val="0"/>
              </a:spcBef>
              <a:spcAft>
                <a:spcPct val="0"/>
              </a:spcAft>
              <a:buClrTx/>
              <a:buSzTx/>
              <a:buFontTx/>
              <a:buAutoNum type="arabicPeriod" startAt="8"/>
              <a:tabLst/>
            </a:pPr>
            <a:r>
              <a:rPr kumimoji="0" lang="en-US" altLang="en-US" sz="2500" b="0" i="0" u="none" strike="noStrike" cap="none" normalizeH="0" baseline="0" dirty="0">
                <a:ln>
                  <a:noFill/>
                </a:ln>
                <a:solidFill>
                  <a:schemeClr val="tx1"/>
                </a:solidFill>
                <a:effectLst/>
                <a:latin typeface="Arial" panose="020B0604020202020204" pitchFamily="34" charset="0"/>
              </a:rPr>
              <a:t>Detects missing or fake policies</a:t>
            </a:r>
          </a:p>
          <a:p>
            <a:pPr marL="0" marR="0" lvl="0" indent="0" defTabSz="914400" rtl="0" eaLnBrk="0" fontAlgn="base" latinLnBrk="0" hangingPunct="0">
              <a:lnSpc>
                <a:spcPct val="100000"/>
              </a:lnSpc>
              <a:spcBef>
                <a:spcPct val="0"/>
              </a:spcBef>
              <a:spcAft>
                <a:spcPct val="0"/>
              </a:spcAft>
              <a:buClrTx/>
              <a:buSzTx/>
              <a:buFontTx/>
              <a:buAutoNum type="arabicPeriod" startAt="9"/>
              <a:tabLst/>
            </a:pPr>
            <a:r>
              <a:rPr kumimoji="0" lang="en-US" altLang="en-US" sz="2500" b="0" i="0" u="none" strike="noStrike" cap="none" normalizeH="0" baseline="0" dirty="0">
                <a:ln>
                  <a:noFill/>
                </a:ln>
                <a:solidFill>
                  <a:schemeClr val="tx1"/>
                </a:solidFill>
                <a:effectLst/>
                <a:latin typeface="Arial" panose="020B0604020202020204" pitchFamily="34" charset="0"/>
              </a:rPr>
              <a:t>Continuously improving with new features</a:t>
            </a:r>
          </a:p>
          <a:p>
            <a:pPr marL="0" marR="0" lvl="0" indent="0" defTabSz="914400" rtl="0" eaLnBrk="0" fontAlgn="base" latinLnBrk="0" hangingPunct="0">
              <a:lnSpc>
                <a:spcPct val="100000"/>
              </a:lnSpc>
              <a:spcBef>
                <a:spcPct val="0"/>
              </a:spcBef>
              <a:spcAft>
                <a:spcPct val="0"/>
              </a:spcAft>
              <a:buClrTx/>
              <a:buSzTx/>
              <a:buFontTx/>
              <a:buAutoNum type="arabicPeriod" startAt="10"/>
              <a:tabLst/>
            </a:pPr>
            <a:r>
              <a:rPr kumimoji="0" lang="en-US" altLang="en-US" sz="2500" b="0" i="0" u="none" strike="noStrike" cap="none" normalizeH="0" baseline="0" dirty="0">
                <a:ln>
                  <a:noFill/>
                </a:ln>
                <a:solidFill>
                  <a:schemeClr val="tx1"/>
                </a:solidFill>
                <a:effectLst/>
                <a:latin typeface="Arial" panose="020B0604020202020204" pitchFamily="34" charset="0"/>
              </a:rPr>
              <a:t>Free and accessible to everyone</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4" name="TextBox 3">
            <a:extLst>
              <a:ext uri="{FF2B5EF4-FFF2-40B4-BE49-F238E27FC236}">
                <a16:creationId xmlns:a16="http://schemas.microsoft.com/office/drawing/2014/main" xmlns="" id="{73377062-731B-30C8-BB19-43F44713AD54}"/>
              </a:ext>
            </a:extLst>
          </p:cNvPr>
          <p:cNvSpPr txBox="1"/>
          <p:nvPr/>
        </p:nvSpPr>
        <p:spPr>
          <a:xfrm>
            <a:off x="1979633" y="734876"/>
            <a:ext cx="8433719" cy="1015663"/>
          </a:xfrm>
          <a:prstGeom prst="rect">
            <a:avLst/>
          </a:prstGeom>
          <a:noFill/>
        </p:spPr>
        <p:txBody>
          <a:bodyPr wrap="none" rtlCol="0">
            <a:spAutoFit/>
          </a:bodyPr>
          <a:lstStyle/>
          <a:p>
            <a:r>
              <a:rPr lang="en-IN" sz="6000" b="1" dirty="0">
                <a:latin typeface="Arial Black" panose="020B0A04020102020204" pitchFamily="34" charset="0"/>
              </a:rPr>
              <a:t>WHY MASKTERS ??</a:t>
            </a:r>
          </a:p>
        </p:txBody>
      </p:sp>
    </p:spTree>
    <p:extLst>
      <p:ext uri="{BB962C8B-B14F-4D97-AF65-F5344CB8AC3E}">
        <p14:creationId xmlns:p14="http://schemas.microsoft.com/office/powerpoint/2010/main" xmlns="" val="3697707996"/>
      </p:ext>
    </p:extLst>
  </p:cSld>
  <p:clrMapOvr>
    <a:masterClrMapping/>
  </p:clrMapOvr>
  <mc:AlternateContent xmlns:mc="http://schemas.openxmlformats.org/markup-compatibility/2006">
    <mc:Choice xmlns:p14="http://schemas.microsoft.com/office/powerpoint/2010/main" xmlns="" Requires="p14">
      <p:transition spd="slow" p14:dur="1250">
        <p14:switch dir="r"/>
      </p:transition>
    </mc:Choice>
    <mc:Fallback>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xmlns="" id="{633C6A6C-F223-A665-AA3C-41A2A8D67B7A}"/>
              </a:ext>
            </a:extLst>
          </p:cNvPr>
          <p:cNvGraphicFramePr>
            <a:graphicFrameLocks noGrp="1"/>
          </p:cNvGraphicFramePr>
          <p:nvPr>
            <p:extLst>
              <p:ext uri="{D42A27DB-BD31-4B8C-83A1-F6EECF244321}">
                <p14:modId xmlns:p14="http://schemas.microsoft.com/office/powerpoint/2010/main" xmlns="" val="2961208210"/>
              </p:ext>
            </p:extLst>
          </p:nvPr>
        </p:nvGraphicFramePr>
        <p:xfrm>
          <a:off x="639097" y="462116"/>
          <a:ext cx="10913805" cy="5799699"/>
        </p:xfrm>
        <a:graphic>
          <a:graphicData uri="http://schemas.openxmlformats.org/drawingml/2006/table">
            <a:tbl>
              <a:tblPr/>
              <a:tblGrid>
                <a:gridCol w="2182761">
                  <a:extLst>
                    <a:ext uri="{9D8B030D-6E8A-4147-A177-3AD203B41FA5}">
                      <a16:colId xmlns:a16="http://schemas.microsoft.com/office/drawing/2014/main" xmlns="" val="4248192798"/>
                    </a:ext>
                  </a:extLst>
                </a:gridCol>
                <a:gridCol w="2182761">
                  <a:extLst>
                    <a:ext uri="{9D8B030D-6E8A-4147-A177-3AD203B41FA5}">
                      <a16:colId xmlns:a16="http://schemas.microsoft.com/office/drawing/2014/main" xmlns="" val="2951648305"/>
                    </a:ext>
                  </a:extLst>
                </a:gridCol>
                <a:gridCol w="2182761">
                  <a:extLst>
                    <a:ext uri="{9D8B030D-6E8A-4147-A177-3AD203B41FA5}">
                      <a16:colId xmlns:a16="http://schemas.microsoft.com/office/drawing/2014/main" xmlns="" val="1142549732"/>
                    </a:ext>
                  </a:extLst>
                </a:gridCol>
                <a:gridCol w="2182761">
                  <a:extLst>
                    <a:ext uri="{9D8B030D-6E8A-4147-A177-3AD203B41FA5}">
                      <a16:colId xmlns:a16="http://schemas.microsoft.com/office/drawing/2014/main" xmlns="" val="2046131911"/>
                    </a:ext>
                  </a:extLst>
                </a:gridCol>
                <a:gridCol w="2182761">
                  <a:extLst>
                    <a:ext uri="{9D8B030D-6E8A-4147-A177-3AD203B41FA5}">
                      <a16:colId xmlns:a16="http://schemas.microsoft.com/office/drawing/2014/main" xmlns="" val="3153587127"/>
                    </a:ext>
                  </a:extLst>
                </a:gridCol>
              </a:tblGrid>
              <a:tr h="471821">
                <a:tc>
                  <a:txBody>
                    <a:bodyPr/>
                    <a:lstStyle/>
                    <a:p>
                      <a:r>
                        <a:rPr lang="en-IN" sz="1500" dirty="0"/>
                        <a:t>Feature / Tool</a:t>
                      </a:r>
                    </a:p>
                  </a:txBody>
                  <a:tcPr marL="38580" marR="38580" marT="19290" marB="19290" anchor="ctr">
                    <a:lnL>
                      <a:noFill/>
                    </a:lnL>
                    <a:lnR>
                      <a:noFill/>
                    </a:lnR>
                    <a:lnT>
                      <a:noFill/>
                    </a:lnT>
                    <a:lnB>
                      <a:noFill/>
                    </a:lnB>
                    <a:noFill/>
                  </a:tcPr>
                </a:tc>
                <a:tc>
                  <a:txBody>
                    <a:bodyPr/>
                    <a:lstStyle/>
                    <a:p>
                      <a:r>
                        <a:rPr lang="en-IN" sz="1500" b="1"/>
                        <a:t>Maskters</a:t>
                      </a:r>
                      <a:endParaRPr lang="en-IN" sz="1500"/>
                    </a:p>
                  </a:txBody>
                  <a:tcPr marL="38580" marR="38580" marT="19290" marB="19290" anchor="ctr">
                    <a:lnL>
                      <a:noFill/>
                    </a:lnL>
                    <a:lnR>
                      <a:noFill/>
                    </a:lnR>
                    <a:lnT>
                      <a:noFill/>
                    </a:lnT>
                    <a:lnB>
                      <a:noFill/>
                    </a:lnB>
                    <a:noFill/>
                  </a:tcPr>
                </a:tc>
                <a:tc>
                  <a:txBody>
                    <a:bodyPr/>
                    <a:lstStyle/>
                    <a:p>
                      <a:r>
                        <a:rPr lang="en-IN" sz="1500" b="1" dirty="0"/>
                        <a:t>Google Safe Browsing</a:t>
                      </a:r>
                      <a:endParaRPr lang="en-IN" sz="1500" dirty="0"/>
                    </a:p>
                  </a:txBody>
                  <a:tcPr marL="38580" marR="38580" marT="19290" marB="19290" anchor="ctr">
                    <a:lnL>
                      <a:noFill/>
                    </a:lnL>
                    <a:lnR>
                      <a:noFill/>
                    </a:lnR>
                    <a:lnT>
                      <a:noFill/>
                    </a:lnT>
                    <a:lnB>
                      <a:noFill/>
                    </a:lnB>
                    <a:noFill/>
                  </a:tcPr>
                </a:tc>
                <a:tc>
                  <a:txBody>
                    <a:bodyPr/>
                    <a:lstStyle/>
                    <a:p>
                      <a:r>
                        <a:rPr lang="en-IN" sz="1500" b="1"/>
                        <a:t>Norton Safe Web</a:t>
                      </a:r>
                      <a:endParaRPr lang="en-IN" sz="1500"/>
                    </a:p>
                  </a:txBody>
                  <a:tcPr marL="38580" marR="38580" marT="19290" marB="19290" anchor="ctr">
                    <a:lnL>
                      <a:noFill/>
                    </a:lnL>
                    <a:lnR>
                      <a:noFill/>
                    </a:lnR>
                    <a:lnT>
                      <a:noFill/>
                    </a:lnT>
                    <a:lnB>
                      <a:noFill/>
                    </a:lnB>
                    <a:noFill/>
                  </a:tcPr>
                </a:tc>
                <a:tc>
                  <a:txBody>
                    <a:bodyPr/>
                    <a:lstStyle/>
                    <a:p>
                      <a:r>
                        <a:rPr lang="en-IN" sz="1500" b="1"/>
                        <a:t>ScamAdviser</a:t>
                      </a:r>
                      <a:endParaRPr lang="en-IN" sz="1500"/>
                    </a:p>
                  </a:txBody>
                  <a:tcPr marL="38580" marR="38580" marT="19290" marB="19290" anchor="ctr">
                    <a:lnL>
                      <a:noFill/>
                    </a:lnL>
                    <a:lnR>
                      <a:noFill/>
                    </a:lnR>
                    <a:lnT>
                      <a:noFill/>
                    </a:lnT>
                    <a:lnB>
                      <a:noFill/>
                    </a:lnB>
                    <a:noFill/>
                  </a:tcPr>
                </a:tc>
                <a:extLst>
                  <a:ext uri="{0D108BD9-81ED-4DB2-BD59-A6C34878D82A}">
                    <a16:rowId xmlns:a16="http://schemas.microsoft.com/office/drawing/2014/main" xmlns="" val="793013897"/>
                  </a:ext>
                </a:extLst>
              </a:tr>
              <a:tr h="471821">
                <a:tc>
                  <a:txBody>
                    <a:bodyPr/>
                    <a:lstStyle/>
                    <a:p>
                      <a:r>
                        <a:rPr lang="en-IN" sz="1500"/>
                        <a:t>🧠 AI-style trust scoring</a:t>
                      </a:r>
                    </a:p>
                  </a:txBody>
                  <a:tcPr marL="38580" marR="38580" marT="19290" marB="19290" anchor="ctr">
                    <a:lnL>
                      <a:noFill/>
                    </a:lnL>
                    <a:lnR>
                      <a:noFill/>
                    </a:lnR>
                    <a:lnT>
                      <a:noFill/>
                    </a:lnT>
                    <a:lnB>
                      <a:noFill/>
                    </a:lnB>
                    <a:noFill/>
                  </a:tcPr>
                </a:tc>
                <a:tc>
                  <a:txBody>
                    <a:bodyPr/>
                    <a:lstStyle/>
                    <a:p>
                      <a:r>
                        <a:rPr lang="en-IN" sz="1500"/>
                        <a:t>✅ Custom safety % score</a:t>
                      </a:r>
                    </a:p>
                  </a:txBody>
                  <a:tcPr marL="38580" marR="38580" marT="19290" marB="19290" anchor="ctr">
                    <a:lnL>
                      <a:noFill/>
                    </a:lnL>
                    <a:lnR>
                      <a:noFill/>
                    </a:lnR>
                    <a:lnT>
                      <a:noFill/>
                    </a:lnT>
                    <a:lnB>
                      <a:noFill/>
                    </a:lnB>
                    <a:noFill/>
                  </a:tcPr>
                </a:tc>
                <a:tc>
                  <a:txBody>
                    <a:bodyPr/>
                    <a:lstStyle/>
                    <a:p>
                      <a:r>
                        <a:rPr lang="en-IN" sz="1500"/>
                        <a:t>❌ No</a:t>
                      </a:r>
                    </a:p>
                  </a:txBody>
                  <a:tcPr marL="38580" marR="38580" marT="19290" marB="19290" anchor="ctr">
                    <a:lnL>
                      <a:noFill/>
                    </a:lnL>
                    <a:lnR>
                      <a:noFill/>
                    </a:lnR>
                    <a:lnT>
                      <a:noFill/>
                    </a:lnT>
                    <a:lnB>
                      <a:noFill/>
                    </a:lnB>
                    <a:noFill/>
                  </a:tcPr>
                </a:tc>
                <a:tc>
                  <a:txBody>
                    <a:bodyPr/>
                    <a:lstStyle/>
                    <a:p>
                      <a:r>
                        <a:rPr lang="en-IN" sz="1500"/>
                        <a:t>❌ No</a:t>
                      </a:r>
                    </a:p>
                  </a:txBody>
                  <a:tcPr marL="38580" marR="38580" marT="19290" marB="19290" anchor="ctr">
                    <a:lnL>
                      <a:noFill/>
                    </a:lnL>
                    <a:lnR>
                      <a:noFill/>
                    </a:lnR>
                    <a:lnT>
                      <a:noFill/>
                    </a:lnT>
                    <a:lnB>
                      <a:noFill/>
                    </a:lnB>
                    <a:noFill/>
                  </a:tcPr>
                </a:tc>
                <a:tc>
                  <a:txBody>
                    <a:bodyPr/>
                    <a:lstStyle/>
                    <a:p>
                      <a:r>
                        <a:rPr lang="en-IN" sz="1500"/>
                        <a:t>✅ Basic trust score</a:t>
                      </a:r>
                    </a:p>
                  </a:txBody>
                  <a:tcPr marL="38580" marR="38580" marT="19290" marB="19290" anchor="ctr">
                    <a:lnL>
                      <a:noFill/>
                    </a:lnL>
                    <a:lnR>
                      <a:noFill/>
                    </a:lnR>
                    <a:lnT>
                      <a:noFill/>
                    </a:lnT>
                    <a:lnB>
                      <a:noFill/>
                    </a:lnB>
                    <a:noFill/>
                  </a:tcPr>
                </a:tc>
                <a:extLst>
                  <a:ext uri="{0D108BD9-81ED-4DB2-BD59-A6C34878D82A}">
                    <a16:rowId xmlns:a16="http://schemas.microsoft.com/office/drawing/2014/main" xmlns="" val="378701193"/>
                  </a:ext>
                </a:extLst>
              </a:tr>
              <a:tr h="471821">
                <a:tc>
                  <a:txBody>
                    <a:bodyPr/>
                    <a:lstStyle/>
                    <a:p>
                      <a:r>
                        <a:rPr lang="en-IN" sz="1500"/>
                        <a:t>🔍 Checks for SSL (https)</a:t>
                      </a:r>
                    </a:p>
                  </a:txBody>
                  <a:tcPr marL="38580" marR="38580" marT="19290" marB="19290" anchor="ctr">
                    <a:lnL>
                      <a:noFill/>
                    </a:lnL>
                    <a:lnR>
                      <a:noFill/>
                    </a:lnR>
                    <a:lnT>
                      <a:noFill/>
                    </a:lnT>
                    <a:lnB>
                      <a:noFill/>
                    </a:lnB>
                    <a:noFill/>
                  </a:tcPr>
                </a:tc>
                <a:tc>
                  <a:txBody>
                    <a:bodyPr/>
                    <a:lstStyle/>
                    <a:p>
                      <a:r>
                        <a:rPr lang="en-IN" sz="1500"/>
                        <a:t>✅ Yes</a:t>
                      </a:r>
                    </a:p>
                  </a:txBody>
                  <a:tcPr marL="38580" marR="38580" marT="19290" marB="19290" anchor="ctr">
                    <a:lnL>
                      <a:noFill/>
                    </a:lnL>
                    <a:lnR>
                      <a:noFill/>
                    </a:lnR>
                    <a:lnT>
                      <a:noFill/>
                    </a:lnT>
                    <a:lnB>
                      <a:noFill/>
                    </a:lnB>
                    <a:noFill/>
                  </a:tcPr>
                </a:tc>
                <a:tc>
                  <a:txBody>
                    <a:bodyPr/>
                    <a:lstStyle/>
                    <a:p>
                      <a:r>
                        <a:rPr lang="en-IN" sz="1500"/>
                        <a:t>✅ Yes</a:t>
                      </a:r>
                    </a:p>
                  </a:txBody>
                  <a:tcPr marL="38580" marR="38580" marT="19290" marB="19290" anchor="ctr">
                    <a:lnL>
                      <a:noFill/>
                    </a:lnL>
                    <a:lnR>
                      <a:noFill/>
                    </a:lnR>
                    <a:lnT>
                      <a:noFill/>
                    </a:lnT>
                    <a:lnB>
                      <a:noFill/>
                    </a:lnB>
                    <a:noFill/>
                  </a:tcPr>
                </a:tc>
                <a:tc>
                  <a:txBody>
                    <a:bodyPr/>
                    <a:lstStyle/>
                    <a:p>
                      <a:r>
                        <a:rPr lang="en-IN" sz="1500"/>
                        <a:t>✅ Yes</a:t>
                      </a:r>
                    </a:p>
                  </a:txBody>
                  <a:tcPr marL="38580" marR="38580" marT="19290" marB="19290" anchor="ctr">
                    <a:lnL>
                      <a:noFill/>
                    </a:lnL>
                    <a:lnR>
                      <a:noFill/>
                    </a:lnR>
                    <a:lnT>
                      <a:noFill/>
                    </a:lnT>
                    <a:lnB>
                      <a:noFill/>
                    </a:lnB>
                    <a:noFill/>
                  </a:tcPr>
                </a:tc>
                <a:tc>
                  <a:txBody>
                    <a:bodyPr/>
                    <a:lstStyle/>
                    <a:p>
                      <a:r>
                        <a:rPr lang="en-IN" sz="1500"/>
                        <a:t>✅ Yes</a:t>
                      </a:r>
                    </a:p>
                  </a:txBody>
                  <a:tcPr marL="38580" marR="38580" marT="19290" marB="19290" anchor="ctr">
                    <a:lnL>
                      <a:noFill/>
                    </a:lnL>
                    <a:lnR>
                      <a:noFill/>
                    </a:lnR>
                    <a:lnT>
                      <a:noFill/>
                    </a:lnT>
                    <a:lnB>
                      <a:noFill/>
                    </a:lnB>
                    <a:noFill/>
                  </a:tcPr>
                </a:tc>
                <a:extLst>
                  <a:ext uri="{0D108BD9-81ED-4DB2-BD59-A6C34878D82A}">
                    <a16:rowId xmlns:a16="http://schemas.microsoft.com/office/drawing/2014/main" xmlns="" val="1554529604"/>
                  </a:ext>
                </a:extLst>
              </a:tr>
              <a:tr h="512281">
                <a:tc>
                  <a:txBody>
                    <a:bodyPr/>
                    <a:lstStyle/>
                    <a:p>
                      <a:r>
                        <a:rPr lang="en-US" sz="1500"/>
                        <a:t>🕵️ Domain age &amp; WHOIS check</a:t>
                      </a:r>
                    </a:p>
                  </a:txBody>
                  <a:tcPr marL="38580" marR="38580" marT="19290" marB="19290" anchor="ctr">
                    <a:lnL>
                      <a:noFill/>
                    </a:lnL>
                    <a:lnR>
                      <a:noFill/>
                    </a:lnR>
                    <a:lnT>
                      <a:noFill/>
                    </a:lnT>
                    <a:lnB>
                      <a:noFill/>
                    </a:lnB>
                    <a:noFill/>
                  </a:tcPr>
                </a:tc>
                <a:tc>
                  <a:txBody>
                    <a:bodyPr/>
                    <a:lstStyle/>
                    <a:p>
                      <a:r>
                        <a:rPr lang="en-IN" sz="1500"/>
                        <a:t>✅ Yes</a:t>
                      </a:r>
                    </a:p>
                  </a:txBody>
                  <a:tcPr marL="38580" marR="38580" marT="19290" marB="19290" anchor="ctr">
                    <a:lnL>
                      <a:noFill/>
                    </a:lnL>
                    <a:lnR>
                      <a:noFill/>
                    </a:lnR>
                    <a:lnT>
                      <a:noFill/>
                    </a:lnT>
                    <a:lnB>
                      <a:noFill/>
                    </a:lnB>
                    <a:noFill/>
                  </a:tcPr>
                </a:tc>
                <a:tc>
                  <a:txBody>
                    <a:bodyPr/>
                    <a:lstStyle/>
                    <a:p>
                      <a:r>
                        <a:rPr lang="en-IN" sz="1500"/>
                        <a:t>❌ No</a:t>
                      </a:r>
                    </a:p>
                  </a:txBody>
                  <a:tcPr marL="38580" marR="38580" marT="19290" marB="19290" anchor="ctr">
                    <a:lnL>
                      <a:noFill/>
                    </a:lnL>
                    <a:lnR>
                      <a:noFill/>
                    </a:lnR>
                    <a:lnT>
                      <a:noFill/>
                    </a:lnT>
                    <a:lnB>
                      <a:noFill/>
                    </a:lnB>
                    <a:noFill/>
                  </a:tcPr>
                </a:tc>
                <a:tc>
                  <a:txBody>
                    <a:bodyPr/>
                    <a:lstStyle/>
                    <a:p>
                      <a:r>
                        <a:rPr lang="en-IN" sz="1500" dirty="0"/>
                        <a:t>❌ No</a:t>
                      </a:r>
                    </a:p>
                  </a:txBody>
                  <a:tcPr marL="38580" marR="38580" marT="19290" marB="19290" anchor="ctr">
                    <a:lnL>
                      <a:noFill/>
                    </a:lnL>
                    <a:lnR>
                      <a:noFill/>
                    </a:lnR>
                    <a:lnT>
                      <a:noFill/>
                    </a:lnT>
                    <a:lnB>
                      <a:noFill/>
                    </a:lnB>
                    <a:noFill/>
                  </a:tcPr>
                </a:tc>
                <a:tc>
                  <a:txBody>
                    <a:bodyPr/>
                    <a:lstStyle/>
                    <a:p>
                      <a:r>
                        <a:rPr lang="en-IN" sz="1500"/>
                        <a:t>✅ Yes</a:t>
                      </a:r>
                    </a:p>
                  </a:txBody>
                  <a:tcPr marL="38580" marR="38580" marT="19290" marB="19290" anchor="ctr">
                    <a:lnL>
                      <a:noFill/>
                    </a:lnL>
                    <a:lnR>
                      <a:noFill/>
                    </a:lnR>
                    <a:lnT>
                      <a:noFill/>
                    </a:lnT>
                    <a:lnB>
                      <a:noFill/>
                    </a:lnB>
                    <a:noFill/>
                  </a:tcPr>
                </a:tc>
                <a:extLst>
                  <a:ext uri="{0D108BD9-81ED-4DB2-BD59-A6C34878D82A}">
                    <a16:rowId xmlns:a16="http://schemas.microsoft.com/office/drawing/2014/main" xmlns="" val="2503884953"/>
                  </a:ext>
                </a:extLst>
              </a:tr>
              <a:tr h="675505">
                <a:tc>
                  <a:txBody>
                    <a:bodyPr/>
                    <a:lstStyle/>
                    <a:p>
                      <a:r>
                        <a:rPr lang="en-IN" sz="1500"/>
                        <a:t>✍️ Grammar/design analysis</a:t>
                      </a:r>
                    </a:p>
                  </a:txBody>
                  <a:tcPr marL="38580" marR="38580" marT="19290" marB="19290" anchor="ctr">
                    <a:lnL>
                      <a:noFill/>
                    </a:lnL>
                    <a:lnR>
                      <a:noFill/>
                    </a:lnR>
                    <a:lnT>
                      <a:noFill/>
                    </a:lnT>
                    <a:lnB>
                      <a:noFill/>
                    </a:lnB>
                    <a:noFill/>
                  </a:tcPr>
                </a:tc>
                <a:tc>
                  <a:txBody>
                    <a:bodyPr/>
                    <a:lstStyle/>
                    <a:p>
                      <a:r>
                        <a:rPr lang="en-IN" sz="1500"/>
                        <a:t>✅ Yes</a:t>
                      </a:r>
                    </a:p>
                  </a:txBody>
                  <a:tcPr marL="38580" marR="38580" marT="19290" marB="19290" anchor="ctr">
                    <a:lnL>
                      <a:noFill/>
                    </a:lnL>
                    <a:lnR>
                      <a:noFill/>
                    </a:lnR>
                    <a:lnT>
                      <a:noFill/>
                    </a:lnT>
                    <a:lnB>
                      <a:noFill/>
                    </a:lnB>
                    <a:noFill/>
                  </a:tcPr>
                </a:tc>
                <a:tc>
                  <a:txBody>
                    <a:bodyPr/>
                    <a:lstStyle/>
                    <a:p>
                      <a:r>
                        <a:rPr lang="en-IN" sz="1500"/>
                        <a:t>❌ No</a:t>
                      </a:r>
                    </a:p>
                  </a:txBody>
                  <a:tcPr marL="38580" marR="38580" marT="19290" marB="19290" anchor="ctr">
                    <a:lnL>
                      <a:noFill/>
                    </a:lnL>
                    <a:lnR>
                      <a:noFill/>
                    </a:lnR>
                    <a:lnT>
                      <a:noFill/>
                    </a:lnT>
                    <a:lnB>
                      <a:noFill/>
                    </a:lnB>
                    <a:noFill/>
                  </a:tcPr>
                </a:tc>
                <a:tc>
                  <a:txBody>
                    <a:bodyPr/>
                    <a:lstStyle/>
                    <a:p>
                      <a:r>
                        <a:rPr lang="en-IN" sz="1500"/>
                        <a:t>❌ No</a:t>
                      </a:r>
                    </a:p>
                  </a:txBody>
                  <a:tcPr marL="38580" marR="38580" marT="19290" marB="19290" anchor="ctr">
                    <a:lnL>
                      <a:noFill/>
                    </a:lnL>
                    <a:lnR>
                      <a:noFill/>
                    </a:lnR>
                    <a:lnT>
                      <a:noFill/>
                    </a:lnT>
                    <a:lnB>
                      <a:noFill/>
                    </a:lnB>
                    <a:noFill/>
                  </a:tcPr>
                </a:tc>
                <a:tc>
                  <a:txBody>
                    <a:bodyPr/>
                    <a:lstStyle/>
                    <a:p>
                      <a:r>
                        <a:rPr lang="en-IN" sz="1500"/>
                        <a:t>❌ No</a:t>
                      </a:r>
                    </a:p>
                  </a:txBody>
                  <a:tcPr marL="38580" marR="38580" marT="19290" marB="19290" anchor="ctr">
                    <a:lnL>
                      <a:noFill/>
                    </a:lnL>
                    <a:lnR>
                      <a:noFill/>
                    </a:lnR>
                    <a:lnT>
                      <a:noFill/>
                    </a:lnT>
                    <a:lnB>
                      <a:noFill/>
                    </a:lnB>
                    <a:noFill/>
                  </a:tcPr>
                </a:tc>
                <a:extLst>
                  <a:ext uri="{0D108BD9-81ED-4DB2-BD59-A6C34878D82A}">
                    <a16:rowId xmlns:a16="http://schemas.microsoft.com/office/drawing/2014/main" xmlns="" val="3673436957"/>
                  </a:ext>
                </a:extLst>
              </a:tr>
              <a:tr h="675505">
                <a:tc>
                  <a:txBody>
                    <a:bodyPr/>
                    <a:lstStyle/>
                    <a:p>
                      <a:r>
                        <a:rPr lang="en-US" sz="1500" dirty="0"/>
                        <a:t>📋 Checks for           return/privacy policy</a:t>
                      </a:r>
                    </a:p>
                  </a:txBody>
                  <a:tcPr marL="38580" marR="38580" marT="19290" marB="19290" anchor="ctr">
                    <a:lnL>
                      <a:noFill/>
                    </a:lnL>
                    <a:lnR>
                      <a:noFill/>
                    </a:lnR>
                    <a:lnT>
                      <a:noFill/>
                    </a:lnT>
                    <a:lnB>
                      <a:noFill/>
                    </a:lnB>
                    <a:noFill/>
                  </a:tcPr>
                </a:tc>
                <a:tc>
                  <a:txBody>
                    <a:bodyPr/>
                    <a:lstStyle/>
                    <a:p>
                      <a:r>
                        <a:rPr lang="en-IN" sz="1500" dirty="0"/>
                        <a:t>🔜 Coming Soon (planned)</a:t>
                      </a:r>
                    </a:p>
                  </a:txBody>
                  <a:tcPr marL="38580" marR="38580" marT="19290" marB="19290" anchor="ctr">
                    <a:lnL>
                      <a:noFill/>
                    </a:lnL>
                    <a:lnR>
                      <a:noFill/>
                    </a:lnR>
                    <a:lnT>
                      <a:noFill/>
                    </a:lnT>
                    <a:lnB>
                      <a:noFill/>
                    </a:lnB>
                    <a:noFill/>
                  </a:tcPr>
                </a:tc>
                <a:tc>
                  <a:txBody>
                    <a:bodyPr/>
                    <a:lstStyle/>
                    <a:p>
                      <a:r>
                        <a:rPr lang="en-IN" sz="1500"/>
                        <a:t>❌ No</a:t>
                      </a:r>
                    </a:p>
                  </a:txBody>
                  <a:tcPr marL="38580" marR="38580" marT="19290" marB="19290" anchor="ctr">
                    <a:lnL>
                      <a:noFill/>
                    </a:lnL>
                    <a:lnR>
                      <a:noFill/>
                    </a:lnR>
                    <a:lnT>
                      <a:noFill/>
                    </a:lnT>
                    <a:lnB>
                      <a:noFill/>
                    </a:lnB>
                    <a:noFill/>
                  </a:tcPr>
                </a:tc>
                <a:tc>
                  <a:txBody>
                    <a:bodyPr/>
                    <a:lstStyle/>
                    <a:p>
                      <a:r>
                        <a:rPr lang="en-IN" sz="1500"/>
                        <a:t>❌ No</a:t>
                      </a:r>
                    </a:p>
                  </a:txBody>
                  <a:tcPr marL="38580" marR="38580" marT="19290" marB="19290" anchor="ctr">
                    <a:lnL>
                      <a:noFill/>
                    </a:lnL>
                    <a:lnR>
                      <a:noFill/>
                    </a:lnR>
                    <a:lnT>
                      <a:noFill/>
                    </a:lnT>
                    <a:lnB>
                      <a:noFill/>
                    </a:lnB>
                    <a:noFill/>
                  </a:tcPr>
                </a:tc>
                <a:tc>
                  <a:txBody>
                    <a:bodyPr/>
                    <a:lstStyle/>
                    <a:p>
                      <a:r>
                        <a:rPr lang="en-IN" sz="1500"/>
                        <a:t>✅ Sometimes</a:t>
                      </a:r>
                    </a:p>
                  </a:txBody>
                  <a:tcPr marL="38580" marR="38580" marT="19290" marB="19290" anchor="ctr">
                    <a:lnL>
                      <a:noFill/>
                    </a:lnL>
                    <a:lnR>
                      <a:noFill/>
                    </a:lnR>
                    <a:lnT>
                      <a:noFill/>
                    </a:lnT>
                    <a:lnB>
                      <a:noFill/>
                    </a:lnB>
                    <a:noFill/>
                  </a:tcPr>
                </a:tc>
                <a:extLst>
                  <a:ext uri="{0D108BD9-81ED-4DB2-BD59-A6C34878D82A}">
                    <a16:rowId xmlns:a16="http://schemas.microsoft.com/office/drawing/2014/main" xmlns="" val="1882884304"/>
                  </a:ext>
                </a:extLst>
              </a:tr>
              <a:tr h="512281">
                <a:tc>
                  <a:txBody>
                    <a:bodyPr/>
                    <a:lstStyle/>
                    <a:p>
                      <a:r>
                        <a:rPr lang="en-IN" sz="1500" dirty="0"/>
                        <a:t>📞 Phone/email verification</a:t>
                      </a:r>
                    </a:p>
                  </a:txBody>
                  <a:tcPr marL="38580" marR="38580" marT="19290" marB="19290" anchor="ctr">
                    <a:lnL>
                      <a:noFill/>
                    </a:lnL>
                    <a:lnR>
                      <a:noFill/>
                    </a:lnR>
                    <a:lnT>
                      <a:noFill/>
                    </a:lnT>
                    <a:lnB>
                      <a:noFill/>
                    </a:lnB>
                    <a:noFill/>
                  </a:tcPr>
                </a:tc>
                <a:tc>
                  <a:txBody>
                    <a:bodyPr/>
                    <a:lstStyle/>
                    <a:p>
                      <a:r>
                        <a:rPr lang="en-IN" sz="1500"/>
                        <a:t>🔜 Planned (e.g., Truecaller, SMTP)</a:t>
                      </a:r>
                    </a:p>
                  </a:txBody>
                  <a:tcPr marL="38580" marR="38580" marT="19290" marB="19290" anchor="ctr">
                    <a:lnL>
                      <a:noFill/>
                    </a:lnL>
                    <a:lnR>
                      <a:noFill/>
                    </a:lnR>
                    <a:lnT>
                      <a:noFill/>
                    </a:lnT>
                    <a:lnB>
                      <a:noFill/>
                    </a:lnB>
                    <a:noFill/>
                  </a:tcPr>
                </a:tc>
                <a:tc>
                  <a:txBody>
                    <a:bodyPr/>
                    <a:lstStyle/>
                    <a:p>
                      <a:r>
                        <a:rPr lang="en-IN" sz="1500"/>
                        <a:t>❌ No</a:t>
                      </a:r>
                    </a:p>
                  </a:txBody>
                  <a:tcPr marL="38580" marR="38580" marT="19290" marB="19290" anchor="ctr">
                    <a:lnL>
                      <a:noFill/>
                    </a:lnL>
                    <a:lnR>
                      <a:noFill/>
                    </a:lnR>
                    <a:lnT>
                      <a:noFill/>
                    </a:lnT>
                    <a:lnB>
                      <a:noFill/>
                    </a:lnB>
                    <a:noFill/>
                  </a:tcPr>
                </a:tc>
                <a:tc>
                  <a:txBody>
                    <a:bodyPr/>
                    <a:lstStyle/>
                    <a:p>
                      <a:r>
                        <a:rPr lang="en-IN" sz="1500"/>
                        <a:t>❌ No</a:t>
                      </a:r>
                    </a:p>
                  </a:txBody>
                  <a:tcPr marL="38580" marR="38580" marT="19290" marB="19290" anchor="ctr">
                    <a:lnL>
                      <a:noFill/>
                    </a:lnL>
                    <a:lnR>
                      <a:noFill/>
                    </a:lnR>
                    <a:lnT>
                      <a:noFill/>
                    </a:lnT>
                    <a:lnB>
                      <a:noFill/>
                    </a:lnB>
                    <a:noFill/>
                  </a:tcPr>
                </a:tc>
                <a:tc>
                  <a:txBody>
                    <a:bodyPr/>
                    <a:lstStyle/>
                    <a:p>
                      <a:r>
                        <a:rPr lang="en-IN" sz="1500"/>
                        <a:t>❌ No</a:t>
                      </a:r>
                    </a:p>
                  </a:txBody>
                  <a:tcPr marL="38580" marR="38580" marT="19290" marB="19290" anchor="ctr">
                    <a:lnL>
                      <a:noFill/>
                    </a:lnL>
                    <a:lnR>
                      <a:noFill/>
                    </a:lnR>
                    <a:lnT>
                      <a:noFill/>
                    </a:lnT>
                    <a:lnB>
                      <a:noFill/>
                    </a:lnB>
                    <a:noFill/>
                  </a:tcPr>
                </a:tc>
                <a:extLst>
                  <a:ext uri="{0D108BD9-81ED-4DB2-BD59-A6C34878D82A}">
                    <a16:rowId xmlns:a16="http://schemas.microsoft.com/office/drawing/2014/main" xmlns="" val="242045397"/>
                  </a:ext>
                </a:extLst>
              </a:tr>
              <a:tr h="512281">
                <a:tc>
                  <a:txBody>
                    <a:bodyPr/>
                    <a:lstStyle/>
                    <a:p>
                      <a:r>
                        <a:rPr lang="en-IN" sz="1500" dirty="0"/>
                        <a:t>⚡ Speed &amp; user-friendliness</a:t>
                      </a:r>
                    </a:p>
                  </a:txBody>
                  <a:tcPr marL="38580" marR="38580" marT="19290" marB="19290" anchor="ctr">
                    <a:lnL>
                      <a:noFill/>
                    </a:lnL>
                    <a:lnR>
                      <a:noFill/>
                    </a:lnR>
                    <a:lnT>
                      <a:noFill/>
                    </a:lnT>
                    <a:lnB>
                      <a:noFill/>
                    </a:lnB>
                    <a:noFill/>
                  </a:tcPr>
                </a:tc>
                <a:tc>
                  <a:txBody>
                    <a:bodyPr/>
                    <a:lstStyle/>
                    <a:p>
                      <a:r>
                        <a:rPr lang="en-IN" sz="1500"/>
                        <a:t>✅ Very lightweight &amp; fast</a:t>
                      </a:r>
                    </a:p>
                  </a:txBody>
                  <a:tcPr marL="38580" marR="38580" marT="19290" marB="19290" anchor="ctr">
                    <a:lnL>
                      <a:noFill/>
                    </a:lnL>
                    <a:lnR>
                      <a:noFill/>
                    </a:lnR>
                    <a:lnT>
                      <a:noFill/>
                    </a:lnT>
                    <a:lnB>
                      <a:noFill/>
                    </a:lnB>
                    <a:noFill/>
                  </a:tcPr>
                </a:tc>
                <a:tc>
                  <a:txBody>
                    <a:bodyPr/>
                    <a:lstStyle/>
                    <a:p>
                      <a:r>
                        <a:rPr lang="en-IN" sz="1500"/>
                        <a:t>✅ Fast</a:t>
                      </a:r>
                    </a:p>
                  </a:txBody>
                  <a:tcPr marL="38580" marR="38580" marT="19290" marB="19290" anchor="ctr">
                    <a:lnL>
                      <a:noFill/>
                    </a:lnL>
                    <a:lnR>
                      <a:noFill/>
                    </a:lnR>
                    <a:lnT>
                      <a:noFill/>
                    </a:lnT>
                    <a:lnB>
                      <a:noFill/>
                    </a:lnB>
                    <a:noFill/>
                  </a:tcPr>
                </a:tc>
                <a:tc>
                  <a:txBody>
                    <a:bodyPr/>
                    <a:lstStyle/>
                    <a:p>
                      <a:r>
                        <a:rPr lang="en-IN" sz="1500" dirty="0"/>
                        <a:t>⚠️ Can be slow sometimes</a:t>
                      </a:r>
                    </a:p>
                  </a:txBody>
                  <a:tcPr marL="38580" marR="38580" marT="19290" marB="19290" anchor="ctr">
                    <a:lnL>
                      <a:noFill/>
                    </a:lnL>
                    <a:lnR>
                      <a:noFill/>
                    </a:lnR>
                    <a:lnT>
                      <a:noFill/>
                    </a:lnT>
                    <a:lnB>
                      <a:noFill/>
                    </a:lnB>
                    <a:noFill/>
                  </a:tcPr>
                </a:tc>
                <a:tc>
                  <a:txBody>
                    <a:bodyPr/>
                    <a:lstStyle/>
                    <a:p>
                      <a:r>
                        <a:rPr lang="en-IN" sz="1500"/>
                        <a:t>⚠️ Moderate</a:t>
                      </a:r>
                    </a:p>
                  </a:txBody>
                  <a:tcPr marL="38580" marR="38580" marT="19290" marB="19290" anchor="ctr">
                    <a:lnL>
                      <a:noFill/>
                    </a:lnL>
                    <a:lnR>
                      <a:noFill/>
                    </a:lnR>
                    <a:lnT>
                      <a:noFill/>
                    </a:lnT>
                    <a:lnB>
                      <a:noFill/>
                    </a:lnB>
                    <a:noFill/>
                  </a:tcPr>
                </a:tc>
                <a:extLst>
                  <a:ext uri="{0D108BD9-81ED-4DB2-BD59-A6C34878D82A}">
                    <a16:rowId xmlns:a16="http://schemas.microsoft.com/office/drawing/2014/main" xmlns="" val="684807109"/>
                  </a:ext>
                </a:extLst>
              </a:tr>
              <a:tr h="512281">
                <a:tc>
                  <a:txBody>
                    <a:bodyPr/>
                    <a:lstStyle/>
                    <a:p>
                      <a:r>
                        <a:rPr lang="en-US" sz="1500"/>
                        <a:t>🧩 Easy to integrate into websites</a:t>
                      </a:r>
                    </a:p>
                  </a:txBody>
                  <a:tcPr marL="38580" marR="38580" marT="19290" marB="19290" anchor="ctr">
                    <a:lnL>
                      <a:noFill/>
                    </a:lnL>
                    <a:lnR>
                      <a:noFill/>
                    </a:lnR>
                    <a:lnT>
                      <a:noFill/>
                    </a:lnT>
                    <a:lnB>
                      <a:noFill/>
                    </a:lnB>
                    <a:noFill/>
                  </a:tcPr>
                </a:tc>
                <a:tc>
                  <a:txBody>
                    <a:bodyPr/>
                    <a:lstStyle/>
                    <a:p>
                      <a:r>
                        <a:rPr lang="en-IN" sz="1500"/>
                        <a:t>✅ Built with Flask (customizable)</a:t>
                      </a:r>
                    </a:p>
                  </a:txBody>
                  <a:tcPr marL="38580" marR="38580" marT="19290" marB="19290" anchor="ctr">
                    <a:lnL>
                      <a:noFill/>
                    </a:lnL>
                    <a:lnR>
                      <a:noFill/>
                    </a:lnR>
                    <a:lnT>
                      <a:noFill/>
                    </a:lnT>
                    <a:lnB>
                      <a:noFill/>
                    </a:lnB>
                    <a:noFill/>
                  </a:tcPr>
                </a:tc>
                <a:tc>
                  <a:txBody>
                    <a:bodyPr/>
                    <a:lstStyle/>
                    <a:p>
                      <a:r>
                        <a:rPr lang="en-IN" sz="1500"/>
                        <a:t>❌ Closed system</a:t>
                      </a:r>
                    </a:p>
                  </a:txBody>
                  <a:tcPr marL="38580" marR="38580" marT="19290" marB="19290" anchor="ctr">
                    <a:lnL>
                      <a:noFill/>
                    </a:lnL>
                    <a:lnR>
                      <a:noFill/>
                    </a:lnR>
                    <a:lnT>
                      <a:noFill/>
                    </a:lnT>
                    <a:lnB>
                      <a:noFill/>
                    </a:lnB>
                    <a:noFill/>
                  </a:tcPr>
                </a:tc>
                <a:tc>
                  <a:txBody>
                    <a:bodyPr/>
                    <a:lstStyle/>
                    <a:p>
                      <a:r>
                        <a:rPr lang="en-IN" sz="1500"/>
                        <a:t>❌ Closed system</a:t>
                      </a:r>
                    </a:p>
                  </a:txBody>
                  <a:tcPr marL="38580" marR="38580" marT="19290" marB="19290" anchor="ctr">
                    <a:lnL>
                      <a:noFill/>
                    </a:lnL>
                    <a:lnR>
                      <a:noFill/>
                    </a:lnR>
                    <a:lnT>
                      <a:noFill/>
                    </a:lnT>
                    <a:lnB>
                      <a:noFill/>
                    </a:lnB>
                    <a:noFill/>
                  </a:tcPr>
                </a:tc>
                <a:tc>
                  <a:txBody>
                    <a:bodyPr/>
                    <a:lstStyle/>
                    <a:p>
                      <a:r>
                        <a:rPr lang="en-IN" sz="1500"/>
                        <a:t>❌ Closed system</a:t>
                      </a:r>
                    </a:p>
                  </a:txBody>
                  <a:tcPr marL="38580" marR="38580" marT="19290" marB="19290" anchor="ctr">
                    <a:lnL>
                      <a:noFill/>
                    </a:lnL>
                    <a:lnR>
                      <a:noFill/>
                    </a:lnR>
                    <a:lnT>
                      <a:noFill/>
                    </a:lnT>
                    <a:lnB>
                      <a:noFill/>
                    </a:lnB>
                    <a:noFill/>
                  </a:tcPr>
                </a:tc>
                <a:extLst>
                  <a:ext uri="{0D108BD9-81ED-4DB2-BD59-A6C34878D82A}">
                    <a16:rowId xmlns:a16="http://schemas.microsoft.com/office/drawing/2014/main" xmlns="" val="1237248006"/>
                  </a:ext>
                </a:extLst>
              </a:tr>
              <a:tr h="512281">
                <a:tc>
                  <a:txBody>
                    <a:bodyPr/>
                    <a:lstStyle/>
                    <a:p>
                      <a:r>
                        <a:rPr lang="en-US" sz="1500"/>
                        <a:t>🌐 Works offline / local use</a:t>
                      </a:r>
                    </a:p>
                  </a:txBody>
                  <a:tcPr marL="38580" marR="38580" marT="19290" marB="19290" anchor="ctr">
                    <a:lnL>
                      <a:noFill/>
                    </a:lnL>
                    <a:lnR>
                      <a:noFill/>
                    </a:lnR>
                    <a:lnT>
                      <a:noFill/>
                    </a:lnT>
                    <a:lnB>
                      <a:noFill/>
                    </a:lnB>
                    <a:noFill/>
                  </a:tcPr>
                </a:tc>
                <a:tc>
                  <a:txBody>
                    <a:bodyPr/>
                    <a:lstStyle/>
                    <a:p>
                      <a:r>
                        <a:rPr lang="en-US" sz="1500"/>
                        <a:t>✅ Yes (can run on local PC)</a:t>
                      </a:r>
                    </a:p>
                  </a:txBody>
                  <a:tcPr marL="38580" marR="38580" marT="19290" marB="19290" anchor="ctr">
                    <a:lnL>
                      <a:noFill/>
                    </a:lnL>
                    <a:lnR>
                      <a:noFill/>
                    </a:lnR>
                    <a:lnT>
                      <a:noFill/>
                    </a:lnT>
                    <a:lnB>
                      <a:noFill/>
                    </a:lnB>
                    <a:noFill/>
                  </a:tcPr>
                </a:tc>
                <a:tc>
                  <a:txBody>
                    <a:bodyPr/>
                    <a:lstStyle/>
                    <a:p>
                      <a:r>
                        <a:rPr lang="en-IN" sz="1500" dirty="0"/>
                        <a:t>❌ Needs internet</a:t>
                      </a:r>
                    </a:p>
                  </a:txBody>
                  <a:tcPr marL="38580" marR="38580" marT="19290" marB="19290" anchor="ctr">
                    <a:lnL>
                      <a:noFill/>
                    </a:lnL>
                    <a:lnR>
                      <a:noFill/>
                    </a:lnR>
                    <a:lnT>
                      <a:noFill/>
                    </a:lnT>
                    <a:lnB>
                      <a:noFill/>
                    </a:lnB>
                    <a:noFill/>
                  </a:tcPr>
                </a:tc>
                <a:tc>
                  <a:txBody>
                    <a:bodyPr/>
                    <a:lstStyle/>
                    <a:p>
                      <a:r>
                        <a:rPr lang="en-IN" sz="1500"/>
                        <a:t>❌ Needs internet</a:t>
                      </a:r>
                    </a:p>
                  </a:txBody>
                  <a:tcPr marL="38580" marR="38580" marT="19290" marB="19290" anchor="ctr">
                    <a:lnL>
                      <a:noFill/>
                    </a:lnL>
                    <a:lnR>
                      <a:noFill/>
                    </a:lnR>
                    <a:lnT>
                      <a:noFill/>
                    </a:lnT>
                    <a:lnB>
                      <a:noFill/>
                    </a:lnB>
                    <a:noFill/>
                  </a:tcPr>
                </a:tc>
                <a:tc>
                  <a:txBody>
                    <a:bodyPr/>
                    <a:lstStyle/>
                    <a:p>
                      <a:r>
                        <a:rPr lang="en-IN" sz="1500"/>
                        <a:t>❌ Needs internet</a:t>
                      </a:r>
                    </a:p>
                  </a:txBody>
                  <a:tcPr marL="38580" marR="38580" marT="19290" marB="19290" anchor="ctr">
                    <a:lnL>
                      <a:noFill/>
                    </a:lnL>
                    <a:lnR>
                      <a:noFill/>
                    </a:lnR>
                    <a:lnT>
                      <a:noFill/>
                    </a:lnT>
                    <a:lnB>
                      <a:noFill/>
                    </a:lnB>
                    <a:noFill/>
                  </a:tcPr>
                </a:tc>
                <a:extLst>
                  <a:ext uri="{0D108BD9-81ED-4DB2-BD59-A6C34878D82A}">
                    <a16:rowId xmlns:a16="http://schemas.microsoft.com/office/drawing/2014/main" xmlns="" val="3008752402"/>
                  </a:ext>
                </a:extLst>
              </a:tr>
              <a:tr h="471821">
                <a:tc>
                  <a:txBody>
                    <a:bodyPr/>
                    <a:lstStyle/>
                    <a:p>
                      <a:r>
                        <a:rPr lang="en-IN" sz="1500"/>
                        <a:t>💰 Cost</a:t>
                      </a:r>
                    </a:p>
                  </a:txBody>
                  <a:tcPr marL="38580" marR="38580" marT="19290" marB="19290" anchor="ctr">
                    <a:lnL>
                      <a:noFill/>
                    </a:lnL>
                    <a:lnR>
                      <a:noFill/>
                    </a:lnR>
                    <a:lnT>
                      <a:noFill/>
                    </a:lnT>
                    <a:lnB>
                      <a:noFill/>
                    </a:lnB>
                    <a:noFill/>
                  </a:tcPr>
                </a:tc>
                <a:tc>
                  <a:txBody>
                    <a:bodyPr/>
                    <a:lstStyle/>
                    <a:p>
                      <a:r>
                        <a:rPr lang="en-IN" sz="1500"/>
                        <a:t>🆓 100% Free &amp; Open</a:t>
                      </a:r>
                    </a:p>
                  </a:txBody>
                  <a:tcPr marL="38580" marR="38580" marT="19290" marB="19290" anchor="ctr">
                    <a:lnL>
                      <a:noFill/>
                    </a:lnL>
                    <a:lnR>
                      <a:noFill/>
                    </a:lnR>
                    <a:lnT>
                      <a:noFill/>
                    </a:lnT>
                    <a:lnB>
                      <a:noFill/>
                    </a:lnB>
                    <a:noFill/>
                  </a:tcPr>
                </a:tc>
                <a:tc>
                  <a:txBody>
                    <a:bodyPr/>
                    <a:lstStyle/>
                    <a:p>
                      <a:r>
                        <a:rPr lang="en-IN" sz="1500"/>
                        <a:t>🆓 Free</a:t>
                      </a:r>
                    </a:p>
                  </a:txBody>
                  <a:tcPr marL="38580" marR="38580" marT="19290" marB="19290" anchor="ctr">
                    <a:lnL>
                      <a:noFill/>
                    </a:lnL>
                    <a:lnR>
                      <a:noFill/>
                    </a:lnR>
                    <a:lnT>
                      <a:noFill/>
                    </a:lnT>
                    <a:lnB>
                      <a:noFill/>
                    </a:lnB>
                    <a:noFill/>
                  </a:tcPr>
                </a:tc>
                <a:tc>
                  <a:txBody>
                    <a:bodyPr/>
                    <a:lstStyle/>
                    <a:p>
                      <a:r>
                        <a:rPr lang="en-IN" sz="1500"/>
                        <a:t>🆓 Free</a:t>
                      </a:r>
                    </a:p>
                  </a:txBody>
                  <a:tcPr marL="38580" marR="38580" marT="19290" marB="19290" anchor="ctr">
                    <a:lnL>
                      <a:noFill/>
                    </a:lnL>
                    <a:lnR>
                      <a:noFill/>
                    </a:lnR>
                    <a:lnT>
                      <a:noFill/>
                    </a:lnT>
                    <a:lnB>
                      <a:noFill/>
                    </a:lnB>
                    <a:noFill/>
                  </a:tcPr>
                </a:tc>
                <a:tc>
                  <a:txBody>
                    <a:bodyPr/>
                    <a:lstStyle/>
                    <a:p>
                      <a:r>
                        <a:rPr lang="en-IN" sz="1500" dirty="0"/>
                        <a:t>🆓 Free</a:t>
                      </a:r>
                    </a:p>
                  </a:txBody>
                  <a:tcPr marL="38580" marR="38580" marT="19290" marB="19290" anchor="ctr">
                    <a:lnL>
                      <a:noFill/>
                    </a:lnL>
                    <a:lnR>
                      <a:noFill/>
                    </a:lnR>
                    <a:lnT>
                      <a:noFill/>
                    </a:lnT>
                    <a:lnB>
                      <a:noFill/>
                    </a:lnB>
                    <a:noFill/>
                  </a:tcPr>
                </a:tc>
                <a:extLst>
                  <a:ext uri="{0D108BD9-81ED-4DB2-BD59-A6C34878D82A}">
                    <a16:rowId xmlns:a16="http://schemas.microsoft.com/office/drawing/2014/main" xmlns="" val="647969132"/>
                  </a:ext>
                </a:extLst>
              </a:tr>
            </a:tbl>
          </a:graphicData>
        </a:graphic>
      </p:graphicFrame>
    </p:spTree>
    <p:extLst>
      <p:ext uri="{BB962C8B-B14F-4D97-AF65-F5344CB8AC3E}">
        <p14:creationId xmlns:p14="http://schemas.microsoft.com/office/powerpoint/2010/main" xmlns="" val="1775513016"/>
      </p:ext>
    </p:extLst>
  </p:cSld>
  <p:clrMapOvr>
    <a:masterClrMapping/>
  </p:clrMapOvr>
  <mc:AlternateContent xmlns:mc="http://schemas.openxmlformats.org/markup-compatibility/2006">
    <mc:Choice xmlns:p14="http://schemas.microsoft.com/office/powerpoint/2010/main" xmlns="" Requires="p14">
      <p:transition spd="slow" p14:dur="1600">
        <p14:gallery dir="l"/>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xmlns="" id="{CC7D802E-C788-E609-81F8-954F25BD2E50}"/>
              </a:ext>
            </a:extLst>
          </p:cNvPr>
          <p:cNvPicPr>
            <a:picLocks noChangeAspect="1"/>
          </p:cNvPicPr>
          <p:nvPr/>
        </p:nvPicPr>
        <p:blipFill>
          <a:blip r:embed="rId2"/>
          <a:stretch>
            <a:fillRect/>
          </a:stretch>
        </p:blipFill>
        <p:spPr>
          <a:xfrm>
            <a:off x="979046" y="1540368"/>
            <a:ext cx="4807963" cy="4286775"/>
          </a:xfrm>
          <a:prstGeom prst="rect">
            <a:avLst/>
          </a:prstGeom>
          <a:ln w="38100">
            <a:solidFill>
              <a:schemeClr val="tx1"/>
            </a:solidFill>
          </a:ln>
          <a:effectLst>
            <a:glow rad="101600">
              <a:schemeClr val="accent2">
                <a:satMod val="175000"/>
                <a:alpha val="40000"/>
              </a:schemeClr>
            </a:glow>
            <a:innerShdw blurRad="114300">
              <a:prstClr val="black"/>
            </a:innerShdw>
          </a:effectLst>
        </p:spPr>
      </p:pic>
      <p:pic>
        <p:nvPicPr>
          <p:cNvPr id="5" name="Picture 4">
            <a:extLst>
              <a:ext uri="{FF2B5EF4-FFF2-40B4-BE49-F238E27FC236}">
                <a16:creationId xmlns:a16="http://schemas.microsoft.com/office/drawing/2014/main" xmlns="" id="{654072CA-C899-E92F-2E5D-1012CD36951D}"/>
              </a:ext>
            </a:extLst>
          </p:cNvPr>
          <p:cNvPicPr>
            <a:picLocks noChangeAspect="1"/>
          </p:cNvPicPr>
          <p:nvPr/>
        </p:nvPicPr>
        <p:blipFill>
          <a:blip r:embed="rId3"/>
          <a:stretch>
            <a:fillRect/>
          </a:stretch>
        </p:blipFill>
        <p:spPr>
          <a:xfrm>
            <a:off x="6579269" y="1589503"/>
            <a:ext cx="4696610" cy="4188503"/>
          </a:xfrm>
          <a:prstGeom prst="rect">
            <a:avLst/>
          </a:prstGeom>
          <a:ln w="38100">
            <a:solidFill>
              <a:schemeClr val="tx1"/>
            </a:solidFill>
          </a:ln>
          <a:effectLst>
            <a:glow rad="101600">
              <a:schemeClr val="accent4">
                <a:satMod val="175000"/>
                <a:alpha val="40000"/>
              </a:schemeClr>
            </a:glow>
            <a:innerShdw blurRad="114300">
              <a:prstClr val="black"/>
            </a:innerShdw>
          </a:effectLst>
        </p:spPr>
      </p:pic>
      <p:sp>
        <p:nvSpPr>
          <p:cNvPr id="6" name="TextBox 5">
            <a:extLst>
              <a:ext uri="{FF2B5EF4-FFF2-40B4-BE49-F238E27FC236}">
                <a16:creationId xmlns:a16="http://schemas.microsoft.com/office/drawing/2014/main" xmlns="" id="{F189614D-8535-A2FB-5E0A-0A170055D2BC}"/>
              </a:ext>
            </a:extLst>
          </p:cNvPr>
          <p:cNvSpPr txBox="1"/>
          <p:nvPr/>
        </p:nvSpPr>
        <p:spPr>
          <a:xfrm>
            <a:off x="4087277" y="693420"/>
            <a:ext cx="4017446" cy="553998"/>
          </a:xfrm>
          <a:prstGeom prst="rect">
            <a:avLst/>
          </a:prstGeom>
          <a:noFill/>
        </p:spPr>
        <p:txBody>
          <a:bodyPr wrap="none" rtlCol="0">
            <a:spAutoFit/>
          </a:bodyPr>
          <a:lstStyle/>
          <a:p>
            <a:r>
              <a:rPr lang="en-US" sz="3000" dirty="0">
                <a:latin typeface="Berlin Sans FB Demi" panose="020E0802020502020306" pitchFamily="34" charset="0"/>
              </a:rPr>
              <a:t>FEATURES OVERVIEW</a:t>
            </a:r>
            <a:endParaRPr lang="en-IN" sz="3000" dirty="0">
              <a:latin typeface="Berlin Sans FB Demi" panose="020E0802020502020306" pitchFamily="34" charset="0"/>
            </a:endParaRPr>
          </a:p>
        </p:txBody>
      </p:sp>
    </p:spTree>
    <p:extLst>
      <p:ext uri="{BB962C8B-B14F-4D97-AF65-F5344CB8AC3E}">
        <p14:creationId xmlns:p14="http://schemas.microsoft.com/office/powerpoint/2010/main" xmlns="" val="3553374152"/>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wind"/>
      </p:transition>
    </mc:Choice>
    <mc:Fallback>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75D22ABD-BD5B-C836-A84A-25A0B37ED878}"/>
              </a:ext>
            </a:extLst>
          </p:cNvPr>
          <p:cNvSpPr txBox="1"/>
          <p:nvPr/>
        </p:nvSpPr>
        <p:spPr>
          <a:xfrm>
            <a:off x="4560162" y="737419"/>
            <a:ext cx="3071675" cy="707886"/>
          </a:xfrm>
          <a:prstGeom prst="rect">
            <a:avLst/>
          </a:prstGeom>
          <a:noFill/>
        </p:spPr>
        <p:txBody>
          <a:bodyPr wrap="none" rtlCol="0">
            <a:spAutoFit/>
          </a:bodyPr>
          <a:lstStyle/>
          <a:p>
            <a:r>
              <a:rPr lang="en-US" sz="4000" dirty="0">
                <a:latin typeface="Algerian" panose="04020705040A02060702" pitchFamily="82" charset="0"/>
              </a:rPr>
              <a:t>CONCLUSION</a:t>
            </a:r>
            <a:endParaRPr lang="en-IN" sz="4000" dirty="0">
              <a:latin typeface="Algerian" panose="04020705040A02060702" pitchFamily="82" charset="0"/>
            </a:endParaRPr>
          </a:p>
        </p:txBody>
      </p:sp>
      <p:sp>
        <p:nvSpPr>
          <p:cNvPr id="3" name="TextBox 2">
            <a:extLst>
              <a:ext uri="{FF2B5EF4-FFF2-40B4-BE49-F238E27FC236}">
                <a16:creationId xmlns:a16="http://schemas.microsoft.com/office/drawing/2014/main" xmlns="" id="{8442A635-CF61-9FCD-9D8D-F2C02D52B397}"/>
              </a:ext>
            </a:extLst>
          </p:cNvPr>
          <p:cNvSpPr txBox="1"/>
          <p:nvPr/>
        </p:nvSpPr>
        <p:spPr>
          <a:xfrm>
            <a:off x="1376516" y="1445305"/>
            <a:ext cx="9527457" cy="4093428"/>
          </a:xfrm>
          <a:prstGeom prst="rect">
            <a:avLst/>
          </a:prstGeom>
          <a:noFill/>
        </p:spPr>
        <p:txBody>
          <a:bodyPr wrap="square" rtlCol="0">
            <a:spAutoFit/>
          </a:bodyPr>
          <a:lstStyle/>
          <a:p>
            <a:r>
              <a:rPr lang="en-US" sz="2600" dirty="0">
                <a:latin typeface="Arial Narrow" panose="020B0606020202030204" pitchFamily="34" charset="0"/>
                <a:cs typeface="Arial" panose="020B0604020202020204" pitchFamily="34" charset="0"/>
              </a:rPr>
              <a:t>1. </a:t>
            </a:r>
            <a:r>
              <a:rPr lang="en-US" sz="2600" dirty="0" err="1">
                <a:latin typeface="Arial Narrow" panose="020B0606020202030204" pitchFamily="34" charset="0"/>
                <a:cs typeface="Arial" panose="020B0604020202020204" pitchFamily="34" charset="0"/>
              </a:rPr>
              <a:t>Maskters</a:t>
            </a:r>
            <a:r>
              <a:rPr lang="en-US" sz="2600" dirty="0">
                <a:latin typeface="Arial Narrow" panose="020B0606020202030204" pitchFamily="34" charset="0"/>
                <a:cs typeface="Arial" panose="020B0604020202020204" pitchFamily="34" charset="0"/>
              </a:rPr>
              <a:t> is a platform built to promote safer web experiences by detecting fraudulent websites using simple, effective methods.</a:t>
            </a:r>
          </a:p>
          <a:p>
            <a:r>
              <a:rPr lang="en-US" sz="2600" dirty="0">
                <a:latin typeface="Arial Narrow" panose="020B0606020202030204" pitchFamily="34" charset="0"/>
                <a:cs typeface="Arial" panose="020B0604020202020204" pitchFamily="34" charset="0"/>
              </a:rPr>
              <a:t>2. Future plans include:  </a:t>
            </a:r>
          </a:p>
          <a:p>
            <a:r>
              <a:rPr lang="en-US" sz="2600" dirty="0">
                <a:latin typeface="Arial Narrow" panose="020B0606020202030204" pitchFamily="34" charset="0"/>
                <a:cs typeface="Arial" panose="020B0604020202020204" pitchFamily="34" charset="0"/>
              </a:rPr>
              <a:t>     Adding </a:t>
            </a:r>
            <a:r>
              <a:rPr lang="en-US" sz="2600" dirty="0" smtClean="0">
                <a:latin typeface="Arial Narrow" panose="020B0606020202030204" pitchFamily="34" charset="0"/>
                <a:cs typeface="Arial" panose="020B0604020202020204" pitchFamily="34" charset="0"/>
              </a:rPr>
              <a:t>payment fraud /course fraud</a:t>
            </a:r>
            <a:r>
              <a:rPr lang="en-US" sz="2600" dirty="0" smtClean="0">
                <a:latin typeface="Arial Narrow" panose="020B0606020202030204" pitchFamily="34" charset="0"/>
                <a:cs typeface="Arial" panose="020B0604020202020204" pitchFamily="34" charset="0"/>
              </a:rPr>
              <a:t> </a:t>
            </a:r>
            <a:r>
              <a:rPr lang="en-US" sz="2600" dirty="0">
                <a:latin typeface="Arial Narrow" panose="020B0606020202030204" pitchFamily="34" charset="0"/>
                <a:cs typeface="Arial" panose="020B0604020202020204" pitchFamily="34" charset="0"/>
              </a:rPr>
              <a:t>checker to protect </a:t>
            </a:r>
            <a:r>
              <a:rPr lang="en-US" sz="2600" dirty="0" smtClean="0">
                <a:latin typeface="Arial Narrow" panose="020B0606020202030204" pitchFamily="34" charset="0"/>
                <a:cs typeface="Arial" panose="020B0604020202020204" pitchFamily="34" charset="0"/>
              </a:rPr>
              <a:t>users</a:t>
            </a:r>
            <a:r>
              <a:rPr lang="en-US" sz="2600" dirty="0" smtClean="0">
                <a:latin typeface="Arial Narrow" panose="020B0606020202030204" pitchFamily="34" charset="0"/>
                <a:cs typeface="Arial" panose="020B0604020202020204" pitchFamily="34" charset="0"/>
              </a:rPr>
              <a:t>.</a:t>
            </a:r>
            <a:endParaRPr lang="en-US" sz="2600" dirty="0">
              <a:latin typeface="Arial Narrow" panose="020B0606020202030204" pitchFamily="34" charset="0"/>
              <a:cs typeface="Arial" panose="020B0604020202020204" pitchFamily="34" charset="0"/>
            </a:endParaRPr>
          </a:p>
          <a:p>
            <a:r>
              <a:rPr lang="en-US" sz="2600" dirty="0">
                <a:latin typeface="Arial Narrow" panose="020B0606020202030204" pitchFamily="34" charset="0"/>
                <a:cs typeface="Arial" panose="020B0604020202020204" pitchFamily="34" charset="0"/>
              </a:rPr>
              <a:t>     Improving the user interface for a smoother, more intuitive experience </a:t>
            </a:r>
          </a:p>
          <a:p>
            <a:r>
              <a:rPr lang="en-US" sz="2600" dirty="0">
                <a:latin typeface="Arial Narrow" panose="020B0606020202030204" pitchFamily="34" charset="0"/>
                <a:cs typeface="Arial" panose="020B0604020202020204" pitchFamily="34" charset="0"/>
              </a:rPr>
              <a:t>3. </a:t>
            </a:r>
            <a:r>
              <a:rPr lang="en-US" sz="2600" dirty="0" err="1">
                <a:latin typeface="Arial Narrow" panose="020B0606020202030204" pitchFamily="34" charset="0"/>
                <a:cs typeface="Arial" panose="020B0604020202020204" pitchFamily="34" charset="0"/>
              </a:rPr>
              <a:t>Maskters</a:t>
            </a:r>
            <a:r>
              <a:rPr lang="en-US" sz="2600" dirty="0">
                <a:latin typeface="Arial Narrow" panose="020B0606020202030204" pitchFamily="34" charset="0"/>
                <a:cs typeface="Arial" panose="020B0604020202020204" pitchFamily="34" charset="0"/>
              </a:rPr>
              <a:t> also presents opportunities for monetization:  </a:t>
            </a:r>
          </a:p>
          <a:p>
            <a:r>
              <a:rPr lang="en-US" sz="2600" dirty="0">
                <a:latin typeface="Arial Narrow" panose="020B0606020202030204" pitchFamily="34" charset="0"/>
                <a:cs typeface="Arial" panose="020B0604020202020204" pitchFamily="34" charset="0"/>
              </a:rPr>
              <a:t>     Hosting ads on the website to generate revenue.   </a:t>
            </a:r>
          </a:p>
          <a:p>
            <a:r>
              <a:rPr lang="en-US" sz="2600" dirty="0">
                <a:latin typeface="Arial Narrow" panose="020B0606020202030204" pitchFamily="34" charset="0"/>
                <a:cs typeface="Arial" panose="020B0604020202020204" pitchFamily="34" charset="0"/>
              </a:rPr>
              <a:t>     Introducing a “</a:t>
            </a:r>
            <a:r>
              <a:rPr lang="en-US" sz="2600" dirty="0" err="1">
                <a:latin typeface="Arial Narrow" panose="020B0606020202030204" pitchFamily="34" charset="0"/>
                <a:cs typeface="Arial" panose="020B0604020202020204" pitchFamily="34" charset="0"/>
              </a:rPr>
              <a:t>Maskter</a:t>
            </a:r>
            <a:r>
              <a:rPr lang="en-US" sz="2600" dirty="0">
                <a:latin typeface="Arial Narrow" panose="020B0606020202030204" pitchFamily="34" charset="0"/>
                <a:cs typeface="Arial" panose="020B0604020202020204" pitchFamily="34" charset="0"/>
              </a:rPr>
              <a:t> Verified” badge for trustworthy websites, </a:t>
            </a:r>
          </a:p>
          <a:p>
            <a:r>
              <a:rPr lang="en-US" sz="2600" dirty="0">
                <a:latin typeface="Arial Narrow" panose="020B0606020202030204" pitchFamily="34" charset="0"/>
                <a:cs typeface="Arial" panose="020B0604020202020204" pitchFamily="34" charset="0"/>
              </a:rPr>
              <a:t>4. Overall, </a:t>
            </a:r>
            <a:r>
              <a:rPr lang="en-US" sz="2600" dirty="0" err="1">
                <a:latin typeface="Arial Narrow" panose="020B0606020202030204" pitchFamily="34" charset="0"/>
                <a:cs typeface="Arial" panose="020B0604020202020204" pitchFamily="34" charset="0"/>
              </a:rPr>
              <a:t>Maskters</a:t>
            </a:r>
            <a:r>
              <a:rPr lang="en-US" sz="2600" dirty="0">
                <a:latin typeface="Arial Narrow" panose="020B0606020202030204" pitchFamily="34" charset="0"/>
                <a:cs typeface="Arial" panose="020B0604020202020204" pitchFamily="34" charset="0"/>
              </a:rPr>
              <a:t> is evolving into a multi-functional platform for online safety, trust-building, and awareness.</a:t>
            </a:r>
            <a:endParaRPr lang="en-IN" sz="2600" dirty="0">
              <a:latin typeface="Arial Narrow" panose="020B0606020202030204" pitchFamily="34" charset="0"/>
              <a:cs typeface="Arial" panose="020B0604020202020204" pitchFamily="34" charset="0"/>
            </a:endParaRPr>
          </a:p>
        </p:txBody>
      </p:sp>
    </p:spTree>
    <p:extLst>
      <p:ext uri="{BB962C8B-B14F-4D97-AF65-F5344CB8AC3E}">
        <p14:creationId xmlns:p14="http://schemas.microsoft.com/office/powerpoint/2010/main" xmlns="" val="16331658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2000">
        <p15:prstTrans prst="prestige"/>
      </p:transition>
    </mc:Choice>
    <mc:Fallback>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94D42068-59EB-92B5-CE88-7393AE29857E}"/>
              </a:ext>
            </a:extLst>
          </p:cNvPr>
          <p:cNvSpPr txBox="1"/>
          <p:nvPr/>
        </p:nvSpPr>
        <p:spPr>
          <a:xfrm>
            <a:off x="609600" y="663677"/>
            <a:ext cx="10962967" cy="4708981"/>
          </a:xfrm>
          <a:prstGeom prst="rect">
            <a:avLst/>
          </a:prstGeom>
          <a:noFill/>
        </p:spPr>
        <p:txBody>
          <a:bodyPr wrap="square" rtlCol="0">
            <a:spAutoFit/>
          </a:bodyPr>
          <a:lstStyle/>
          <a:p>
            <a:pPr algn="ctr"/>
            <a:r>
              <a:rPr lang="en-US" sz="6000" dirty="0">
                <a:latin typeface="Algerian" panose="04020705040A02060702" pitchFamily="82" charset="0"/>
              </a:rPr>
              <a:t>ACKNOWLEDGEMENT   </a:t>
            </a:r>
          </a:p>
          <a:p>
            <a:r>
              <a:rPr lang="en-US" sz="3000" dirty="0">
                <a:latin typeface="Lucida Calligraphy" panose="03010101010101010101" pitchFamily="66" charset="0"/>
              </a:rPr>
              <a:t>We would like to express our sincere gratitude to our mentors, peers, and everyone who supported us throughout the development of </a:t>
            </a:r>
            <a:r>
              <a:rPr lang="en-US" sz="3000" dirty="0" err="1">
                <a:latin typeface="Lucida Calligraphy" panose="03010101010101010101" pitchFamily="66" charset="0"/>
              </a:rPr>
              <a:t>Maskters</a:t>
            </a:r>
            <a:r>
              <a:rPr lang="en-US" sz="3000" dirty="0">
                <a:latin typeface="Lucida Calligraphy" panose="03010101010101010101" pitchFamily="66" charset="0"/>
              </a:rPr>
              <a:t>. Their guidance, feedback, and encouragement played a vital role in shaping this project. We also appreciate the open-source community and the creators of the libraries we used, whose contributions made this work possible</a:t>
            </a:r>
            <a:endParaRPr lang="en-IN" sz="3000" dirty="0">
              <a:latin typeface="Lucida Calligraphy" panose="03010101010101010101" pitchFamily="66" charset="0"/>
            </a:endParaRPr>
          </a:p>
        </p:txBody>
      </p:sp>
    </p:spTree>
    <p:extLst>
      <p:ext uri="{BB962C8B-B14F-4D97-AF65-F5344CB8AC3E}">
        <p14:creationId xmlns:p14="http://schemas.microsoft.com/office/powerpoint/2010/main" xmlns="" val="3131772384"/>
      </p:ext>
    </p:extLst>
  </p:cSld>
  <p:clrMapOvr>
    <a:masterClrMapping/>
  </p:clrMapOvr>
  <mc:AlternateContent xmlns:mc="http://schemas.openxmlformats.org/markup-compatibility/2006">
    <mc:Choice xmlns:p14="http://schemas.microsoft.com/office/powerpoint/2010/main" xmlns="" Requires="p14">
      <p:transition spd="slow" p14:dur="1250">
        <p14:flip dir="r"/>
      </p:transition>
    </mc:Choice>
    <mc:Fallback>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accent6">
            <a:lumMod val="40000"/>
            <a:lumOff val="60000"/>
          </a:schemeClr>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49CC2C57-28F0-BCEB-DEF5-CFAAB3A815FB}"/>
              </a:ext>
            </a:extLst>
          </p:cNvPr>
          <p:cNvSpPr txBox="1"/>
          <p:nvPr/>
        </p:nvSpPr>
        <p:spPr>
          <a:xfrm>
            <a:off x="855406" y="1089898"/>
            <a:ext cx="10660005" cy="4678204"/>
          </a:xfrm>
          <a:prstGeom prst="rect">
            <a:avLst/>
          </a:prstGeom>
          <a:noFill/>
        </p:spPr>
        <p:txBody>
          <a:bodyPr wrap="square" rtlCol="0">
            <a:spAutoFit/>
          </a:bodyPr>
          <a:lstStyle/>
          <a:p>
            <a:pPr>
              <a:buNone/>
            </a:pPr>
            <a:r>
              <a:rPr lang="en-US" sz="4000" b="1" dirty="0">
                <a:solidFill>
                  <a:srgbClr val="002060"/>
                </a:solidFill>
              </a:rPr>
              <a:t>       1. Check the URL</a:t>
            </a:r>
          </a:p>
          <a:p>
            <a:pPr>
              <a:buNone/>
            </a:pPr>
            <a:r>
              <a:rPr lang="en-US" sz="4000" b="1" dirty="0">
                <a:solidFill>
                  <a:srgbClr val="002060"/>
                </a:solidFill>
              </a:rPr>
              <a:t>🛑 2. Look for Poor Design or Grammar</a:t>
            </a:r>
          </a:p>
          <a:p>
            <a:pPr>
              <a:buNone/>
            </a:pPr>
            <a:r>
              <a:rPr lang="en-US" sz="4000" b="1" dirty="0">
                <a:solidFill>
                  <a:srgbClr val="002060"/>
                </a:solidFill>
              </a:rPr>
              <a:t>🔍 3. Check for a Padlock Icon</a:t>
            </a:r>
            <a:endParaRPr lang="en-US" sz="4000" dirty="0">
              <a:solidFill>
                <a:srgbClr val="002060"/>
              </a:solidFill>
            </a:endParaRPr>
          </a:p>
          <a:p>
            <a:pPr>
              <a:buNone/>
            </a:pPr>
            <a:r>
              <a:rPr lang="en-US" sz="4000" b="1" dirty="0">
                <a:solidFill>
                  <a:srgbClr val="002060"/>
                </a:solidFill>
              </a:rPr>
              <a:t>📞 4. Investigate Contact Information</a:t>
            </a:r>
          </a:p>
          <a:p>
            <a:pPr>
              <a:buNone/>
            </a:pPr>
            <a:r>
              <a:rPr lang="en-US" sz="4000" b="1" dirty="0">
                <a:solidFill>
                  <a:srgbClr val="002060"/>
                </a:solidFill>
              </a:rPr>
              <a:t>🧾 5. Read Policies</a:t>
            </a:r>
          </a:p>
          <a:p>
            <a:pPr>
              <a:buNone/>
            </a:pPr>
            <a:r>
              <a:rPr lang="en-US" sz="4000" b="1" dirty="0">
                <a:solidFill>
                  <a:srgbClr val="002060"/>
                </a:solidFill>
              </a:rPr>
              <a:t>🕵️‍♂️ 6. Look It Up</a:t>
            </a:r>
          </a:p>
          <a:p>
            <a:pPr>
              <a:buNone/>
            </a:pPr>
            <a:r>
              <a:rPr lang="en-US" sz="4000" b="1" dirty="0">
                <a:solidFill>
                  <a:srgbClr val="002060"/>
                </a:solidFill>
              </a:rPr>
              <a:t>🧪 7. Check Domain Age</a:t>
            </a:r>
          </a:p>
          <a:p>
            <a:endParaRPr lang="en-IN" dirty="0"/>
          </a:p>
        </p:txBody>
      </p:sp>
    </p:spTree>
    <p:extLst>
      <p:ext uri="{BB962C8B-B14F-4D97-AF65-F5344CB8AC3E}">
        <p14:creationId xmlns:p14="http://schemas.microsoft.com/office/powerpoint/2010/main" xmlns="" val="2027435481"/>
      </p:ext>
    </p:extLst>
  </p:cSld>
  <p:clrMapOvr>
    <a:masterClrMapping/>
  </p:clrMapOvr>
  <mc:AlternateContent xmlns:mc="http://schemas.openxmlformats.org/markup-compatibility/2006">
    <mc:Choice xmlns:p14="http://schemas.microsoft.com/office/powerpoint/2010/main" xmlns="" Requires="p14">
      <p:transition spd="slow" p14:dur="900">
        <p14:warp dir="in"/>
      </p:transition>
    </mc:Choice>
    <mc:Fallback>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C91C980D-4187-2731-3EF0-7675FA74DC54}"/>
              </a:ext>
            </a:extLst>
          </p:cNvPr>
          <p:cNvSpPr txBox="1"/>
          <p:nvPr/>
        </p:nvSpPr>
        <p:spPr>
          <a:xfrm>
            <a:off x="1184340" y="399957"/>
            <a:ext cx="9823319" cy="1877437"/>
          </a:xfrm>
          <a:prstGeom prst="rect">
            <a:avLst/>
          </a:prstGeom>
          <a:noFill/>
        </p:spPr>
        <p:txBody>
          <a:bodyPr wrap="square">
            <a:spAutoFit/>
          </a:bodyPr>
          <a:lstStyle/>
          <a:p>
            <a:pPr algn="ctr"/>
            <a:r>
              <a:rPr lang="en-IN" sz="9600" dirty="0">
                <a:latin typeface="Algerian" panose="04020705040A02060702" pitchFamily="82" charset="0"/>
              </a:rPr>
              <a:t> </a:t>
            </a:r>
            <a:r>
              <a:rPr lang="en-IN" sz="9600" u="sng" dirty="0">
                <a:latin typeface="Algerian" panose="04020705040A02060702" pitchFamily="82" charset="0"/>
              </a:rPr>
              <a:t>MASKTERS</a:t>
            </a:r>
            <a:r>
              <a:rPr lang="en-IN" sz="9600" dirty="0">
                <a:latin typeface="Algerian" panose="04020705040A02060702" pitchFamily="82" charset="0"/>
              </a:rPr>
              <a:t> </a:t>
            </a:r>
          </a:p>
          <a:p>
            <a:pPr algn="ctr"/>
            <a:r>
              <a:rPr lang="en-IN" dirty="0">
                <a:solidFill>
                  <a:srgbClr val="990033"/>
                </a:solidFill>
                <a:latin typeface="Berlin Sans FB Demi" panose="020E0802020502020306" pitchFamily="34" charset="0"/>
              </a:rPr>
              <a:t>Masters Of Unveiling The Mask Of Fraudsters</a:t>
            </a:r>
          </a:p>
        </p:txBody>
      </p:sp>
      <p:pic>
        <p:nvPicPr>
          <p:cNvPr id="4" name="Picture 3">
            <a:extLst>
              <a:ext uri="{FF2B5EF4-FFF2-40B4-BE49-F238E27FC236}">
                <a16:creationId xmlns:a16="http://schemas.microsoft.com/office/drawing/2014/main" xmlns="" id="{4465570B-A989-8CBF-40D3-D53CA4880602}"/>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a:off x="3687095" y="2635351"/>
            <a:ext cx="5181292" cy="3234507"/>
          </a:xfrm>
          <a:prstGeom prst="rect">
            <a:avLst/>
          </a:prstGeom>
          <a:ln w="57150">
            <a:solidFill>
              <a:schemeClr val="bg2">
                <a:lumMod val="10000"/>
              </a:schemeClr>
            </a:solidFill>
          </a:ln>
          <a:effectLst>
            <a:glow rad="63500">
              <a:schemeClr val="accent5">
                <a:satMod val="175000"/>
                <a:alpha val="40000"/>
              </a:schemeClr>
            </a:glow>
          </a:effectLst>
        </p:spPr>
      </p:pic>
    </p:spTree>
    <p:extLst>
      <p:ext uri="{BB962C8B-B14F-4D97-AF65-F5344CB8AC3E}">
        <p14:creationId xmlns:p14="http://schemas.microsoft.com/office/powerpoint/2010/main" xmlns="" val="1317133824"/>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6000">
        <p15:prstTrans prst="curtains"/>
      </p:transition>
    </mc:Choice>
    <mc:Fallback>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6085338A-FD12-9D46-FF2D-2DAC983B4E26}"/>
              </a:ext>
            </a:extLst>
          </p:cNvPr>
          <p:cNvSpPr txBox="1"/>
          <p:nvPr/>
        </p:nvSpPr>
        <p:spPr>
          <a:xfrm>
            <a:off x="1691148" y="865244"/>
            <a:ext cx="8868697" cy="923330"/>
          </a:xfrm>
          <a:prstGeom prst="rect">
            <a:avLst/>
          </a:prstGeom>
          <a:noFill/>
        </p:spPr>
        <p:txBody>
          <a:bodyPr wrap="square" rtlCol="0">
            <a:spAutoFit/>
          </a:bodyPr>
          <a:lstStyle/>
          <a:p>
            <a:r>
              <a:rPr lang="en-US" sz="5400" dirty="0">
                <a:latin typeface="Algerian" panose="04020705040A02060702" pitchFamily="82" charset="0"/>
              </a:rPr>
              <a:t>          Team members</a:t>
            </a:r>
            <a:endParaRPr lang="en-IN" sz="5400" dirty="0">
              <a:latin typeface="Algerian" panose="04020705040A02060702" pitchFamily="82" charset="0"/>
            </a:endParaRPr>
          </a:p>
        </p:txBody>
      </p:sp>
      <p:pic>
        <p:nvPicPr>
          <p:cNvPr id="4" name="Picture 3">
            <a:extLst>
              <a:ext uri="{FF2B5EF4-FFF2-40B4-BE49-F238E27FC236}">
                <a16:creationId xmlns:a16="http://schemas.microsoft.com/office/drawing/2014/main" xmlns="" id="{2463A3A7-9747-A4C9-13AE-B49990C0C9A7}"/>
              </a:ext>
            </a:extLst>
          </p:cNvPr>
          <p:cNvPicPr>
            <a:picLocks noChangeAspect="1"/>
          </p:cNvPicPr>
          <p:nvPr/>
        </p:nvPicPr>
        <p:blipFill>
          <a:blip r:embed="rId2">
            <a:extLst>
              <a:ext uri="{28A0092B-C50C-407E-A947-70E740481C1C}">
                <a14:useLocalDpi xmlns:a14="http://schemas.microsoft.com/office/drawing/2010/main" xmlns="" val="0"/>
              </a:ext>
            </a:extLst>
          </a:blip>
          <a:stretch>
            <a:fillRect/>
          </a:stretch>
        </p:blipFill>
        <p:spPr>
          <a:xfrm flipH="1">
            <a:off x="9290427" y="1801751"/>
            <a:ext cx="1611515" cy="1953351"/>
          </a:xfrm>
          <a:prstGeom prst="rect">
            <a:avLst/>
          </a:prstGeom>
        </p:spPr>
      </p:pic>
      <p:pic>
        <p:nvPicPr>
          <p:cNvPr id="6" name="Picture 5">
            <a:extLst>
              <a:ext uri="{FF2B5EF4-FFF2-40B4-BE49-F238E27FC236}">
                <a16:creationId xmlns:a16="http://schemas.microsoft.com/office/drawing/2014/main" xmlns="" id="{3AA53B6E-C3DB-86F8-B3E8-D6C565C0652E}"/>
              </a:ext>
            </a:extLst>
          </p:cNvPr>
          <p:cNvPicPr>
            <a:picLocks noChangeAspect="1"/>
          </p:cNvPicPr>
          <p:nvPr/>
        </p:nvPicPr>
        <p:blipFill>
          <a:blip r:embed="rId3">
            <a:extLst>
              <a:ext uri="{28A0092B-C50C-407E-A947-70E740481C1C}">
                <a14:useLocalDpi xmlns:a14="http://schemas.microsoft.com/office/drawing/2010/main" xmlns="" val="0"/>
              </a:ext>
            </a:extLst>
          </a:blip>
          <a:stretch>
            <a:fillRect/>
          </a:stretch>
        </p:blipFill>
        <p:spPr>
          <a:xfrm>
            <a:off x="3862840" y="1832436"/>
            <a:ext cx="1546040" cy="1966528"/>
          </a:xfrm>
          <a:prstGeom prst="rect">
            <a:avLst/>
          </a:prstGeom>
        </p:spPr>
      </p:pic>
      <p:pic>
        <p:nvPicPr>
          <p:cNvPr id="8" name="Picture 7">
            <a:extLst>
              <a:ext uri="{FF2B5EF4-FFF2-40B4-BE49-F238E27FC236}">
                <a16:creationId xmlns:a16="http://schemas.microsoft.com/office/drawing/2014/main" xmlns="" id="{23DDFC6C-A701-D59D-C21E-F9DCFE6A622D}"/>
              </a:ext>
            </a:extLst>
          </p:cNvPr>
          <p:cNvPicPr>
            <a:picLocks noChangeAspect="1"/>
          </p:cNvPicPr>
          <p:nvPr/>
        </p:nvPicPr>
        <p:blipFill>
          <a:blip r:embed="rId4">
            <a:extLst>
              <a:ext uri="{28A0092B-C50C-407E-A947-70E740481C1C}">
                <a14:useLocalDpi xmlns:a14="http://schemas.microsoft.com/office/drawing/2010/main" xmlns="" val="0"/>
              </a:ext>
            </a:extLst>
          </a:blip>
          <a:stretch>
            <a:fillRect/>
          </a:stretch>
        </p:blipFill>
        <p:spPr>
          <a:xfrm>
            <a:off x="911415" y="1807932"/>
            <a:ext cx="1559465" cy="1991032"/>
          </a:xfrm>
          <a:prstGeom prst="rect">
            <a:avLst/>
          </a:prstGeom>
        </p:spPr>
      </p:pic>
      <p:pic>
        <p:nvPicPr>
          <p:cNvPr id="10" name="Picture 9">
            <a:extLst>
              <a:ext uri="{FF2B5EF4-FFF2-40B4-BE49-F238E27FC236}">
                <a16:creationId xmlns:a16="http://schemas.microsoft.com/office/drawing/2014/main" xmlns="" id="{1D536DDB-2825-0EF6-C60C-2A0860D21BFF}"/>
              </a:ext>
            </a:extLst>
          </p:cNvPr>
          <p:cNvPicPr>
            <a:picLocks noChangeAspect="1"/>
          </p:cNvPicPr>
          <p:nvPr/>
        </p:nvPicPr>
        <p:blipFill>
          <a:blip r:embed="rId5">
            <a:extLst>
              <a:ext uri="{28A0092B-C50C-407E-A947-70E740481C1C}">
                <a14:useLocalDpi xmlns:a14="http://schemas.microsoft.com/office/drawing/2010/main" xmlns="" val="0"/>
              </a:ext>
            </a:extLst>
          </a:blip>
          <a:stretch>
            <a:fillRect/>
          </a:stretch>
        </p:blipFill>
        <p:spPr>
          <a:xfrm>
            <a:off x="6559857" y="1788574"/>
            <a:ext cx="1579592" cy="2054252"/>
          </a:xfrm>
          <a:prstGeom prst="rect">
            <a:avLst/>
          </a:prstGeom>
        </p:spPr>
      </p:pic>
      <p:sp>
        <p:nvSpPr>
          <p:cNvPr id="11" name="TextBox 10">
            <a:extLst>
              <a:ext uri="{FF2B5EF4-FFF2-40B4-BE49-F238E27FC236}">
                <a16:creationId xmlns:a16="http://schemas.microsoft.com/office/drawing/2014/main" xmlns="" id="{247315EC-E5CE-FFFD-4BCB-84007D3C1F41}"/>
              </a:ext>
            </a:extLst>
          </p:cNvPr>
          <p:cNvSpPr txBox="1"/>
          <p:nvPr/>
        </p:nvSpPr>
        <p:spPr>
          <a:xfrm>
            <a:off x="776749" y="4001729"/>
            <a:ext cx="2005780" cy="707886"/>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Akshara Gupta</a:t>
            </a:r>
          </a:p>
          <a:p>
            <a:r>
              <a:rPr lang="en-US" sz="2000" dirty="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
        <p:nvSpPr>
          <p:cNvPr id="13" name="TextBox 12">
            <a:extLst>
              <a:ext uri="{FF2B5EF4-FFF2-40B4-BE49-F238E27FC236}">
                <a16:creationId xmlns:a16="http://schemas.microsoft.com/office/drawing/2014/main" xmlns="" id="{2E36B5D3-E5F8-E609-B92E-1AD1DBAD08E2}"/>
              </a:ext>
            </a:extLst>
          </p:cNvPr>
          <p:cNvSpPr txBox="1"/>
          <p:nvPr/>
        </p:nvSpPr>
        <p:spPr>
          <a:xfrm>
            <a:off x="3608439" y="4001729"/>
            <a:ext cx="2487561"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Vaibhavi Srivastava</a:t>
            </a:r>
            <a:endParaRPr lang="en-IN" sz="2000" dirty="0">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xmlns="" id="{3DC31981-ADC6-50F8-89E1-EE1200B5D17D}"/>
              </a:ext>
            </a:extLst>
          </p:cNvPr>
          <p:cNvSpPr txBox="1"/>
          <p:nvPr/>
        </p:nvSpPr>
        <p:spPr>
          <a:xfrm>
            <a:off x="6545640" y="3893574"/>
            <a:ext cx="1880605"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Ananya Tiwari</a:t>
            </a:r>
            <a:endParaRPr lang="en-IN" sz="2000" dirty="0">
              <a:latin typeface="Arial" panose="020B0604020202020204" pitchFamily="34" charset="0"/>
              <a:cs typeface="Arial" panose="020B0604020202020204" pitchFamily="34" charset="0"/>
            </a:endParaRPr>
          </a:p>
        </p:txBody>
      </p:sp>
      <p:sp>
        <p:nvSpPr>
          <p:cNvPr id="15" name="TextBox 14">
            <a:extLst>
              <a:ext uri="{FF2B5EF4-FFF2-40B4-BE49-F238E27FC236}">
                <a16:creationId xmlns:a16="http://schemas.microsoft.com/office/drawing/2014/main" xmlns="" id="{423EED6C-B78A-64D2-8334-78033BC2D487}"/>
              </a:ext>
            </a:extLst>
          </p:cNvPr>
          <p:cNvSpPr txBox="1"/>
          <p:nvPr/>
        </p:nvSpPr>
        <p:spPr>
          <a:xfrm>
            <a:off x="9252154" y="3893574"/>
            <a:ext cx="2163097" cy="400110"/>
          </a:xfrm>
          <a:prstGeom prst="rect">
            <a:avLst/>
          </a:prstGeom>
          <a:noFill/>
        </p:spPr>
        <p:txBody>
          <a:bodyPr wrap="square" rtlCol="0">
            <a:spAutoFit/>
          </a:bodyPr>
          <a:lstStyle/>
          <a:p>
            <a:r>
              <a:rPr lang="en-US" sz="2000" dirty="0">
                <a:latin typeface="Arial" panose="020B0604020202020204" pitchFamily="34" charset="0"/>
                <a:cs typeface="Arial" panose="020B0604020202020204" pitchFamily="34" charset="0"/>
              </a:rPr>
              <a:t>Snehal </a:t>
            </a:r>
            <a:r>
              <a:rPr lang="en-US" sz="2000" dirty="0" err="1">
                <a:latin typeface="Arial" panose="020B0604020202020204" pitchFamily="34" charset="0"/>
                <a:cs typeface="Arial" panose="020B0604020202020204" pitchFamily="34" charset="0"/>
              </a:rPr>
              <a:t>shukla</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557065659"/>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airplane"/>
      </p:transition>
    </mc:Choice>
    <mc:Fallback>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0C770383-E019-D358-B9FD-0D237302DC08}"/>
              </a:ext>
            </a:extLst>
          </p:cNvPr>
          <p:cNvSpPr txBox="1"/>
          <p:nvPr/>
        </p:nvSpPr>
        <p:spPr>
          <a:xfrm>
            <a:off x="4698820" y="716280"/>
            <a:ext cx="2794355" cy="707886"/>
          </a:xfrm>
          <a:prstGeom prst="rect">
            <a:avLst/>
          </a:prstGeom>
          <a:noFill/>
        </p:spPr>
        <p:txBody>
          <a:bodyPr wrap="none" rtlCol="0">
            <a:spAutoFit/>
          </a:bodyPr>
          <a:lstStyle/>
          <a:p>
            <a:r>
              <a:rPr lang="en-US" sz="4000" dirty="0">
                <a:latin typeface="Algerian" panose="04020705040A02060702" pitchFamily="82" charset="0"/>
              </a:rPr>
              <a:t>ABSTRACT</a:t>
            </a:r>
            <a:endParaRPr lang="en-IN" sz="4000" dirty="0">
              <a:latin typeface="Algerian" panose="04020705040A02060702" pitchFamily="82" charset="0"/>
            </a:endParaRPr>
          </a:p>
        </p:txBody>
      </p:sp>
      <p:sp>
        <p:nvSpPr>
          <p:cNvPr id="4" name="TextBox 3">
            <a:extLst>
              <a:ext uri="{FF2B5EF4-FFF2-40B4-BE49-F238E27FC236}">
                <a16:creationId xmlns:a16="http://schemas.microsoft.com/office/drawing/2014/main" xmlns="" id="{C7F99AA6-5486-158B-26FB-7318D3DD1721}"/>
              </a:ext>
            </a:extLst>
          </p:cNvPr>
          <p:cNvSpPr txBox="1"/>
          <p:nvPr/>
        </p:nvSpPr>
        <p:spPr>
          <a:xfrm>
            <a:off x="904566" y="1309628"/>
            <a:ext cx="10382865" cy="4832092"/>
          </a:xfrm>
          <a:prstGeom prst="rect">
            <a:avLst/>
          </a:prstGeom>
          <a:noFill/>
        </p:spPr>
        <p:txBody>
          <a:bodyPr wrap="square" rtlCol="0">
            <a:spAutoFit/>
          </a:bodyPr>
          <a:lstStyle/>
          <a:p>
            <a:r>
              <a:rPr lang="en-US" sz="2200" dirty="0" err="1">
                <a:latin typeface="Arial" panose="020B0604020202020204" pitchFamily="34" charset="0"/>
                <a:cs typeface="Arial" panose="020B0604020202020204" pitchFamily="34" charset="0"/>
              </a:rPr>
              <a:t>Maskters</a:t>
            </a:r>
            <a:r>
              <a:rPr lang="en-US" sz="2200" dirty="0">
                <a:latin typeface="Arial" panose="020B0604020202020204" pitchFamily="34" charset="0"/>
                <a:cs typeface="Arial" panose="020B0604020202020204" pitchFamily="34" charset="0"/>
              </a:rPr>
              <a:t> is a user-friendly web-based tool developed to help users identify potentially fraudulent websites using core web technologies like HTML, CSS, and Python. The system evaluates critical indicators of website authenticity, such as domain information, HTTPS presence, and key content like privacy and return policies. By utilizing WHOIS lookup libraries in Python, it extracts valuable domain registration data—including creation and expiry dates—to detect suspicious or newly registered websites. </a:t>
            </a:r>
            <a:r>
              <a:rPr lang="en-US" sz="2200" dirty="0" err="1">
                <a:latin typeface="Arial" panose="020B0604020202020204" pitchFamily="34" charset="0"/>
                <a:cs typeface="Arial" panose="020B0604020202020204" pitchFamily="34" charset="0"/>
              </a:rPr>
              <a:t>Maskters</a:t>
            </a:r>
            <a:r>
              <a:rPr lang="en-US" sz="2200" dirty="0">
                <a:latin typeface="Arial" panose="020B0604020202020204" pitchFamily="34" charset="0"/>
                <a:cs typeface="Arial" panose="020B0604020202020204" pitchFamily="34" charset="0"/>
              </a:rPr>
              <a:t> also assesses design consistency, grammar, and trust signals like padlock icons to determine credibility. What sets </a:t>
            </a:r>
            <a:r>
              <a:rPr lang="en-US" sz="2200" dirty="0" err="1">
                <a:latin typeface="Arial" panose="020B0604020202020204" pitchFamily="34" charset="0"/>
                <a:cs typeface="Arial" panose="020B0604020202020204" pitchFamily="34" charset="0"/>
              </a:rPr>
              <a:t>Maskters</a:t>
            </a:r>
            <a:r>
              <a:rPr lang="en-US" sz="2200" dirty="0">
                <a:latin typeface="Arial" panose="020B0604020202020204" pitchFamily="34" charset="0"/>
                <a:cs typeface="Arial" panose="020B0604020202020204" pitchFamily="34" charset="0"/>
              </a:rPr>
              <a:t> apart is its unique, streamlined approach: unlike conventional tools, it delivers meaningful results without relying on heavy machine learning models or third-party APIs. This makes </a:t>
            </a:r>
            <a:r>
              <a:rPr lang="en-US" sz="2200" dirty="0" err="1">
                <a:latin typeface="Arial" panose="020B0604020202020204" pitchFamily="34" charset="0"/>
                <a:cs typeface="Arial" panose="020B0604020202020204" pitchFamily="34" charset="0"/>
              </a:rPr>
              <a:t>Maskters</a:t>
            </a:r>
            <a:r>
              <a:rPr lang="en-US" sz="2200" dirty="0">
                <a:latin typeface="Arial" panose="020B0604020202020204" pitchFamily="34" charset="0"/>
                <a:cs typeface="Arial" panose="020B0604020202020204" pitchFamily="34" charset="0"/>
              </a:rPr>
              <a:t> one of a kind—offering an accessible, efficient, and informative solution for safer browsing. With its intuitive interface and insightful safety scoring, </a:t>
            </a:r>
            <a:r>
              <a:rPr lang="en-US" sz="2200" dirty="0" err="1">
                <a:latin typeface="Arial" panose="020B0604020202020204" pitchFamily="34" charset="0"/>
                <a:cs typeface="Arial" panose="020B0604020202020204" pitchFamily="34" charset="0"/>
              </a:rPr>
              <a:t>Maskters</a:t>
            </a:r>
            <a:r>
              <a:rPr lang="en-US" sz="2200" dirty="0">
                <a:latin typeface="Arial" panose="020B0604020202020204" pitchFamily="34" charset="0"/>
                <a:cs typeface="Arial" panose="020B0604020202020204" pitchFamily="34" charset="0"/>
              </a:rPr>
              <a:t> empowers users to make smarter online decisions and avoid scams in the ever-evolving digital landscape.</a:t>
            </a:r>
            <a:endParaRPr lang="en-IN" sz="22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xmlns="" val="106188798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29A02F2-3A90-0A68-E8B0-4B2B0C12732B}"/>
              </a:ext>
            </a:extLst>
          </p:cNvPr>
          <p:cNvSpPr txBox="1"/>
          <p:nvPr/>
        </p:nvSpPr>
        <p:spPr>
          <a:xfrm>
            <a:off x="1058784" y="1401306"/>
            <a:ext cx="10255045" cy="4555093"/>
          </a:xfrm>
          <a:prstGeom prst="rect">
            <a:avLst/>
          </a:prstGeom>
          <a:noFill/>
        </p:spPr>
        <p:txBody>
          <a:bodyPr wrap="square" rtlCol="0">
            <a:spAutoFit/>
          </a:bodyPr>
          <a:lstStyle/>
          <a:p>
            <a:r>
              <a:rPr lang="en-IN" sz="2000" dirty="0"/>
              <a:t>🧠  </a:t>
            </a:r>
            <a:r>
              <a:rPr lang="en-IN" sz="2000" dirty="0">
                <a:latin typeface="Berlin Sans FB Demi" panose="020E0802020502020306" pitchFamily="34" charset="0"/>
              </a:rPr>
              <a:t>PROGRAMMING</a:t>
            </a:r>
          </a:p>
          <a:p>
            <a:r>
              <a:rPr lang="en-IN" sz="2000" b="1" dirty="0">
                <a:latin typeface="Arial" panose="020B0604020202020204" pitchFamily="34" charset="0"/>
                <a:cs typeface="Arial" panose="020B0604020202020204" pitchFamily="34" charset="0"/>
              </a:rPr>
              <a:t>PYTHON</a:t>
            </a:r>
            <a:r>
              <a:rPr lang="en-IN" sz="2000" b="1" dirty="0"/>
              <a:t> :</a:t>
            </a:r>
            <a:r>
              <a:rPr lang="en-IN" sz="2000" dirty="0"/>
              <a:t>Primary language for backend logic and data processing     </a:t>
            </a:r>
          </a:p>
          <a:p>
            <a:endParaRPr lang="en-IN" sz="2000" dirty="0"/>
          </a:p>
          <a:p>
            <a:r>
              <a:rPr lang="en-IN" sz="2000" dirty="0">
                <a:latin typeface="Berlin Sans FB Demi" panose="020E0802020502020306" pitchFamily="34" charset="0"/>
              </a:rPr>
              <a:t>🌐 WEB FRAMEWORK</a:t>
            </a:r>
          </a:p>
          <a:p>
            <a:r>
              <a:rPr lang="en-IN" sz="2000" dirty="0">
                <a:latin typeface="Arial" panose="020B0604020202020204" pitchFamily="34" charset="0"/>
                <a:cs typeface="Arial" panose="020B0604020202020204" pitchFamily="34" charset="0"/>
              </a:rPr>
              <a:t>FLASK :</a:t>
            </a:r>
            <a:r>
              <a:rPr lang="en-IN" sz="2000" dirty="0"/>
              <a:t>Lightweight python web framework to build the </a:t>
            </a:r>
            <a:r>
              <a:rPr lang="en-IN" sz="2000" dirty="0" err="1"/>
              <a:t>maskters</a:t>
            </a:r>
            <a:r>
              <a:rPr lang="en-IN" sz="2000" dirty="0"/>
              <a:t> web interface (</a:t>
            </a:r>
            <a:r>
              <a:rPr lang="en-IN" sz="2000" dirty="0" err="1"/>
              <a:t>maskters.Com</a:t>
            </a:r>
            <a:r>
              <a:rPr lang="en-IN" sz="2000" dirty="0"/>
              <a:t>)</a:t>
            </a:r>
          </a:p>
          <a:p>
            <a:endParaRPr lang="en-IN" sz="2000" dirty="0"/>
          </a:p>
          <a:p>
            <a:r>
              <a:rPr lang="en-IN" sz="2000" dirty="0"/>
              <a:t>🔍 </a:t>
            </a:r>
            <a:r>
              <a:rPr lang="en-IN" sz="2000" dirty="0">
                <a:latin typeface="Berlin Sans FB Demi" panose="020E0802020502020306" pitchFamily="34" charset="0"/>
              </a:rPr>
              <a:t>WEBSITE ANALYSIS TOOLS &amp; TECHNIQUES</a:t>
            </a:r>
          </a:p>
          <a:p>
            <a:r>
              <a:rPr lang="en-IN" sz="2000" b="1" dirty="0">
                <a:latin typeface="Arial" panose="020B0604020202020204" pitchFamily="34" charset="0"/>
                <a:cs typeface="Arial" panose="020B0604020202020204" pitchFamily="34" charset="0"/>
              </a:rPr>
              <a:t>WHOIS LOOKUP LIBRARY</a:t>
            </a:r>
            <a:r>
              <a:rPr lang="en-IN" sz="2000" b="1" dirty="0"/>
              <a:t>: </a:t>
            </a:r>
            <a:r>
              <a:rPr lang="en-IN" sz="2000" dirty="0"/>
              <a:t>Used to check domain registration date and domain age</a:t>
            </a:r>
          </a:p>
          <a:p>
            <a:r>
              <a:rPr lang="en-IN" sz="2000" b="1" dirty="0">
                <a:latin typeface="Arial" panose="020B0604020202020204" pitchFamily="34" charset="0"/>
                <a:cs typeface="Arial" panose="020B0604020202020204" pitchFamily="34" charset="0"/>
              </a:rPr>
              <a:t>SSL VERIFICATION LIBRARIES: </a:t>
            </a:r>
            <a:r>
              <a:rPr lang="en-IN" sz="2000" dirty="0" err="1"/>
              <a:t>Ssl</a:t>
            </a:r>
            <a:r>
              <a:rPr lang="en-IN" sz="2000" dirty="0"/>
              <a:t>, socket, or custom https checker </a:t>
            </a:r>
          </a:p>
          <a:p>
            <a:r>
              <a:rPr lang="en-IN" sz="2000" dirty="0"/>
              <a:t>                                                        : detects if the site uses a valid </a:t>
            </a:r>
            <a:r>
              <a:rPr lang="en-IN" sz="2000" dirty="0" err="1"/>
              <a:t>ssl</a:t>
            </a:r>
            <a:r>
              <a:rPr lang="en-IN" sz="2000" dirty="0"/>
              <a:t> certificate</a:t>
            </a:r>
          </a:p>
          <a:p>
            <a:r>
              <a:rPr lang="en-IN" sz="2000" dirty="0"/>
              <a:t>💻</a:t>
            </a:r>
            <a:r>
              <a:rPr lang="en-IN" sz="2000" dirty="0">
                <a:latin typeface="Berlin Sans FB Demi" panose="020E0802020502020306" pitchFamily="34" charset="0"/>
              </a:rPr>
              <a:t>WEBSITE DEVELOPMENT</a:t>
            </a:r>
          </a:p>
          <a:p>
            <a:r>
              <a:rPr lang="en-IN" sz="2000" b="1" dirty="0">
                <a:latin typeface="Arial" panose="020B0604020202020204" pitchFamily="34" charset="0"/>
                <a:cs typeface="Arial" panose="020B0604020202020204" pitchFamily="34" charset="0"/>
              </a:rPr>
              <a:t>HTM</a:t>
            </a:r>
            <a:r>
              <a:rPr lang="en-IN" sz="2000" dirty="0">
                <a:latin typeface="Arial" panose="020B0604020202020204" pitchFamily="34" charset="0"/>
                <a:cs typeface="Arial" panose="020B0604020202020204" pitchFamily="34" charset="0"/>
              </a:rPr>
              <a:t>L: </a:t>
            </a:r>
            <a:r>
              <a:rPr lang="en-IN" sz="2000" dirty="0"/>
              <a:t>It provides structure of the website</a:t>
            </a:r>
          </a:p>
          <a:p>
            <a:r>
              <a:rPr lang="en-IN" sz="2000" b="1" dirty="0">
                <a:latin typeface="Arial" panose="020B0604020202020204" pitchFamily="34" charset="0"/>
                <a:cs typeface="Arial" panose="020B0604020202020204" pitchFamily="34" charset="0"/>
              </a:rPr>
              <a:t>CSS: </a:t>
            </a:r>
            <a:r>
              <a:rPr lang="en-IN" sz="2000" dirty="0"/>
              <a:t>It is used for styling.</a:t>
            </a:r>
          </a:p>
          <a:p>
            <a:endParaRPr lang="en-IN" sz="1500" dirty="0"/>
          </a:p>
          <a:p>
            <a:endParaRPr lang="en-IN" sz="1500" dirty="0"/>
          </a:p>
        </p:txBody>
      </p:sp>
      <p:sp>
        <p:nvSpPr>
          <p:cNvPr id="3" name="TextBox 2">
            <a:extLst>
              <a:ext uri="{FF2B5EF4-FFF2-40B4-BE49-F238E27FC236}">
                <a16:creationId xmlns:a16="http://schemas.microsoft.com/office/drawing/2014/main" xmlns="" id="{AA1FFBB0-E812-BB54-D461-A8C8B692192B}"/>
              </a:ext>
            </a:extLst>
          </p:cNvPr>
          <p:cNvSpPr txBox="1"/>
          <p:nvPr/>
        </p:nvSpPr>
        <p:spPr>
          <a:xfrm>
            <a:off x="2872740" y="693420"/>
            <a:ext cx="6627135" cy="707886"/>
          </a:xfrm>
          <a:prstGeom prst="rect">
            <a:avLst/>
          </a:prstGeom>
          <a:noFill/>
        </p:spPr>
        <p:txBody>
          <a:bodyPr wrap="none" rtlCol="0">
            <a:spAutoFit/>
          </a:bodyPr>
          <a:lstStyle/>
          <a:p>
            <a:r>
              <a:rPr lang="en-US" sz="4000" b="1" u="sng" dirty="0">
                <a:latin typeface="Lucida Calligraphy" panose="03010101010101010101" pitchFamily="66" charset="0"/>
              </a:rPr>
              <a:t>TECHNOLOGIES USED</a:t>
            </a:r>
            <a:endParaRPr lang="en-IN" sz="4000" b="1" u="sng" dirty="0">
              <a:latin typeface="Lucida Calligraphy" panose="03010101010101010101" pitchFamily="66" charset="0"/>
            </a:endParaRPr>
          </a:p>
        </p:txBody>
      </p:sp>
    </p:spTree>
    <p:extLst>
      <p:ext uri="{BB962C8B-B14F-4D97-AF65-F5344CB8AC3E}">
        <p14:creationId xmlns:p14="http://schemas.microsoft.com/office/powerpoint/2010/main" xmlns="" val="485538411"/>
      </p:ext>
    </p:extLst>
  </p:cSld>
  <p:clrMapOvr>
    <a:masterClrMapping/>
  </p:clrMapOvr>
  <mc:AlternateContent xmlns:mc="http://schemas.openxmlformats.org/markup-compatibility/2006">
    <mc:Choice xmlns:p15="http://schemas.microsoft.com/office/powerpoint/2012/main" xmlns="" Requires="p15">
      <p:transition xmlns:p14="http://schemas.microsoft.com/office/powerpoint/2010/main" spd="slow" p14:dur="1250">
        <p15:prstTrans prst="pageCurlDouble"/>
      </p:transition>
    </mc:Choice>
    <mc:Fallback>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xmlns="" id="{F3318C7E-D54E-3D4F-CDF0-90C866AC5876}"/>
              </a:ext>
            </a:extLst>
          </p:cNvPr>
          <p:cNvSpPr txBox="1"/>
          <p:nvPr/>
        </p:nvSpPr>
        <p:spPr>
          <a:xfrm>
            <a:off x="795181" y="1409800"/>
            <a:ext cx="5092211" cy="4124206"/>
          </a:xfrm>
          <a:prstGeom prst="rect">
            <a:avLst/>
          </a:prstGeom>
          <a:noFill/>
        </p:spPr>
        <p:txBody>
          <a:bodyPr wrap="square">
            <a:spAutoFit/>
          </a:bodyPr>
          <a:lstStyle/>
          <a:p>
            <a:r>
              <a:rPr lang="en-IN" sz="2500" dirty="0"/>
              <a:t>🧠 Multi-Factor Trust Scoring System</a:t>
            </a:r>
          </a:p>
          <a:p>
            <a:endParaRPr lang="en-IN" sz="2500" dirty="0"/>
          </a:p>
          <a:p>
            <a:r>
              <a:rPr lang="en-IN" sz="2500" dirty="0"/>
              <a:t>📋 Human-Like Judgment Emulation</a:t>
            </a:r>
          </a:p>
          <a:p>
            <a:endParaRPr lang="en-IN" sz="2500" dirty="0"/>
          </a:p>
          <a:p>
            <a:r>
              <a:rPr lang="en-IN" sz="2500" dirty="0"/>
              <a:t>🔒 Real-Time Analysis</a:t>
            </a:r>
          </a:p>
          <a:p>
            <a:endParaRPr lang="en-IN" sz="2500" dirty="0"/>
          </a:p>
          <a:p>
            <a:r>
              <a:rPr lang="en-IN" sz="2500" dirty="0"/>
              <a:t>🛠 Modular and Extensible Framework</a:t>
            </a:r>
          </a:p>
          <a:p>
            <a:endParaRPr lang="en-IN" sz="2500" dirty="0"/>
          </a:p>
          <a:p>
            <a:r>
              <a:rPr lang="en-IN" sz="2500" dirty="0"/>
              <a:t>🌐 Aims for Full Web Deployment (maskters.com).</a:t>
            </a:r>
          </a:p>
          <a:p>
            <a:endParaRPr lang="en-IN" sz="1200" dirty="0"/>
          </a:p>
        </p:txBody>
      </p:sp>
      <p:sp>
        <p:nvSpPr>
          <p:cNvPr id="7" name="TextBox 6">
            <a:extLst>
              <a:ext uri="{FF2B5EF4-FFF2-40B4-BE49-F238E27FC236}">
                <a16:creationId xmlns:a16="http://schemas.microsoft.com/office/drawing/2014/main" xmlns="" id="{683C2438-A816-FD83-D677-BA0F1C32F15D}"/>
              </a:ext>
            </a:extLst>
          </p:cNvPr>
          <p:cNvSpPr txBox="1"/>
          <p:nvPr/>
        </p:nvSpPr>
        <p:spPr>
          <a:xfrm>
            <a:off x="795181" y="4221322"/>
            <a:ext cx="3786649" cy="276999"/>
          </a:xfrm>
          <a:prstGeom prst="rect">
            <a:avLst/>
          </a:prstGeom>
          <a:noFill/>
        </p:spPr>
        <p:txBody>
          <a:bodyPr wrap="square">
            <a:spAutoFit/>
          </a:bodyPr>
          <a:lstStyle/>
          <a:p>
            <a:r>
              <a:rPr lang="en-IN" sz="1200" dirty="0"/>
              <a:t>.</a:t>
            </a:r>
          </a:p>
        </p:txBody>
      </p:sp>
      <p:sp>
        <p:nvSpPr>
          <p:cNvPr id="8" name="TextBox 7">
            <a:extLst>
              <a:ext uri="{FF2B5EF4-FFF2-40B4-BE49-F238E27FC236}">
                <a16:creationId xmlns:a16="http://schemas.microsoft.com/office/drawing/2014/main" xmlns="" id="{0151B7E6-AD3F-CD15-3428-4D9DE90FFBC7}"/>
              </a:ext>
            </a:extLst>
          </p:cNvPr>
          <p:cNvSpPr txBox="1"/>
          <p:nvPr/>
        </p:nvSpPr>
        <p:spPr>
          <a:xfrm>
            <a:off x="6795502" y="516192"/>
            <a:ext cx="4110421" cy="707886"/>
          </a:xfrm>
          <a:prstGeom prst="rect">
            <a:avLst/>
          </a:prstGeom>
          <a:noFill/>
        </p:spPr>
        <p:txBody>
          <a:bodyPr wrap="none" rtlCol="0">
            <a:spAutoFit/>
          </a:bodyPr>
          <a:lstStyle/>
          <a:p>
            <a:r>
              <a:rPr lang="en-US" sz="4000" u="sng" dirty="0">
                <a:latin typeface="Berlin Sans FB Demi" panose="020E0802020502020306" pitchFamily="34" charset="0"/>
              </a:rPr>
              <a:t>USP OF PROJECT</a:t>
            </a:r>
            <a:endParaRPr lang="en-IN" sz="4000" u="sng" dirty="0">
              <a:latin typeface="Berlin Sans FB Demi" panose="020E0802020502020306" pitchFamily="34" charset="0"/>
            </a:endParaRPr>
          </a:p>
        </p:txBody>
      </p:sp>
      <p:graphicFrame>
        <p:nvGraphicFramePr>
          <p:cNvPr id="16" name="Table 15">
            <a:extLst>
              <a:ext uri="{FF2B5EF4-FFF2-40B4-BE49-F238E27FC236}">
                <a16:creationId xmlns:a16="http://schemas.microsoft.com/office/drawing/2014/main" xmlns="" id="{B44B05DF-7583-660B-205C-6B06E24910B8}"/>
              </a:ext>
            </a:extLst>
          </p:cNvPr>
          <p:cNvGraphicFramePr>
            <a:graphicFrameLocks noGrp="1"/>
          </p:cNvGraphicFramePr>
          <p:nvPr>
            <p:extLst>
              <p:ext uri="{D42A27DB-BD31-4B8C-83A1-F6EECF244321}">
                <p14:modId xmlns:p14="http://schemas.microsoft.com/office/powerpoint/2010/main" xmlns="" val="391503020"/>
              </p:ext>
            </p:extLst>
          </p:nvPr>
        </p:nvGraphicFramePr>
        <p:xfrm>
          <a:off x="6233654" y="1409800"/>
          <a:ext cx="5302044" cy="4695013"/>
        </p:xfrm>
        <a:graphic>
          <a:graphicData uri="http://schemas.openxmlformats.org/drawingml/2006/table">
            <a:tbl>
              <a:tblPr firstRow="1" firstCol="1" bandRow="1">
                <a:effectLst>
                  <a:outerShdw blurRad="63500" sx="102000" sy="102000" algn="ctr" rotWithShape="0">
                    <a:prstClr val="black">
                      <a:alpha val="40000"/>
                    </a:prstClr>
                  </a:outerShdw>
                </a:effectLst>
                <a:tableStyleId>{9D7B26C5-4107-4FEC-AEDC-1716B250A1EF}</a:tableStyleId>
              </a:tblPr>
              <a:tblGrid>
                <a:gridCol w="1767348">
                  <a:extLst>
                    <a:ext uri="{9D8B030D-6E8A-4147-A177-3AD203B41FA5}">
                      <a16:colId xmlns:a16="http://schemas.microsoft.com/office/drawing/2014/main" xmlns="" val="2728751938"/>
                    </a:ext>
                  </a:extLst>
                </a:gridCol>
                <a:gridCol w="1767348">
                  <a:extLst>
                    <a:ext uri="{9D8B030D-6E8A-4147-A177-3AD203B41FA5}">
                      <a16:colId xmlns:a16="http://schemas.microsoft.com/office/drawing/2014/main" xmlns="" val="2079637544"/>
                    </a:ext>
                  </a:extLst>
                </a:gridCol>
                <a:gridCol w="1767348">
                  <a:extLst>
                    <a:ext uri="{9D8B030D-6E8A-4147-A177-3AD203B41FA5}">
                      <a16:colId xmlns:a16="http://schemas.microsoft.com/office/drawing/2014/main" xmlns="" val="2175174618"/>
                    </a:ext>
                  </a:extLst>
                </a:gridCol>
              </a:tblGrid>
              <a:tr h="354035">
                <a:tc>
                  <a:txBody>
                    <a:bodyPr/>
                    <a:lstStyle/>
                    <a:p>
                      <a:pPr>
                        <a:lnSpc>
                          <a:spcPct val="107000"/>
                        </a:lnSpc>
                        <a:spcAft>
                          <a:spcPts val="800"/>
                        </a:spcAft>
                        <a:buNone/>
                      </a:pPr>
                      <a:r>
                        <a:rPr lang="en-IN" sz="1600" kern="100" dirty="0">
                          <a:effectLst/>
                        </a:rPr>
                        <a:t>Feature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nSpc>
                          <a:spcPct val="107000"/>
                        </a:lnSpc>
                        <a:spcAft>
                          <a:spcPts val="800"/>
                        </a:spcAft>
                        <a:buNone/>
                      </a:pPr>
                      <a:r>
                        <a:rPr lang="en-IN" sz="1600" kern="100" dirty="0">
                          <a:effectLst/>
                        </a:rPr>
                        <a:t>🟣 </a:t>
                      </a:r>
                      <a:r>
                        <a:rPr lang="en-IN" sz="1600" kern="100" dirty="0" err="1">
                          <a:effectLst/>
                        </a:rPr>
                        <a:t>Maskters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nSpc>
                          <a:spcPct val="107000"/>
                        </a:lnSpc>
                        <a:spcAft>
                          <a:spcPts val="800"/>
                        </a:spcAft>
                        <a:buNone/>
                      </a:pPr>
                      <a:r>
                        <a:rPr lang="en-IN" sz="1600" kern="100" dirty="0">
                          <a:effectLst/>
                        </a:rPr>
                        <a:t>🔴 Others</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no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xmlns="" val="3511675472"/>
                  </a:ext>
                </a:extLst>
              </a:tr>
              <a:tr h="684337">
                <a:tc>
                  <a:txBody>
                    <a:bodyPr/>
                    <a:lstStyle/>
                    <a:p>
                      <a:pPr>
                        <a:lnSpc>
                          <a:spcPct val="107000"/>
                        </a:lnSpc>
                        <a:spcAft>
                          <a:spcPts val="800"/>
                        </a:spcAft>
                        <a:buNone/>
                      </a:pPr>
                      <a:r>
                        <a:rPr lang="en-IN" sz="1600" kern="100">
                          <a:effectLst/>
                        </a:rPr>
                        <a:t>✅ Trust Score with Explanation</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nSpc>
                          <a:spcPct val="107000"/>
                        </a:lnSpc>
                        <a:spcAft>
                          <a:spcPts val="800"/>
                        </a:spcAft>
                        <a:buNone/>
                      </a:pPr>
                      <a:r>
                        <a:rPr lang="en-IN" sz="1600" kern="100">
                          <a:effectLst/>
                        </a:rPr>
                        <a:t>✔️ Available</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nSpc>
                          <a:spcPct val="107000"/>
                        </a:lnSpc>
                        <a:spcAft>
                          <a:spcPts val="800"/>
                        </a:spcAft>
                        <a:buNone/>
                      </a:pPr>
                      <a:r>
                        <a:rPr lang="en-IN" sz="1600" kern="100" dirty="0">
                          <a:effectLst/>
                        </a:rPr>
                        <a:t>❌ Not Available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no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xmlns="" val="3406053471"/>
                  </a:ext>
                </a:extLst>
              </a:tr>
              <a:tr h="684337">
                <a:tc>
                  <a:txBody>
                    <a:bodyPr/>
                    <a:lstStyle/>
                    <a:p>
                      <a:pPr>
                        <a:lnSpc>
                          <a:spcPct val="107000"/>
                        </a:lnSpc>
                        <a:spcAft>
                          <a:spcPts val="800"/>
                        </a:spcAft>
                        <a:buNone/>
                      </a:pPr>
                      <a:r>
                        <a:rPr lang="en-IN" sz="1600" kern="100">
                          <a:effectLst/>
                        </a:rPr>
                        <a:t>✅ Grammar &amp; Design Quality Check</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nSpc>
                          <a:spcPct val="107000"/>
                        </a:lnSpc>
                        <a:spcAft>
                          <a:spcPts val="800"/>
                        </a:spcAft>
                        <a:buNone/>
                      </a:pPr>
                      <a:r>
                        <a:rPr lang="en-IN" sz="1600" kern="100">
                          <a:effectLst/>
                        </a:rPr>
                        <a:t>✔️ Available</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nSpc>
                          <a:spcPct val="107000"/>
                        </a:lnSpc>
                        <a:spcAft>
                          <a:spcPts val="800"/>
                        </a:spcAft>
                        <a:buNone/>
                      </a:pPr>
                      <a:r>
                        <a:rPr lang="en-IN" sz="1600" kern="100" dirty="0">
                          <a:effectLst/>
                        </a:rPr>
                        <a:t>❌ Not Available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no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xmlns="" val="1666791847"/>
                  </a:ext>
                </a:extLst>
              </a:tr>
              <a:tr h="684337">
                <a:tc>
                  <a:txBody>
                    <a:bodyPr/>
                    <a:lstStyle/>
                    <a:p>
                      <a:pPr>
                        <a:lnSpc>
                          <a:spcPct val="107000"/>
                        </a:lnSpc>
                        <a:spcAft>
                          <a:spcPts val="800"/>
                        </a:spcAft>
                        <a:buNone/>
                      </a:pPr>
                      <a:r>
                        <a:rPr lang="en-IN" sz="1600" kern="100">
                          <a:effectLst/>
                        </a:rPr>
                        <a:t>✅ Modular for Future Integrations</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nSpc>
                          <a:spcPct val="107000"/>
                        </a:lnSpc>
                        <a:spcAft>
                          <a:spcPts val="800"/>
                        </a:spcAft>
                        <a:buNone/>
                      </a:pPr>
                      <a:r>
                        <a:rPr lang="en-IN" sz="1600" kern="100" dirty="0">
                          <a:effectLst/>
                        </a:rPr>
                        <a:t>✔️ Available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nSpc>
                          <a:spcPct val="107000"/>
                        </a:lnSpc>
                        <a:spcAft>
                          <a:spcPts val="800"/>
                        </a:spcAft>
                        <a:buNone/>
                      </a:pPr>
                      <a:r>
                        <a:rPr lang="en-IN" sz="1600" kern="100" dirty="0">
                          <a:effectLst/>
                        </a:rPr>
                        <a:t>⚠️ Limited</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no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xmlns="" val="2088767926"/>
                  </a:ext>
                </a:extLst>
              </a:tr>
              <a:tr h="684337">
                <a:tc>
                  <a:txBody>
                    <a:bodyPr/>
                    <a:lstStyle/>
                    <a:p>
                      <a:pPr>
                        <a:lnSpc>
                          <a:spcPct val="107000"/>
                        </a:lnSpc>
                        <a:spcAft>
                          <a:spcPts val="800"/>
                        </a:spcAft>
                        <a:buNone/>
                      </a:pPr>
                      <a:r>
                        <a:rPr lang="en-IN" sz="1600" kern="100">
                          <a:effectLst/>
                        </a:rPr>
                        <a:t>✅ Real-time Domain Checks (WHOIS, SSL)</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nSpc>
                          <a:spcPct val="107000"/>
                        </a:lnSpc>
                        <a:spcAft>
                          <a:spcPts val="800"/>
                        </a:spcAft>
                        <a:buNone/>
                      </a:pPr>
                      <a:r>
                        <a:rPr lang="en-IN" sz="1600" kern="100">
                          <a:effectLst/>
                        </a:rPr>
                        <a:t>✔️ Available</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nSpc>
                          <a:spcPct val="107000"/>
                        </a:lnSpc>
                        <a:spcAft>
                          <a:spcPts val="800"/>
                        </a:spcAft>
                        <a:buNone/>
                      </a:pPr>
                      <a:r>
                        <a:rPr lang="en-IN" sz="1600" kern="100" dirty="0">
                          <a:effectLst/>
                        </a:rPr>
                        <a:t>✔️ Available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no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xmlns="" val="74000357"/>
                  </a:ext>
                </a:extLst>
              </a:tr>
              <a:tr h="684337">
                <a:tc>
                  <a:txBody>
                    <a:bodyPr/>
                    <a:lstStyle/>
                    <a:p>
                      <a:pPr>
                        <a:lnSpc>
                          <a:spcPct val="107000"/>
                        </a:lnSpc>
                        <a:spcAft>
                          <a:spcPts val="800"/>
                        </a:spcAft>
                        <a:buNone/>
                      </a:pPr>
                      <a:r>
                        <a:rPr lang="en-IN" sz="1600" kern="100">
                          <a:effectLst/>
                        </a:rPr>
                        <a:t>✅ Educates Users While Scanning</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nSpc>
                          <a:spcPct val="107000"/>
                        </a:lnSpc>
                        <a:spcAft>
                          <a:spcPts val="800"/>
                        </a:spcAft>
                        <a:buNone/>
                      </a:pPr>
                      <a:r>
                        <a:rPr lang="en-IN" sz="1600" kern="100">
                          <a:effectLst/>
                        </a:rPr>
                        <a:t>✔️ Available</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nSpc>
                          <a:spcPct val="107000"/>
                        </a:lnSpc>
                        <a:spcAft>
                          <a:spcPts val="800"/>
                        </a:spcAft>
                        <a:buNone/>
                      </a:pPr>
                      <a:r>
                        <a:rPr lang="en-IN" sz="1600" kern="100" dirty="0">
                          <a:effectLst/>
                        </a:rPr>
                        <a:t>❌ Not Available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no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xmlns="" val="1830150001"/>
                  </a:ext>
                </a:extLst>
              </a:tr>
              <a:tr h="684337">
                <a:tc>
                  <a:txBody>
                    <a:bodyPr/>
                    <a:lstStyle/>
                    <a:p>
                      <a:pPr>
                        <a:lnSpc>
                          <a:spcPct val="107000"/>
                        </a:lnSpc>
                        <a:spcAft>
                          <a:spcPts val="800"/>
                        </a:spcAft>
                        <a:buNone/>
                      </a:pPr>
                      <a:r>
                        <a:rPr lang="en-IN" sz="1600" kern="100">
                          <a:effectLst/>
                        </a:rPr>
                        <a:t>✅ Plans for Public Site (maskters.com)</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solidFill>
                        <a:schemeClr val="tx1"/>
                      </a:solidFill>
                      <a:prstDash val="sysDash"/>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nSpc>
                          <a:spcPct val="107000"/>
                        </a:lnSpc>
                        <a:spcAft>
                          <a:spcPts val="800"/>
                        </a:spcAft>
                        <a:buNone/>
                      </a:pPr>
                      <a:r>
                        <a:rPr lang="en-IN" sz="1600" kern="100">
                          <a:effectLst/>
                        </a:rPr>
                        <a:t>✔️ Available</a:t>
                      </a:r>
                      <a:endParaRPr lang="en-IN" sz="1600" kern="10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tc>
                  <a:txBody>
                    <a:bodyPr/>
                    <a:lstStyle/>
                    <a:p>
                      <a:pPr>
                        <a:lnSpc>
                          <a:spcPct val="107000"/>
                        </a:lnSpc>
                        <a:spcAft>
                          <a:spcPts val="800"/>
                        </a:spcAft>
                        <a:buNone/>
                      </a:pPr>
                      <a:r>
                        <a:rPr lang="en-IN" sz="1600" kern="100" dirty="0">
                          <a:effectLst/>
                        </a:rPr>
                        <a:t>❌ Not Available</a:t>
                      </a:r>
                      <a:endParaRPr lang="en-IN" sz="1600" kern="100" dirty="0">
                        <a:effectLst/>
                        <a:latin typeface="Calibri" panose="020F0502020204030204" pitchFamily="34" charset="0"/>
                        <a:ea typeface="Calibri" panose="020F0502020204030204" pitchFamily="34" charset="0"/>
                        <a:cs typeface="Times New Roman" panose="02020603050405020304" pitchFamily="18" charset="0"/>
                      </a:endParaRPr>
                    </a:p>
                  </a:txBody>
                  <a:tcPr marL="9525" marR="9525" marT="9525" marB="9525" anchor="ctr">
                    <a:lnL w="12700" cap="flat" cmpd="sng" algn="ctr">
                      <a:noFill/>
                      <a:prstDash val="solid"/>
                      <a:round/>
                      <a:headEnd type="none" w="med" len="med"/>
                      <a:tailEnd type="none" w="med" len="med"/>
                    </a:lnL>
                    <a:lnR w="12700" cap="flat" cmpd="sng" algn="ctr">
                      <a:solidFill>
                        <a:schemeClr val="tx1"/>
                      </a:solidFill>
                      <a:prstDash val="sysDash"/>
                      <a:round/>
                      <a:headEnd type="none" w="med" len="med"/>
                      <a:tailEnd type="none" w="med" len="med"/>
                    </a:lnR>
                    <a:lnT w="12700" cap="flat" cmpd="sng" algn="ctr">
                      <a:solidFill>
                        <a:schemeClr val="tx1"/>
                      </a:solidFill>
                      <a:prstDash val="sysDash"/>
                      <a:round/>
                      <a:headEnd type="none" w="med" len="med"/>
                      <a:tailEnd type="none" w="med" len="med"/>
                    </a:lnT>
                    <a:lnB w="12700" cap="flat" cmpd="sng" algn="ctr">
                      <a:solidFill>
                        <a:schemeClr val="tx1"/>
                      </a:solidFill>
                      <a:prstDash val="sysDash"/>
                      <a:round/>
                      <a:headEnd type="none" w="med" len="med"/>
                      <a:tailEnd type="none" w="med" len="med"/>
                    </a:lnB>
                    <a:lnTlToBr w="12700" cmpd="sng">
                      <a:noFill/>
                      <a:prstDash val="solid"/>
                    </a:lnTlToBr>
                    <a:lnBlToTr w="12700" cmpd="sng">
                      <a:noFill/>
                      <a:prstDash val="solid"/>
                    </a:lnBlToTr>
                    <a:solidFill>
                      <a:schemeClr val="accent6">
                        <a:lumMod val="20000"/>
                        <a:lumOff val="80000"/>
                      </a:schemeClr>
                    </a:solidFill>
                  </a:tcPr>
                </a:tc>
                <a:extLst>
                  <a:ext uri="{0D108BD9-81ED-4DB2-BD59-A6C34878D82A}">
                    <a16:rowId xmlns:a16="http://schemas.microsoft.com/office/drawing/2014/main" xmlns="" val="289645337"/>
                  </a:ext>
                </a:extLst>
              </a:tr>
            </a:tbl>
          </a:graphicData>
        </a:graphic>
      </p:graphicFrame>
      <p:sp>
        <p:nvSpPr>
          <p:cNvPr id="18" name="TextBox 17">
            <a:extLst>
              <a:ext uri="{FF2B5EF4-FFF2-40B4-BE49-F238E27FC236}">
                <a16:creationId xmlns:a16="http://schemas.microsoft.com/office/drawing/2014/main" xmlns="" id="{420BD503-A3DC-1A81-BA83-F844E4BA47FF}"/>
              </a:ext>
            </a:extLst>
          </p:cNvPr>
          <p:cNvSpPr txBox="1"/>
          <p:nvPr/>
        </p:nvSpPr>
        <p:spPr>
          <a:xfrm>
            <a:off x="744609" y="550603"/>
            <a:ext cx="5184433" cy="984885"/>
          </a:xfrm>
          <a:prstGeom prst="rect">
            <a:avLst/>
          </a:prstGeom>
          <a:noFill/>
        </p:spPr>
        <p:txBody>
          <a:bodyPr wrap="none" rtlCol="0">
            <a:spAutoFit/>
          </a:bodyPr>
          <a:lstStyle/>
          <a:p>
            <a:r>
              <a:rPr lang="en-IN" sz="4000" u="sng" dirty="0">
                <a:latin typeface="Berlin Sans FB Demi" panose="020E0802020502020306" pitchFamily="34" charset="0"/>
              </a:rPr>
              <a:t>KEY NOVEL ASPECTS</a:t>
            </a:r>
          </a:p>
          <a:p>
            <a:endParaRPr lang="en-IN" dirty="0"/>
          </a:p>
        </p:txBody>
      </p:sp>
    </p:spTree>
    <p:extLst>
      <p:ext uri="{BB962C8B-B14F-4D97-AF65-F5344CB8AC3E}">
        <p14:creationId xmlns:p14="http://schemas.microsoft.com/office/powerpoint/2010/main" xmlns="" val="3904736981"/>
      </p:ext>
    </p:extLst>
  </p:cSld>
  <p:clrMapOvr>
    <a:masterClrMapping/>
  </p:clrMapOvr>
  <mc:AlternateContent xmlns:mc="http://schemas.openxmlformats.org/markup-compatibility/2006">
    <mc:Choice xmlns:p14="http://schemas.microsoft.com/office/powerpoint/2010/main" xmlns="" Requires="p14">
      <p:transition spd="slow" p14:dur="1200">
        <p14:prism/>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xmlns="" id="{6DEAA478-DDC4-A65C-4E70-00695B625322}"/>
              </a:ext>
            </a:extLst>
          </p:cNvPr>
          <p:cNvPicPr>
            <a:picLocks noChangeAspect="1"/>
          </p:cNvPicPr>
          <p:nvPr/>
        </p:nvPicPr>
        <p:blipFill>
          <a:blip r:embed="rId2"/>
          <a:stretch>
            <a:fillRect/>
          </a:stretch>
        </p:blipFill>
        <p:spPr>
          <a:xfrm>
            <a:off x="676853" y="609598"/>
            <a:ext cx="5092485" cy="3549447"/>
          </a:xfrm>
          <a:prstGeom prst="rect">
            <a:avLst/>
          </a:prstGeom>
        </p:spPr>
      </p:pic>
      <p:pic>
        <p:nvPicPr>
          <p:cNvPr id="7" name="Picture 6">
            <a:extLst>
              <a:ext uri="{FF2B5EF4-FFF2-40B4-BE49-F238E27FC236}">
                <a16:creationId xmlns:a16="http://schemas.microsoft.com/office/drawing/2014/main" xmlns="" id="{4F2F8A94-6172-C135-64FD-2F703EE1A91F}"/>
              </a:ext>
            </a:extLst>
          </p:cNvPr>
          <p:cNvPicPr>
            <a:picLocks noChangeAspect="1"/>
          </p:cNvPicPr>
          <p:nvPr/>
        </p:nvPicPr>
        <p:blipFill>
          <a:blip r:embed="rId3"/>
          <a:stretch>
            <a:fillRect/>
          </a:stretch>
        </p:blipFill>
        <p:spPr>
          <a:xfrm>
            <a:off x="5849569" y="3362630"/>
            <a:ext cx="5665578" cy="2711777"/>
          </a:xfrm>
          <a:prstGeom prst="rect">
            <a:avLst/>
          </a:prstGeom>
        </p:spPr>
      </p:pic>
      <p:sp>
        <p:nvSpPr>
          <p:cNvPr id="10" name="TextBox 9">
            <a:extLst>
              <a:ext uri="{FF2B5EF4-FFF2-40B4-BE49-F238E27FC236}">
                <a16:creationId xmlns:a16="http://schemas.microsoft.com/office/drawing/2014/main" xmlns="" id="{A22A3B6F-F1C9-D38B-6F8E-3E65C05FAF12}"/>
              </a:ext>
            </a:extLst>
          </p:cNvPr>
          <p:cNvSpPr txBox="1"/>
          <p:nvPr/>
        </p:nvSpPr>
        <p:spPr>
          <a:xfrm>
            <a:off x="5496232" y="1111045"/>
            <a:ext cx="5938684" cy="830997"/>
          </a:xfrm>
          <a:prstGeom prst="rect">
            <a:avLst/>
          </a:prstGeom>
          <a:noFill/>
        </p:spPr>
        <p:txBody>
          <a:bodyPr wrap="square" rtlCol="0">
            <a:spAutoFit/>
          </a:bodyPr>
          <a:lstStyle/>
          <a:p>
            <a:pPr algn="ctr"/>
            <a:r>
              <a:rPr lang="en-US" sz="2400" b="1" dirty="0">
                <a:effectLst>
                  <a:outerShdw blurRad="38100" dist="38100" dir="2700000" algn="tl">
                    <a:srgbClr val="000000">
                      <a:alpha val="43137"/>
                    </a:srgbClr>
                  </a:outerShdw>
                </a:effectLst>
                <a:latin typeface="Lucida Calligraphy" panose="03010101010101010101" pitchFamily="66" charset="0"/>
              </a:rPr>
              <a:t>STATISTICS OF ONLINE FRAUD                   IN 2025</a:t>
            </a:r>
            <a:endParaRPr lang="en-IN" sz="2400" b="1" dirty="0">
              <a:effectLst>
                <a:outerShdw blurRad="38100" dist="38100" dir="2700000" algn="tl">
                  <a:srgbClr val="000000">
                    <a:alpha val="43137"/>
                  </a:srgbClr>
                </a:outerShdw>
              </a:effectLst>
              <a:latin typeface="Lucida Calligraphy" panose="03010101010101010101" pitchFamily="66" charset="0"/>
            </a:endParaRPr>
          </a:p>
        </p:txBody>
      </p:sp>
    </p:spTree>
    <p:extLst>
      <p:ext uri="{BB962C8B-B14F-4D97-AF65-F5344CB8AC3E}">
        <p14:creationId xmlns:p14="http://schemas.microsoft.com/office/powerpoint/2010/main" xmlns="" val="3513818083"/>
      </p:ext>
    </p:extLst>
  </p:cSld>
  <p:clrMapOvr>
    <a:masterClrMapping/>
  </p:clrMapOvr>
  <mc:AlternateContent xmlns:mc="http://schemas.openxmlformats.org/markup-compatibility/2006">
    <mc:Choice xmlns:p14="http://schemas.microsoft.com/office/powerpoint/2010/main" xmlns="" Requires="p14">
      <p:transition spd="slow" p14:dur="800">
        <p:circle/>
      </p:transition>
    </mc:Choice>
    <mc:Fallback>
      <p:transition spd="slow">
        <p:circl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xmlns="" id="{D6973D0F-9429-1E7A-69C5-A007C5CB883D}"/>
              </a:ext>
            </a:extLst>
          </p:cNvPr>
          <p:cNvGraphicFramePr>
            <a:graphicFrameLocks noGrp="1"/>
          </p:cNvGraphicFramePr>
          <p:nvPr>
            <p:extLst>
              <p:ext uri="{D42A27DB-BD31-4B8C-83A1-F6EECF244321}">
                <p14:modId xmlns:p14="http://schemas.microsoft.com/office/powerpoint/2010/main" xmlns="" val="2776044114"/>
              </p:ext>
            </p:extLst>
          </p:nvPr>
        </p:nvGraphicFramePr>
        <p:xfrm>
          <a:off x="825910" y="786580"/>
          <a:ext cx="10520517" cy="5359080"/>
        </p:xfrm>
        <a:graphic>
          <a:graphicData uri="http://schemas.openxmlformats.org/drawingml/2006/table">
            <a:tbl>
              <a:tblPr/>
              <a:tblGrid>
                <a:gridCol w="3506839">
                  <a:extLst>
                    <a:ext uri="{9D8B030D-6E8A-4147-A177-3AD203B41FA5}">
                      <a16:colId xmlns:a16="http://schemas.microsoft.com/office/drawing/2014/main" xmlns="" val="255694603"/>
                    </a:ext>
                  </a:extLst>
                </a:gridCol>
                <a:gridCol w="3506839">
                  <a:extLst>
                    <a:ext uri="{9D8B030D-6E8A-4147-A177-3AD203B41FA5}">
                      <a16:colId xmlns:a16="http://schemas.microsoft.com/office/drawing/2014/main" xmlns="" val="3224253958"/>
                    </a:ext>
                  </a:extLst>
                </a:gridCol>
                <a:gridCol w="3506839">
                  <a:extLst>
                    <a:ext uri="{9D8B030D-6E8A-4147-A177-3AD203B41FA5}">
                      <a16:colId xmlns:a16="http://schemas.microsoft.com/office/drawing/2014/main" xmlns="" val="1565772065"/>
                    </a:ext>
                  </a:extLst>
                </a:gridCol>
              </a:tblGrid>
              <a:tr h="652616">
                <a:tc>
                  <a:txBody>
                    <a:bodyPr/>
                    <a:lstStyle/>
                    <a:p>
                      <a:r>
                        <a:rPr lang="en-IN" sz="2400" dirty="0">
                          <a:latin typeface="Algerian" panose="04020705040A02060702" pitchFamily="82" charset="0"/>
                        </a:rPr>
                        <a:t>🕵️‍♂️ </a:t>
                      </a:r>
                      <a:r>
                        <a:rPr lang="en-IN" sz="2400" b="1" dirty="0">
                          <a:latin typeface="Algerian" panose="04020705040A02060702" pitchFamily="82" charset="0"/>
                        </a:rPr>
                        <a:t>Fraud Type</a:t>
                      </a:r>
                      <a:endParaRPr lang="en-IN" sz="2400" dirty="0">
                        <a:latin typeface="Algerian" panose="04020705040A02060702" pitchFamily="82" charset="0"/>
                      </a:endParaRPr>
                    </a:p>
                  </a:txBody>
                  <a:tcPr marL="59248" marR="59248" marT="29624" marB="29624" anchor="ctr">
                    <a:lnL>
                      <a:noFill/>
                    </a:lnL>
                    <a:lnR>
                      <a:noFill/>
                    </a:lnR>
                    <a:lnT>
                      <a:noFill/>
                    </a:lnT>
                    <a:lnB>
                      <a:noFill/>
                    </a:lnB>
                    <a:noFill/>
                  </a:tcPr>
                </a:tc>
                <a:tc>
                  <a:txBody>
                    <a:bodyPr/>
                    <a:lstStyle/>
                    <a:p>
                      <a:r>
                        <a:rPr lang="en-US" sz="2400" dirty="0">
                          <a:latin typeface="Algerian" panose="04020705040A02060702" pitchFamily="82" charset="0"/>
                        </a:rPr>
                        <a:t>👥 </a:t>
                      </a:r>
                      <a:r>
                        <a:rPr lang="en-US" sz="2400" b="1" dirty="0">
                          <a:latin typeface="Algerian" panose="04020705040A02060702" pitchFamily="82" charset="0"/>
                        </a:rPr>
                        <a:t>Number of People (out of 1,00,000)</a:t>
                      </a:r>
                      <a:endParaRPr lang="en-US" sz="2400" dirty="0">
                        <a:latin typeface="Algerian" panose="04020705040A02060702" pitchFamily="82" charset="0"/>
                      </a:endParaRPr>
                    </a:p>
                  </a:txBody>
                  <a:tcPr marL="59248" marR="59248" marT="29624" marB="29624" anchor="ctr">
                    <a:lnL>
                      <a:noFill/>
                    </a:lnL>
                    <a:lnR>
                      <a:noFill/>
                    </a:lnR>
                    <a:lnT>
                      <a:noFill/>
                    </a:lnT>
                    <a:lnB>
                      <a:noFill/>
                    </a:lnB>
                    <a:noFill/>
                  </a:tcPr>
                </a:tc>
                <a:tc>
                  <a:txBody>
                    <a:bodyPr/>
                    <a:lstStyle/>
                    <a:p>
                      <a:r>
                        <a:rPr lang="en-IN" sz="2400" dirty="0">
                          <a:latin typeface="Algerian" panose="04020705040A02060702" pitchFamily="82" charset="0"/>
                        </a:rPr>
                        <a:t>📝 </a:t>
                      </a:r>
                      <a:r>
                        <a:rPr lang="en-IN" sz="2400" b="1" dirty="0">
                          <a:latin typeface="Algerian" panose="04020705040A02060702" pitchFamily="82" charset="0"/>
                        </a:rPr>
                        <a:t>Description</a:t>
                      </a:r>
                      <a:endParaRPr lang="en-IN" sz="2400" dirty="0">
                        <a:latin typeface="Algerian" panose="04020705040A02060702" pitchFamily="82" charset="0"/>
                      </a:endParaRPr>
                    </a:p>
                  </a:txBody>
                  <a:tcPr marL="59248" marR="59248" marT="29624" marB="29624" anchor="ctr">
                    <a:lnL>
                      <a:noFill/>
                    </a:lnL>
                    <a:lnR>
                      <a:noFill/>
                    </a:lnR>
                    <a:lnT>
                      <a:noFill/>
                    </a:lnT>
                    <a:lnB>
                      <a:noFill/>
                    </a:lnB>
                    <a:noFill/>
                  </a:tcPr>
                </a:tc>
                <a:extLst>
                  <a:ext uri="{0D108BD9-81ED-4DB2-BD59-A6C34878D82A}">
                    <a16:rowId xmlns:a16="http://schemas.microsoft.com/office/drawing/2014/main" xmlns="" val="1825702138"/>
                  </a:ext>
                </a:extLst>
              </a:tr>
              <a:tr h="652616">
                <a:tc>
                  <a:txBody>
                    <a:bodyPr/>
                    <a:lstStyle/>
                    <a:p>
                      <a:r>
                        <a:rPr lang="en-IN" sz="2000" dirty="0">
                          <a:solidFill>
                            <a:schemeClr val="accent6">
                              <a:lumMod val="50000"/>
                            </a:schemeClr>
                          </a:solidFill>
                          <a:latin typeface="Arial Black" panose="020B0A04020102020204" pitchFamily="34" charset="0"/>
                        </a:rPr>
                        <a:t>🔴 </a:t>
                      </a:r>
                      <a:r>
                        <a:rPr lang="en-IN" sz="2000" b="1" dirty="0">
                          <a:solidFill>
                            <a:schemeClr val="accent6">
                              <a:lumMod val="50000"/>
                            </a:schemeClr>
                          </a:solidFill>
                          <a:latin typeface="Arial Black" panose="020B0A04020102020204" pitchFamily="34" charset="0"/>
                        </a:rPr>
                        <a:t>E-commerce Fraud</a:t>
                      </a:r>
                      <a:endParaRPr lang="en-IN" sz="2000" dirty="0">
                        <a:solidFill>
                          <a:schemeClr val="accent6">
                            <a:lumMod val="50000"/>
                          </a:schemeClr>
                        </a:solidFill>
                        <a:latin typeface="Arial Black" panose="020B0A04020102020204" pitchFamily="34" charset="0"/>
                      </a:endParaRPr>
                    </a:p>
                  </a:txBody>
                  <a:tcPr marL="59248" marR="59248" marT="29624" marB="29624" anchor="ctr">
                    <a:lnL>
                      <a:noFill/>
                    </a:lnL>
                    <a:lnR>
                      <a:noFill/>
                    </a:lnR>
                    <a:lnT>
                      <a:noFill/>
                    </a:lnT>
                    <a:lnB>
                      <a:noFill/>
                    </a:lnB>
                    <a:noFill/>
                  </a:tcPr>
                </a:tc>
                <a:tc>
                  <a:txBody>
                    <a:bodyPr/>
                    <a:lstStyle/>
                    <a:p>
                      <a:pPr algn="ctr"/>
                      <a:r>
                        <a:rPr lang="en-IN" sz="2500" dirty="0">
                          <a:solidFill>
                            <a:schemeClr val="accent6">
                              <a:lumMod val="50000"/>
                            </a:schemeClr>
                          </a:solidFill>
                          <a:latin typeface="Arial Black" panose="020B0A04020102020204" pitchFamily="34" charset="0"/>
                        </a:rPr>
                        <a:t> 25,000</a:t>
                      </a:r>
                    </a:p>
                  </a:txBody>
                  <a:tcPr marL="59248" marR="59248" marT="29624" marB="29624" anchor="ctr">
                    <a:lnL>
                      <a:noFill/>
                    </a:lnL>
                    <a:lnR>
                      <a:noFill/>
                    </a:lnR>
                    <a:lnT>
                      <a:noFill/>
                    </a:lnT>
                    <a:lnB>
                      <a:noFill/>
                    </a:lnB>
                    <a:noFill/>
                  </a:tcPr>
                </a:tc>
                <a:tc>
                  <a:txBody>
                    <a:bodyPr/>
                    <a:lstStyle/>
                    <a:p>
                      <a:r>
                        <a:rPr lang="en-US" sz="1800" dirty="0">
                          <a:solidFill>
                            <a:schemeClr val="accent6">
                              <a:lumMod val="50000"/>
                            </a:schemeClr>
                          </a:solidFill>
                          <a:latin typeface="Arial Black" panose="020B0A04020102020204" pitchFamily="34" charset="0"/>
                        </a:rPr>
                        <a:t>Fake online stores trick users into paying.</a:t>
                      </a:r>
                    </a:p>
                  </a:txBody>
                  <a:tcPr marL="59248" marR="59248" marT="29624" marB="29624" anchor="ctr">
                    <a:lnL>
                      <a:noFill/>
                    </a:lnL>
                    <a:lnR>
                      <a:noFill/>
                    </a:lnR>
                    <a:lnT>
                      <a:noFill/>
                    </a:lnT>
                    <a:lnB>
                      <a:noFill/>
                    </a:lnB>
                    <a:noFill/>
                  </a:tcPr>
                </a:tc>
                <a:extLst>
                  <a:ext uri="{0D108BD9-81ED-4DB2-BD59-A6C34878D82A}">
                    <a16:rowId xmlns:a16="http://schemas.microsoft.com/office/drawing/2014/main" xmlns="" val="3005766091"/>
                  </a:ext>
                </a:extLst>
              </a:tr>
              <a:tr h="652616">
                <a:tc>
                  <a:txBody>
                    <a:bodyPr/>
                    <a:lstStyle/>
                    <a:p>
                      <a:r>
                        <a:rPr lang="en-IN" sz="2000" dirty="0">
                          <a:solidFill>
                            <a:schemeClr val="accent6">
                              <a:lumMod val="50000"/>
                            </a:schemeClr>
                          </a:solidFill>
                          <a:latin typeface="Arial Black" panose="020B0A04020102020204" pitchFamily="34" charset="0"/>
                        </a:rPr>
                        <a:t>🔵 </a:t>
                      </a:r>
                      <a:r>
                        <a:rPr lang="en-IN" sz="2000" b="1" dirty="0">
                          <a:solidFill>
                            <a:schemeClr val="accent6">
                              <a:lumMod val="50000"/>
                            </a:schemeClr>
                          </a:solidFill>
                          <a:latin typeface="Arial Black" panose="020B0A04020102020204" pitchFamily="34" charset="0"/>
                        </a:rPr>
                        <a:t>Internship Fraud</a:t>
                      </a:r>
                      <a:endParaRPr lang="en-IN" sz="2000" dirty="0">
                        <a:solidFill>
                          <a:schemeClr val="accent6">
                            <a:lumMod val="50000"/>
                          </a:schemeClr>
                        </a:solidFill>
                        <a:latin typeface="Arial Black" panose="020B0A04020102020204" pitchFamily="34" charset="0"/>
                      </a:endParaRPr>
                    </a:p>
                  </a:txBody>
                  <a:tcPr marL="59248" marR="59248" marT="29624" marB="29624" anchor="ctr">
                    <a:lnL>
                      <a:noFill/>
                    </a:lnL>
                    <a:lnR>
                      <a:noFill/>
                    </a:lnR>
                    <a:lnT>
                      <a:noFill/>
                    </a:lnT>
                    <a:lnB>
                      <a:noFill/>
                    </a:lnB>
                    <a:noFill/>
                  </a:tcPr>
                </a:tc>
                <a:tc>
                  <a:txBody>
                    <a:bodyPr/>
                    <a:lstStyle/>
                    <a:p>
                      <a:pPr algn="ctr"/>
                      <a:r>
                        <a:rPr lang="en-IN" sz="2500" dirty="0">
                          <a:solidFill>
                            <a:schemeClr val="accent6">
                              <a:lumMod val="50000"/>
                            </a:schemeClr>
                          </a:solidFill>
                          <a:latin typeface="Arial Black" panose="020B0A04020102020204" pitchFamily="34" charset="0"/>
                        </a:rPr>
                        <a:t>15,000</a:t>
                      </a:r>
                    </a:p>
                  </a:txBody>
                  <a:tcPr marL="59248" marR="59248" marT="29624" marB="29624" anchor="ctr">
                    <a:lnL>
                      <a:noFill/>
                    </a:lnL>
                    <a:lnR>
                      <a:noFill/>
                    </a:lnR>
                    <a:lnT>
                      <a:noFill/>
                    </a:lnT>
                    <a:lnB>
                      <a:noFill/>
                    </a:lnB>
                    <a:noFill/>
                  </a:tcPr>
                </a:tc>
                <a:tc>
                  <a:txBody>
                    <a:bodyPr/>
                    <a:lstStyle/>
                    <a:p>
                      <a:r>
                        <a:rPr lang="en-US" sz="1800">
                          <a:solidFill>
                            <a:schemeClr val="accent6">
                              <a:lumMod val="50000"/>
                            </a:schemeClr>
                          </a:solidFill>
                          <a:latin typeface="Arial Black" panose="020B0A04020102020204" pitchFamily="34" charset="0"/>
                        </a:rPr>
                        <a:t>Scammers offer fake internships for money.</a:t>
                      </a:r>
                    </a:p>
                  </a:txBody>
                  <a:tcPr marL="59248" marR="59248" marT="29624" marB="29624" anchor="ctr">
                    <a:lnL>
                      <a:noFill/>
                    </a:lnL>
                    <a:lnR>
                      <a:noFill/>
                    </a:lnR>
                    <a:lnT>
                      <a:noFill/>
                    </a:lnT>
                    <a:lnB>
                      <a:noFill/>
                    </a:lnB>
                    <a:noFill/>
                  </a:tcPr>
                </a:tc>
                <a:extLst>
                  <a:ext uri="{0D108BD9-81ED-4DB2-BD59-A6C34878D82A}">
                    <a16:rowId xmlns:a16="http://schemas.microsoft.com/office/drawing/2014/main" xmlns="" val="233696273"/>
                  </a:ext>
                </a:extLst>
              </a:tr>
              <a:tr h="652616">
                <a:tc>
                  <a:txBody>
                    <a:bodyPr/>
                    <a:lstStyle/>
                    <a:p>
                      <a:r>
                        <a:rPr lang="en-IN" sz="2000" dirty="0">
                          <a:solidFill>
                            <a:schemeClr val="accent6">
                              <a:lumMod val="50000"/>
                            </a:schemeClr>
                          </a:solidFill>
                          <a:latin typeface="Arial Black" panose="020B0A04020102020204" pitchFamily="34" charset="0"/>
                        </a:rPr>
                        <a:t>🟢 </a:t>
                      </a:r>
                      <a:r>
                        <a:rPr lang="en-IN" sz="2000" b="1" dirty="0">
                          <a:solidFill>
                            <a:schemeClr val="accent6">
                              <a:lumMod val="50000"/>
                            </a:schemeClr>
                          </a:solidFill>
                          <a:latin typeface="Arial Black" panose="020B0A04020102020204" pitchFamily="34" charset="0"/>
                        </a:rPr>
                        <a:t>Payment Fraud</a:t>
                      </a:r>
                      <a:endParaRPr lang="en-IN" sz="2000" dirty="0">
                        <a:solidFill>
                          <a:schemeClr val="accent6">
                            <a:lumMod val="50000"/>
                          </a:schemeClr>
                        </a:solidFill>
                        <a:latin typeface="Arial Black" panose="020B0A04020102020204" pitchFamily="34" charset="0"/>
                      </a:endParaRPr>
                    </a:p>
                  </a:txBody>
                  <a:tcPr marL="59248" marR="59248" marT="29624" marB="29624" anchor="ctr">
                    <a:lnL>
                      <a:noFill/>
                    </a:lnL>
                    <a:lnR>
                      <a:noFill/>
                    </a:lnR>
                    <a:lnT>
                      <a:noFill/>
                    </a:lnT>
                    <a:lnB>
                      <a:noFill/>
                    </a:lnB>
                    <a:noFill/>
                  </a:tcPr>
                </a:tc>
                <a:tc>
                  <a:txBody>
                    <a:bodyPr/>
                    <a:lstStyle/>
                    <a:p>
                      <a:pPr algn="ctr"/>
                      <a:r>
                        <a:rPr lang="en-IN" sz="2500" dirty="0">
                          <a:solidFill>
                            <a:schemeClr val="accent6">
                              <a:lumMod val="50000"/>
                            </a:schemeClr>
                          </a:solidFill>
                          <a:latin typeface="Arial Black" panose="020B0A04020102020204" pitchFamily="34" charset="0"/>
                        </a:rPr>
                        <a:t>20,000</a:t>
                      </a:r>
                    </a:p>
                  </a:txBody>
                  <a:tcPr marL="59248" marR="59248" marT="29624" marB="29624" anchor="ctr">
                    <a:lnL>
                      <a:noFill/>
                    </a:lnL>
                    <a:lnR>
                      <a:noFill/>
                    </a:lnR>
                    <a:lnT>
                      <a:noFill/>
                    </a:lnT>
                    <a:lnB>
                      <a:noFill/>
                    </a:lnB>
                    <a:noFill/>
                  </a:tcPr>
                </a:tc>
                <a:tc>
                  <a:txBody>
                    <a:bodyPr/>
                    <a:lstStyle/>
                    <a:p>
                      <a:r>
                        <a:rPr lang="en-US" sz="1800" dirty="0">
                          <a:solidFill>
                            <a:schemeClr val="accent6">
                              <a:lumMod val="50000"/>
                            </a:schemeClr>
                          </a:solidFill>
                          <a:latin typeface="Arial Black" panose="020B0A04020102020204" pitchFamily="34" charset="0"/>
                        </a:rPr>
                        <a:t>Unauthorized or deceptive transactions occur.</a:t>
                      </a:r>
                    </a:p>
                  </a:txBody>
                  <a:tcPr marL="59248" marR="59248" marT="29624" marB="29624" anchor="ctr">
                    <a:lnL>
                      <a:noFill/>
                    </a:lnL>
                    <a:lnR>
                      <a:noFill/>
                    </a:lnR>
                    <a:lnT>
                      <a:noFill/>
                    </a:lnT>
                    <a:lnB>
                      <a:noFill/>
                    </a:lnB>
                    <a:noFill/>
                  </a:tcPr>
                </a:tc>
                <a:extLst>
                  <a:ext uri="{0D108BD9-81ED-4DB2-BD59-A6C34878D82A}">
                    <a16:rowId xmlns:a16="http://schemas.microsoft.com/office/drawing/2014/main" xmlns="" val="568758083"/>
                  </a:ext>
                </a:extLst>
              </a:tr>
              <a:tr h="652616">
                <a:tc>
                  <a:txBody>
                    <a:bodyPr/>
                    <a:lstStyle/>
                    <a:p>
                      <a:r>
                        <a:rPr lang="en-IN" sz="2000" dirty="0">
                          <a:solidFill>
                            <a:schemeClr val="accent6">
                              <a:lumMod val="50000"/>
                            </a:schemeClr>
                          </a:solidFill>
                          <a:latin typeface="Arial Black" panose="020B0A04020102020204" pitchFamily="34" charset="0"/>
                        </a:rPr>
                        <a:t>🟠 </a:t>
                      </a:r>
                      <a:r>
                        <a:rPr lang="en-IN" sz="2000" b="1" dirty="0">
                          <a:solidFill>
                            <a:schemeClr val="accent6">
                              <a:lumMod val="50000"/>
                            </a:schemeClr>
                          </a:solidFill>
                          <a:latin typeface="Arial Black" panose="020B0A04020102020204" pitchFamily="34" charset="0"/>
                        </a:rPr>
                        <a:t>Course Fraud</a:t>
                      </a:r>
                      <a:endParaRPr lang="en-IN" sz="2000" dirty="0">
                        <a:solidFill>
                          <a:schemeClr val="accent6">
                            <a:lumMod val="50000"/>
                          </a:schemeClr>
                        </a:solidFill>
                        <a:latin typeface="Arial Black" panose="020B0A04020102020204" pitchFamily="34" charset="0"/>
                      </a:endParaRPr>
                    </a:p>
                  </a:txBody>
                  <a:tcPr marL="59248" marR="59248" marT="29624" marB="29624" anchor="ctr">
                    <a:lnL>
                      <a:noFill/>
                    </a:lnL>
                    <a:lnR>
                      <a:noFill/>
                    </a:lnR>
                    <a:lnT>
                      <a:noFill/>
                    </a:lnT>
                    <a:lnB>
                      <a:noFill/>
                    </a:lnB>
                    <a:noFill/>
                  </a:tcPr>
                </a:tc>
                <a:tc>
                  <a:txBody>
                    <a:bodyPr/>
                    <a:lstStyle/>
                    <a:p>
                      <a:pPr algn="ctr"/>
                      <a:r>
                        <a:rPr lang="en-IN" sz="2500" dirty="0">
                          <a:solidFill>
                            <a:schemeClr val="accent6">
                              <a:lumMod val="50000"/>
                            </a:schemeClr>
                          </a:solidFill>
                          <a:latin typeface="Arial Black" panose="020B0A04020102020204" pitchFamily="34" charset="0"/>
                        </a:rPr>
                        <a:t>10,000</a:t>
                      </a:r>
                    </a:p>
                  </a:txBody>
                  <a:tcPr marL="59248" marR="59248" marT="29624" marB="29624" anchor="ctr">
                    <a:lnL>
                      <a:noFill/>
                    </a:lnL>
                    <a:lnR>
                      <a:noFill/>
                    </a:lnR>
                    <a:lnT>
                      <a:noFill/>
                    </a:lnT>
                    <a:lnB>
                      <a:noFill/>
                    </a:lnB>
                    <a:noFill/>
                  </a:tcPr>
                </a:tc>
                <a:tc>
                  <a:txBody>
                    <a:bodyPr/>
                    <a:lstStyle/>
                    <a:p>
                      <a:r>
                        <a:rPr lang="en-US" sz="1800" dirty="0">
                          <a:solidFill>
                            <a:schemeClr val="accent6">
                              <a:lumMod val="50000"/>
                            </a:schemeClr>
                          </a:solidFill>
                          <a:latin typeface="Arial Black" panose="020B0A04020102020204" pitchFamily="34" charset="0"/>
                        </a:rPr>
                        <a:t>Fake courses charge fees without delivering value.</a:t>
                      </a:r>
                    </a:p>
                  </a:txBody>
                  <a:tcPr marL="59248" marR="59248" marT="29624" marB="29624" anchor="ctr">
                    <a:lnL>
                      <a:noFill/>
                    </a:lnL>
                    <a:lnR>
                      <a:noFill/>
                    </a:lnR>
                    <a:lnT>
                      <a:noFill/>
                    </a:lnT>
                    <a:lnB>
                      <a:noFill/>
                    </a:lnB>
                    <a:noFill/>
                  </a:tcPr>
                </a:tc>
                <a:extLst>
                  <a:ext uri="{0D108BD9-81ED-4DB2-BD59-A6C34878D82A}">
                    <a16:rowId xmlns:a16="http://schemas.microsoft.com/office/drawing/2014/main" xmlns="" val="1133528194"/>
                  </a:ext>
                </a:extLst>
              </a:tr>
              <a:tr h="652616">
                <a:tc>
                  <a:txBody>
                    <a:bodyPr/>
                    <a:lstStyle/>
                    <a:p>
                      <a:r>
                        <a:rPr lang="en-IN" sz="2000" dirty="0">
                          <a:solidFill>
                            <a:schemeClr val="accent6">
                              <a:lumMod val="50000"/>
                            </a:schemeClr>
                          </a:solidFill>
                          <a:latin typeface="Arial Black" panose="020B0A04020102020204" pitchFamily="34" charset="0"/>
                        </a:rPr>
                        <a:t>🟣 </a:t>
                      </a:r>
                      <a:r>
                        <a:rPr lang="en-IN" sz="2000" b="1" dirty="0">
                          <a:solidFill>
                            <a:schemeClr val="accent6">
                              <a:lumMod val="50000"/>
                            </a:schemeClr>
                          </a:solidFill>
                          <a:latin typeface="Arial Black" panose="020B0A04020102020204" pitchFamily="34" charset="0"/>
                        </a:rPr>
                        <a:t>Loan Fraud</a:t>
                      </a:r>
                      <a:endParaRPr lang="en-IN" sz="2000" dirty="0">
                        <a:solidFill>
                          <a:schemeClr val="accent6">
                            <a:lumMod val="50000"/>
                          </a:schemeClr>
                        </a:solidFill>
                        <a:latin typeface="Arial Black" panose="020B0A04020102020204" pitchFamily="34" charset="0"/>
                      </a:endParaRPr>
                    </a:p>
                  </a:txBody>
                  <a:tcPr marL="59248" marR="59248" marT="29624" marB="29624" anchor="ctr">
                    <a:lnL>
                      <a:noFill/>
                    </a:lnL>
                    <a:lnR>
                      <a:noFill/>
                    </a:lnR>
                    <a:lnT>
                      <a:noFill/>
                    </a:lnT>
                    <a:lnB>
                      <a:noFill/>
                    </a:lnB>
                    <a:noFill/>
                  </a:tcPr>
                </a:tc>
                <a:tc>
                  <a:txBody>
                    <a:bodyPr/>
                    <a:lstStyle/>
                    <a:p>
                      <a:pPr algn="ctr"/>
                      <a:r>
                        <a:rPr lang="en-IN" sz="2500" dirty="0">
                          <a:solidFill>
                            <a:schemeClr val="accent6">
                              <a:lumMod val="50000"/>
                            </a:schemeClr>
                          </a:solidFill>
                          <a:latin typeface="Arial Black" panose="020B0A04020102020204" pitchFamily="34" charset="0"/>
                        </a:rPr>
                        <a:t>12,000</a:t>
                      </a:r>
                    </a:p>
                  </a:txBody>
                  <a:tcPr marL="59248" marR="59248" marT="29624" marB="29624" anchor="ctr">
                    <a:lnL>
                      <a:noFill/>
                    </a:lnL>
                    <a:lnR>
                      <a:noFill/>
                    </a:lnR>
                    <a:lnT>
                      <a:noFill/>
                    </a:lnT>
                    <a:lnB>
                      <a:noFill/>
                    </a:lnB>
                    <a:noFill/>
                  </a:tcPr>
                </a:tc>
                <a:tc>
                  <a:txBody>
                    <a:bodyPr/>
                    <a:lstStyle/>
                    <a:p>
                      <a:r>
                        <a:rPr lang="en-US" sz="1800" dirty="0">
                          <a:solidFill>
                            <a:schemeClr val="accent6">
                              <a:lumMod val="50000"/>
                            </a:schemeClr>
                          </a:solidFill>
                          <a:latin typeface="Arial Black" panose="020B0A04020102020204" pitchFamily="34" charset="0"/>
                        </a:rPr>
                        <a:t>False loan offers used to steal personal info.</a:t>
                      </a:r>
                    </a:p>
                  </a:txBody>
                  <a:tcPr marL="59248" marR="59248" marT="29624" marB="29624" anchor="ctr">
                    <a:lnL>
                      <a:noFill/>
                    </a:lnL>
                    <a:lnR>
                      <a:noFill/>
                    </a:lnR>
                    <a:lnT>
                      <a:noFill/>
                    </a:lnT>
                    <a:lnB>
                      <a:noFill/>
                    </a:lnB>
                    <a:noFill/>
                  </a:tcPr>
                </a:tc>
                <a:extLst>
                  <a:ext uri="{0D108BD9-81ED-4DB2-BD59-A6C34878D82A}">
                    <a16:rowId xmlns:a16="http://schemas.microsoft.com/office/drawing/2014/main" xmlns="" val="2118186948"/>
                  </a:ext>
                </a:extLst>
              </a:tr>
              <a:tr h="652616">
                <a:tc>
                  <a:txBody>
                    <a:bodyPr/>
                    <a:lstStyle/>
                    <a:p>
                      <a:r>
                        <a:rPr lang="en-IN" sz="2000" dirty="0">
                          <a:solidFill>
                            <a:schemeClr val="accent6">
                              <a:lumMod val="50000"/>
                            </a:schemeClr>
                          </a:solidFill>
                          <a:latin typeface="Arial Black" panose="020B0A04020102020204" pitchFamily="34" charset="0"/>
                        </a:rPr>
                        <a:t>🌸 </a:t>
                      </a:r>
                      <a:r>
                        <a:rPr lang="en-IN" sz="2000" b="1" dirty="0">
                          <a:solidFill>
                            <a:schemeClr val="accent6">
                              <a:lumMod val="50000"/>
                            </a:schemeClr>
                          </a:solidFill>
                          <a:latin typeface="Arial Black" panose="020B0A04020102020204" pitchFamily="34" charset="0"/>
                        </a:rPr>
                        <a:t>Identity Theft</a:t>
                      </a:r>
                      <a:endParaRPr lang="en-IN" sz="2000" dirty="0">
                        <a:solidFill>
                          <a:schemeClr val="accent6">
                            <a:lumMod val="50000"/>
                          </a:schemeClr>
                        </a:solidFill>
                        <a:latin typeface="Arial Black" panose="020B0A04020102020204" pitchFamily="34" charset="0"/>
                      </a:endParaRPr>
                    </a:p>
                  </a:txBody>
                  <a:tcPr marL="59248" marR="59248" marT="29624" marB="29624" anchor="ctr">
                    <a:lnL>
                      <a:noFill/>
                    </a:lnL>
                    <a:lnR>
                      <a:noFill/>
                    </a:lnR>
                    <a:lnT>
                      <a:noFill/>
                    </a:lnT>
                    <a:lnB>
                      <a:noFill/>
                    </a:lnB>
                    <a:noFill/>
                  </a:tcPr>
                </a:tc>
                <a:tc>
                  <a:txBody>
                    <a:bodyPr/>
                    <a:lstStyle/>
                    <a:p>
                      <a:pPr algn="ctr"/>
                      <a:r>
                        <a:rPr lang="en-IN" sz="2500" dirty="0">
                          <a:solidFill>
                            <a:schemeClr val="accent6">
                              <a:lumMod val="50000"/>
                            </a:schemeClr>
                          </a:solidFill>
                          <a:latin typeface="Arial Black" panose="020B0A04020102020204" pitchFamily="34" charset="0"/>
                        </a:rPr>
                        <a:t>8,000</a:t>
                      </a:r>
                    </a:p>
                  </a:txBody>
                  <a:tcPr marL="59248" marR="59248" marT="29624" marB="29624" anchor="ctr">
                    <a:lnL>
                      <a:noFill/>
                    </a:lnL>
                    <a:lnR>
                      <a:noFill/>
                    </a:lnR>
                    <a:lnT>
                      <a:noFill/>
                    </a:lnT>
                    <a:lnB>
                      <a:noFill/>
                    </a:lnB>
                    <a:noFill/>
                  </a:tcPr>
                </a:tc>
                <a:tc>
                  <a:txBody>
                    <a:bodyPr/>
                    <a:lstStyle/>
                    <a:p>
                      <a:r>
                        <a:rPr lang="en-US" sz="1800" dirty="0">
                          <a:solidFill>
                            <a:schemeClr val="accent6">
                              <a:lumMod val="50000"/>
                            </a:schemeClr>
                          </a:solidFill>
                          <a:latin typeface="Arial Black" panose="020B0A04020102020204" pitchFamily="34" charset="0"/>
                        </a:rPr>
                        <a:t>Personal data is stolen and misused.</a:t>
                      </a:r>
                    </a:p>
                  </a:txBody>
                  <a:tcPr marL="59248" marR="59248" marT="29624" marB="29624" anchor="ctr">
                    <a:lnL>
                      <a:noFill/>
                    </a:lnL>
                    <a:lnR>
                      <a:noFill/>
                    </a:lnR>
                    <a:lnT>
                      <a:noFill/>
                    </a:lnT>
                    <a:lnB>
                      <a:noFill/>
                    </a:lnB>
                    <a:noFill/>
                  </a:tcPr>
                </a:tc>
                <a:extLst>
                  <a:ext uri="{0D108BD9-81ED-4DB2-BD59-A6C34878D82A}">
                    <a16:rowId xmlns:a16="http://schemas.microsoft.com/office/drawing/2014/main" xmlns="" val="1068483916"/>
                  </a:ext>
                </a:extLst>
              </a:tr>
              <a:tr h="652616">
                <a:tc>
                  <a:txBody>
                    <a:bodyPr/>
                    <a:lstStyle/>
                    <a:p>
                      <a:r>
                        <a:rPr lang="en-IN" sz="2000" dirty="0">
                          <a:solidFill>
                            <a:schemeClr val="accent6">
                              <a:lumMod val="50000"/>
                            </a:schemeClr>
                          </a:solidFill>
                          <a:latin typeface="Arial Black" panose="020B0A04020102020204" pitchFamily="34" charset="0"/>
                        </a:rPr>
                        <a:t>🟡 </a:t>
                      </a:r>
                      <a:r>
                        <a:rPr lang="en-IN" sz="2000" b="1" dirty="0">
                          <a:solidFill>
                            <a:schemeClr val="accent6">
                              <a:lumMod val="50000"/>
                            </a:schemeClr>
                          </a:solidFill>
                          <a:latin typeface="Arial Black" panose="020B0A04020102020204" pitchFamily="34" charset="0"/>
                        </a:rPr>
                        <a:t>Phishing Scam</a:t>
                      </a:r>
                      <a:endParaRPr lang="en-IN" sz="2000" dirty="0">
                        <a:solidFill>
                          <a:schemeClr val="accent6">
                            <a:lumMod val="50000"/>
                          </a:schemeClr>
                        </a:solidFill>
                        <a:latin typeface="Arial Black" panose="020B0A04020102020204" pitchFamily="34" charset="0"/>
                      </a:endParaRPr>
                    </a:p>
                  </a:txBody>
                  <a:tcPr marL="59248" marR="59248" marT="29624" marB="29624" anchor="ctr">
                    <a:lnL>
                      <a:noFill/>
                    </a:lnL>
                    <a:lnR>
                      <a:noFill/>
                    </a:lnR>
                    <a:lnT>
                      <a:noFill/>
                    </a:lnT>
                    <a:lnB>
                      <a:noFill/>
                    </a:lnB>
                    <a:noFill/>
                  </a:tcPr>
                </a:tc>
                <a:tc>
                  <a:txBody>
                    <a:bodyPr/>
                    <a:lstStyle/>
                    <a:p>
                      <a:pPr algn="ctr"/>
                      <a:r>
                        <a:rPr lang="en-IN" sz="2500" dirty="0">
                          <a:solidFill>
                            <a:schemeClr val="accent6">
                              <a:lumMod val="50000"/>
                            </a:schemeClr>
                          </a:solidFill>
                          <a:latin typeface="Arial Black" panose="020B0A04020102020204" pitchFamily="34" charset="0"/>
                        </a:rPr>
                        <a:t>10,000</a:t>
                      </a:r>
                    </a:p>
                  </a:txBody>
                  <a:tcPr marL="59248" marR="59248" marT="29624" marB="29624" anchor="ctr">
                    <a:lnL>
                      <a:noFill/>
                    </a:lnL>
                    <a:lnR>
                      <a:noFill/>
                    </a:lnR>
                    <a:lnT>
                      <a:noFill/>
                    </a:lnT>
                    <a:lnB>
                      <a:noFill/>
                    </a:lnB>
                    <a:noFill/>
                  </a:tcPr>
                </a:tc>
                <a:tc>
                  <a:txBody>
                    <a:bodyPr/>
                    <a:lstStyle/>
                    <a:p>
                      <a:r>
                        <a:rPr lang="en-US" sz="1800" dirty="0">
                          <a:solidFill>
                            <a:schemeClr val="accent6">
                              <a:lumMod val="50000"/>
                            </a:schemeClr>
                          </a:solidFill>
                          <a:latin typeface="Arial Black" panose="020B0A04020102020204" pitchFamily="34" charset="0"/>
                        </a:rPr>
                        <a:t>Fake messages trick users into sharing details.</a:t>
                      </a:r>
                    </a:p>
                  </a:txBody>
                  <a:tcPr marL="59248" marR="59248" marT="29624" marB="29624" anchor="ctr">
                    <a:lnL>
                      <a:noFill/>
                    </a:lnL>
                    <a:lnR>
                      <a:noFill/>
                    </a:lnR>
                    <a:lnT>
                      <a:noFill/>
                    </a:lnT>
                    <a:lnB>
                      <a:noFill/>
                    </a:lnB>
                    <a:noFill/>
                  </a:tcPr>
                </a:tc>
                <a:extLst>
                  <a:ext uri="{0D108BD9-81ED-4DB2-BD59-A6C34878D82A}">
                    <a16:rowId xmlns:a16="http://schemas.microsoft.com/office/drawing/2014/main" xmlns="" val="2540926873"/>
                  </a:ext>
                </a:extLst>
              </a:tr>
            </a:tbl>
          </a:graphicData>
        </a:graphic>
      </p:graphicFrame>
    </p:spTree>
    <p:extLst>
      <p:ext uri="{BB962C8B-B14F-4D97-AF65-F5344CB8AC3E}">
        <p14:creationId xmlns:p14="http://schemas.microsoft.com/office/powerpoint/2010/main" xmlns="" val="1474630500"/>
      </p:ext>
    </p:extLst>
  </p:cSld>
  <p:clrMapOvr>
    <a:masterClrMapping/>
  </p:clrMapOvr>
  <p:transition spd="slow">
    <p:cover/>
  </p:transition>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xmlns="" name="Organic" id="{28CDC826-8792-45C0-861B-85EB3ADEDA33}" vid="{7DAC20F1-423D-49E2-BD0B-50532748BAD0}"/>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344</TotalTime>
  <Words>943</Words>
  <Application>Microsoft Office PowerPoint</Application>
  <PresentationFormat>Custom</PresentationFormat>
  <Paragraphs>169</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Organic</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Vaibhavi Srivastava</dc:creator>
  <cp:lastModifiedBy>HP</cp:lastModifiedBy>
  <cp:revision>7</cp:revision>
  <dcterms:created xsi:type="dcterms:W3CDTF">2025-04-08T15:01:21Z</dcterms:created>
  <dcterms:modified xsi:type="dcterms:W3CDTF">2025-04-30T17:52:13Z</dcterms:modified>
</cp:coreProperties>
</file>