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61" r:id="rId3"/>
    <p:sldId id="262" r:id="rId4"/>
    <p:sldId id="263" r:id="rId5"/>
    <p:sldId id="268" r:id="rId6"/>
    <p:sldId id="264" r:id="rId7"/>
    <p:sldId id="265" r:id="rId8"/>
    <p:sldId id="277" r:id="rId9"/>
    <p:sldId id="266" r:id="rId10"/>
    <p:sldId id="267" r:id="rId11"/>
    <p:sldId id="269" r:id="rId12"/>
    <p:sldId id="270" r:id="rId13"/>
    <p:sldId id="271" r:id="rId14"/>
    <p:sldId id="276" r:id="rId15"/>
    <p:sldId id="283" r:id="rId16"/>
    <p:sldId id="272" r:id="rId17"/>
    <p:sldId id="273" r:id="rId18"/>
    <p:sldId id="274" r:id="rId19"/>
    <p:sldId id="275" r:id="rId20"/>
    <p:sldId id="292" r:id="rId21"/>
    <p:sldId id="278" r:id="rId22"/>
    <p:sldId id="281" r:id="rId23"/>
    <p:sldId id="280" r:id="rId24"/>
    <p:sldId id="279" r:id="rId25"/>
    <p:sldId id="285" r:id="rId26"/>
    <p:sldId id="284" r:id="rId27"/>
    <p:sldId id="286" r:id="rId28"/>
    <p:sldId id="288" r:id="rId29"/>
    <p:sldId id="289" r:id="rId30"/>
    <p:sldId id="287" r:id="rId31"/>
    <p:sldId id="282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4D241-6F48-4425-90BD-852F3D613CF7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E0D2B-1ABE-4331-8829-C3463D507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F6B3-FDAA-4D95-AC02-3E0DFC53244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812-364C-4A54-BF8C-29CA0C532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924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708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343400"/>
            <a:ext cx="7696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Example : 00010110</a:t>
            </a:r>
          </a:p>
          <a:p>
            <a:r>
              <a:rPr lang="en-US" sz="2800" b="1" dirty="0" smtClean="0"/>
              <a:t>1’ s Complement :  0  0 0 1 0 1 1 0</a:t>
            </a:r>
          </a:p>
          <a:p>
            <a:r>
              <a:rPr lang="en-US" sz="2800" b="1" dirty="0" smtClean="0"/>
              <a:t>                                  </a:t>
            </a:r>
          </a:p>
          <a:p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3429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7338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0386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672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8006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34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292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572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6019800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 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2’S COMPLEMENT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Steps to Find 2’s Complement: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Find the 1’s complement</a:t>
            </a:r>
            <a:r>
              <a:rPr lang="en-US" sz="2400" dirty="0" smtClean="0"/>
              <a:t> (flip all bits)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Add 1</a:t>
            </a:r>
            <a:r>
              <a:rPr lang="en-US" sz="2400" dirty="0" smtClean="0"/>
              <a:t> to the result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05000"/>
            <a:ext cx="7696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Convert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-22 in 8-bit binary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743200"/>
            <a:ext cx="7467600" cy="350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Step 1:</a:t>
            </a:r>
            <a:br>
              <a:rPr lang="en-US" sz="3200" b="1" dirty="0" smtClean="0"/>
            </a:br>
            <a:r>
              <a:rPr lang="en-US" sz="3200" b="1" dirty="0" smtClean="0"/>
              <a:t>22 in binary (8-bit) =</a:t>
            </a:r>
          </a:p>
          <a:p>
            <a:endParaRPr lang="en-US" sz="32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3048000"/>
          <a:ext cx="32004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85900"/>
                <a:gridCol w="1714500"/>
              </a:tblGrid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Division 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Remainder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22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0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11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5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2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7620000" y="3886200"/>
            <a:ext cx="381000" cy="2209800"/>
          </a:xfrm>
          <a:prstGeom prst="bentUpArrow">
            <a:avLst>
              <a:gd name="adj1" fmla="val 12535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2116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=10110 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2971800" y="6400800"/>
            <a:ext cx="5334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6334780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= 00010110 (8 bits)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7620000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4946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2:</a:t>
            </a:r>
            <a:br>
              <a:rPr lang="en-US" sz="2800" b="1" dirty="0" smtClean="0"/>
            </a:br>
            <a:r>
              <a:rPr lang="en-US" sz="2800" b="1" dirty="0" smtClean="0"/>
              <a:t>Find 1’s complement (flip bits) =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828800"/>
            <a:ext cx="2161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00010110 </a:t>
            </a:r>
          </a:p>
          <a:p>
            <a:endParaRPr lang="en-US" sz="3600" b="1" dirty="0"/>
          </a:p>
          <a:p>
            <a:r>
              <a:rPr lang="en-US" sz="3600" b="1" dirty="0" smtClean="0"/>
              <a:t>11101001</a:t>
            </a:r>
            <a:endParaRPr lang="en-US" sz="3600" dirty="0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 rot="10800000" flipH="1">
            <a:off x="5562599" y="2705963"/>
            <a:ext cx="2161169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419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Step 3:</a:t>
            </a:r>
            <a:br>
              <a:rPr lang="en-US" sz="2800" b="1" dirty="0" smtClean="0"/>
            </a:br>
            <a:r>
              <a:rPr lang="en-US" sz="2800" b="1" dirty="0" smtClean="0"/>
              <a:t>Find 2’s complement (Add 1) =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7526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11101001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1     +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2895600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82411" y="3048000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11101010</a:t>
            </a:r>
            <a:endParaRPr 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3914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3657600"/>
          <a:ext cx="6096000" cy="1554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Sign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Meaning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Positive (+)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Negative (−)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04800" y="685800"/>
            <a:ext cx="80772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Signed-Magnitude Form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leftmost bit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sign bit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remaining bits represent 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magnitude (absolute value)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33400"/>
          <a:ext cx="76962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128628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Decimal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Binary (Signed-Magnitude)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Explanation</a:t>
                      </a:r>
                      <a:endParaRPr lang="en-US" sz="2800" b="1" dirty="0"/>
                    </a:p>
                  </a:txBody>
                  <a:tcPr/>
                </a:tc>
              </a:tr>
              <a:tr h="1490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+5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0 101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 → positive, 101 = 5</a:t>
                      </a:r>
                      <a:endParaRPr lang="en-US" sz="2800" b="1" dirty="0"/>
                    </a:p>
                  </a:txBody>
                  <a:tcPr/>
                </a:tc>
              </a:tr>
              <a:tr h="1490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1 101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 → negative, 101 = 5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flipH="1">
            <a:off x="4495800" y="2362200"/>
            <a:ext cx="45719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4495800" y="3810000"/>
            <a:ext cx="45719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2672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 Bit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8194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Sign Bit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09600" y="381000"/>
            <a:ext cx="8077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RANGE OF NUMBERS (N-BIT)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n-bit signed-magnitude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 can represent values from: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– (2ⁿ⁻¹ – 1)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+(2ⁿ⁻¹ –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has two forms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0000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+0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–0 (redundant)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For 4-bit: range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–7 to +7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(–7: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1111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+7: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0111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38100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Sum-of-Weights 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method uses the fact that any decimal number can be expressed as a sum of powers of 2.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 Convert 13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Powers of 2: 8 (2³), 4 (2²), 1 (2⁰)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13 = 8 + 4 + 1 → 2³ + 2² + 2⁰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So, binary: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1101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4343400"/>
            <a:ext cx="3276600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477000" y="4572000"/>
            <a:ext cx="216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8   4   2   1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562600" y="5206425"/>
            <a:ext cx="899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13 =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477000" y="51816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1   1   0   1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638800" y="5943600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</a:t>
            </a:r>
            <a:r>
              <a:rPr lang="en-US" sz="3200" b="1" dirty="0" smtClean="0"/>
              <a:t> =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477000" y="59436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1   0   0   1</a:t>
            </a:r>
            <a:endParaRPr 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828800"/>
            <a:ext cx="661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:Convert 20₁₀ to IEEE 754  Single Precision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143000" y="2590800"/>
            <a:ext cx="7696200" cy="403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2895600"/>
            <a:ext cx="390337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1: Convert to Binary</a:t>
            </a:r>
          </a:p>
          <a:p>
            <a:r>
              <a:rPr lang="en-US" sz="2800" b="1" dirty="0" smtClean="0"/>
              <a:t>Use divide by 2 method:</a:t>
            </a:r>
          </a:p>
          <a:p>
            <a:r>
              <a:rPr lang="en-US" sz="2800" b="1" dirty="0" smtClean="0"/>
              <a:t>20 ÷ 2 = 10 → 0 </a:t>
            </a:r>
          </a:p>
          <a:p>
            <a:r>
              <a:rPr lang="en-US" sz="2800" b="1" dirty="0" smtClean="0"/>
              <a:t>10 ÷ 2 = 5 → 0</a:t>
            </a:r>
          </a:p>
          <a:p>
            <a:r>
              <a:rPr lang="en-US" sz="2800" b="1" dirty="0" smtClean="0"/>
              <a:t>5 ÷ 2 = 2 → 1 </a:t>
            </a:r>
          </a:p>
          <a:p>
            <a:r>
              <a:rPr lang="en-US" sz="2800" b="1" dirty="0" smtClean="0"/>
              <a:t>2 ÷ 2 = 1 → 0</a:t>
            </a:r>
          </a:p>
          <a:p>
            <a:r>
              <a:rPr lang="en-US" sz="2800" b="1" smtClean="0"/>
              <a:t>1 </a:t>
            </a:r>
            <a:r>
              <a:rPr lang="en-US" sz="2800" b="1" dirty="0" smtClean="0"/>
              <a:t>÷ 2 = 0 → 1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b="73096"/>
          <a:stretch>
            <a:fillRect/>
          </a:stretch>
        </p:blipFill>
        <p:spPr bwMode="auto">
          <a:xfrm>
            <a:off x="838200" y="533401"/>
            <a:ext cx="7467599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2514600"/>
            <a:ext cx="449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Addition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Subtraction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Multiplication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Division</a:t>
            </a:r>
            <a:endParaRPr lang="en-U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6324600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429000"/>
            <a:ext cx="53530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Addition of Signed Numbers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Let’s use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2's complement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(most common method in computers)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: Add +5 and -3 in 4-bit binary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133600"/>
            <a:ext cx="8077200" cy="449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 numbers in 2's complement</a:t>
            </a:r>
          </a:p>
          <a:p>
            <a:r>
              <a:rPr lang="en-US" sz="2800" b="1" dirty="0" smtClean="0"/>
              <a:t>+5 = 0101</a:t>
            </a:r>
          </a:p>
          <a:p>
            <a:r>
              <a:rPr lang="en-US" sz="2800" b="1" dirty="0" smtClean="0"/>
              <a:t>-3:</a:t>
            </a:r>
          </a:p>
          <a:p>
            <a:pPr lvl="1"/>
            <a:r>
              <a:rPr lang="en-US" sz="2800" b="1" dirty="0" smtClean="0"/>
              <a:t>3 in binary = 0011</a:t>
            </a:r>
          </a:p>
          <a:p>
            <a:pPr lvl="1"/>
            <a:r>
              <a:rPr lang="en-US" sz="2800" b="1" dirty="0" smtClean="0"/>
              <a:t>1’s complement = 1100</a:t>
            </a:r>
          </a:p>
          <a:p>
            <a:pPr lvl="1"/>
            <a:r>
              <a:rPr lang="en-US" sz="2800" b="1" dirty="0" smtClean="0"/>
              <a:t>2’s complement = 1101 </a:t>
            </a:r>
          </a:p>
          <a:p>
            <a:pPr lvl="1"/>
            <a:r>
              <a:rPr lang="en-US" sz="2800" b="1" dirty="0" smtClean="0"/>
              <a:t>                                (this is -3)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51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b="1" dirty="0" smtClean="0"/>
              <a:t>0101  (+5)</a:t>
            </a:r>
          </a:p>
          <a:p>
            <a:pPr marL="514350" indent="-514350"/>
            <a:r>
              <a:rPr lang="en-US" sz="3200" b="1" dirty="0" smtClean="0"/>
              <a:t>                  +     </a:t>
            </a:r>
          </a:p>
          <a:p>
            <a:r>
              <a:rPr lang="en-US" sz="3200" b="1" dirty="0" smtClean="0"/>
              <a:t>1101  (-3)</a:t>
            </a:r>
          </a:p>
          <a:p>
            <a:r>
              <a:rPr lang="en-US" sz="3200" b="1" dirty="0" smtClean="0"/>
              <a:t>--------</a:t>
            </a:r>
          </a:p>
          <a:p>
            <a:r>
              <a:rPr lang="en-US" sz="3200" b="1" dirty="0" smtClean="0"/>
              <a:t>10010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715000"/>
            <a:ext cx="271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Result = 0010 = 2</a:t>
            </a:r>
            <a:endParaRPr lang="en-US" sz="2800" b="1" dirty="0"/>
          </a:p>
        </p:txBody>
      </p:sp>
      <p:sp>
        <p:nvSpPr>
          <p:cNvPr id="7" name="Right Arrow 6"/>
          <p:cNvSpPr/>
          <p:nvPr/>
        </p:nvSpPr>
        <p:spPr>
          <a:xfrm>
            <a:off x="5334000" y="5943600"/>
            <a:ext cx="609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1" y="4038600"/>
            <a:ext cx="4343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7315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Subtraction of Signed Numbers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5 - 7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=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495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086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Convert to: 7 +(-5)</a:t>
            </a:r>
          </a:p>
          <a:p>
            <a:r>
              <a:rPr lang="en-US" sz="2800" b="1" dirty="0" smtClean="0"/>
              <a:t>+7 =</a:t>
            </a:r>
            <a:r>
              <a:rPr lang="en-US" sz="2800" dirty="0" smtClean="0"/>
              <a:t> </a:t>
            </a:r>
            <a:r>
              <a:rPr lang="en-US" sz="2800" b="1" dirty="0" smtClean="0"/>
              <a:t>0111</a:t>
            </a:r>
          </a:p>
          <a:p>
            <a:r>
              <a:rPr lang="en-US" sz="2800" b="1" dirty="0" smtClean="0"/>
              <a:t>+5=</a:t>
            </a:r>
            <a:r>
              <a:rPr lang="en-US" sz="2800" dirty="0" smtClean="0"/>
              <a:t> </a:t>
            </a:r>
            <a:r>
              <a:rPr lang="en-US" sz="2800" b="1" dirty="0" smtClean="0"/>
              <a:t>0101</a:t>
            </a:r>
          </a:p>
          <a:p>
            <a:r>
              <a:rPr lang="en-US" sz="2800" b="1" dirty="0" smtClean="0"/>
              <a:t>→ 1's complement =</a:t>
            </a:r>
            <a:r>
              <a:rPr lang="en-US" sz="2800" dirty="0" smtClean="0"/>
              <a:t> </a:t>
            </a:r>
            <a:r>
              <a:rPr lang="en-US" sz="2800" b="1" dirty="0" smtClean="0"/>
              <a:t>1010</a:t>
            </a:r>
          </a:p>
          <a:p>
            <a:r>
              <a:rPr lang="en-US" sz="2800" b="1" dirty="0" smtClean="0"/>
              <a:t>→ 2's complement +1 = 1011 – (-5)</a:t>
            </a:r>
          </a:p>
          <a:p>
            <a:endParaRPr lang="en-US" sz="2800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3810000"/>
            <a:ext cx="24641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   </a:t>
            </a:r>
            <a:r>
              <a:rPr lang="en-US" sz="3200" b="1" dirty="0" smtClean="0"/>
              <a:t>0111      (7)</a:t>
            </a:r>
          </a:p>
          <a:p>
            <a:r>
              <a:rPr lang="en-US" sz="3200" b="1" dirty="0" smtClean="0"/>
              <a:t>+  1011     (-5)</a:t>
            </a:r>
          </a:p>
          <a:p>
            <a:r>
              <a:rPr lang="en-US" sz="3200" b="1" dirty="0" smtClean="0"/>
              <a:t>    -------</a:t>
            </a:r>
          </a:p>
          <a:p>
            <a:r>
              <a:rPr lang="en-US" sz="3200" b="1" dirty="0" smtClean="0"/>
              <a:t>   10010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5257800"/>
            <a:ext cx="285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Result = 2 → 0010</a:t>
            </a:r>
            <a:endParaRPr lang="en-US" sz="2800" b="1" dirty="0"/>
          </a:p>
        </p:txBody>
      </p:sp>
      <p:sp>
        <p:nvSpPr>
          <p:cNvPr id="8" name="Right Arrow 7"/>
          <p:cNvSpPr/>
          <p:nvPr/>
        </p:nvSpPr>
        <p:spPr>
          <a:xfrm>
            <a:off x="5334000" y="5486400"/>
            <a:ext cx="6858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54102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t="32561"/>
          <a:stretch>
            <a:fillRect/>
          </a:stretch>
        </p:blipFill>
        <p:spPr bwMode="auto">
          <a:xfrm>
            <a:off x="2286000" y="4114800"/>
            <a:ext cx="62484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0"/>
            <a:ext cx="771698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Multiplication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 Multiply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-3 × 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using 4-bit 2’s complement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543800" cy="449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4343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Represent in 4-bit binary:</a:t>
            </a:r>
          </a:p>
          <a:p>
            <a:r>
              <a:rPr lang="en-US" sz="2800" b="1" dirty="0" smtClean="0"/>
              <a:t>+2 : 0010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-3 :0011 </a:t>
            </a:r>
          </a:p>
          <a:p>
            <a:r>
              <a:rPr lang="en-US" sz="2800" b="1" dirty="0" smtClean="0"/>
              <a:t>→ 1’s comp: 1100 </a:t>
            </a:r>
          </a:p>
          <a:p>
            <a:r>
              <a:rPr lang="en-US" sz="2800" b="1" dirty="0" smtClean="0"/>
              <a:t>→ 2’s comp (+1) = 1101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048000"/>
            <a:ext cx="2765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1101     (−3)</a:t>
            </a:r>
          </a:p>
          <a:p>
            <a:r>
              <a:rPr lang="en-US" sz="3200" b="1" dirty="0" smtClean="0"/>
              <a:t>×   0010     (+2)</a:t>
            </a:r>
          </a:p>
          <a:p>
            <a:r>
              <a:rPr lang="en-US" sz="3200" b="1" dirty="0" smtClean="0"/>
              <a:t>   ----------</a:t>
            </a:r>
          </a:p>
          <a:p>
            <a:r>
              <a:rPr lang="en-US" sz="3200" b="1" dirty="0" smtClean="0"/>
              <a:t>00000010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601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Result = 1110 (in 4-bit signed: this is -6)</a:t>
            </a:r>
            <a:endParaRPr lang="en-US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 t="25926"/>
          <a:stretch>
            <a:fillRect/>
          </a:stretch>
        </p:blipFill>
        <p:spPr bwMode="auto">
          <a:xfrm>
            <a:off x="2819400" y="3657600"/>
            <a:ext cx="6010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971799"/>
          <a:ext cx="6629400" cy="25146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9800"/>
                <a:gridCol w="2138517"/>
                <a:gridCol w="2281083"/>
              </a:tblGrid>
              <a:tr h="535898">
                <a:tc>
                  <a:txBody>
                    <a:bodyPr/>
                    <a:lstStyle/>
                    <a:p>
                      <a:r>
                        <a:rPr lang="en-US" sz="2000" b="1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Quotient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Remainder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13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6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3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600" y="381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Repeated Division-by-2 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Divide the number by 2 and record the remainder. Read remainders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from bottom to top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Example: Convert 13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ent-Up Arrow 3"/>
          <p:cNvSpPr/>
          <p:nvPr/>
        </p:nvSpPr>
        <p:spPr>
          <a:xfrm>
            <a:off x="7010400" y="2895600"/>
            <a:ext cx="685800" cy="2971800"/>
          </a:xfrm>
          <a:prstGeom prst="bentUpArrow">
            <a:avLst>
              <a:gd name="adj1" fmla="val 9231"/>
              <a:gd name="adj2" fmla="val 19725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57912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13  =   1   1   0   1</a:t>
            </a:r>
            <a:endParaRPr lang="en-US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37962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Division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dirty="0" smtClean="0"/>
              <a:t>01111100 ÷ 0010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5867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192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QUESTIONS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Which of the following values is the correct value of this binary code 1011 and 1111?</a:t>
            </a:r>
          </a:p>
          <a:p>
            <a:pPr marL="342900" indent="-342900">
              <a:buAutoNum type="alphaLcPeriod"/>
            </a:pPr>
            <a:r>
              <a:rPr lang="en-US" sz="2400" dirty="0" smtClean="0"/>
              <a:t>11 and 14</a:t>
            </a:r>
          </a:p>
          <a:p>
            <a:pPr marL="342900" indent="-342900">
              <a:buAutoNum type="alphaLcPeriod" startAt="2"/>
            </a:pPr>
            <a:r>
              <a:rPr lang="en-US" sz="2400" dirty="0" smtClean="0"/>
              <a:t>12 and 15</a:t>
            </a:r>
          </a:p>
          <a:p>
            <a:pPr marL="342900" indent="-342900"/>
            <a:r>
              <a:rPr lang="en-US" sz="2400" dirty="0" smtClean="0"/>
              <a:t>c.    11 and 15</a:t>
            </a:r>
          </a:p>
          <a:p>
            <a:pPr marL="342900" indent="-342900"/>
            <a:r>
              <a:rPr lang="en-US" sz="2400" dirty="0" smtClean="0"/>
              <a:t>d.   12 and 14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Which of the following numbers is a binary number?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1 and 2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0 and 0.1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2 and 0</a:t>
            </a:r>
          </a:p>
          <a:p>
            <a:pPr marL="342900" indent="-342900">
              <a:buAutoNum type="alphaLcPeriod"/>
            </a:pPr>
            <a:r>
              <a:rPr lang="en-US" sz="2400" b="1" dirty="0" smtClean="0"/>
              <a:t>0 and 1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480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Binary equivalent of decimal number 25 is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b="1" dirty="0" smtClean="0"/>
              <a:t>11101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b="1" dirty="0" smtClean="0"/>
              <a:t>11001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b="1" dirty="0" smtClean="0"/>
              <a:t>10011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b="1" dirty="0" smtClean="0"/>
              <a:t>11111</a:t>
            </a:r>
            <a:endParaRPr 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527785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2’s Complement of (10000 )</a:t>
            </a:r>
            <a:r>
              <a:rPr lang="en-US" sz="2000" b="1" dirty="0" smtClean="0"/>
              <a:t>2 </a:t>
            </a:r>
            <a:r>
              <a:rPr lang="en-US" sz="2800" b="1" dirty="0" smtClean="0"/>
              <a:t>is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b="1" dirty="0" smtClean="0"/>
              <a:t>10000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b="1" dirty="0" smtClean="0"/>
              <a:t>01111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b="1" dirty="0" smtClean="0"/>
              <a:t>11000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b="1" dirty="0" smtClean="0"/>
              <a:t>01000</a:t>
            </a:r>
            <a:endParaRPr lang="en-US" sz="2000" b="1" dirty="0" smtClean="0"/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3048000"/>
          <a:ext cx="5791200" cy="21504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4640"/>
                <a:gridCol w="1737360"/>
                <a:gridCol w="1219200"/>
              </a:tblGrid>
              <a:tr h="375385">
                <a:tc>
                  <a:txBody>
                    <a:bodyPr/>
                    <a:lstStyle/>
                    <a:p>
                      <a:r>
                        <a:rPr lang="en-US" sz="2400" b="1" dirty="0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Integer 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Fraction</a:t>
                      </a:r>
                    </a:p>
                  </a:txBody>
                  <a:tcPr anchor="ctr"/>
                </a:tc>
              </a:tr>
              <a:tr h="656924">
                <a:tc>
                  <a:txBody>
                    <a:bodyPr/>
                    <a:lstStyle/>
                    <a:p>
                      <a:r>
                        <a:rPr lang="en-US" sz="2800" b="1" dirty="0"/>
                        <a:t>0.625 × 2 </a:t>
                      </a:r>
                      <a:r>
                        <a:rPr lang="en-US" sz="2800" b="1" dirty="0" smtClean="0"/>
                        <a:t>= </a:t>
                      </a:r>
                      <a:r>
                        <a:rPr lang="en-US" sz="2800" b="1" dirty="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0.25</a:t>
                      </a:r>
                    </a:p>
                  </a:txBody>
                  <a:tcPr anchor="ctr"/>
                </a:tc>
              </a:tr>
              <a:tr h="375385">
                <a:tc>
                  <a:txBody>
                    <a:bodyPr/>
                    <a:lstStyle/>
                    <a:p>
                      <a:r>
                        <a:rPr lang="en-US" sz="2800" b="1" dirty="0"/>
                        <a:t>0.25 × </a:t>
                      </a:r>
                      <a:r>
                        <a:rPr lang="en-US" sz="2800" b="1" dirty="0" smtClean="0"/>
                        <a:t>2  </a:t>
                      </a:r>
                      <a:r>
                        <a:rPr lang="en-US" sz="2800" b="1" dirty="0"/>
                        <a:t>= </a:t>
                      </a:r>
                      <a:r>
                        <a:rPr lang="en-US" sz="2800" b="1" dirty="0" smtClean="0"/>
                        <a:t>   0.5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0.5</a:t>
                      </a:r>
                    </a:p>
                  </a:txBody>
                  <a:tcPr anchor="ctr"/>
                </a:tc>
              </a:tr>
              <a:tr h="375385">
                <a:tc>
                  <a:txBody>
                    <a:bodyPr/>
                    <a:lstStyle/>
                    <a:p>
                      <a:r>
                        <a:rPr lang="en-US" sz="2800" b="1" dirty="0"/>
                        <a:t>0.5 × 2 </a:t>
                      </a:r>
                      <a:r>
                        <a:rPr lang="en-US" sz="2800" b="1" dirty="0" smtClean="0"/>
                        <a:t>   =     </a:t>
                      </a:r>
                      <a:r>
                        <a:rPr lang="en-US" sz="2800" b="1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Conversion of Decimal Fractions to Binary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Multiply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fractional part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by 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Take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integer part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as a bit and continue with the fractional part.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Example: Convert 0.625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8674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0.625 to binary =0.101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5029200" y="3581400"/>
            <a:ext cx="304800" cy="13716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4619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1905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Convert </a:t>
            </a:r>
            <a:r>
              <a:rPr lang="en-US" sz="2800" b="1" dirty="0" smtClean="0"/>
              <a:t>0.3125</a:t>
            </a:r>
            <a:r>
              <a:rPr lang="en-US" sz="2800" dirty="0" smtClean="0"/>
              <a:t> to binary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6248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310583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962400"/>
            <a:ext cx="4419600" cy="2743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(MSB )Most Significant Bit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the </a:t>
            </a:r>
            <a:r>
              <a:rPr lang="en-US" sz="2400" b="1" dirty="0" smtClean="0"/>
              <a:t>leftmost bit</a:t>
            </a:r>
            <a:r>
              <a:rPr lang="en-US" sz="2400" dirty="0" smtClean="0"/>
              <a:t> in the binary number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  <a:r>
              <a:rPr lang="en-US" sz="2800" b="1" dirty="0" smtClean="0"/>
              <a:t> 0. 0 1 0 1</a:t>
            </a:r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1143000" y="594360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62484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MSB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3962400"/>
            <a:ext cx="3962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(LSB )Least Significant Bit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the </a:t>
            </a:r>
            <a:r>
              <a:rPr lang="en-US" sz="2400" b="1" dirty="0" smtClean="0"/>
              <a:t>rightmost bit</a:t>
            </a:r>
            <a:r>
              <a:rPr lang="en-US" sz="2400" dirty="0" smtClean="0"/>
              <a:t> in the binary number.</a:t>
            </a:r>
          </a:p>
          <a:p>
            <a:r>
              <a:rPr lang="en-US" sz="2800" b="1" dirty="0" err="1" smtClean="0"/>
              <a:t>Eg</a:t>
            </a:r>
            <a:r>
              <a:rPr lang="en-US" sz="2400" dirty="0" smtClean="0"/>
              <a:t>:</a:t>
            </a:r>
            <a:r>
              <a:rPr lang="en-US" sz="2800" b="1" dirty="0" smtClean="0"/>
              <a:t> 0. 0 1  0  1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6934200" y="594360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6248400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LSB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086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886200" cy="30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28600"/>
            <a:ext cx="3886200" cy="30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505200"/>
            <a:ext cx="3886200" cy="30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81400"/>
            <a:ext cx="4572000" cy="30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34028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Binary Addition</a:t>
            </a:r>
          </a:p>
          <a:p>
            <a:r>
              <a:rPr lang="en-US" sz="3200" b="1" dirty="0" smtClean="0"/>
              <a:t>0 + 0 = 0  </a:t>
            </a:r>
          </a:p>
          <a:p>
            <a:r>
              <a:rPr lang="en-US" sz="3200" b="1" dirty="0" smtClean="0"/>
              <a:t>0 + 1 = 1  </a:t>
            </a:r>
          </a:p>
          <a:p>
            <a:r>
              <a:rPr lang="en-US" sz="3200" b="1" dirty="0" smtClean="0"/>
              <a:t>1 + 0 = 1  </a:t>
            </a:r>
          </a:p>
          <a:p>
            <a:r>
              <a:rPr lang="en-US" sz="3200" b="1" dirty="0" smtClean="0"/>
              <a:t>1 + 1 = 10  (carry 1)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33400"/>
            <a:ext cx="3416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Binary Subtraction</a:t>
            </a:r>
          </a:p>
          <a:p>
            <a:r>
              <a:rPr lang="en-US" sz="3200" b="1" dirty="0" smtClean="0"/>
              <a:t>0 - 0 = 0  </a:t>
            </a:r>
          </a:p>
          <a:p>
            <a:r>
              <a:rPr lang="en-US" sz="3200" b="1" dirty="0" smtClean="0"/>
              <a:t>1 - 0 = 1  </a:t>
            </a:r>
          </a:p>
          <a:p>
            <a:r>
              <a:rPr lang="en-US" sz="3200" b="1" dirty="0" smtClean="0"/>
              <a:t>1 - 1 = 0  </a:t>
            </a:r>
          </a:p>
          <a:p>
            <a:r>
              <a:rPr lang="en-US" sz="3200" b="1" dirty="0" smtClean="0"/>
              <a:t>0 - 1 = 1 (borrow 1)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28600" y="3733800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Binary Multiplication</a:t>
            </a:r>
          </a:p>
          <a:p>
            <a:r>
              <a:rPr lang="en-US" sz="3200" b="1" dirty="0" smtClean="0"/>
              <a:t>0 × 0 = 0  </a:t>
            </a:r>
          </a:p>
          <a:p>
            <a:r>
              <a:rPr lang="en-US" sz="3200" b="1" dirty="0" smtClean="0"/>
              <a:t>0 × 1 = 0  </a:t>
            </a:r>
          </a:p>
          <a:p>
            <a:r>
              <a:rPr lang="en-US" sz="3200" b="1" dirty="0" smtClean="0"/>
              <a:t>1 × 0 = 0  </a:t>
            </a:r>
          </a:p>
          <a:p>
            <a:r>
              <a:rPr lang="en-US" sz="3200" b="1" dirty="0" smtClean="0"/>
              <a:t>1 × 1 = 1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4419600" y="3657600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Binary Division</a:t>
            </a:r>
          </a:p>
          <a:p>
            <a:endParaRPr lang="en-US" sz="2800" b="1" u="sng" dirty="0" smtClean="0"/>
          </a:p>
          <a:p>
            <a:r>
              <a:rPr lang="en-US" sz="2800" b="1" dirty="0" smtClean="0"/>
              <a:t>0 / 0 =  Undefined</a:t>
            </a:r>
          </a:p>
          <a:p>
            <a:r>
              <a:rPr lang="en-US" sz="2800" b="1" dirty="0" smtClean="0"/>
              <a:t>0 / 1  = 0 </a:t>
            </a:r>
          </a:p>
          <a:p>
            <a:r>
              <a:rPr lang="en-US" sz="2800" b="1" dirty="0" smtClean="0"/>
              <a:t>1 / 0  = Undefined</a:t>
            </a:r>
          </a:p>
          <a:p>
            <a:r>
              <a:rPr lang="en-US" sz="2800" b="1" dirty="0" smtClean="0"/>
              <a:t>1 /  1 = 1	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85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886</Words>
  <Application>Microsoft Office PowerPoint</Application>
  <PresentationFormat>On-screen Show (4:3)</PresentationFormat>
  <Paragraphs>239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</dc:creator>
  <cp:lastModifiedBy>MCA</cp:lastModifiedBy>
  <cp:revision>34</cp:revision>
  <dcterms:created xsi:type="dcterms:W3CDTF">2025-06-23T08:10:22Z</dcterms:created>
  <dcterms:modified xsi:type="dcterms:W3CDTF">2025-06-25T03:21:56Z</dcterms:modified>
</cp:coreProperties>
</file>