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0" r:id="rId2"/>
    <p:sldId id="261" r:id="rId3"/>
    <p:sldId id="262" r:id="rId4"/>
    <p:sldId id="263" r:id="rId5"/>
    <p:sldId id="268" r:id="rId6"/>
    <p:sldId id="264" r:id="rId7"/>
    <p:sldId id="265" r:id="rId8"/>
    <p:sldId id="277" r:id="rId9"/>
    <p:sldId id="266" r:id="rId10"/>
    <p:sldId id="267" r:id="rId11"/>
    <p:sldId id="269" r:id="rId12"/>
    <p:sldId id="270" r:id="rId13"/>
    <p:sldId id="271" r:id="rId14"/>
    <p:sldId id="276" r:id="rId15"/>
    <p:sldId id="272" r:id="rId16"/>
    <p:sldId id="273" r:id="rId17"/>
    <p:sldId id="274" r:id="rId18"/>
    <p:sldId id="275" r:id="rId19"/>
    <p:sldId id="278" r:id="rId20"/>
    <p:sldId id="279" r:id="rId21"/>
    <p:sldId id="280" r:id="rId22"/>
    <p:sldId id="281" r:id="rId23"/>
    <p:sldId id="28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4D241-6F48-4425-90BD-852F3D613CF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E0D2B-1ABE-4331-8829-C3463D507CB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6B3-FDAA-4D95-AC02-3E0DFC53244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812-364C-4A54-BF8C-29CA0C532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6B3-FDAA-4D95-AC02-3E0DFC53244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812-364C-4A54-BF8C-29CA0C532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6B3-FDAA-4D95-AC02-3E0DFC53244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812-364C-4A54-BF8C-29CA0C532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6B3-FDAA-4D95-AC02-3E0DFC53244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812-364C-4A54-BF8C-29CA0C532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6B3-FDAA-4D95-AC02-3E0DFC53244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812-364C-4A54-BF8C-29CA0C532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6B3-FDAA-4D95-AC02-3E0DFC53244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812-364C-4A54-BF8C-29CA0C532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6B3-FDAA-4D95-AC02-3E0DFC53244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812-364C-4A54-BF8C-29CA0C532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6B3-FDAA-4D95-AC02-3E0DFC53244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812-364C-4A54-BF8C-29CA0C532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6B3-FDAA-4D95-AC02-3E0DFC53244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812-364C-4A54-BF8C-29CA0C532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6B3-FDAA-4D95-AC02-3E0DFC53244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812-364C-4A54-BF8C-29CA0C532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0F6B3-FDAA-4D95-AC02-3E0DFC53244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08812-364C-4A54-BF8C-29CA0C53210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F6B3-FDAA-4D95-AC02-3E0DFC53244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08812-364C-4A54-BF8C-29CA0C5321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7924800" cy="429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0"/>
            <a:ext cx="70866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57200" y="4343400"/>
            <a:ext cx="7696200" cy="2362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/>
              <a:t>Example : 00010110</a:t>
            </a:r>
          </a:p>
          <a:p>
            <a:r>
              <a:rPr lang="en-US" sz="2800" b="1" dirty="0" smtClean="0"/>
              <a:t>1’ s Complement :  0  0 0 1 0 1 1 0</a:t>
            </a:r>
          </a:p>
          <a:p>
            <a:r>
              <a:rPr lang="en-US" sz="2800" b="1" dirty="0" smtClean="0"/>
              <a:t>                                  </a:t>
            </a:r>
          </a:p>
          <a:p>
            <a:endParaRPr lang="en-US" sz="2800" b="1" dirty="0"/>
          </a:p>
        </p:txBody>
      </p:sp>
      <p:sp>
        <p:nvSpPr>
          <p:cNvPr id="6" name="Down Arrow 5"/>
          <p:cNvSpPr/>
          <p:nvPr/>
        </p:nvSpPr>
        <p:spPr>
          <a:xfrm>
            <a:off x="3429000" y="5562600"/>
            <a:ext cx="76200" cy="381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3733800" y="5562600"/>
            <a:ext cx="76200" cy="381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4038600" y="5562600"/>
            <a:ext cx="76200" cy="381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267200" y="5562600"/>
            <a:ext cx="76200" cy="381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800600" y="5562600"/>
            <a:ext cx="76200" cy="381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5334000" y="5562600"/>
            <a:ext cx="76200" cy="381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5029200" y="5562600"/>
            <a:ext cx="76200" cy="381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572000" y="5562600"/>
            <a:ext cx="76200" cy="3810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6600" y="6019800"/>
            <a:ext cx="2300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1</a:t>
            </a:r>
            <a:r>
              <a:rPr lang="en-US" sz="2800" b="1" dirty="0" smtClean="0"/>
              <a:t>  </a:t>
            </a:r>
            <a:r>
              <a:rPr lang="en-US" sz="2800" b="1" dirty="0"/>
              <a:t>1</a:t>
            </a:r>
            <a:r>
              <a:rPr lang="en-US" sz="2800" b="1" dirty="0" smtClean="0"/>
              <a:t> </a:t>
            </a:r>
            <a:r>
              <a:rPr lang="en-US" sz="2800" b="1" dirty="0"/>
              <a:t>1</a:t>
            </a:r>
            <a:r>
              <a:rPr lang="en-US" sz="2800" b="1" dirty="0" smtClean="0"/>
              <a:t> </a:t>
            </a:r>
            <a:r>
              <a:rPr lang="en-US" sz="2800" b="1" dirty="0"/>
              <a:t>0</a:t>
            </a:r>
            <a:r>
              <a:rPr lang="en-US" sz="2800" b="1" dirty="0" smtClean="0"/>
              <a:t> </a:t>
            </a:r>
            <a:r>
              <a:rPr lang="en-US" sz="2800" b="1" dirty="0"/>
              <a:t>1</a:t>
            </a:r>
            <a:r>
              <a:rPr lang="en-US" sz="2800" b="1" dirty="0" smtClean="0"/>
              <a:t> </a:t>
            </a:r>
            <a:r>
              <a:rPr lang="en-US" sz="2800" b="1" dirty="0"/>
              <a:t>0</a:t>
            </a:r>
            <a:r>
              <a:rPr lang="en-US" sz="2800" b="1" dirty="0" smtClean="0"/>
              <a:t> </a:t>
            </a:r>
            <a:r>
              <a:rPr lang="en-US" sz="2800" b="1" dirty="0"/>
              <a:t>0</a:t>
            </a:r>
            <a:r>
              <a:rPr lang="en-US" sz="2800" b="1" dirty="0" smtClean="0"/>
              <a:t> </a:t>
            </a:r>
            <a:r>
              <a:rPr lang="en-US" sz="2800" b="1" dirty="0"/>
              <a:t>1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2296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524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2’S COMPLEMENT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609600" y="6858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 smtClean="0"/>
              <a:t>Steps to Find 2’s Complement: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Find the 1’s complement</a:t>
            </a:r>
            <a:r>
              <a:rPr lang="en-US" sz="2400" dirty="0" smtClean="0"/>
              <a:t> (flip all bits)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/>
              <a:t>Add 1</a:t>
            </a:r>
            <a:r>
              <a:rPr lang="en-US" sz="2400" dirty="0" smtClean="0"/>
              <a:t> to the result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905000"/>
            <a:ext cx="7696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400" b="1" dirty="0">
                <a:latin typeface="Arial" pitchFamily="34" charset="0"/>
                <a:cs typeface="Arial" pitchFamily="34" charset="0"/>
              </a:rPr>
              <a:t>Example: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Convert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22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to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-22 in 8-bit binary 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2743200"/>
            <a:ext cx="7467600" cy="3505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Step 1:</a:t>
            </a:r>
            <a:br>
              <a:rPr lang="en-US" sz="3200" b="1" dirty="0" smtClean="0"/>
            </a:br>
            <a:r>
              <a:rPr lang="en-US" sz="3200" b="1" dirty="0" smtClean="0"/>
              <a:t>22 in binary (8-bit) =</a:t>
            </a:r>
          </a:p>
          <a:p>
            <a:endParaRPr lang="en-US" sz="3200" b="1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953000" y="3048000"/>
          <a:ext cx="3200400" cy="3108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85900"/>
                <a:gridCol w="1714500"/>
              </a:tblGrid>
              <a:tr h="220980">
                <a:tc>
                  <a:txBody>
                    <a:bodyPr/>
                    <a:lstStyle/>
                    <a:p>
                      <a:r>
                        <a:rPr lang="en-US" sz="2400" b="1" dirty="0"/>
                        <a:t>Division 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Remainder</a:t>
                      </a:r>
                    </a:p>
                  </a:txBody>
                  <a:tcPr anchor="ctr"/>
                </a:tc>
              </a:tr>
              <a:tr h="220980">
                <a:tc>
                  <a:txBody>
                    <a:bodyPr/>
                    <a:lstStyle/>
                    <a:p>
                      <a:r>
                        <a:rPr lang="en-US" sz="2400" b="1" dirty="0"/>
                        <a:t>22 ÷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0</a:t>
                      </a:r>
                    </a:p>
                  </a:txBody>
                  <a:tcPr anchor="ctr"/>
                </a:tc>
              </a:tr>
              <a:tr h="220980">
                <a:tc>
                  <a:txBody>
                    <a:bodyPr/>
                    <a:lstStyle/>
                    <a:p>
                      <a:r>
                        <a:rPr lang="en-US" sz="2400" b="1" dirty="0"/>
                        <a:t>11 ÷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</a:tr>
              <a:tr h="220980">
                <a:tc>
                  <a:txBody>
                    <a:bodyPr/>
                    <a:lstStyle/>
                    <a:p>
                      <a:r>
                        <a:rPr lang="en-US" sz="2400" b="1"/>
                        <a:t>5 ÷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</a:tr>
              <a:tr h="220980">
                <a:tc>
                  <a:txBody>
                    <a:bodyPr/>
                    <a:lstStyle/>
                    <a:p>
                      <a:r>
                        <a:rPr lang="en-US" sz="2400" b="1"/>
                        <a:t>2 ÷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0</a:t>
                      </a:r>
                    </a:p>
                  </a:txBody>
                  <a:tcPr anchor="ctr"/>
                </a:tc>
              </a:tr>
              <a:tr h="220980">
                <a:tc>
                  <a:txBody>
                    <a:bodyPr/>
                    <a:lstStyle/>
                    <a:p>
                      <a:r>
                        <a:rPr lang="en-US" sz="2400" b="1"/>
                        <a:t>1 ÷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2" name="Bent-Up Arrow 11"/>
          <p:cNvSpPr/>
          <p:nvPr/>
        </p:nvSpPr>
        <p:spPr>
          <a:xfrm>
            <a:off x="7620000" y="3886200"/>
            <a:ext cx="381000" cy="2209800"/>
          </a:xfrm>
          <a:prstGeom prst="bentUpArrow">
            <a:avLst>
              <a:gd name="adj1" fmla="val 12535"/>
              <a:gd name="adj2" fmla="val 25000"/>
              <a:gd name="adj3" fmla="val 25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143000" y="6211669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 =10110 </a:t>
            </a:r>
            <a:endParaRPr lang="en-US" sz="3600" dirty="0"/>
          </a:p>
        </p:txBody>
      </p:sp>
      <p:sp>
        <p:nvSpPr>
          <p:cNvPr id="14" name="Right Arrow 13"/>
          <p:cNvSpPr/>
          <p:nvPr/>
        </p:nvSpPr>
        <p:spPr>
          <a:xfrm>
            <a:off x="2971800" y="6400800"/>
            <a:ext cx="533400" cy="3048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114800" y="6334780"/>
            <a:ext cx="30267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/>
              <a:t>= 00010110 (8 bits)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3400" y="533400"/>
            <a:ext cx="7620000" cy="3657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838200"/>
            <a:ext cx="49460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Step 2:</a:t>
            </a:r>
            <a:br>
              <a:rPr lang="en-US" sz="2800" b="1" dirty="0" smtClean="0"/>
            </a:br>
            <a:r>
              <a:rPr lang="en-US" sz="2800" b="1" dirty="0" smtClean="0"/>
              <a:t>Find 1’s complement (flip bits) =</a:t>
            </a:r>
            <a:endParaRPr lang="en-US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562600" y="1828800"/>
            <a:ext cx="21611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00010110 </a:t>
            </a:r>
          </a:p>
          <a:p>
            <a:endParaRPr lang="en-US" sz="3600" b="1" dirty="0"/>
          </a:p>
          <a:p>
            <a:r>
              <a:rPr lang="en-US" sz="3600" b="1" dirty="0" smtClean="0"/>
              <a:t>11101001</a:t>
            </a:r>
            <a:endParaRPr lang="en-US" sz="3600" dirty="0"/>
          </a:p>
        </p:txBody>
      </p:sp>
      <p:cxnSp>
        <p:nvCxnSpPr>
          <p:cNvPr id="8" name="Straight Connector 7"/>
          <p:cNvCxnSpPr>
            <a:stCxn id="6" idx="1"/>
            <a:endCxn id="6" idx="3"/>
          </p:cNvCxnSpPr>
          <p:nvPr/>
        </p:nvCxnSpPr>
        <p:spPr>
          <a:xfrm rot="10800000" flipH="1">
            <a:off x="5562599" y="2705963"/>
            <a:ext cx="2161169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28600"/>
            <a:ext cx="8001000" cy="4191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/>
              <a:t>Step 3:</a:t>
            </a:r>
            <a:br>
              <a:rPr lang="en-US" sz="2800" b="1" dirty="0" smtClean="0"/>
            </a:br>
            <a:r>
              <a:rPr lang="en-US" sz="2800" b="1" dirty="0" smtClean="0"/>
              <a:t>Find 2’s complement (Add 1) =</a:t>
            </a:r>
          </a:p>
          <a:p>
            <a:endParaRPr lang="en-US" sz="2800" b="1" dirty="0"/>
          </a:p>
          <a:p>
            <a:endParaRPr lang="en-US" sz="2800" b="1" dirty="0" smtClean="0"/>
          </a:p>
          <a:p>
            <a:endParaRPr lang="en-US" sz="2800" b="1" dirty="0" smtClean="0"/>
          </a:p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1752600"/>
            <a:ext cx="327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11101001</a:t>
            </a:r>
          </a:p>
          <a:p>
            <a:r>
              <a:rPr lang="en-US" sz="3200" b="1" dirty="0"/>
              <a:t> </a:t>
            </a:r>
            <a:r>
              <a:rPr lang="en-US" sz="3200" b="1" dirty="0" smtClean="0"/>
              <a:t>               1     +</a:t>
            </a:r>
          </a:p>
          <a:p>
            <a:endParaRPr lang="en-US" dirty="0" smtClean="0"/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00600" y="2895600"/>
            <a:ext cx="3276600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82411" y="3048000"/>
            <a:ext cx="185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11101010</a:t>
            </a:r>
            <a:endParaRPr lang="en-US" sz="32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57200"/>
            <a:ext cx="7239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47800" y="3657600"/>
          <a:ext cx="6096000" cy="15544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Sign 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Meaning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Positive (+)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Negative (−)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304800" y="685800"/>
            <a:ext cx="80772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Signed-Magnitude Form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leftmost bit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is the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sign bit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remaining bits represent the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magnitude (absolute value)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533400"/>
          <a:ext cx="7696200" cy="42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5400"/>
                <a:gridCol w="2565400"/>
                <a:gridCol w="2565400"/>
              </a:tblGrid>
              <a:tr h="1286285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Decimal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Binary (Signed-Magnitude)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Explanation</a:t>
                      </a:r>
                      <a:endParaRPr lang="en-US" sz="2800" b="1" dirty="0"/>
                    </a:p>
                  </a:txBody>
                  <a:tcPr/>
                </a:tc>
              </a:tr>
              <a:tr h="14904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+5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0 101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0 → positive, 101 = 5</a:t>
                      </a:r>
                      <a:endParaRPr lang="en-US" sz="2800" b="1" dirty="0"/>
                    </a:p>
                  </a:txBody>
                  <a:tcPr/>
                </a:tc>
              </a:tr>
              <a:tr h="14904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-5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1 101</a:t>
                      </a:r>
                    </a:p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1 → negative, 101 = 5</a:t>
                      </a:r>
                      <a:endParaRPr lang="en-US" sz="28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 flipH="1">
            <a:off x="4495800" y="2362200"/>
            <a:ext cx="45719" cy="3048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flipH="1">
            <a:off x="4495800" y="3810000"/>
            <a:ext cx="45719" cy="3048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114800" y="4267200"/>
            <a:ext cx="901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Sign Bit</a:t>
            </a:r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191000" y="2819400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Sign Bit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609600" y="381000"/>
            <a:ext cx="8077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RANGE OF NUMBERS (N-BIT)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n-bit signed-magnitude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We can represent values from:</a:t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                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–(2ⁿ⁻¹ – 1)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to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+(2ⁿ⁻¹ –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has two forms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0000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→ +0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1000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→ –0 (redundant)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For 4-bit: range is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–7 to +7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(–7: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1111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+7: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0111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28600" y="381000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Sum-of-Weights Method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This method uses the fact that any decimal number can be expressed as a sum of powers of 2.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Example: Convert 13 to binary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Powers of 2: 8 (2³), 4 (2²), 1 (2⁰)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13 = 8 + 4 + 1 → 2³ + 2² + 2⁰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So, binary: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1101</a:t>
            </a: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38800" y="4343400"/>
            <a:ext cx="3276600" cy="2286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6477000" y="4572000"/>
            <a:ext cx="21646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8   4   2   1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5562600" y="5206425"/>
            <a:ext cx="8996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13 =</a:t>
            </a:r>
            <a:endParaRPr lang="en-US" sz="3200" b="1" dirty="0"/>
          </a:p>
        </p:txBody>
      </p:sp>
      <p:sp>
        <p:nvSpPr>
          <p:cNvPr id="7" name="Rectangle 6"/>
          <p:cNvSpPr/>
          <p:nvPr/>
        </p:nvSpPr>
        <p:spPr>
          <a:xfrm>
            <a:off x="6477000" y="5181600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1   1   0   1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5638800" y="5943600"/>
            <a:ext cx="6912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9</a:t>
            </a:r>
            <a:r>
              <a:rPr lang="en-US" sz="3200" b="1" dirty="0" smtClean="0"/>
              <a:t> =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6477000" y="5943600"/>
            <a:ext cx="205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/>
              <a:t>1   0   0   1</a:t>
            </a:r>
            <a:endParaRPr lang="en-US" sz="36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33401"/>
            <a:ext cx="7467599" cy="481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685800"/>
            <a:ext cx="69342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Addition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Rule: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Add normally. If there is a carry out of the MSB,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ignore it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🔹 </a:t>
            </a: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Example: (+5) + (–3)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+5 →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0101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–3 →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1101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(2’s complement of 0011)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2971799"/>
          <a:ext cx="6629400" cy="251460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09800"/>
                <a:gridCol w="2138517"/>
                <a:gridCol w="2281083"/>
              </a:tblGrid>
              <a:tr h="535898">
                <a:tc>
                  <a:txBody>
                    <a:bodyPr/>
                    <a:lstStyle/>
                    <a:p>
                      <a:r>
                        <a:rPr lang="en-US" sz="2000" b="1" dirty="0"/>
                        <a:t>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Quotient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Remainder</a:t>
                      </a:r>
                    </a:p>
                  </a:txBody>
                  <a:tcPr anchor="ctr"/>
                </a:tc>
              </a:tr>
              <a:tr h="494676">
                <a:tc>
                  <a:txBody>
                    <a:bodyPr/>
                    <a:lstStyle/>
                    <a:p>
                      <a:r>
                        <a:rPr lang="en-US" sz="2400" b="1" dirty="0"/>
                        <a:t>13 ÷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</a:tr>
              <a:tr h="494676">
                <a:tc>
                  <a:txBody>
                    <a:bodyPr/>
                    <a:lstStyle/>
                    <a:p>
                      <a:r>
                        <a:rPr lang="en-US" sz="2400" b="1" dirty="0"/>
                        <a:t>6 ÷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0</a:t>
                      </a:r>
                    </a:p>
                  </a:txBody>
                  <a:tcPr anchor="ctr"/>
                </a:tc>
              </a:tr>
              <a:tr h="494676">
                <a:tc>
                  <a:txBody>
                    <a:bodyPr/>
                    <a:lstStyle/>
                    <a:p>
                      <a:r>
                        <a:rPr lang="en-US" sz="2400" b="1" dirty="0"/>
                        <a:t>3 ÷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</a:tr>
              <a:tr h="494676">
                <a:tc>
                  <a:txBody>
                    <a:bodyPr/>
                    <a:lstStyle/>
                    <a:p>
                      <a:r>
                        <a:rPr lang="en-US" sz="2400" b="1" dirty="0"/>
                        <a:t>1 ÷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228600" y="381000"/>
            <a:ext cx="9144000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Repeated Division-by-2 Method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Divide the number by 2 and record the remainder. Read remainders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from bottom to top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Example: Convert 13 to binary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Bent-Up Arrow 3"/>
          <p:cNvSpPr/>
          <p:nvPr/>
        </p:nvSpPr>
        <p:spPr>
          <a:xfrm>
            <a:off x="7010400" y="2895600"/>
            <a:ext cx="685800" cy="2971800"/>
          </a:xfrm>
          <a:prstGeom prst="bentUpArrow">
            <a:avLst>
              <a:gd name="adj1" fmla="val 9231"/>
              <a:gd name="adj2" fmla="val 19725"/>
              <a:gd name="adj3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43200" y="5791200"/>
            <a:ext cx="3200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/>
              <a:t>13  =   1   1   0   1</a:t>
            </a:r>
            <a:endParaRPr lang="en-US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990600" y="3048000"/>
          <a:ext cx="5791200" cy="215044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834640"/>
                <a:gridCol w="1737360"/>
                <a:gridCol w="1219200"/>
              </a:tblGrid>
              <a:tr h="375385">
                <a:tc>
                  <a:txBody>
                    <a:bodyPr/>
                    <a:lstStyle/>
                    <a:p>
                      <a:r>
                        <a:rPr lang="en-US" sz="2400" b="1" dirty="0"/>
                        <a:t>Multiply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Integer Part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Fraction</a:t>
                      </a:r>
                    </a:p>
                  </a:txBody>
                  <a:tcPr anchor="ctr"/>
                </a:tc>
              </a:tr>
              <a:tr h="656924">
                <a:tc>
                  <a:txBody>
                    <a:bodyPr/>
                    <a:lstStyle/>
                    <a:p>
                      <a:r>
                        <a:rPr lang="en-US" sz="2800" b="1" dirty="0"/>
                        <a:t>0.625 × 2 </a:t>
                      </a:r>
                      <a:r>
                        <a:rPr lang="en-US" sz="2800" b="1" dirty="0" smtClean="0"/>
                        <a:t>= </a:t>
                      </a:r>
                      <a:r>
                        <a:rPr lang="en-US" sz="2800" b="1" dirty="0"/>
                        <a:t>1.25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0.25</a:t>
                      </a:r>
                    </a:p>
                  </a:txBody>
                  <a:tcPr anchor="ctr"/>
                </a:tc>
              </a:tr>
              <a:tr h="375385">
                <a:tc>
                  <a:txBody>
                    <a:bodyPr/>
                    <a:lstStyle/>
                    <a:p>
                      <a:r>
                        <a:rPr lang="en-US" sz="2800" b="1" dirty="0"/>
                        <a:t>0.25 × </a:t>
                      </a:r>
                      <a:r>
                        <a:rPr lang="en-US" sz="2800" b="1" dirty="0" smtClean="0"/>
                        <a:t>2  </a:t>
                      </a:r>
                      <a:r>
                        <a:rPr lang="en-US" sz="2800" b="1" dirty="0"/>
                        <a:t>= </a:t>
                      </a:r>
                      <a:r>
                        <a:rPr lang="en-US" sz="2800" b="1" dirty="0" smtClean="0"/>
                        <a:t>   0.5</a:t>
                      </a:r>
                      <a:endParaRPr lang="en-US" sz="2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0.5</a:t>
                      </a:r>
                    </a:p>
                  </a:txBody>
                  <a:tcPr anchor="ctr"/>
                </a:tc>
              </a:tr>
              <a:tr h="375385">
                <a:tc>
                  <a:txBody>
                    <a:bodyPr/>
                    <a:lstStyle/>
                    <a:p>
                      <a:r>
                        <a:rPr lang="en-US" sz="2800" b="1" dirty="0"/>
                        <a:t>0.5 × 2 </a:t>
                      </a:r>
                      <a:r>
                        <a:rPr lang="en-US" sz="2800" b="1" dirty="0" smtClean="0"/>
                        <a:t>   =     </a:t>
                      </a:r>
                      <a:r>
                        <a:rPr lang="en-US" sz="2800" b="1" dirty="0"/>
                        <a:t>1.0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0.0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304800"/>
            <a:ext cx="9144000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Conversion of Decimal Fractions to Binary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Multiply the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fractional part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by 2.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Take the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integer part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as a bit and continue with the fractional part.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Example: Convert 0.625 to binary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90600" y="5867400"/>
            <a:ext cx="5715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0.625 to binary =0.101</a:t>
            </a:r>
            <a:endParaRPr lang="en-US" sz="3200" dirty="0"/>
          </a:p>
        </p:txBody>
      </p:sp>
      <p:sp>
        <p:nvSpPr>
          <p:cNvPr id="8" name="Down Arrow 7"/>
          <p:cNvSpPr/>
          <p:nvPr/>
        </p:nvSpPr>
        <p:spPr>
          <a:xfrm>
            <a:off x="5029200" y="3581400"/>
            <a:ext cx="304800" cy="13716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609600"/>
            <a:ext cx="46196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85800" y="1905000"/>
            <a:ext cx="403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Convert </a:t>
            </a:r>
            <a:r>
              <a:rPr lang="en-US" sz="2800" b="1" dirty="0" smtClean="0"/>
              <a:t>0.3125</a:t>
            </a:r>
            <a:r>
              <a:rPr lang="en-US" sz="2800" dirty="0" smtClean="0"/>
              <a:t> to binary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04800"/>
            <a:ext cx="6248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86000" y="3105835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3962400"/>
            <a:ext cx="4419600" cy="2743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 smtClean="0"/>
              <a:t>(MSB )Most Significant Bit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It is the </a:t>
            </a:r>
            <a:r>
              <a:rPr lang="en-US" sz="2400" b="1" dirty="0" smtClean="0"/>
              <a:t>leftmost bit</a:t>
            </a:r>
            <a:r>
              <a:rPr lang="en-US" sz="2400" dirty="0" smtClean="0"/>
              <a:t> in the binary number</a:t>
            </a:r>
          </a:p>
          <a:p>
            <a:r>
              <a:rPr lang="en-US" sz="2400" dirty="0" err="1" smtClean="0"/>
              <a:t>Eg</a:t>
            </a:r>
            <a:r>
              <a:rPr lang="en-US" sz="2400" dirty="0" smtClean="0"/>
              <a:t>:</a:t>
            </a:r>
            <a:r>
              <a:rPr lang="en-US" sz="2800" b="1" dirty="0" smtClean="0"/>
              <a:t> 0. 0 1 0 1</a:t>
            </a:r>
            <a:endParaRPr lang="en-US" sz="2400" b="1" dirty="0" smtClean="0"/>
          </a:p>
          <a:p>
            <a:endParaRPr lang="en-US" sz="2400" dirty="0"/>
          </a:p>
        </p:txBody>
      </p:sp>
      <p:sp>
        <p:nvSpPr>
          <p:cNvPr id="5" name="Down Arrow 4"/>
          <p:cNvSpPr/>
          <p:nvPr/>
        </p:nvSpPr>
        <p:spPr>
          <a:xfrm>
            <a:off x="1143000" y="5943600"/>
            <a:ext cx="152400" cy="3048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6248400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 MSB</a:t>
            </a:r>
            <a:endParaRPr lang="en-US" sz="2400" b="1" dirty="0"/>
          </a:p>
        </p:txBody>
      </p:sp>
      <p:sp>
        <p:nvSpPr>
          <p:cNvPr id="7" name="Rectangle 6"/>
          <p:cNvSpPr/>
          <p:nvPr/>
        </p:nvSpPr>
        <p:spPr>
          <a:xfrm>
            <a:off x="5029200" y="3962400"/>
            <a:ext cx="3962400" cy="27432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(LSB )Least Significant Bit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It is the </a:t>
            </a:r>
            <a:r>
              <a:rPr lang="en-US" sz="2400" b="1" dirty="0" smtClean="0"/>
              <a:t>rightmost bit</a:t>
            </a:r>
            <a:r>
              <a:rPr lang="en-US" sz="2400" dirty="0" smtClean="0"/>
              <a:t> in the binary number.</a:t>
            </a:r>
          </a:p>
          <a:p>
            <a:r>
              <a:rPr lang="en-US" sz="2800" b="1" dirty="0" err="1" smtClean="0"/>
              <a:t>Eg</a:t>
            </a:r>
            <a:r>
              <a:rPr lang="en-US" sz="2400" dirty="0" smtClean="0"/>
              <a:t>:</a:t>
            </a:r>
            <a:r>
              <a:rPr lang="en-US" sz="2800" b="1" dirty="0" smtClean="0"/>
              <a:t> 0. 0 1  0  1</a:t>
            </a:r>
            <a:endParaRPr lang="en-US" sz="2400" b="1" dirty="0" smtClean="0"/>
          </a:p>
          <a:p>
            <a:pPr>
              <a:buFont typeface="Arial" pitchFamily="34" charset="0"/>
              <a:buChar char="•"/>
            </a:pPr>
            <a:endParaRPr lang="en-US" sz="2400" b="1" dirty="0"/>
          </a:p>
        </p:txBody>
      </p:sp>
      <p:sp>
        <p:nvSpPr>
          <p:cNvPr id="8" name="Down Arrow 7"/>
          <p:cNvSpPr/>
          <p:nvPr/>
        </p:nvSpPr>
        <p:spPr>
          <a:xfrm>
            <a:off x="6934200" y="5943600"/>
            <a:ext cx="152400" cy="304800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629400" y="6248400"/>
            <a:ext cx="7024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 LSB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"/>
            <a:ext cx="70866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28600"/>
            <a:ext cx="3886200" cy="3048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0" y="228600"/>
            <a:ext cx="3886200" cy="3048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3505200"/>
            <a:ext cx="3886200" cy="3048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4267200" y="3581400"/>
            <a:ext cx="4572000" cy="3048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81000"/>
            <a:ext cx="340285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Binary Addition</a:t>
            </a:r>
          </a:p>
          <a:p>
            <a:r>
              <a:rPr lang="en-US" sz="3200" b="1" dirty="0" smtClean="0"/>
              <a:t>0 + 0 = 0  </a:t>
            </a:r>
          </a:p>
          <a:p>
            <a:r>
              <a:rPr lang="en-US" sz="3200" b="1" dirty="0" smtClean="0"/>
              <a:t>0 + 1 = 1  </a:t>
            </a:r>
          </a:p>
          <a:p>
            <a:r>
              <a:rPr lang="en-US" sz="3200" b="1" dirty="0" smtClean="0"/>
              <a:t>1 + 0 = 1  </a:t>
            </a:r>
          </a:p>
          <a:p>
            <a:r>
              <a:rPr lang="en-US" sz="3200" b="1" dirty="0" smtClean="0"/>
              <a:t>1 + 1 = 10  (carry 1)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533400"/>
            <a:ext cx="34168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/>
              <a:t>Binary Subtraction</a:t>
            </a:r>
          </a:p>
          <a:p>
            <a:r>
              <a:rPr lang="en-US" sz="3200" b="1" dirty="0" smtClean="0"/>
              <a:t>0 - 0 = 0  </a:t>
            </a:r>
          </a:p>
          <a:p>
            <a:r>
              <a:rPr lang="en-US" sz="3200" b="1" dirty="0" smtClean="0"/>
              <a:t>1 - 0 = 1  </a:t>
            </a:r>
          </a:p>
          <a:p>
            <a:r>
              <a:rPr lang="en-US" sz="3200" b="1" dirty="0" smtClean="0"/>
              <a:t>1 - 1 = 0  </a:t>
            </a:r>
          </a:p>
          <a:p>
            <a:r>
              <a:rPr lang="en-US" sz="3200" b="1" dirty="0" smtClean="0"/>
              <a:t>0 - 1 = 1 (borrow 1)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228600" y="3733800"/>
            <a:ext cx="4267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u="sng" dirty="0" smtClean="0"/>
              <a:t>Binary Multiplication</a:t>
            </a:r>
          </a:p>
          <a:p>
            <a:r>
              <a:rPr lang="en-US" sz="3200" b="1" dirty="0" smtClean="0"/>
              <a:t>0 × 0 = 0  </a:t>
            </a:r>
          </a:p>
          <a:p>
            <a:r>
              <a:rPr lang="en-US" sz="3200" b="1" dirty="0" smtClean="0"/>
              <a:t>0 × 1 = 0  </a:t>
            </a:r>
          </a:p>
          <a:p>
            <a:r>
              <a:rPr lang="en-US" sz="3200" b="1" dirty="0" smtClean="0"/>
              <a:t>1 × 0 = 0  </a:t>
            </a:r>
          </a:p>
          <a:p>
            <a:r>
              <a:rPr lang="en-US" sz="3200" b="1" dirty="0" smtClean="0"/>
              <a:t>1 × 1 = 1</a:t>
            </a:r>
            <a:endParaRPr lang="en-US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4419600" y="3657600"/>
            <a:ext cx="38862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/>
              <a:t>Binary Division</a:t>
            </a:r>
          </a:p>
          <a:p>
            <a:r>
              <a:rPr lang="en-US" sz="2400" b="1" dirty="0" smtClean="0"/>
              <a:t>1100 ÷ 10 = ?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1100 (binary) = 12</a:t>
            </a:r>
          </a:p>
          <a:p>
            <a:r>
              <a:rPr lang="en-US" sz="2400" b="1" dirty="0" smtClean="0"/>
              <a:t>10 (binary) = 2</a:t>
            </a:r>
          </a:p>
          <a:p>
            <a:r>
              <a:rPr lang="en-US" sz="2400" b="1" dirty="0" smtClean="0"/>
              <a:t>12 ÷ 2 = 6 → 110 (binary)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286000" y="29673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838200"/>
            <a:ext cx="68580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588</Words>
  <Application>Microsoft Office PowerPoint</Application>
  <PresentationFormat>On-screen Show (4:3)</PresentationFormat>
  <Paragraphs>161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MCA</dc:creator>
  <cp:lastModifiedBy>MCA</cp:lastModifiedBy>
  <cp:revision>15</cp:revision>
  <dcterms:created xsi:type="dcterms:W3CDTF">2025-06-23T08:10:22Z</dcterms:created>
  <dcterms:modified xsi:type="dcterms:W3CDTF">2025-06-23T10:10:44Z</dcterms:modified>
</cp:coreProperties>
</file>