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9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68" r:id="rId11"/>
    <p:sldId id="267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10A2E7-360E-4D63-B450-0AAE34C468F9}" v="1" dt="2025-01-20T18:48:23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ra sambasivan" userId="8ef00c16cea71217" providerId="LiveId" clId="{6510A2E7-360E-4D63-B450-0AAE34C468F9}"/>
    <pc:docChg chg="undo custSel modSld">
      <pc:chgData name="akshara sambasivan" userId="8ef00c16cea71217" providerId="LiveId" clId="{6510A2E7-360E-4D63-B450-0AAE34C468F9}" dt="2025-01-20T18:50:12.875" v="34" actId="207"/>
      <pc:docMkLst>
        <pc:docMk/>
      </pc:docMkLst>
      <pc:sldChg chg="addSp modSp mod">
        <pc:chgData name="akshara sambasivan" userId="8ef00c16cea71217" providerId="LiveId" clId="{6510A2E7-360E-4D63-B450-0AAE34C468F9}" dt="2025-01-20T18:50:12.875" v="34" actId="207"/>
        <pc:sldMkLst>
          <pc:docMk/>
          <pc:sldMk cId="122861195" sldId="275"/>
        </pc:sldMkLst>
        <pc:spChg chg="add mod">
          <ac:chgData name="akshara sambasivan" userId="8ef00c16cea71217" providerId="LiveId" clId="{6510A2E7-360E-4D63-B450-0AAE34C468F9}" dt="2025-01-20T18:50:12.875" v="34" actId="207"/>
          <ac:spMkLst>
            <pc:docMk/>
            <pc:sldMk cId="122861195" sldId="275"/>
            <ac:spMk id="3" creationId="{387D2F7C-04BD-BBFD-F09F-7CB3758767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F216897C-21F4-42EE-9761-E6B13665D72F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1478441-B24E-459F-9B6B-F5B6290EF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367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897C-21F4-42EE-9761-E6B13665D72F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441-B24E-459F-9B6B-F5B6290EF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20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897C-21F4-42EE-9761-E6B13665D72F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441-B24E-459F-9B6B-F5B6290EF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21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897C-21F4-42EE-9761-E6B13665D72F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441-B24E-459F-9B6B-F5B6290EF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94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216897C-21F4-42EE-9761-E6B13665D72F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91478441-B24E-459F-9B6B-F5B6290EF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460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897C-21F4-42EE-9761-E6B13665D72F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441-B24E-459F-9B6B-F5B6290EF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76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897C-21F4-42EE-9761-E6B13665D72F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441-B24E-459F-9B6B-F5B6290EF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4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897C-21F4-42EE-9761-E6B13665D72F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441-B24E-459F-9B6B-F5B6290EF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93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897C-21F4-42EE-9761-E6B13665D72F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78441-B24E-459F-9B6B-F5B6290EF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59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897C-21F4-42EE-9761-E6B13665D72F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478441-B24E-459F-9B6B-F5B6290EF75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19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216897C-21F4-42EE-9761-E6B13665D72F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478441-B24E-459F-9B6B-F5B6290EF75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75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216897C-21F4-42EE-9761-E6B13665D72F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1478441-B24E-459F-9B6B-F5B6290EF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9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5BCA7-B482-A92F-E8C6-9B1686187D49}"/>
              </a:ext>
            </a:extLst>
          </p:cNvPr>
          <p:cNvSpPr txBox="1"/>
          <p:nvPr/>
        </p:nvSpPr>
        <p:spPr>
          <a:xfrm>
            <a:off x="1406013" y="2505670"/>
            <a:ext cx="10048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COURSE SYLLABUS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01362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A820BC-9028-AA42-AE21-AE15797D7319}"/>
              </a:ext>
            </a:extLst>
          </p:cNvPr>
          <p:cNvSpPr txBox="1"/>
          <p:nvPr/>
        </p:nvSpPr>
        <p:spPr>
          <a:xfrm>
            <a:off x="324465" y="357462"/>
            <a:ext cx="1153323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About GitHub</a:t>
            </a:r>
          </a:p>
          <a:p>
            <a:pPr algn="just"/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GitHub?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is a web-based platform that uses Git for version control and offers features like code hosting, collaboration, issue tracking, and Free, open-source, and widely used.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Repositories: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GitHub hosts repositories, where developers can store their code, track changes, and collaborate with others.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Features: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GitHub supports pull requests, code reviews, and project management tools to streamline development.</a:t>
            </a:r>
          </a:p>
        </p:txBody>
      </p:sp>
    </p:spTree>
    <p:extLst>
      <p:ext uri="{BB962C8B-B14F-4D97-AF65-F5344CB8AC3E}">
        <p14:creationId xmlns:p14="http://schemas.microsoft.com/office/powerpoint/2010/main" val="84371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39D189-F7FC-300C-4E4E-0C7361C18268}"/>
              </a:ext>
            </a:extLst>
          </p:cNvPr>
          <p:cNvSpPr txBox="1"/>
          <p:nvPr/>
        </p:nvSpPr>
        <p:spPr>
          <a:xfrm>
            <a:off x="285135" y="346782"/>
            <a:ext cx="11779046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BASIC GIT COMMANDS </a:t>
            </a:r>
          </a:p>
          <a:p>
            <a:endParaRPr lang="en-US" sz="36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Initializes a new Git repository in the current directory.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Creates a local copy of a remote repository.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add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Stages changes in the working directory for the next commit.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commit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Saves staged changes in the repository’s history.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status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Shows the current state of the working directory and staging area.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Uploads local commits to a remote repository, such as GitHub.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pull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Fetches and integrates changes from a remote repository into the local 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branch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Lists, creates, or deletes branches in the repository.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14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9A327B-2865-B991-32C8-0D205592C9E0}"/>
              </a:ext>
            </a:extLst>
          </p:cNvPr>
          <p:cNvSpPr txBox="1"/>
          <p:nvPr/>
        </p:nvSpPr>
        <p:spPr>
          <a:xfrm>
            <a:off x="1061883" y="2881895"/>
            <a:ext cx="1113011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78085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FE90AC-51ED-9CA8-A3BF-62A63CBCFD30}"/>
              </a:ext>
            </a:extLst>
          </p:cNvPr>
          <p:cNvSpPr txBox="1"/>
          <p:nvPr/>
        </p:nvSpPr>
        <p:spPr>
          <a:xfrm>
            <a:off x="619432" y="531899"/>
            <a:ext cx="1119894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Git Buzzwords</a:t>
            </a:r>
          </a:p>
          <a:p>
            <a:pPr algn="just"/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 (Repo):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storage space for your project, which can be local (on your computer) or remote (on a server like GitHub).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a copy of a remote repository on your local machine.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Copying a repository from another user to your own GitHub account, allowing you to propose changes or experiment without affecting the original.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Request (PR):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request to merge changes from one branch or fork into another, often used for code review and collaboration.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snapshot of changes made to files in a repository.</a:t>
            </a:r>
          </a:p>
        </p:txBody>
      </p:sp>
    </p:spTree>
    <p:extLst>
      <p:ext uri="{BB962C8B-B14F-4D97-AF65-F5344CB8AC3E}">
        <p14:creationId xmlns:p14="http://schemas.microsoft.com/office/powerpoint/2010/main" val="723196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4A0445-8F67-0205-88D4-70AE70B35B6F}"/>
              </a:ext>
            </a:extLst>
          </p:cNvPr>
          <p:cNvSpPr txBox="1"/>
          <p:nvPr/>
        </p:nvSpPr>
        <p:spPr>
          <a:xfrm>
            <a:off x="245806" y="459177"/>
            <a:ext cx="10943303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Work with Remote Repositories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Remote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git remote add origin &lt;URL&gt; to link a local repository with a remote one.</a:t>
            </a:r>
          </a:p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Eg:git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remote add origin https://github.com/username/repository.git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Changes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git push origin &lt;branch&gt; to upload your local changes to the remote repository.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Eg:git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push origin main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 Changes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git pull origin &lt;branch&gt; to fetch and merge changes from the remote repository into your local branch.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Eg:git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pull origin main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77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BC5DEA-C93E-3D62-39E9-374714A1F91E}"/>
              </a:ext>
            </a:extLst>
          </p:cNvPr>
          <p:cNvSpPr txBox="1"/>
          <p:nvPr/>
        </p:nvSpPr>
        <p:spPr>
          <a:xfrm>
            <a:off x="216309" y="366531"/>
            <a:ext cx="11759382" cy="555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GIT PULL</a:t>
            </a:r>
          </a:p>
          <a:p>
            <a:endParaRPr lang="en-US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and Merge: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pull is a combination of git fetch and git merge. It retrieves new commits from the remote repository and merges them into your current branch.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Command:git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pull origin main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Fetch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Command:fetch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origin main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Merge Command: merge origin/main</a:t>
            </a:r>
          </a:p>
          <a:p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Local Branch: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running git pull, your local branch is updated with changes from the remote branch.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Command:git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pull origin feature-branch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Resolution: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conflicting changes between local and remote, Git will prompt you to resolve conflicts before completing the merge.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72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7E6533-24DB-E363-BFBE-C1A20520B899}"/>
              </a:ext>
            </a:extLst>
          </p:cNvPr>
          <p:cNvSpPr txBox="1"/>
          <p:nvPr/>
        </p:nvSpPr>
        <p:spPr>
          <a:xfrm>
            <a:off x="471948" y="428831"/>
            <a:ext cx="1082531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Fetch Commands and Use Cases</a:t>
            </a:r>
          </a:p>
          <a:p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Retrieves updates from a remote repository but does not merge them. This allows you to review changes before integrating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git fetch when you want to see what others have done without automatically merging their changes into your branch.</a:t>
            </a:r>
          </a:p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git fetch origin fetches updates from the remote repository named origin.</a:t>
            </a:r>
            <a:endParaRPr lang="en-I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2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7D2F7C-04BD-BBFD-F09F-7CB3758767C0}"/>
              </a:ext>
            </a:extLst>
          </p:cNvPr>
          <p:cNvSpPr txBox="1"/>
          <p:nvPr/>
        </p:nvSpPr>
        <p:spPr>
          <a:xfrm>
            <a:off x="698090" y="381872"/>
            <a:ext cx="1122843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Understand </a:t>
            </a:r>
            <a:r>
              <a:rPr lang="en-US" sz="28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Upstream</a:t>
            </a:r>
            <a:r>
              <a:rPr lang="en-US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 And </a:t>
            </a:r>
            <a:r>
              <a:rPr lang="en-US" sz="2800" b="1" u="sng" dirty="0">
                <a:solidFill>
                  <a:srgbClr val="FF0000"/>
                </a:solidFill>
                <a:latin typeface="Arial Black" panose="020B0A04020102020204" pitchFamily="34" charset="0"/>
              </a:rPr>
              <a:t>Downstream</a:t>
            </a:r>
            <a:r>
              <a:rPr lang="en-US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 In </a:t>
            </a:r>
            <a:r>
              <a:rPr lang="en-US" sz="2800" u="sng" dirty="0" err="1">
                <a:solidFill>
                  <a:srgbClr val="FF0000"/>
                </a:solidFill>
                <a:latin typeface="Arial Black" panose="020B0A04020102020204" pitchFamily="34" charset="0"/>
              </a:rPr>
              <a:t>Github</a:t>
            </a:r>
            <a:r>
              <a:rPr lang="en-US" sz="2800" u="sng" dirty="0">
                <a:solidFill>
                  <a:srgbClr val="FF0000"/>
                </a:solidFill>
                <a:latin typeface="Arial Black" panose="020B0A0402010202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Upstream</a:t>
            </a:r>
            <a:r>
              <a:rPr lang="en-US" sz="24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Aptos Display" panose="020B0004020202020204" pitchFamily="34" charset="0"/>
              </a:rPr>
              <a:t>Refers To The </a:t>
            </a:r>
            <a:r>
              <a:rPr lang="en-US" sz="2800" b="1" dirty="0">
                <a:latin typeface="Aptos Display" panose="020B0004020202020204" pitchFamily="34" charset="0"/>
              </a:rPr>
              <a:t>Original Repository</a:t>
            </a:r>
            <a:r>
              <a:rPr lang="en-US" sz="2800" dirty="0">
                <a:latin typeface="Aptos Display" panose="020B0004020202020204" pitchFamily="34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Aptos Display" panose="020B0004020202020204" pitchFamily="34" charset="0"/>
              </a:rPr>
              <a:t>If You Fork A Project, The Original Repository Is </a:t>
            </a:r>
            <a:r>
              <a:rPr lang="en-US" sz="2800" b="1" dirty="0">
                <a:latin typeface="Aptos Display" panose="020B0004020202020204" pitchFamily="34" charset="0"/>
              </a:rPr>
              <a:t>Upstream</a:t>
            </a:r>
            <a:r>
              <a:rPr lang="en-US" sz="2800" dirty="0">
                <a:latin typeface="Aptos Display" panose="020B0004020202020204" pitchFamily="34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Aptos Display" panose="020B0004020202020204" pitchFamily="34" charset="0"/>
              </a:rPr>
              <a:t>You Get Changes From Upstream To Keep Your Fork Updated.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Aptos Display" panose="020B0004020202020204" pitchFamily="34" charset="0"/>
              </a:rPr>
              <a:t>Downstream</a:t>
            </a:r>
            <a:r>
              <a:rPr lang="en-US" sz="2800" dirty="0">
                <a:latin typeface="Aptos Display" panose="020B000402020202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Aptos Display" panose="020B0004020202020204" pitchFamily="34" charset="0"/>
              </a:rPr>
              <a:t>Refers To Your </a:t>
            </a:r>
            <a:r>
              <a:rPr lang="en-US" sz="2800" b="1" dirty="0">
                <a:latin typeface="Aptos Display" panose="020B0004020202020204" pitchFamily="34" charset="0"/>
              </a:rPr>
              <a:t>Forked Repository</a:t>
            </a:r>
            <a:r>
              <a:rPr lang="en-US" sz="2800" dirty="0">
                <a:latin typeface="Aptos Display" panose="020B0004020202020204" pitchFamily="34" charset="0"/>
              </a:rPr>
              <a:t> Or Copy.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Aptos Display" panose="020B0004020202020204" pitchFamily="34" charset="0"/>
              </a:rPr>
              <a:t>Your Changes Are </a:t>
            </a:r>
            <a:r>
              <a:rPr lang="en-US" sz="2800" b="1" dirty="0">
                <a:latin typeface="Aptos Display" panose="020B0004020202020204" pitchFamily="34" charset="0"/>
              </a:rPr>
              <a:t>Downstream</a:t>
            </a:r>
            <a:r>
              <a:rPr lang="en-US" sz="2800" dirty="0">
                <a:latin typeface="Aptos Display" panose="020B0004020202020204" pitchFamily="34" charset="0"/>
              </a:rPr>
              <a:t> From The Original Repository (Upstream).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Aptos Display" panose="020B0004020202020204" pitchFamily="34" charset="0"/>
              </a:rPr>
              <a:t>You Push Changes To The Downstream Repository.</a:t>
            </a:r>
          </a:p>
          <a:p>
            <a:pPr lvl="1"/>
            <a:endParaRPr lang="en-US" sz="2400" dirty="0"/>
          </a:p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 Display" panose="020B0004020202020204" pitchFamily="34" charset="0"/>
              </a:rPr>
              <a:t>In Short: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 Display" panose="020B0004020202020204" pitchFamily="34" charset="0"/>
              </a:rPr>
              <a:t>Upstream </a:t>
            </a:r>
            <a:r>
              <a:rPr lang="en-US" sz="2800" b="1" dirty="0">
                <a:solidFill>
                  <a:srgbClr val="FF0000"/>
                </a:solidFill>
                <a:latin typeface="Aptos Display" panose="020B0004020202020204" pitchFamily="34" charset="0"/>
              </a:rPr>
              <a:t>= Original Repo (From Where You Fork).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ptos Display" panose="020B0004020202020204" pitchFamily="34" charset="0"/>
              </a:rPr>
              <a:t>Downstream</a:t>
            </a:r>
            <a:r>
              <a:rPr lang="en-US" sz="2800" b="1" dirty="0">
                <a:solidFill>
                  <a:srgbClr val="FF0000"/>
                </a:solidFill>
                <a:latin typeface="Aptos Display" panose="020B0004020202020204" pitchFamily="34" charset="0"/>
              </a:rPr>
              <a:t> = Your Forked Repo (Where You Make Changes).</a:t>
            </a:r>
          </a:p>
        </p:txBody>
      </p:sp>
    </p:spTree>
    <p:extLst>
      <p:ext uri="{BB962C8B-B14F-4D97-AF65-F5344CB8AC3E}">
        <p14:creationId xmlns:p14="http://schemas.microsoft.com/office/powerpoint/2010/main" val="12286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87B17C-02A7-4AC9-3725-A492C27F7533}"/>
              </a:ext>
            </a:extLst>
          </p:cNvPr>
          <p:cNvSpPr txBox="1"/>
          <p:nvPr/>
        </p:nvSpPr>
        <p:spPr>
          <a:xfrm>
            <a:off x="1917290" y="2201181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GIT</a:t>
            </a:r>
          </a:p>
        </p:txBody>
      </p:sp>
    </p:spTree>
    <p:extLst>
      <p:ext uri="{BB962C8B-B14F-4D97-AF65-F5344CB8AC3E}">
        <p14:creationId xmlns:p14="http://schemas.microsoft.com/office/powerpoint/2010/main" val="155339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A3211E-D19E-EFB9-04F0-A872427A789F}"/>
              </a:ext>
            </a:extLst>
          </p:cNvPr>
          <p:cNvSpPr txBox="1"/>
          <p:nvPr/>
        </p:nvSpPr>
        <p:spPr>
          <a:xfrm>
            <a:off x="358877" y="967063"/>
            <a:ext cx="1113994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Version Control System (VCS)</a:t>
            </a:r>
          </a:p>
          <a:p>
            <a:pPr algn="just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Version Control System (VCS) is a tool that helps developers manage changes to source code over time.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tracks every modification made to the code, allowing developers to revert to previous versions if needed.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VCS enhances collaboration by enabling multiple developers to work on the same project simultaneously without overwriting each other's changes.</a:t>
            </a:r>
          </a:p>
        </p:txBody>
      </p:sp>
    </p:spTree>
    <p:extLst>
      <p:ext uri="{BB962C8B-B14F-4D97-AF65-F5344CB8AC3E}">
        <p14:creationId xmlns:p14="http://schemas.microsoft.com/office/powerpoint/2010/main" val="162732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25D94C-CC27-DD39-6CEE-1D73FEA7896D}"/>
              </a:ext>
            </a:extLst>
          </p:cNvPr>
          <p:cNvSpPr txBox="1"/>
          <p:nvPr/>
        </p:nvSpPr>
        <p:spPr>
          <a:xfrm>
            <a:off x="290051" y="761431"/>
            <a:ext cx="1161189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VCS</a:t>
            </a:r>
          </a:p>
          <a:p>
            <a:pPr algn="just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Branching and Merging: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developers to work on separate branches for new features or bug fixes, which can later be merged into the main codebase.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Tracking: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Maintains a complete history of changes, including who made the changes, when, and why.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collaboration among multiple developers, even in distributed teams, by synchronizing changes and resolving conflicts.</a:t>
            </a:r>
          </a:p>
        </p:txBody>
      </p:sp>
    </p:spTree>
    <p:extLst>
      <p:ext uri="{BB962C8B-B14F-4D97-AF65-F5344CB8AC3E}">
        <p14:creationId xmlns:p14="http://schemas.microsoft.com/office/powerpoint/2010/main" val="214573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B9F490-9F91-7431-3511-67B260F6DB36}"/>
              </a:ext>
            </a:extLst>
          </p:cNvPr>
          <p:cNvSpPr txBox="1"/>
          <p:nvPr/>
        </p:nvSpPr>
        <p:spPr>
          <a:xfrm>
            <a:off x="599767" y="445104"/>
            <a:ext cx="1131693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VCS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VCS: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Stores versions of files locally on a developer’s computer, but lacks collaboration features (e.g., RCS).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VCS (CVCS):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a central server to store all versions of a project, with clients accessing this server to check out and update files (e.g., Subversion, CVS).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VCS (DVCS):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user has a complete copy of the repository, enabling offline work and providing a backup in case the central server fails (e.g., Git, Mercurial).</a:t>
            </a:r>
          </a:p>
        </p:txBody>
      </p:sp>
    </p:spTree>
    <p:extLst>
      <p:ext uri="{BB962C8B-B14F-4D97-AF65-F5344CB8AC3E}">
        <p14:creationId xmlns:p14="http://schemas.microsoft.com/office/powerpoint/2010/main" val="145335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0CB796-C50F-3F8C-2FD7-D481CCE553F8}"/>
              </a:ext>
            </a:extLst>
          </p:cNvPr>
          <p:cNvSpPr txBox="1"/>
          <p:nvPr/>
        </p:nvSpPr>
        <p:spPr>
          <a:xfrm>
            <a:off x="412954" y="772113"/>
            <a:ext cx="11474246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Overview of Centralized VCS</a:t>
            </a:r>
          </a:p>
          <a:p>
            <a:pPr algn="just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Repository: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versions of the project are stored on a single server, and developers check out files from this central location.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Point of Failure: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central server goes down, collaboration is halted until it is restored.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Access Control: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to manage permissions and control who can access or modify the project.</a:t>
            </a:r>
          </a:p>
        </p:txBody>
      </p:sp>
    </p:spTree>
    <p:extLst>
      <p:ext uri="{BB962C8B-B14F-4D97-AF65-F5344CB8AC3E}">
        <p14:creationId xmlns:p14="http://schemas.microsoft.com/office/powerpoint/2010/main" val="310511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01A119-14AD-5F1D-B062-01C2B7D0188B}"/>
              </a:ext>
            </a:extLst>
          </p:cNvPr>
          <p:cNvSpPr txBox="1"/>
          <p:nvPr/>
        </p:nvSpPr>
        <p:spPr>
          <a:xfrm>
            <a:off x="353960" y="566483"/>
            <a:ext cx="1144475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Git Distributed Version Control</a:t>
            </a:r>
          </a:p>
          <a:p>
            <a:pPr algn="just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Nature: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is a distributed version control system, meaning every user has a complete copy of the project and its history.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and Collaboration: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allows for various workflows, enabling teams to work on branches, fork projects, and merge changes without relying on a central server.</a:t>
            </a:r>
          </a:p>
        </p:txBody>
      </p:sp>
    </p:spTree>
    <p:extLst>
      <p:ext uri="{BB962C8B-B14F-4D97-AF65-F5344CB8AC3E}">
        <p14:creationId xmlns:p14="http://schemas.microsoft.com/office/powerpoint/2010/main" val="108626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62B14A-2CF8-E4C6-8EC7-D3FE69A5DCBE}"/>
              </a:ext>
            </a:extLst>
          </p:cNvPr>
          <p:cNvSpPr txBox="1"/>
          <p:nvPr/>
        </p:nvSpPr>
        <p:spPr>
          <a:xfrm>
            <a:off x="1956619" y="2143883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AND SETUP</a:t>
            </a:r>
            <a:endParaRPr lang="en-IN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890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DCE345-8C4F-0739-BAAD-3B52413EE2F0}"/>
              </a:ext>
            </a:extLst>
          </p:cNvPr>
          <p:cNvSpPr txBox="1"/>
          <p:nvPr/>
        </p:nvSpPr>
        <p:spPr>
          <a:xfrm>
            <a:off x="226141" y="346275"/>
            <a:ext cx="1153324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Git on Mac/Windows/Linux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can be installed by downloading the Git for Windows installer from the official website.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Linux,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install git</a:t>
            </a:r>
          </a:p>
          <a:p>
            <a:pPr algn="just"/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File Lifecycle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Untracked: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files that are not yet being tracked by Git.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Tracked: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that are tracked by Git and can be in one of the following states: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that have been changed but not yet staged.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Staged: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that have been marked to be committed in the next snapshot.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Committed: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that have been saved in the Git history.</a:t>
            </a:r>
          </a:p>
          <a:p>
            <a:pPr algn="just"/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37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101</TotalTime>
  <Words>1169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 Display</vt:lpstr>
      <vt:lpstr>Arial</vt:lpstr>
      <vt:lpstr>Arial Black</vt:lpstr>
      <vt:lpstr>Century Gothic</vt:lpstr>
      <vt:lpstr>Garamond</vt:lpstr>
      <vt:lpstr>Times New Roman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akshara sambasivan</dc:creator>
  <cp:lastModifiedBy>akshara sambasivan</cp:lastModifiedBy>
  <cp:revision>1</cp:revision>
  <dcterms:created xsi:type="dcterms:W3CDTF">2024-08-23T18:32:46Z</dcterms:created>
  <dcterms:modified xsi:type="dcterms:W3CDTF">2025-01-20T18:50:15Z</dcterms:modified>
</cp:coreProperties>
</file>