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3" r:id="rId5"/>
    <p:sldId id="267" r:id="rId6"/>
    <p:sldId id="264" r:id="rId7"/>
    <p:sldId id="260" r:id="rId8"/>
    <p:sldId id="265" r:id="rId9"/>
    <p:sldId id="266" r:id="rId10"/>
    <p:sldId id="259" r:id="rId11"/>
    <p:sldId id="261" r:id="rId12"/>
    <p:sldId id="262" r:id="rId13"/>
    <p:sldId id="268" r:id="rId14"/>
    <p:sldId id="269" r:id="rId15"/>
    <p:sldId id="270" r:id="rId16"/>
    <p:sldId id="271" r:id="rId17"/>
    <p:sldId id="272" r:id="rId18"/>
    <p:sldId id="273" r:id="rId19"/>
    <p:sldId id="283" r:id="rId20"/>
    <p:sldId id="274" r:id="rId21"/>
    <p:sldId id="275" r:id="rId22"/>
    <p:sldId id="276" r:id="rId23"/>
    <p:sldId id="277" r:id="rId24"/>
    <p:sldId id="279" r:id="rId25"/>
    <p:sldId id="278" r:id="rId26"/>
    <p:sldId id="284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C6A99-A30B-D939-F32D-BF3017806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C63CC6-5D92-C5B0-C34A-280ACC1179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553977-BD23-2B81-B0B1-4DF451C49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6FCDD-BF89-5055-10A8-BCF2F0CBE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2B29D3-F7CA-517B-E283-A70E01584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609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196AD-70AA-E8C6-5582-B51A1F143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079365-B6CF-E7F1-4BB4-BA953661E1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489745-E727-5835-C261-29D544B59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3D2A83-B2AB-4BEB-FE85-C136D8563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1B1BE-9DE9-78BF-8CDA-22509679C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62836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9EDCA2-E0D9-DE6C-4DFB-58E10AD03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8C6F19-9ADE-7B95-7EC5-3AEDBAB1EF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07DC3-B8BF-529F-D842-ECCCCA7BC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DE9E89-AD7A-49AE-4CE1-DDAE76BED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B51C1-BE74-565E-868E-F4270095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180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3BC7F-03A2-D75B-11A0-469678D272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49CF37-3D87-7DB8-557E-40BBCD58DB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EE526-2271-D7E1-9B1C-51E199D15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839B2-8FF2-E51B-9B49-8A21F3FF0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20497-A7AB-B375-E71A-55D4F2E95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3657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59D48-670A-6B1D-2F41-36BCA57C7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5A945-F28E-BDFC-F8C3-8DC5DC98C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64CD2-50E9-C151-7EA7-D28F4C116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0D8E8-E3C0-0FC9-479F-A771CDA98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6CFE6-BF35-028A-8D11-D972B1980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665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3D5F19-460C-6B0D-EE63-03009C794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402CCB-7FB5-CC72-143B-E0802B66DD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22E3E9-0046-C15A-9759-6DA06EC1A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CDC609-5D8F-E9C4-2E66-74218E2D5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CCF72F-3155-6DB0-8174-06826FC6A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301D78-4FED-5416-8525-332A740F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A6350-816A-A0D8-E4EC-084BD15F4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FFDE8C-2325-DDAC-6F9D-A522161A0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E0FB62-5505-00C4-B2E3-118F48D7C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E191C5-0B15-90FE-87BB-85B3F41E1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1DD2147-22D8-3A8F-7268-AC92139BF3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927EF27-406B-335A-7753-19DBA3D17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20BDAA-B658-83B8-DA1B-DD135FBDC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F70AE-10F8-BEC9-896E-1F4FAAC3D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9786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A79E7-8CAB-C5FF-8C7B-FBD781A3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82744F-235F-C736-31D8-E9C715F264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58D4D-97DC-C51C-A612-2E429E05B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DC6B6-7B38-10A4-93D6-9EF68F6C8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237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C273A5-415F-DF93-BA2E-1F2DF9376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875085-6089-259A-4324-75F3E8176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B2825-0A78-C53D-4CAA-551EA1621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2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4EEAB-D482-FBA1-C9F9-4F14E0C424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91717-33C9-403E-BC73-526951DAE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BA6541-6A18-727D-50A8-24BC21C7AB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46FDF-7E85-87B8-9228-0DA7710931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4AAA45-0920-243E-B3BC-3E81426E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3AB99-8176-CEDC-453F-971701970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7977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223337-8795-EAC1-C407-B057DB7B6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0473CB-E4E9-7280-3334-92C392B273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C054E3-60E0-7135-925A-7BC088DE34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FCC0E-8ED1-E2FC-7021-A8AA701B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ED5223-EB94-4E81-9B74-7C7F32A3352C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4F32FF-3542-9218-FC25-F93B8B107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AD6A-E75A-F5EE-70D9-540279B46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7108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C54D2E-C942-D651-9D79-49BB3F89B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835A97-B389-A303-0C0D-71B042285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A8E244-E093-02E0-3F10-324F47B541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ED5223-EB94-4E81-9B74-7C7F32A3352C}" type="datetimeFigureOut">
              <a:rPr lang="en-IN" smtClean="0"/>
              <a:t>22-09-2024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B3773-D648-E233-C7B2-E7A311C91F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1B1E1C-6AE3-B4F9-11D3-6F17506345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382BB8-D9C6-4100-BFB1-A5F8432AFAF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8104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C60A6-98F2-FCC5-4032-F6986FAB50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>
                <a:latin typeface="Arial Black" panose="020B0A04020102020204" pitchFamily="34" charset="0"/>
              </a:rPr>
              <a:t>WEB TECHNOLOGY LAB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6A8A30-043E-E6A6-E7BF-A8EB1F0F8B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S1 BCA </a:t>
            </a:r>
          </a:p>
        </p:txBody>
      </p:sp>
    </p:spTree>
    <p:extLst>
      <p:ext uri="{BB962C8B-B14F-4D97-AF65-F5344CB8AC3E}">
        <p14:creationId xmlns:p14="http://schemas.microsoft.com/office/powerpoint/2010/main" val="13235335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A291DA-0242-6EFA-9982-4623F7CCC9C3}"/>
              </a:ext>
            </a:extLst>
          </p:cNvPr>
          <p:cNvSpPr txBox="1"/>
          <p:nvPr/>
        </p:nvSpPr>
        <p:spPr>
          <a:xfrm>
            <a:off x="353960" y="228600"/>
            <a:ext cx="10815483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/>
              <a:t>CHECK BOX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&lt;input type="checkbox"&gt;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defines a checkbox.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checkbox is shown as a square box that is ticked (checked) when activated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&lt;title&gt;&lt;/title&gt;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&lt;/head&gt;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&lt;body&gt;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&lt;form&gt;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&lt;h1&gt;Vehicle&lt;/h1&gt;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&lt;input type="checkbox"  name="vehicle1" value="Bike"&gt; I have a bike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</a:t>
            </a:r>
            <a:r>
              <a:rPr lang="en-US" sz="2000" dirty="0" err="1">
                <a:solidFill>
                  <a:srgbClr val="000000"/>
                </a:solidFill>
                <a:latin typeface="Verdana" panose="020B0604030504040204" pitchFamily="34" charset="0"/>
              </a:rPr>
              <a:t>br</a:t>
            </a: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&lt;input type="checkbox"  name="vehicle2" value="Car"&gt;car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&lt;/form&gt;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&lt;/body&gt;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&lt;/html&gt;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IN" dirty="0"/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F1CF271D-437B-3363-49AF-87B8EF858D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7795"/>
            <a:ext cx="235962" cy="26161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279C1FD-3B08-7C4E-FF1C-D801DFE19F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5887" y="1474839"/>
            <a:ext cx="3276913" cy="22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49011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980E9FF-9EC4-023F-D24F-D2B489C43BE6}"/>
              </a:ext>
            </a:extLst>
          </p:cNvPr>
          <p:cNvSpPr txBox="1"/>
          <p:nvPr/>
        </p:nvSpPr>
        <p:spPr>
          <a:xfrm>
            <a:off x="816077" y="1584799"/>
            <a:ext cx="1137592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&lt;html&gt;</a:t>
            </a:r>
          </a:p>
          <a:p>
            <a:r>
              <a:rPr lang="en-IN" sz="2400" dirty="0"/>
              <a:t>&lt;head&gt;</a:t>
            </a:r>
          </a:p>
          <a:p>
            <a:r>
              <a:rPr lang="en-IN" sz="2400" dirty="0"/>
              <a:t>&lt;title&gt;&lt;/title&gt;</a:t>
            </a:r>
          </a:p>
          <a:p>
            <a:r>
              <a:rPr lang="en-IN" sz="2400" dirty="0"/>
              <a:t>&lt;/head&gt;</a:t>
            </a:r>
          </a:p>
          <a:p>
            <a:r>
              <a:rPr lang="en-IN" sz="2400" dirty="0"/>
              <a:t>&lt;body&gt;</a:t>
            </a:r>
          </a:p>
          <a:p>
            <a:r>
              <a:rPr lang="en-IN" sz="2400" dirty="0"/>
              <a:t>&lt;form&gt;</a:t>
            </a:r>
          </a:p>
          <a:p>
            <a:r>
              <a:rPr lang="en-IN" sz="2400" dirty="0"/>
              <a:t>&lt;h1&gt;Gender&lt;/h1&gt;</a:t>
            </a:r>
          </a:p>
          <a:p>
            <a:r>
              <a:rPr lang="en-IN" sz="2400" dirty="0"/>
              <a:t>&lt;input type="radio"  name="gender" value="male"&gt;male</a:t>
            </a:r>
          </a:p>
          <a:p>
            <a:r>
              <a:rPr lang="en-IN" sz="2400" dirty="0"/>
              <a:t>&lt;</a:t>
            </a:r>
            <a:r>
              <a:rPr lang="en-IN" sz="2400" dirty="0" err="1"/>
              <a:t>br</a:t>
            </a:r>
            <a:r>
              <a:rPr lang="en-IN" sz="2400" dirty="0"/>
              <a:t>&gt;</a:t>
            </a:r>
          </a:p>
          <a:p>
            <a:r>
              <a:rPr lang="en-IN" sz="2400" dirty="0"/>
              <a:t>&lt;input type="radio"  name="gender" value="female"&gt;female</a:t>
            </a:r>
          </a:p>
          <a:p>
            <a:r>
              <a:rPr lang="en-IN" sz="2400" dirty="0"/>
              <a:t>&lt;/form&gt;</a:t>
            </a:r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6A0134-22A4-D939-8A08-3DB7F9194117}"/>
              </a:ext>
            </a:extLst>
          </p:cNvPr>
          <p:cNvSpPr txBox="1"/>
          <p:nvPr/>
        </p:nvSpPr>
        <p:spPr>
          <a:xfrm>
            <a:off x="540774" y="363280"/>
            <a:ext cx="983225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Radio Button</a:t>
            </a:r>
          </a:p>
          <a:p>
            <a:endParaRPr lang="en-US" sz="24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Only one radio button in a group can be selected at the same time.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0676378-F898-D561-CE74-88FC95DF4F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88888" y="1707574"/>
            <a:ext cx="3234519" cy="2349982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  <p:extLst>
      <p:ext uri="{BB962C8B-B14F-4D97-AF65-F5344CB8AC3E}">
        <p14:creationId xmlns:p14="http://schemas.microsoft.com/office/powerpoint/2010/main" val="562341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FCABE72-805F-DB70-ED34-BBB447204E1A}"/>
              </a:ext>
            </a:extLst>
          </p:cNvPr>
          <p:cNvSpPr txBox="1"/>
          <p:nvPr/>
        </p:nvSpPr>
        <p:spPr>
          <a:xfrm>
            <a:off x="501445" y="820870"/>
            <a:ext cx="1053034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&lt;html&gt;</a:t>
            </a:r>
          </a:p>
          <a:p>
            <a:r>
              <a:rPr lang="en-IN" sz="2000" dirty="0"/>
              <a:t>&lt;head&gt;</a:t>
            </a:r>
          </a:p>
          <a:p>
            <a:r>
              <a:rPr lang="en-IN" sz="2000" dirty="0"/>
              <a:t>&lt;title&gt;&lt;/title&gt;</a:t>
            </a:r>
          </a:p>
          <a:p>
            <a:r>
              <a:rPr lang="en-IN" sz="2000" dirty="0"/>
              <a:t>&lt;/head&gt;</a:t>
            </a:r>
          </a:p>
          <a:p>
            <a:r>
              <a:rPr lang="en-IN" sz="2000" dirty="0"/>
              <a:t>&lt;body&gt;</a:t>
            </a:r>
          </a:p>
          <a:p>
            <a:r>
              <a:rPr lang="en-IN" sz="2000" dirty="0"/>
              <a:t>&lt;form&gt;</a:t>
            </a:r>
          </a:p>
          <a:p>
            <a:endParaRPr lang="en-IN" sz="2000" dirty="0"/>
          </a:p>
          <a:p>
            <a:r>
              <a:rPr lang="en-IN" sz="2000" dirty="0"/>
              <a:t>&lt;h1&gt;Cars&lt;/h1&gt;</a:t>
            </a:r>
          </a:p>
          <a:p>
            <a:r>
              <a:rPr lang="en-IN" sz="2000" dirty="0"/>
              <a:t>&lt;select name="cars" id="cars"&gt;</a:t>
            </a:r>
          </a:p>
          <a:p>
            <a:r>
              <a:rPr lang="en-IN" sz="2000" dirty="0"/>
              <a:t>&lt;option&gt;Choose a car&lt;/option&gt;</a:t>
            </a:r>
          </a:p>
          <a:p>
            <a:r>
              <a:rPr lang="en-IN" sz="2000" dirty="0"/>
              <a:t>  &lt;option value="</a:t>
            </a:r>
            <a:r>
              <a:rPr lang="en-IN" sz="2000" dirty="0" err="1"/>
              <a:t>volvo</a:t>
            </a:r>
            <a:r>
              <a:rPr lang="en-IN" sz="2000" dirty="0"/>
              <a:t>"&gt;Volvo&lt;/option&gt;</a:t>
            </a:r>
          </a:p>
          <a:p>
            <a:r>
              <a:rPr lang="en-IN" sz="2000" dirty="0"/>
              <a:t>  &lt;option value="</a:t>
            </a:r>
            <a:r>
              <a:rPr lang="en-IN" sz="2000" dirty="0" err="1"/>
              <a:t>saab</a:t>
            </a:r>
            <a:r>
              <a:rPr lang="en-IN" sz="2000" dirty="0"/>
              <a:t>"&gt;Saab&lt;/option&gt;</a:t>
            </a:r>
          </a:p>
          <a:p>
            <a:r>
              <a:rPr lang="en-IN" sz="2000" dirty="0"/>
              <a:t>  &lt;option value="</a:t>
            </a:r>
            <a:r>
              <a:rPr lang="en-IN" sz="2000" dirty="0" err="1"/>
              <a:t>mercedes</a:t>
            </a:r>
            <a:r>
              <a:rPr lang="en-IN" sz="2000" dirty="0"/>
              <a:t>"&gt;Mercedes&lt;/option&gt;</a:t>
            </a:r>
          </a:p>
          <a:p>
            <a:r>
              <a:rPr lang="en-IN" sz="2000" dirty="0"/>
              <a:t>  &lt;option value="</a:t>
            </a:r>
            <a:r>
              <a:rPr lang="en-IN" sz="2000" dirty="0" err="1"/>
              <a:t>audi</a:t>
            </a:r>
            <a:r>
              <a:rPr lang="en-IN" sz="2000" dirty="0"/>
              <a:t>"&gt;Audi&lt;/option&gt;</a:t>
            </a:r>
          </a:p>
          <a:p>
            <a:r>
              <a:rPr lang="en-IN" sz="2000" dirty="0"/>
              <a:t>&lt;/select&gt;</a:t>
            </a:r>
          </a:p>
          <a:p>
            <a:endParaRPr lang="en-IN" sz="2000" dirty="0"/>
          </a:p>
          <a:p>
            <a:r>
              <a:rPr lang="en-IN" sz="2000" dirty="0"/>
              <a:t>&lt;/form&gt;</a:t>
            </a:r>
          </a:p>
          <a:p>
            <a:r>
              <a:rPr lang="en-IN" sz="2000" dirty="0"/>
              <a:t>&lt;/body&gt;</a:t>
            </a:r>
          </a:p>
          <a:p>
            <a:r>
              <a:rPr lang="en-IN" sz="2000" dirty="0"/>
              <a:t>&lt;/html&gt;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D1F65-5557-CE94-A62A-AA45845242F5}"/>
              </a:ext>
            </a:extLst>
          </p:cNvPr>
          <p:cNvSpPr txBox="1"/>
          <p:nvPr/>
        </p:nvSpPr>
        <p:spPr>
          <a:xfrm>
            <a:off x="206478" y="24450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Drop-down List</a:t>
            </a:r>
            <a:endParaRPr lang="en-IN" sz="24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885CD4-45F5-4DDE-A0BD-3736EA7E95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680" y="1676088"/>
            <a:ext cx="3563939" cy="276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107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4001A9B-4534-6429-A750-84F9D990CC3D}"/>
              </a:ext>
            </a:extLst>
          </p:cNvPr>
          <p:cNvSpPr txBox="1"/>
          <p:nvPr/>
        </p:nvSpPr>
        <p:spPr>
          <a:xfrm>
            <a:off x="127819" y="147087"/>
            <a:ext cx="1146441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/>
              <a:t>What is CSS?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CSS stands for Cascading Style Sheets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dirty="0"/>
              <a:t>CSS describes how HTML elements are to be displayed on screen, paper, or in other media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C3658-6B45-DF9B-69B5-D728E0FA3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8826" y="2405175"/>
            <a:ext cx="8116529" cy="14250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B88BC4A-2029-10BB-5BFB-069491F88552}"/>
              </a:ext>
            </a:extLst>
          </p:cNvPr>
          <p:cNvSpPr txBox="1"/>
          <p:nvPr/>
        </p:nvSpPr>
        <p:spPr>
          <a:xfrm>
            <a:off x="196645" y="3830238"/>
            <a:ext cx="919807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selector points to the HTML element you want to style.</a:t>
            </a:r>
          </a:p>
          <a:p>
            <a:endParaRPr lang="en-US" sz="2400" dirty="0"/>
          </a:p>
          <a:p>
            <a:r>
              <a:rPr lang="en-US" sz="2400" dirty="0" err="1"/>
              <a:t>Eg</a:t>
            </a:r>
            <a:r>
              <a:rPr lang="en-US" sz="2400" dirty="0"/>
              <a:t>:               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          </a:t>
            </a:r>
            <a:r>
              <a:rPr lang="en-IN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          text-align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0EEC6A-06B3-CE9F-9070-9F16A48E6C94}"/>
              </a:ext>
            </a:extLst>
          </p:cNvPr>
          <p:cNvSpPr txBox="1"/>
          <p:nvPr/>
        </p:nvSpPr>
        <p:spPr>
          <a:xfrm>
            <a:off x="948813" y="2423529"/>
            <a:ext cx="6125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600" b="1" dirty="0"/>
              <a:t>CSS Syntax: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D938717-91AC-9FCC-9E99-ACE39E05A10C}"/>
              </a:ext>
            </a:extLst>
          </p:cNvPr>
          <p:cNvSpPr txBox="1"/>
          <p:nvPr/>
        </p:nvSpPr>
        <p:spPr>
          <a:xfrm>
            <a:off x="6179574" y="4608970"/>
            <a:ext cx="61254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p is a selector in CSS (it points to the HTML element you want to style: &lt;p&gt;).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color is a property, and red is the property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text-align is a property, and center is the property value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8313251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6E6AA1F-6091-EAA0-2760-015C9BE4A282}"/>
              </a:ext>
            </a:extLst>
          </p:cNvPr>
          <p:cNvSpPr txBox="1"/>
          <p:nvPr/>
        </p:nvSpPr>
        <p:spPr>
          <a:xfrm>
            <a:off x="619432" y="835347"/>
            <a:ext cx="9871587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000" b="1" u="sng" dirty="0"/>
              <a:t>Common CSS Properties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 err="1"/>
              <a:t>Color</a:t>
            </a:r>
            <a:r>
              <a:rPr lang="en-IN" sz="3200" dirty="0"/>
              <a:t>: </a:t>
            </a:r>
            <a:r>
              <a:rPr lang="en-IN" sz="3200" dirty="0" err="1"/>
              <a:t>color</a:t>
            </a:r>
            <a:r>
              <a:rPr lang="en-IN" sz="3200" dirty="0"/>
              <a:t>: red;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Background </a:t>
            </a:r>
            <a:r>
              <a:rPr lang="en-IN" sz="3200" dirty="0" err="1"/>
              <a:t>Color</a:t>
            </a:r>
            <a:r>
              <a:rPr lang="en-IN" sz="3200" dirty="0"/>
              <a:t>: background-</a:t>
            </a:r>
            <a:r>
              <a:rPr lang="en-IN" sz="3200" dirty="0" err="1"/>
              <a:t>color</a:t>
            </a:r>
            <a:r>
              <a:rPr lang="en-IN" sz="3200" dirty="0"/>
              <a:t>: yellow;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Font Size: font-size: 16px;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Text Alignment: text-align: </a:t>
            </a:r>
            <a:r>
              <a:rPr lang="en-IN" sz="3200" dirty="0" err="1"/>
              <a:t>center</a:t>
            </a:r>
            <a:r>
              <a:rPr lang="en-IN" sz="3200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Margin: margin: 10px;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Padding: padding: 5px;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3200" dirty="0"/>
              <a:t>Border: border: 1px solid black;</a:t>
            </a:r>
          </a:p>
        </p:txBody>
      </p:sp>
    </p:spTree>
    <p:extLst>
      <p:ext uri="{BB962C8B-B14F-4D97-AF65-F5344CB8AC3E}">
        <p14:creationId xmlns:p14="http://schemas.microsoft.com/office/powerpoint/2010/main" val="18705845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A851BC-C253-8FED-0B66-C0E1AE93E463}"/>
              </a:ext>
            </a:extLst>
          </p:cNvPr>
          <p:cNvSpPr txBox="1"/>
          <p:nvPr/>
        </p:nvSpPr>
        <p:spPr>
          <a:xfrm>
            <a:off x="314632" y="214217"/>
            <a:ext cx="10215716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three ways of inserting a style sheet: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Internal CSS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CSS</a:t>
            </a:r>
          </a:p>
          <a:p>
            <a:br>
              <a:rPr lang="en-US" dirty="0"/>
            </a:b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2250589-C2F3-90AE-9525-9EB32FC2FF9C}"/>
              </a:ext>
            </a:extLst>
          </p:cNvPr>
          <p:cNvSpPr txBox="1"/>
          <p:nvPr/>
        </p:nvSpPr>
        <p:spPr>
          <a:xfrm>
            <a:off x="471947" y="1968543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External CSS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74C440-89AE-4F3E-28BC-EC4145DBD0F0}"/>
              </a:ext>
            </a:extLst>
          </p:cNvPr>
          <p:cNvSpPr txBox="1"/>
          <p:nvPr/>
        </p:nvSpPr>
        <p:spPr>
          <a:xfrm>
            <a:off x="639096" y="2414819"/>
            <a:ext cx="74430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&lt;!DOCTYPE html&gt;</a:t>
            </a:r>
          </a:p>
          <a:p>
            <a:r>
              <a:rPr lang="en-IN" sz="2400" dirty="0"/>
              <a:t>&lt;html&gt;</a:t>
            </a:r>
          </a:p>
          <a:p>
            <a:r>
              <a:rPr lang="en-IN" sz="2400" dirty="0"/>
              <a:t>&lt;head&gt;</a:t>
            </a:r>
          </a:p>
          <a:p>
            <a:r>
              <a:rPr lang="en-IN" sz="2400" dirty="0"/>
              <a:t>&lt;link </a:t>
            </a:r>
            <a:r>
              <a:rPr lang="en-IN" sz="2400" dirty="0" err="1"/>
              <a:t>rel</a:t>
            </a:r>
            <a:r>
              <a:rPr lang="en-IN" sz="2400" dirty="0"/>
              <a:t>="stylesheet" </a:t>
            </a:r>
            <a:r>
              <a:rPr lang="en-IN" sz="2400" b="1" dirty="0" err="1">
                <a:solidFill>
                  <a:srgbClr val="FF0000"/>
                </a:solidFill>
              </a:rPr>
              <a:t>href</a:t>
            </a:r>
            <a:r>
              <a:rPr lang="en-IN" sz="2400" b="1" dirty="0">
                <a:solidFill>
                  <a:srgbClr val="FF0000"/>
                </a:solidFill>
              </a:rPr>
              <a:t>="mystyle.css</a:t>
            </a:r>
            <a:r>
              <a:rPr lang="en-IN" sz="2400" dirty="0"/>
              <a:t>"&gt;</a:t>
            </a:r>
          </a:p>
          <a:p>
            <a:r>
              <a:rPr lang="en-IN" sz="2400" dirty="0"/>
              <a:t>&lt;/head&gt;</a:t>
            </a:r>
          </a:p>
          <a:p>
            <a:r>
              <a:rPr lang="en-IN" sz="2400" dirty="0"/>
              <a:t>&lt;body&gt;</a:t>
            </a:r>
          </a:p>
          <a:p>
            <a:endParaRPr lang="en-IN" sz="2400" dirty="0"/>
          </a:p>
          <a:p>
            <a:r>
              <a:rPr lang="en-IN" sz="2400" dirty="0"/>
              <a:t>&lt;h1&gt;This is a heading&lt;/h1&gt;</a:t>
            </a:r>
          </a:p>
          <a:p>
            <a:r>
              <a:rPr lang="en-IN" sz="2400" dirty="0"/>
              <a:t>&lt;p&gt;This is a paragraph.&lt;/p&gt;</a:t>
            </a:r>
          </a:p>
          <a:p>
            <a:endParaRPr lang="en-IN" sz="2400" dirty="0"/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10B73F-2D94-29C9-E1CF-434170A469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7074" y="2168597"/>
            <a:ext cx="4804216" cy="3052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618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86531E-37CA-3C98-17AB-58CF259C8498}"/>
              </a:ext>
            </a:extLst>
          </p:cNvPr>
          <p:cNvSpPr txBox="1"/>
          <p:nvPr/>
        </p:nvSpPr>
        <p:spPr>
          <a:xfrm>
            <a:off x="0" y="177432"/>
            <a:ext cx="12103509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Internal CSS</a:t>
            </a:r>
            <a:endParaRPr lang="en-US" sz="900" b="1" i="0" u="sng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sz="900" b="1" i="0" u="sng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Internal styles are defined within the &lt;style&gt; element, inside the &lt;head&gt; section of an HTML page: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896101-9CEF-88EB-653D-DD4475FFCFD2}"/>
              </a:ext>
            </a:extLst>
          </p:cNvPr>
          <p:cNvSpPr txBox="1"/>
          <p:nvPr/>
        </p:nvSpPr>
        <p:spPr>
          <a:xfrm>
            <a:off x="486697" y="1170996"/>
            <a:ext cx="9394722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style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</a:t>
            </a:r>
            <a:r>
              <a:rPr lang="en-IN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linen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b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 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IN" sz="24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maroon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margin-left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40px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/style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400" dirty="0"/>
            </a:b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IN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4500405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3622BD-D637-631D-56E4-DB803B90C963}"/>
              </a:ext>
            </a:extLst>
          </p:cNvPr>
          <p:cNvSpPr txBox="1"/>
          <p:nvPr/>
        </p:nvSpPr>
        <p:spPr>
          <a:xfrm>
            <a:off x="353962" y="198792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1" i="0" u="sng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CSS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F662FA-046B-54A2-DB19-BB3CD30D1EAF}"/>
              </a:ext>
            </a:extLst>
          </p:cNvPr>
          <p:cNvSpPr txBox="1"/>
          <p:nvPr/>
        </p:nvSpPr>
        <p:spPr>
          <a:xfrm>
            <a:off x="0" y="769568"/>
            <a:ext cx="1271802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Inline styles are defined within the "style" attribute of the relevant element:</a:t>
            </a:r>
          </a:p>
          <a:p>
            <a:pPr algn="l"/>
            <a:endParaRPr lang="en-US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color:blue;text-align:center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heading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style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US" sz="24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color:red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;"&gt;</a:t>
            </a: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This is a paragraph.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sz="2400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365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A4C661B-A2DF-181D-0F43-8870B8EFB258}"/>
              </a:ext>
            </a:extLst>
          </p:cNvPr>
          <p:cNvSpPr txBox="1"/>
          <p:nvPr/>
        </p:nvSpPr>
        <p:spPr>
          <a:xfrm>
            <a:off x="412955" y="216761"/>
            <a:ext cx="1043202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CSS Colors</a:t>
            </a:r>
          </a:p>
          <a:p>
            <a:r>
              <a:rPr lang="en-US" dirty="0"/>
              <a:t>Colors are specified using predefined color names, or RGB, HEX, HSL, RGBA, HSLA values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EE69D4-6642-4CDB-C98A-22CF52B52799}"/>
              </a:ext>
            </a:extLst>
          </p:cNvPr>
          <p:cNvSpPr txBox="1"/>
          <p:nvPr/>
        </p:nvSpPr>
        <p:spPr>
          <a:xfrm>
            <a:off x="648928" y="955425"/>
            <a:ext cx="11543071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dirty="0"/>
              <a:t>&lt;!DOCTYPE html&gt;</a:t>
            </a:r>
          </a:p>
          <a:p>
            <a:r>
              <a:rPr lang="en-IN" sz="2000" dirty="0"/>
              <a:t>&lt;html&gt;</a:t>
            </a:r>
          </a:p>
          <a:p>
            <a:r>
              <a:rPr lang="en-IN" sz="2000" dirty="0"/>
              <a:t>&lt;body&gt;</a:t>
            </a:r>
          </a:p>
          <a:p>
            <a:endParaRPr lang="en-IN" sz="2000" dirty="0"/>
          </a:p>
          <a:p>
            <a:r>
              <a:rPr lang="en-IN" sz="2000" dirty="0"/>
              <a:t>&lt;p&gt;Same as </a:t>
            </a:r>
            <a:r>
              <a:rPr lang="en-IN" sz="2000" dirty="0" err="1"/>
              <a:t>color</a:t>
            </a:r>
            <a:r>
              <a:rPr lang="en-IN" sz="2000" dirty="0"/>
              <a:t> name "Tomato":&lt;/p&gt;</a:t>
            </a:r>
          </a:p>
          <a:p>
            <a:endParaRPr lang="en-IN" sz="2000" dirty="0"/>
          </a:p>
          <a:p>
            <a:r>
              <a:rPr lang="en-IN" sz="2000" dirty="0"/>
              <a:t>&lt;h1 style="</a:t>
            </a:r>
            <a:r>
              <a:rPr lang="en-IN" sz="2000" dirty="0" err="1"/>
              <a:t>background-color:rgb</a:t>
            </a:r>
            <a:r>
              <a:rPr lang="en-IN" sz="2000" dirty="0"/>
              <a:t>(255, 99, 71);"&gt;</a:t>
            </a:r>
            <a:r>
              <a:rPr lang="en-IN" sz="2000" dirty="0" err="1"/>
              <a:t>rgb</a:t>
            </a:r>
            <a:r>
              <a:rPr lang="en-IN" sz="2000" dirty="0"/>
              <a:t>(255, 99, 71)&lt;/h1&gt;</a:t>
            </a:r>
          </a:p>
          <a:p>
            <a:r>
              <a:rPr lang="en-IN" sz="2000" dirty="0"/>
              <a:t>&lt;h1 style="background-</a:t>
            </a:r>
            <a:r>
              <a:rPr lang="en-IN" sz="2000" dirty="0" err="1"/>
              <a:t>color</a:t>
            </a:r>
            <a:r>
              <a:rPr lang="en-IN" sz="2000" dirty="0"/>
              <a:t>:#ff6347;"&gt;#ff6347&lt;/h1&gt;</a:t>
            </a:r>
          </a:p>
          <a:p>
            <a:r>
              <a:rPr lang="en-IN" sz="2000" dirty="0"/>
              <a:t>&lt;h1 style="</a:t>
            </a:r>
            <a:r>
              <a:rPr lang="en-IN" sz="2000" dirty="0" err="1"/>
              <a:t>background-color:hsl</a:t>
            </a:r>
            <a:r>
              <a:rPr lang="en-IN" sz="2000" dirty="0"/>
              <a:t>(9, 100%, 64%);"&gt;</a:t>
            </a:r>
            <a:r>
              <a:rPr lang="en-IN" sz="2000" dirty="0" err="1"/>
              <a:t>hsl</a:t>
            </a:r>
            <a:r>
              <a:rPr lang="en-IN" sz="2000" dirty="0"/>
              <a:t>(9, 100%, 64%)&lt;/h1&gt;</a:t>
            </a:r>
          </a:p>
          <a:p>
            <a:endParaRPr lang="en-IN" sz="2000" dirty="0"/>
          </a:p>
          <a:p>
            <a:r>
              <a:rPr lang="en-IN" sz="2000" dirty="0"/>
              <a:t>&lt;p&gt;Same as </a:t>
            </a:r>
            <a:r>
              <a:rPr lang="en-IN" sz="2000" dirty="0" err="1"/>
              <a:t>color</a:t>
            </a:r>
            <a:r>
              <a:rPr lang="en-IN" sz="2000" dirty="0"/>
              <a:t> name "Tomato", but 50% transparent:&lt;/p&gt;</a:t>
            </a:r>
          </a:p>
          <a:p>
            <a:r>
              <a:rPr lang="en-IN" sz="2000" dirty="0"/>
              <a:t>&lt;h1 style="</a:t>
            </a:r>
            <a:r>
              <a:rPr lang="en-IN" sz="2000" dirty="0" err="1"/>
              <a:t>background-color:rgba</a:t>
            </a:r>
            <a:r>
              <a:rPr lang="en-IN" sz="2000" dirty="0"/>
              <a:t>(255, 99, 71, 0.5);"&gt;</a:t>
            </a:r>
            <a:r>
              <a:rPr lang="en-IN" sz="2000" dirty="0" err="1"/>
              <a:t>rgba</a:t>
            </a:r>
            <a:r>
              <a:rPr lang="en-IN" sz="2000" dirty="0"/>
              <a:t>(255, 99, 71, 0.5)&lt;/h1&gt;</a:t>
            </a:r>
          </a:p>
          <a:p>
            <a:r>
              <a:rPr lang="en-IN" sz="2000" dirty="0"/>
              <a:t>&lt;h1 style="</a:t>
            </a:r>
            <a:r>
              <a:rPr lang="en-IN" sz="2000" dirty="0" err="1"/>
              <a:t>background-color:hsla</a:t>
            </a:r>
            <a:r>
              <a:rPr lang="en-IN" sz="2000" dirty="0"/>
              <a:t>(9, 100%, 64%, 0.5);"&gt;</a:t>
            </a:r>
            <a:r>
              <a:rPr lang="en-IN" sz="2000" dirty="0" err="1"/>
              <a:t>hsla</a:t>
            </a:r>
            <a:r>
              <a:rPr lang="en-IN" sz="2000" dirty="0"/>
              <a:t>(9, 100%, 64%, 0.5)&lt;/h1&gt;</a:t>
            </a:r>
          </a:p>
          <a:p>
            <a:endParaRPr lang="en-IN" sz="2000" dirty="0"/>
          </a:p>
          <a:p>
            <a:r>
              <a:rPr lang="en-IN" sz="2000" dirty="0"/>
              <a:t>&lt;p&gt;In addition to the predefined </a:t>
            </a:r>
            <a:r>
              <a:rPr lang="en-IN" sz="2000" dirty="0" err="1"/>
              <a:t>color</a:t>
            </a:r>
            <a:r>
              <a:rPr lang="en-IN" sz="2000" dirty="0"/>
              <a:t> names, </a:t>
            </a:r>
            <a:r>
              <a:rPr lang="en-IN" sz="2000" dirty="0" err="1"/>
              <a:t>colors</a:t>
            </a:r>
            <a:r>
              <a:rPr lang="en-IN" sz="2000" dirty="0"/>
              <a:t> can be specified using RGB, HEX, HSL, or even transparent </a:t>
            </a:r>
            <a:r>
              <a:rPr lang="en-IN" sz="2000" dirty="0" err="1"/>
              <a:t>colors</a:t>
            </a:r>
            <a:r>
              <a:rPr lang="en-IN" sz="2000" dirty="0"/>
              <a:t> using RGBA or HSLA </a:t>
            </a:r>
            <a:r>
              <a:rPr lang="en-IN" sz="2000" dirty="0" err="1"/>
              <a:t>color</a:t>
            </a:r>
            <a:r>
              <a:rPr lang="en-IN" sz="2000" dirty="0"/>
              <a:t> values.&lt;/p&gt;</a:t>
            </a:r>
          </a:p>
          <a:p>
            <a:endParaRPr lang="en-IN" sz="2000" dirty="0"/>
          </a:p>
          <a:p>
            <a:r>
              <a:rPr lang="en-IN" sz="2000" dirty="0"/>
              <a:t>&lt;/body&gt;</a:t>
            </a:r>
          </a:p>
          <a:p>
            <a:r>
              <a:rPr lang="en-IN" sz="20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74732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3561CF3-E278-C89F-8A2A-F61393173402}"/>
              </a:ext>
            </a:extLst>
          </p:cNvPr>
          <p:cNvSpPr txBox="1"/>
          <p:nvPr/>
        </p:nvSpPr>
        <p:spPr>
          <a:xfrm>
            <a:off x="137650" y="198792"/>
            <a:ext cx="5722375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/>
              <a:t>HEX (Hexadecimal </a:t>
            </a:r>
            <a:r>
              <a:rPr lang="en-IN" sz="2000" b="1" u="sng" dirty="0" err="1"/>
              <a:t>Color</a:t>
            </a:r>
            <a:r>
              <a:rPr lang="en-IN" sz="2000" b="1" u="sng" dirty="0"/>
              <a:t> Codes)</a:t>
            </a:r>
            <a:endParaRPr lang="en-IN" sz="900" b="1" u="sng" dirty="0"/>
          </a:p>
          <a:p>
            <a:endParaRPr lang="en-IN" sz="2000" b="1" u="sng" dirty="0"/>
          </a:p>
          <a:p>
            <a:r>
              <a:rPr lang="en-US" sz="2000" dirty="0"/>
              <a:t>The HEX code represents colors as a six-digit combination of three pairs of characters (</a:t>
            </a:r>
            <a:r>
              <a:rPr lang="en-US" sz="2000" b="1" dirty="0"/>
              <a:t>one for red, one for green, and one for blue</a:t>
            </a:r>
            <a:r>
              <a:rPr lang="en-US" sz="2000" dirty="0"/>
              <a:t>).</a:t>
            </a:r>
          </a:p>
          <a:p>
            <a:r>
              <a:rPr lang="en-US" sz="2000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#FFFFFF = white (R: 255, G: 255, B: 255)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#000000 = black (R: 0, G: 0, B: 0)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#FF5733 = orange shade (R: 255, G: 87, B: 51)</a:t>
            </a:r>
            <a:endParaRPr lang="en-IN" sz="2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A21EF-2751-6EC7-3DC5-756182379753}"/>
              </a:ext>
            </a:extLst>
          </p:cNvPr>
          <p:cNvSpPr txBox="1"/>
          <p:nvPr/>
        </p:nvSpPr>
        <p:spPr>
          <a:xfrm>
            <a:off x="6204155" y="212736"/>
            <a:ext cx="562405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000" b="1" u="sng" dirty="0"/>
              <a:t>RGB (Red, Green, Blue)</a:t>
            </a:r>
          </a:p>
          <a:p>
            <a:r>
              <a:rPr lang="en-US" sz="2000" dirty="0"/>
              <a:t>RGB is based on how much of </a:t>
            </a:r>
            <a:r>
              <a:rPr lang="en-US" sz="2000" b="1" dirty="0"/>
              <a:t>red, green, and blue </a:t>
            </a:r>
            <a:r>
              <a:rPr lang="en-US" sz="2000" dirty="0"/>
              <a:t>light is mixed to generate a particular color. </a:t>
            </a:r>
          </a:p>
          <a:p>
            <a:r>
              <a:rPr lang="en-US" sz="2000" dirty="0"/>
              <a:t>A higher number means more of that color.</a:t>
            </a:r>
          </a:p>
          <a:p>
            <a:r>
              <a:rPr lang="en-US" sz="2000" dirty="0"/>
              <a:t>Example: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rgb</a:t>
            </a:r>
            <a:r>
              <a:rPr lang="en-US" sz="2000" dirty="0"/>
              <a:t>(255, 255, 255) = white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rgb</a:t>
            </a:r>
            <a:r>
              <a:rPr lang="en-US" sz="2000" dirty="0"/>
              <a:t>(0, 0, 0) = black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 err="1"/>
              <a:t>rgb</a:t>
            </a:r>
            <a:r>
              <a:rPr lang="en-US" sz="2000" dirty="0"/>
              <a:t>(255, 87, 51) = orange shade</a:t>
            </a:r>
            <a:endParaRPr lang="en-IN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E3FB4B-D020-7464-DABA-DA43A7D06FA3}"/>
              </a:ext>
            </a:extLst>
          </p:cNvPr>
          <p:cNvSpPr txBox="1"/>
          <p:nvPr/>
        </p:nvSpPr>
        <p:spPr>
          <a:xfrm>
            <a:off x="5102942" y="3268019"/>
            <a:ext cx="6931741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b="1" u="sng" dirty="0"/>
              <a:t>HSL (Hue, Saturation, Lightness)</a:t>
            </a:r>
          </a:p>
          <a:p>
            <a:r>
              <a:rPr lang="en-US" sz="2000" dirty="0"/>
              <a:t>Unlike RGB, which deals with the amount of red, green, and blue light, HSL deals with:</a:t>
            </a:r>
          </a:p>
          <a:p>
            <a:r>
              <a:rPr lang="en-US" sz="2000" b="1" dirty="0"/>
              <a:t>Hue: </a:t>
            </a:r>
            <a:r>
              <a:rPr lang="en-US" sz="2000" dirty="0"/>
              <a:t>the actual color.</a:t>
            </a:r>
          </a:p>
          <a:p>
            <a:r>
              <a:rPr lang="en-US" sz="2000" b="1" dirty="0"/>
              <a:t>Saturation:</a:t>
            </a:r>
            <a:r>
              <a:rPr lang="en-US" sz="2000" dirty="0"/>
              <a:t> the intensity of the color.</a:t>
            </a:r>
          </a:p>
          <a:p>
            <a:r>
              <a:rPr lang="en-US" sz="2000" b="1" dirty="0"/>
              <a:t>Lightness: </a:t>
            </a:r>
            <a:r>
              <a:rPr lang="en-US" sz="2000" dirty="0"/>
              <a:t>how light or dark the color is.</a:t>
            </a:r>
          </a:p>
          <a:p>
            <a:r>
              <a:rPr lang="en-US" sz="2000" dirty="0"/>
              <a:t>Example: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hsl</a:t>
            </a:r>
            <a:r>
              <a:rPr lang="en-US" sz="2000" dirty="0"/>
              <a:t>(0, 100%, 50%) = pure 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hsl</a:t>
            </a:r>
            <a:r>
              <a:rPr lang="en-US" sz="2000" dirty="0"/>
              <a:t>(120, 100%, 50%) = pure green.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/>
              <a:t>hsl</a:t>
            </a:r>
            <a:r>
              <a:rPr lang="en-US" sz="2000" dirty="0"/>
              <a:t>(240, 100%, 50%) = pure blue.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903975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9A8C1F-E233-09F3-9793-DA6115D4B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4065" y="570270"/>
            <a:ext cx="10461522" cy="59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336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ACA650C-2489-C7A1-F383-B97774B25166}"/>
              </a:ext>
            </a:extLst>
          </p:cNvPr>
          <p:cNvSpPr txBox="1"/>
          <p:nvPr/>
        </p:nvSpPr>
        <p:spPr>
          <a:xfrm>
            <a:off x="422787" y="267617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b="1" u="sng" dirty="0"/>
              <a:t>Background-</a:t>
            </a:r>
            <a:r>
              <a:rPr lang="en-IN" sz="3200" b="1" u="sng" dirty="0" err="1"/>
              <a:t>color</a:t>
            </a:r>
            <a:endParaRPr lang="en-IN" sz="3200" b="1" u="sn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F3909E-176C-A4E1-84A4-58F9F7479D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968" y="1077280"/>
            <a:ext cx="9094838" cy="49000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9F58243-5F25-59AF-E10B-E2D4A2334B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09743" y="1536837"/>
            <a:ext cx="5852667" cy="2187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9232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1F535A-C59A-1136-33D8-D238494390A3}"/>
              </a:ext>
            </a:extLst>
          </p:cNvPr>
          <p:cNvSpPr txBox="1"/>
          <p:nvPr/>
        </p:nvSpPr>
        <p:spPr>
          <a:xfrm>
            <a:off x="324464" y="356109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u="sng" dirty="0"/>
              <a:t>CSS background-image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4D3143-F142-B213-6309-5744D96377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464" y="879329"/>
            <a:ext cx="8084407" cy="527566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95F612-99B1-6074-8697-E2C58EC44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0464" y="1141987"/>
            <a:ext cx="5389331" cy="298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3104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EE41461-E65E-A1D2-B9DD-05B044C11D0B}"/>
              </a:ext>
            </a:extLst>
          </p:cNvPr>
          <p:cNvSpPr txBox="1"/>
          <p:nvPr/>
        </p:nvSpPr>
        <p:spPr>
          <a:xfrm>
            <a:off x="276568" y="167654"/>
            <a:ext cx="1106129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Text Alignment in CSS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/>
              <a:t>text-align</a:t>
            </a:r>
            <a:r>
              <a:rPr lang="en-US" sz="2400" dirty="0"/>
              <a:t>: Aligns inline content like text within a block-level element.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left</a:t>
            </a:r>
            <a:r>
              <a:rPr lang="en-US" sz="2400" dirty="0"/>
              <a:t>: Aligns the text to the left.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right</a:t>
            </a:r>
            <a:r>
              <a:rPr lang="en-US" sz="2400" dirty="0"/>
              <a:t>: Aligns the text to the right.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center</a:t>
            </a:r>
            <a:r>
              <a:rPr lang="en-US" sz="2400" dirty="0"/>
              <a:t>: Centers the text horizontally.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b="1" dirty="0"/>
              <a:t>justify</a:t>
            </a:r>
            <a:r>
              <a:rPr lang="en-US" sz="2400" dirty="0"/>
              <a:t>: Stretches the text to fill the width of the container, aligning both left and right edges.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CE07CF-5DBF-451C-9FCD-67E9FC5DD1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623" y="2845310"/>
            <a:ext cx="10016537" cy="36428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B67C3BF-D186-6D80-25AD-6CB70CB1C9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704" y="2790104"/>
            <a:ext cx="6337567" cy="3319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59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CD4A5A7-5185-9728-42D9-18C538983E4F}"/>
              </a:ext>
            </a:extLst>
          </p:cNvPr>
          <p:cNvSpPr txBox="1"/>
          <p:nvPr/>
        </p:nvSpPr>
        <p:spPr>
          <a:xfrm>
            <a:off x="275303" y="87753"/>
            <a:ext cx="11798710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CSS Margins</a:t>
            </a:r>
          </a:p>
          <a:p>
            <a:r>
              <a:rPr lang="en-US" sz="2400" dirty="0"/>
              <a:t>The CSS margin properties are used to create space around elements, outside of any defined borders.</a:t>
            </a:r>
          </a:p>
          <a:p>
            <a:r>
              <a:rPr lang="en-US" sz="2400" dirty="0"/>
              <a:t>CSS has properties for specifying the margin for each side of an element: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margin-top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margin-right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margin-bottom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margin-left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92E1CB-CEA4-3AD7-6D3A-420586C524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4374" y="1849391"/>
            <a:ext cx="9242323" cy="41227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10BEF28-9D6E-C757-CE0B-180B90B97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8967" y="5371971"/>
            <a:ext cx="6896698" cy="148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91569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C6B79A7-CB60-C5D9-1C64-51590E87EA8C}"/>
              </a:ext>
            </a:extLst>
          </p:cNvPr>
          <p:cNvSpPr txBox="1"/>
          <p:nvPr/>
        </p:nvSpPr>
        <p:spPr>
          <a:xfrm>
            <a:off x="235975" y="0"/>
            <a:ext cx="11385754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CSS Padding</a:t>
            </a:r>
          </a:p>
          <a:p>
            <a:r>
              <a:rPr lang="en-US" sz="2000" dirty="0"/>
              <a:t>The CSS padding properties are used to generate space around an element's content, inside of any defined borders.</a:t>
            </a:r>
          </a:p>
          <a:p>
            <a:endParaRPr lang="en-US" sz="2000" dirty="0"/>
          </a:p>
          <a:p>
            <a:r>
              <a:rPr lang="en-US" sz="2000" dirty="0"/>
              <a:t>CSS has properties for specifying the padding for each side of an element: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padding-top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padding-right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padding-bottom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padding-left</a:t>
            </a:r>
            <a:endParaRPr lang="en-IN" sz="2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F65AC9E-59DB-C584-DCA5-9DA6B3FEA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246" y="2214171"/>
            <a:ext cx="7767484" cy="40618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EADA9D2-0F78-8084-E0CC-4C58000417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0" y="3536523"/>
            <a:ext cx="3816086" cy="2301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874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748425-9700-05FC-0089-A83A38FA5ECD}"/>
              </a:ext>
            </a:extLst>
          </p:cNvPr>
          <p:cNvSpPr txBox="1"/>
          <p:nvPr/>
        </p:nvSpPr>
        <p:spPr>
          <a:xfrm>
            <a:off x="285135" y="389161"/>
            <a:ext cx="1190686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u="sng" dirty="0"/>
              <a:t>CSS Border Style</a:t>
            </a:r>
          </a:p>
          <a:p>
            <a:r>
              <a:rPr lang="en-US" sz="2400" dirty="0"/>
              <a:t>The border-style property specifies what kind of border to display.</a:t>
            </a:r>
          </a:p>
          <a:p>
            <a:endParaRPr lang="en-US" sz="2400" dirty="0"/>
          </a:p>
          <a:p>
            <a:r>
              <a:rPr lang="en-US" sz="2400" dirty="0"/>
              <a:t>The following values are allowed:</a:t>
            </a:r>
          </a:p>
          <a:p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dotted - Defines a dotted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dashed - Defines a dashed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solid - Defines a solid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double - Defines a double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groove - Defines a 3D grooved border. The effect depends on the border-color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ridge - Defines a 3D ridged border. The effect depends on the border-color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inset - Defines a 3D inset border. The effect depends on the border-color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outset - Defines a 3D outset border. The effect depends on the border-color value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none - Defines no border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hidden - Defines a hidden border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818658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ACF945-7BA5-E0E7-EFA7-67307F0BC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81" y="344130"/>
            <a:ext cx="10844980" cy="554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74243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324B8A-96D9-399B-CB7E-14A4EB68C9F4}"/>
              </a:ext>
            </a:extLst>
          </p:cNvPr>
          <p:cNvSpPr txBox="1"/>
          <p:nvPr/>
        </p:nvSpPr>
        <p:spPr>
          <a:xfrm>
            <a:off x="530941" y="489521"/>
            <a:ext cx="11071123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CSS Height, Width and Max-width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CSS height and width properties are used to set the height and width of an element.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The CSS max-width property is used to set the maximum width of an element.</a:t>
            </a:r>
            <a:endParaRPr lang="en-IN" sz="2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0DF960-E129-8DAB-6BCA-E94193812316}"/>
              </a:ext>
            </a:extLst>
          </p:cNvPr>
          <p:cNvSpPr txBox="1"/>
          <p:nvPr/>
        </p:nvSpPr>
        <p:spPr>
          <a:xfrm>
            <a:off x="530941" y="3258825"/>
            <a:ext cx="1054018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u="sng" dirty="0"/>
              <a:t>CSS height and width Values</a:t>
            </a:r>
          </a:p>
          <a:p>
            <a:r>
              <a:rPr lang="en-US" sz="2400" dirty="0"/>
              <a:t>The height and width properties may have the following values:</a:t>
            </a:r>
          </a:p>
          <a:p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auto</a:t>
            </a:r>
            <a:r>
              <a:rPr lang="en-US" sz="2400" dirty="0"/>
              <a:t> - This is default. The browser calculates the height and width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length</a:t>
            </a:r>
            <a:r>
              <a:rPr lang="en-US" sz="2400" dirty="0"/>
              <a:t> - Defines the height/width in </a:t>
            </a:r>
            <a:r>
              <a:rPr lang="en-US" sz="2400" dirty="0" err="1"/>
              <a:t>px</a:t>
            </a:r>
            <a:r>
              <a:rPr lang="en-US" sz="2400" dirty="0"/>
              <a:t>, cm,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%</a:t>
            </a:r>
            <a:r>
              <a:rPr lang="en-US" sz="2400" dirty="0"/>
              <a:t> - Defines the height/width in percent of the containing block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initial</a:t>
            </a:r>
            <a:r>
              <a:rPr lang="en-US" sz="2400" dirty="0"/>
              <a:t> - Sets the height/width to its default value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inherit </a:t>
            </a:r>
            <a:r>
              <a:rPr lang="en-US" sz="2400" dirty="0"/>
              <a:t>- The height/width will be inherited from its parent value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3724074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F6AA08-E8B8-CE07-B879-18DEE57B64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376" y="294968"/>
            <a:ext cx="9429398" cy="58305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89F10AE-168B-777B-B9EE-65C60B779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1781" y="403970"/>
            <a:ext cx="4884843" cy="3139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8459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94676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F5F868-FCBA-13EC-0734-E1E267FDE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878" y="747252"/>
            <a:ext cx="10038736" cy="4705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784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B5553A-255D-69A2-F154-A9EC5ECEE6A2}"/>
              </a:ext>
            </a:extLst>
          </p:cNvPr>
          <p:cNvSpPr txBox="1"/>
          <p:nvPr/>
        </p:nvSpPr>
        <p:spPr>
          <a:xfrm>
            <a:off x="442450" y="344580"/>
            <a:ext cx="11228440" cy="45704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FORM</a:t>
            </a:r>
          </a:p>
          <a:p>
            <a:endParaRPr lang="en-US" sz="1100" b="1" dirty="0"/>
          </a:p>
          <a:p>
            <a:r>
              <a:rPr lang="en-US" sz="2800" dirty="0"/>
              <a:t>The &lt;form&gt; element is a container for different types of input elements, such as: text fields, checkboxes, radio buttons, submit buttons, etc.</a:t>
            </a:r>
          </a:p>
          <a:p>
            <a:endParaRPr lang="en-US" sz="2800" dirty="0"/>
          </a:p>
          <a:p>
            <a:endParaRPr lang="en-US" sz="2800" dirty="0"/>
          </a:p>
          <a:p>
            <a:r>
              <a:rPr lang="en-US" sz="2800" dirty="0"/>
              <a:t>Form syntax:</a:t>
            </a:r>
          </a:p>
          <a:p>
            <a:r>
              <a:rPr lang="en-US" sz="2800" dirty="0"/>
              <a:t>&lt;form action=“url.html” method=“post/get”&gt;</a:t>
            </a:r>
          </a:p>
          <a:p>
            <a:r>
              <a:rPr lang="en-US" sz="2800" dirty="0"/>
              <a:t>:</a:t>
            </a:r>
          </a:p>
          <a:p>
            <a:r>
              <a:rPr lang="en-US" sz="2800" dirty="0"/>
              <a:t>:&lt;/form&gt;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1928858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838F52D-7E6B-5791-0B9B-5B2FA1EFBE6D}"/>
              </a:ext>
            </a:extLst>
          </p:cNvPr>
          <p:cNvSpPr txBox="1"/>
          <p:nvPr/>
        </p:nvSpPr>
        <p:spPr>
          <a:xfrm>
            <a:off x="737418" y="582067"/>
            <a:ext cx="1077615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&lt;html&gt;</a:t>
            </a:r>
          </a:p>
          <a:p>
            <a:r>
              <a:rPr lang="en-IN" sz="2800" dirty="0"/>
              <a:t>&lt;head&gt;</a:t>
            </a:r>
          </a:p>
          <a:p>
            <a:r>
              <a:rPr lang="en-IN" sz="2800" dirty="0"/>
              <a:t>&lt;title&gt;&lt;/title&gt;</a:t>
            </a:r>
          </a:p>
          <a:p>
            <a:r>
              <a:rPr lang="en-IN" sz="2800" dirty="0"/>
              <a:t>&lt;/head&gt;</a:t>
            </a:r>
          </a:p>
          <a:p>
            <a:r>
              <a:rPr lang="en-IN" sz="2800" dirty="0"/>
              <a:t>&lt;body&gt;</a:t>
            </a:r>
          </a:p>
          <a:p>
            <a:r>
              <a:rPr lang="en-IN" sz="2800" dirty="0"/>
              <a:t>&lt;form&gt;</a:t>
            </a:r>
          </a:p>
          <a:p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fname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"&gt;First name&lt;</a:t>
            </a:r>
            <a:r>
              <a:rPr lang="en-IN" sz="28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IN" sz="2800" dirty="0"/>
            </a:br>
            <a:r>
              <a:rPr lang="en-IN" sz="2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sz="2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type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="text"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IN" sz="2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</a:t>
            </a:r>
            <a:r>
              <a:rPr lang="en-IN" sz="28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lname</a:t>
            </a:r>
            <a:r>
              <a:rPr lang="en-IN" sz="2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"&gt; Last name </a:t>
            </a:r>
            <a:endParaRPr lang="en-IN" sz="2800" dirty="0"/>
          </a:p>
          <a:p>
            <a:r>
              <a:rPr lang="en-IN" sz="2800" dirty="0"/>
              <a:t>&lt;/form&gt;</a:t>
            </a:r>
          </a:p>
          <a:p>
            <a:r>
              <a:rPr lang="en-IN" sz="2800" dirty="0"/>
              <a:t>&lt;/body&gt;</a:t>
            </a:r>
          </a:p>
          <a:p>
            <a:r>
              <a:rPr lang="en-IN" sz="2800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241811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0484C6-5BA4-B022-3560-4C6722ADF8E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26" r="2030" b="2052"/>
          <a:stretch/>
        </p:blipFill>
        <p:spPr>
          <a:xfrm>
            <a:off x="766916" y="2182761"/>
            <a:ext cx="5220929" cy="29791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B94730-D3FA-D24D-6EC2-9A165CDDDA21}"/>
              </a:ext>
            </a:extLst>
          </p:cNvPr>
          <p:cNvSpPr txBox="1"/>
          <p:nvPr/>
        </p:nvSpPr>
        <p:spPr>
          <a:xfrm>
            <a:off x="1002890" y="668594"/>
            <a:ext cx="376590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0" b="1" dirty="0"/>
              <a:t>Example of Form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C24CA4-BE2F-6F59-BE4F-F634E32BA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4115" y="980767"/>
            <a:ext cx="6518787" cy="5383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024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27F5CA8-F80D-A4A9-75BE-13130C927B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205" y="230726"/>
            <a:ext cx="9177304" cy="319827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F957D8-A482-B505-49DB-5020CEEC8282}"/>
              </a:ext>
            </a:extLst>
          </p:cNvPr>
          <p:cNvSpPr txBox="1"/>
          <p:nvPr/>
        </p:nvSpPr>
        <p:spPr>
          <a:xfrm>
            <a:off x="463226" y="3484974"/>
            <a:ext cx="87151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The &lt;</a:t>
            </a:r>
            <a:r>
              <a:rPr lang="en-US" sz="2400" dirty="0" err="1"/>
              <a:t>textarea</a:t>
            </a:r>
            <a:r>
              <a:rPr lang="en-US" sz="2400" dirty="0"/>
              <a:t>&gt; tag defines a multi-line text input control.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12AB13-D13E-1A17-4A15-0B16E09D5831}"/>
              </a:ext>
            </a:extLst>
          </p:cNvPr>
          <p:cNvSpPr txBox="1"/>
          <p:nvPr/>
        </p:nvSpPr>
        <p:spPr>
          <a:xfrm>
            <a:off x="463226" y="4002613"/>
            <a:ext cx="102747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id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name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rows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="4"</a:t>
            </a:r>
            <a:r>
              <a:rPr lang="en-US" sz="24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cols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="50"&gt;</a:t>
            </a:r>
            <a:br>
              <a:rPr lang="en-US" sz="2400" dirty="0"/>
            </a:br>
            <a:r>
              <a:rPr lang="en-US" sz="24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 w3schools.com you will learn how to make a website. They offer free tutorials in all web development technologies.</a:t>
            </a:r>
            <a:br>
              <a:rPr lang="en-US" sz="2400" dirty="0"/>
            </a:b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4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24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textarea</a:t>
            </a:r>
            <a:r>
              <a:rPr lang="en-US" sz="24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D8981B-F4F1-1352-698B-F130EAF34E2C}"/>
              </a:ext>
            </a:extLst>
          </p:cNvPr>
          <p:cNvSpPr txBox="1"/>
          <p:nvPr/>
        </p:nvSpPr>
        <p:spPr>
          <a:xfrm>
            <a:off x="640205" y="5745236"/>
            <a:ext cx="901507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b="1" dirty="0"/>
              <a:t> </a:t>
            </a:r>
            <a:r>
              <a:rPr lang="en-IN" sz="2800" b="1" dirty="0">
                <a:solidFill>
                  <a:srgbClr val="FF0000"/>
                </a:solidFill>
              </a:rPr>
              <a:t>RESET</a:t>
            </a:r>
            <a:r>
              <a:rPr lang="en-IN" sz="2800" b="1" dirty="0"/>
              <a:t> :&lt;input type="reset" value="Reset"&gt;reset</a:t>
            </a:r>
          </a:p>
        </p:txBody>
      </p:sp>
    </p:spTree>
    <p:extLst>
      <p:ext uri="{BB962C8B-B14F-4D97-AF65-F5344CB8AC3E}">
        <p14:creationId xmlns:p14="http://schemas.microsoft.com/office/powerpoint/2010/main" val="884413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E90B19-9268-7CBF-4526-6769D1674416}"/>
              </a:ext>
            </a:extLst>
          </p:cNvPr>
          <p:cNvSpPr txBox="1"/>
          <p:nvPr/>
        </p:nvSpPr>
        <p:spPr>
          <a:xfrm>
            <a:off x="707923" y="1937911"/>
            <a:ext cx="1005840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&lt;!DOCTYPE html&gt;</a:t>
            </a:r>
          </a:p>
          <a:p>
            <a:r>
              <a:rPr lang="en-IN" sz="2400" dirty="0"/>
              <a:t>&lt;html&gt;</a:t>
            </a:r>
          </a:p>
          <a:p>
            <a:r>
              <a:rPr lang="en-IN" sz="2400" dirty="0"/>
              <a:t>&lt;body&gt;</a:t>
            </a:r>
          </a:p>
          <a:p>
            <a:endParaRPr lang="en-IN" sz="2400" dirty="0"/>
          </a:p>
          <a:p>
            <a:r>
              <a:rPr lang="en-IN" sz="2400" dirty="0"/>
              <a:t>&lt;h1&gt;The </a:t>
            </a:r>
            <a:r>
              <a:rPr lang="en-IN" sz="2400" dirty="0" err="1"/>
              <a:t>ul</a:t>
            </a:r>
            <a:r>
              <a:rPr lang="en-IN" sz="2400" dirty="0"/>
              <a:t> element&lt;/h1&gt;</a:t>
            </a:r>
          </a:p>
          <a:p>
            <a:r>
              <a:rPr lang="en-IN" sz="2400" dirty="0"/>
              <a:t>&lt;</a:t>
            </a:r>
            <a:r>
              <a:rPr lang="en-IN" sz="2400" dirty="0" err="1"/>
              <a:t>ul</a:t>
            </a:r>
            <a:r>
              <a:rPr lang="en-IN" sz="2400" dirty="0"/>
              <a:t>&gt;</a:t>
            </a:r>
          </a:p>
          <a:p>
            <a:r>
              <a:rPr lang="en-IN" sz="2400" dirty="0"/>
              <a:t>  &lt;li&gt;Coffee&lt;/li&gt;</a:t>
            </a:r>
          </a:p>
          <a:p>
            <a:r>
              <a:rPr lang="en-IN" sz="2400" dirty="0"/>
              <a:t>  &lt;li&gt;Tea&lt;/li&gt;</a:t>
            </a:r>
          </a:p>
          <a:p>
            <a:r>
              <a:rPr lang="en-IN" sz="2400" dirty="0"/>
              <a:t>  &lt;li&gt;Milk&lt;/li&gt;</a:t>
            </a:r>
          </a:p>
          <a:p>
            <a:r>
              <a:rPr lang="en-IN" sz="2400" dirty="0"/>
              <a:t>&lt;/</a:t>
            </a:r>
            <a:r>
              <a:rPr lang="en-IN" sz="2400" dirty="0" err="1"/>
              <a:t>ul</a:t>
            </a:r>
            <a:r>
              <a:rPr lang="en-IN" sz="2400" dirty="0"/>
              <a:t>&gt;</a:t>
            </a:r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929FE16-7C99-B439-16B3-BFF03E964C7A}"/>
              </a:ext>
            </a:extLst>
          </p:cNvPr>
          <p:cNvSpPr txBox="1"/>
          <p:nvPr/>
        </p:nvSpPr>
        <p:spPr>
          <a:xfrm>
            <a:off x="353961" y="70972"/>
            <a:ext cx="975360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/>
              <a:t>ul</a:t>
            </a:r>
            <a:r>
              <a:rPr lang="en-US" sz="3600" b="1" dirty="0"/>
              <a:t> and li</a:t>
            </a:r>
          </a:p>
          <a:p>
            <a:r>
              <a:rPr lang="en-US" sz="2800" dirty="0"/>
              <a:t>The &lt;</a:t>
            </a:r>
            <a:r>
              <a:rPr lang="en-US" sz="2800" dirty="0" err="1"/>
              <a:t>ul</a:t>
            </a:r>
            <a:r>
              <a:rPr lang="en-US" sz="2800" dirty="0"/>
              <a:t>&gt; tag defines an unordered (</a:t>
            </a:r>
            <a:r>
              <a:rPr lang="en-US" sz="2800" b="1" dirty="0"/>
              <a:t>bulleted</a:t>
            </a:r>
            <a:r>
              <a:rPr lang="en-US" sz="2800" dirty="0"/>
              <a:t>) list</a:t>
            </a:r>
            <a:r>
              <a:rPr lang="en-US" sz="2800" b="1" dirty="0"/>
              <a:t>.</a:t>
            </a:r>
          </a:p>
          <a:p>
            <a:endParaRPr lang="en-IN" sz="2800" b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0DDD58-571A-FC1E-0A90-1C56FF373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5973" y="2293681"/>
            <a:ext cx="3573640" cy="27207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437CEA-60C5-784B-CC7D-480811ED3118}"/>
              </a:ext>
            </a:extLst>
          </p:cNvPr>
          <p:cNvSpPr txBox="1"/>
          <p:nvPr/>
        </p:nvSpPr>
        <p:spPr>
          <a:xfrm>
            <a:off x="707923" y="1127940"/>
            <a:ext cx="6096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The &lt;li&gt; tag defines a </a:t>
            </a:r>
            <a:r>
              <a:rPr lang="en-IN" sz="2800" b="1" dirty="0"/>
              <a:t>list item</a:t>
            </a:r>
            <a:r>
              <a:rPr lang="en-IN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2712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DBC945-B9D3-E277-9AB5-7BD71C1C2501}"/>
              </a:ext>
            </a:extLst>
          </p:cNvPr>
          <p:cNvSpPr txBox="1"/>
          <p:nvPr/>
        </p:nvSpPr>
        <p:spPr>
          <a:xfrm>
            <a:off x="757084" y="1398834"/>
            <a:ext cx="8190271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&lt;!DOCTYPE html&gt;</a:t>
            </a:r>
          </a:p>
          <a:p>
            <a:r>
              <a:rPr lang="en-IN" sz="2400" dirty="0"/>
              <a:t>&lt;html&gt;</a:t>
            </a:r>
          </a:p>
          <a:p>
            <a:r>
              <a:rPr lang="en-IN" sz="2400" dirty="0"/>
              <a:t>&lt;body&gt;</a:t>
            </a:r>
          </a:p>
          <a:p>
            <a:endParaRPr lang="en-IN" sz="2400" dirty="0"/>
          </a:p>
          <a:p>
            <a:r>
              <a:rPr lang="en-IN" sz="2400" dirty="0"/>
              <a:t>&lt;h1&gt;The </a:t>
            </a:r>
            <a:r>
              <a:rPr lang="en-IN" sz="2400" dirty="0" err="1"/>
              <a:t>ol</a:t>
            </a:r>
            <a:r>
              <a:rPr lang="en-IN" sz="2400" dirty="0"/>
              <a:t> and </a:t>
            </a:r>
            <a:r>
              <a:rPr lang="en-IN" sz="2400" dirty="0" err="1"/>
              <a:t>ul</a:t>
            </a:r>
            <a:r>
              <a:rPr lang="en-IN" sz="2400" dirty="0"/>
              <a:t> elements&lt;/h1&gt;</a:t>
            </a:r>
          </a:p>
          <a:p>
            <a:r>
              <a:rPr lang="en-IN" sz="2400" dirty="0"/>
              <a:t>&lt;p&gt;The </a:t>
            </a:r>
            <a:r>
              <a:rPr lang="en-IN" sz="2400" dirty="0" err="1"/>
              <a:t>ol</a:t>
            </a:r>
            <a:r>
              <a:rPr lang="en-IN" sz="2400" dirty="0"/>
              <a:t> element defines an ordered list:&lt;/p&gt;</a:t>
            </a:r>
          </a:p>
          <a:p>
            <a:r>
              <a:rPr lang="en-IN" sz="2400" dirty="0"/>
              <a:t>&lt;</a:t>
            </a:r>
            <a:r>
              <a:rPr lang="en-IN" sz="2400" dirty="0" err="1"/>
              <a:t>ol</a:t>
            </a:r>
            <a:r>
              <a:rPr lang="en-IN" sz="2400" dirty="0"/>
              <a:t>&gt;</a:t>
            </a:r>
          </a:p>
          <a:p>
            <a:r>
              <a:rPr lang="en-IN" sz="2400" dirty="0"/>
              <a:t>  &lt;li&gt;Coffee&lt;/li&gt;</a:t>
            </a:r>
          </a:p>
          <a:p>
            <a:r>
              <a:rPr lang="en-IN" sz="2400" dirty="0"/>
              <a:t>  &lt;li&gt;Tea&lt;/li&gt;</a:t>
            </a:r>
          </a:p>
          <a:p>
            <a:r>
              <a:rPr lang="en-IN" sz="2400" dirty="0"/>
              <a:t>  &lt;li&gt;Milk&lt;/li&gt;</a:t>
            </a:r>
          </a:p>
          <a:p>
            <a:r>
              <a:rPr lang="en-IN" sz="2400" dirty="0"/>
              <a:t>&lt;/</a:t>
            </a:r>
            <a:r>
              <a:rPr lang="en-IN" sz="2400" dirty="0" err="1"/>
              <a:t>ol</a:t>
            </a:r>
            <a:r>
              <a:rPr lang="en-IN" sz="2400" dirty="0"/>
              <a:t>&gt;</a:t>
            </a:r>
          </a:p>
          <a:p>
            <a:r>
              <a:rPr lang="en-IN" sz="2400" dirty="0"/>
              <a:t>&lt;/body&gt;</a:t>
            </a:r>
          </a:p>
          <a:p>
            <a:r>
              <a:rPr lang="en-IN" sz="2400" dirty="0"/>
              <a:t>&lt;/html&gt;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AB9CCB2-274D-C501-3040-67A134107659}"/>
              </a:ext>
            </a:extLst>
          </p:cNvPr>
          <p:cNvSpPr txBox="1"/>
          <p:nvPr/>
        </p:nvSpPr>
        <p:spPr>
          <a:xfrm>
            <a:off x="580103" y="302610"/>
            <a:ext cx="11031794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ol</a:t>
            </a:r>
            <a:endParaRPr lang="en-US" sz="32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&lt;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ol</a:t>
            </a: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&gt;, the list items will usually be displayed with numbers or letters.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2771A1-235E-043F-20FB-3771FA1FC8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6366" y="2229172"/>
            <a:ext cx="4017208" cy="2106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852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412</TotalTime>
  <Words>1878</Words>
  <Application>Microsoft Office PowerPoint</Application>
  <PresentationFormat>Widescreen</PresentationFormat>
  <Paragraphs>247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Arial Black</vt:lpstr>
      <vt:lpstr>Calibri</vt:lpstr>
      <vt:lpstr>Calibri Light</vt:lpstr>
      <vt:lpstr>Consolas</vt:lpstr>
      <vt:lpstr>Verdana</vt:lpstr>
      <vt:lpstr>Office Theme</vt:lpstr>
      <vt:lpstr>WEB TECHNOLOGY LAB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akshara sambasivan</dc:creator>
  <cp:lastModifiedBy>akshara sambasivan</cp:lastModifiedBy>
  <cp:revision>4</cp:revision>
  <dcterms:created xsi:type="dcterms:W3CDTF">2024-09-10T06:08:27Z</dcterms:created>
  <dcterms:modified xsi:type="dcterms:W3CDTF">2024-09-22T17:36:25Z</dcterms:modified>
</cp:coreProperties>
</file>