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1" r:id="rId4"/>
    <p:sldId id="287" r:id="rId5"/>
    <p:sldId id="258" r:id="rId6"/>
    <p:sldId id="288" r:id="rId7"/>
    <p:sldId id="257" r:id="rId8"/>
    <p:sldId id="289" r:id="rId9"/>
    <p:sldId id="290" r:id="rId10"/>
    <p:sldId id="263" r:id="rId11"/>
    <p:sldId id="267" r:id="rId12"/>
    <p:sldId id="264" r:id="rId13"/>
    <p:sldId id="260" r:id="rId14"/>
    <p:sldId id="265" r:id="rId15"/>
    <p:sldId id="266" r:id="rId16"/>
    <p:sldId id="259" r:id="rId17"/>
    <p:sldId id="261" r:id="rId18"/>
    <p:sldId id="262" r:id="rId19"/>
    <p:sldId id="268" r:id="rId20"/>
    <p:sldId id="269" r:id="rId21"/>
    <p:sldId id="270" r:id="rId22"/>
    <p:sldId id="271" r:id="rId23"/>
    <p:sldId id="272" r:id="rId24"/>
    <p:sldId id="273" r:id="rId25"/>
    <p:sldId id="283" r:id="rId26"/>
    <p:sldId id="274" r:id="rId27"/>
    <p:sldId id="275" r:id="rId28"/>
    <p:sldId id="276" r:id="rId29"/>
    <p:sldId id="277" r:id="rId30"/>
    <p:sldId id="279" r:id="rId31"/>
    <p:sldId id="278" r:id="rId32"/>
    <p:sldId id="284" r:id="rId33"/>
    <p:sldId id="28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6A99-A30B-D939-F32D-BF3017806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63CC6-5D92-C5B0-C34A-280ACC117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3977-BD23-2B81-B0B1-4DF451C4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6FCDD-BF89-5055-10A8-BCF2F0CB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B29D3-F7CA-517B-E283-A70E0158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96AD-70AA-E8C6-5582-B51A1F14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79365-B6CF-E7F1-4BB4-BA953661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745-E727-5835-C261-29D544B5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2A83-B2AB-4BEB-FE85-C136D856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B1BE-9DE9-78BF-8CDA-22509679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EDCA2-E0D9-DE6C-4DFB-58E10AD03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C6F19-9ADE-7B95-7EC5-3AEDBAB1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7DC3-B8BF-529F-D842-ECCCCA7B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E9E89-AD7A-49AE-4CE1-DDAE76BE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51C1-BE74-565E-868E-F4270095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BC7F-03A2-D75B-11A0-469678D2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CF37-3D87-7DB8-557E-40BBCD58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E526-2271-D7E1-9B1C-51E199D1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39B2-8FF2-E51B-9B49-8A21F3FF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0497-A7AB-B375-E71A-55D4F2E9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9D48-670A-6B1D-2F41-36BCA57C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A945-F28E-BDFC-F8C3-8DC5DC98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4CD2-50E9-C151-7EA7-D28F4C11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D8E8-E3C0-0FC9-479F-A771CDA9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CFE6-BF35-028A-8D11-D972B198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6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5F19-460C-6B0D-EE63-03009C79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2CCB-7FB5-CC72-143B-E0802B66D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2E3E9-0046-C15A-9759-6DA06EC1A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C609-5D8F-E9C4-2E66-74218E2D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F72F-3155-6DB0-8174-06826FC6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01D78-4FED-5416-8525-332A740F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6350-816A-A0D8-E4EC-084BD15F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FDE8C-2325-DDAC-6F9D-A522161A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0FB62-5505-00C4-B2E3-118F48D7C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191C5-0B15-90FE-87BB-85B3F41E1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D2147-22D8-3A8F-7268-AC92139BF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7EF27-406B-335A-7753-19DBA3D1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0BDAA-B658-83B8-DA1B-DD135FB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F70AE-10F8-BEC9-896E-1F4FAAC3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7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79E7-8CAB-C5FF-8C7B-FBD781A3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2744F-235F-C736-31D8-E9C715F2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58D4D-97DC-C51C-A612-2E429E05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DC6B6-7B38-10A4-93D6-9EF68F6C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3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273A5-415F-DF93-BA2E-1F2DF937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75085-6089-259A-4324-75F3E81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2825-0A78-C53D-4CAA-551EA162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EEAB-D482-FBA1-C9F9-4F14E0C4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1717-33C9-403E-BC73-526951DA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A6541-6A18-727D-50A8-24BC21C7A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46FDF-7E85-87B8-9228-0DA77109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AA45-0920-243E-B3BC-3E81426E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3AB99-8176-CEDC-453F-97170197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3337-8795-EAC1-C407-B057DB7B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473CB-E4E9-7280-3334-92C392B27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54E3-60E0-7135-925A-7BC088DE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CC0E-8ED1-E2FC-7021-A8AA701B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F32FF-3542-9218-FC25-F93B8B10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AD6A-E75A-F5EE-70D9-540279B4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0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54D2E-C942-D651-9D79-49BB3F89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5A97-B389-A303-0C0D-71B04228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E244-E093-02E0-3F10-324F47B54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5223-EB94-4E81-9B74-7C7F32A3352C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3773-D648-E233-C7B2-E7A311C91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1E1C-6AE3-B4F9-11D3-6F175063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60A6-98F2-FCC5-4032-F6986FAB5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WEB TECHNOLOGY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A8A30-043E-E6A6-E7BF-A8EB1F0F8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53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5553A-255D-69A2-F154-A9EC5ECEE6A2}"/>
              </a:ext>
            </a:extLst>
          </p:cNvPr>
          <p:cNvSpPr txBox="1"/>
          <p:nvPr/>
        </p:nvSpPr>
        <p:spPr>
          <a:xfrm>
            <a:off x="442450" y="344580"/>
            <a:ext cx="11228440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FORM</a:t>
            </a:r>
          </a:p>
          <a:p>
            <a:endParaRPr lang="en-US" sz="1100" b="1" dirty="0"/>
          </a:p>
          <a:p>
            <a:r>
              <a:rPr lang="en-US" sz="2800" dirty="0"/>
              <a:t>The &lt;form&gt; element is a container for different types of input elements, such as: text fields, checkboxes, radio buttons, submit buttons, etc.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Form syntax:</a:t>
            </a:r>
          </a:p>
          <a:p>
            <a:r>
              <a:rPr lang="en-US" sz="2800" dirty="0"/>
              <a:t>&lt;form action=“url.html” method=“post/get”&gt;</a:t>
            </a:r>
          </a:p>
          <a:p>
            <a:r>
              <a:rPr lang="en-US" sz="2800" dirty="0"/>
              <a:t>:</a:t>
            </a:r>
          </a:p>
          <a:p>
            <a:r>
              <a:rPr lang="en-US" sz="2800" dirty="0"/>
              <a:t>:&lt;/form&gt;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885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38F52D-7E6B-5791-0B9B-5B2FA1EFBE6D}"/>
              </a:ext>
            </a:extLst>
          </p:cNvPr>
          <p:cNvSpPr txBox="1"/>
          <p:nvPr/>
        </p:nvSpPr>
        <p:spPr>
          <a:xfrm>
            <a:off x="737418" y="582067"/>
            <a:ext cx="1077615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&lt;html&gt;</a:t>
            </a:r>
          </a:p>
          <a:p>
            <a:r>
              <a:rPr lang="en-IN" sz="2800" dirty="0"/>
              <a:t>&lt;head&gt;</a:t>
            </a:r>
          </a:p>
          <a:p>
            <a:r>
              <a:rPr lang="en-IN" sz="2800" dirty="0"/>
              <a:t>&lt;title&gt;&lt;/title&gt;</a:t>
            </a:r>
          </a:p>
          <a:p>
            <a:r>
              <a:rPr lang="en-IN" sz="2800" dirty="0"/>
              <a:t>&lt;/head&gt;</a:t>
            </a:r>
          </a:p>
          <a:p>
            <a:r>
              <a:rPr lang="en-IN" sz="2800" dirty="0"/>
              <a:t>&lt;body&gt;</a:t>
            </a:r>
          </a:p>
          <a:p>
            <a:r>
              <a:rPr lang="en-IN" sz="2800" dirty="0"/>
              <a:t>&lt;form&gt;</a:t>
            </a:r>
          </a:p>
          <a:p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"&gt;First name&lt;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Last name </a:t>
            </a:r>
            <a:endParaRPr lang="en-IN" sz="2800" dirty="0"/>
          </a:p>
          <a:p>
            <a:r>
              <a:rPr lang="en-IN" sz="2800" dirty="0"/>
              <a:t>&lt;/form&gt;</a:t>
            </a:r>
          </a:p>
          <a:p>
            <a:r>
              <a:rPr lang="en-IN" sz="2800" dirty="0"/>
              <a:t>&lt;/body&gt;</a:t>
            </a:r>
          </a:p>
          <a:p>
            <a:r>
              <a:rPr lang="en-IN" sz="2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4181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484C6-5BA4-B022-3560-4C6722AD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26" r="2030" b="2052"/>
          <a:stretch/>
        </p:blipFill>
        <p:spPr>
          <a:xfrm>
            <a:off x="766916" y="2182761"/>
            <a:ext cx="5220929" cy="2979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94730-D3FA-D24D-6EC2-9A165CDDDA21}"/>
              </a:ext>
            </a:extLst>
          </p:cNvPr>
          <p:cNvSpPr txBox="1"/>
          <p:nvPr/>
        </p:nvSpPr>
        <p:spPr>
          <a:xfrm>
            <a:off x="1002890" y="668594"/>
            <a:ext cx="3765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Example of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4CA4-BE2F-6F59-BE4F-F634E32B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115" y="980767"/>
            <a:ext cx="6518787" cy="53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F5CA8-F80D-A4A9-75BE-13130C92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5" y="230726"/>
            <a:ext cx="9177304" cy="3198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957D8-A482-B505-49DB-5020CEEC8282}"/>
              </a:ext>
            </a:extLst>
          </p:cNvPr>
          <p:cNvSpPr txBox="1"/>
          <p:nvPr/>
        </p:nvSpPr>
        <p:spPr>
          <a:xfrm>
            <a:off x="463226" y="3484974"/>
            <a:ext cx="8715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&lt;</a:t>
            </a:r>
            <a:r>
              <a:rPr lang="en-US" sz="2400" dirty="0" err="1"/>
              <a:t>textarea</a:t>
            </a:r>
            <a:r>
              <a:rPr lang="en-US" sz="2400" dirty="0"/>
              <a:t>&gt; tag defines a multi-line text input control.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2AB13-D13E-1A17-4A15-0B16E09D5831}"/>
              </a:ext>
            </a:extLst>
          </p:cNvPr>
          <p:cNvSpPr txBox="1"/>
          <p:nvPr/>
        </p:nvSpPr>
        <p:spPr>
          <a:xfrm>
            <a:off x="463226" y="4002613"/>
            <a:ext cx="102747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rows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cols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 w3schools.com you will learn how to make a website. They offer free tutorials in all web development technologies.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981B-F4F1-1352-698B-F130EAF34E2C}"/>
              </a:ext>
            </a:extLst>
          </p:cNvPr>
          <p:cNvSpPr txBox="1"/>
          <p:nvPr/>
        </p:nvSpPr>
        <p:spPr>
          <a:xfrm>
            <a:off x="640205" y="5745236"/>
            <a:ext cx="9015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>
                <a:solidFill>
                  <a:srgbClr val="FF0000"/>
                </a:solidFill>
              </a:rPr>
              <a:t>RESET</a:t>
            </a:r>
            <a:r>
              <a:rPr lang="en-IN" sz="2800" b="1" dirty="0"/>
              <a:t> :&lt;input type="reset" value="Reset"&gt;reset</a:t>
            </a:r>
          </a:p>
        </p:txBody>
      </p:sp>
    </p:spTree>
    <p:extLst>
      <p:ext uri="{BB962C8B-B14F-4D97-AF65-F5344CB8AC3E}">
        <p14:creationId xmlns:p14="http://schemas.microsoft.com/office/powerpoint/2010/main" val="88441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E90B19-9268-7CBF-4526-6769D1674416}"/>
              </a:ext>
            </a:extLst>
          </p:cNvPr>
          <p:cNvSpPr txBox="1"/>
          <p:nvPr/>
        </p:nvSpPr>
        <p:spPr>
          <a:xfrm>
            <a:off x="707923" y="1937911"/>
            <a:ext cx="10058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&lt;!DOCTYPE html&gt;</a:t>
            </a:r>
          </a:p>
          <a:p>
            <a:r>
              <a:rPr lang="en-IN" sz="2400" dirty="0"/>
              <a:t>&lt;html&gt;</a:t>
            </a:r>
          </a:p>
          <a:p>
            <a:r>
              <a:rPr lang="en-IN" sz="2400" dirty="0"/>
              <a:t>&lt;body&gt;</a:t>
            </a:r>
          </a:p>
          <a:p>
            <a:endParaRPr lang="en-IN" sz="2400" dirty="0"/>
          </a:p>
          <a:p>
            <a:r>
              <a:rPr lang="en-IN" sz="2400" dirty="0"/>
              <a:t>&lt;h1&gt;The </a:t>
            </a:r>
            <a:r>
              <a:rPr lang="en-IN" sz="2400" dirty="0" err="1"/>
              <a:t>ul</a:t>
            </a:r>
            <a:r>
              <a:rPr lang="en-IN" sz="2400" dirty="0"/>
              <a:t> element&lt;/h1&gt;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ul</a:t>
            </a:r>
            <a:r>
              <a:rPr lang="en-IN" sz="2400" dirty="0"/>
              <a:t>&gt;</a:t>
            </a:r>
          </a:p>
          <a:p>
            <a:r>
              <a:rPr lang="en-IN" sz="2400" dirty="0"/>
              <a:t>  &lt;li&gt;Coffee&lt;/li&gt;</a:t>
            </a:r>
          </a:p>
          <a:p>
            <a:r>
              <a:rPr lang="en-IN" sz="2400" dirty="0"/>
              <a:t>  &lt;li&gt;Tea&lt;/li&gt;</a:t>
            </a:r>
          </a:p>
          <a:p>
            <a:r>
              <a:rPr lang="en-IN" sz="2400" dirty="0"/>
              <a:t>  &lt;li&gt;Milk&lt;/li&gt;</a:t>
            </a:r>
          </a:p>
          <a:p>
            <a:r>
              <a:rPr lang="en-IN" sz="2400" dirty="0"/>
              <a:t>&lt;/</a:t>
            </a:r>
            <a:r>
              <a:rPr lang="en-IN" sz="2400" dirty="0" err="1"/>
              <a:t>ul</a:t>
            </a:r>
            <a:r>
              <a:rPr lang="en-IN" sz="2400" dirty="0"/>
              <a:t>&gt;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9FE16-7C99-B439-16B3-BFF03E964C7A}"/>
              </a:ext>
            </a:extLst>
          </p:cNvPr>
          <p:cNvSpPr txBox="1"/>
          <p:nvPr/>
        </p:nvSpPr>
        <p:spPr>
          <a:xfrm>
            <a:off x="353961" y="70972"/>
            <a:ext cx="9753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ul</a:t>
            </a:r>
            <a:r>
              <a:rPr lang="en-US" sz="3600" b="1" dirty="0"/>
              <a:t> and li</a:t>
            </a:r>
          </a:p>
          <a:p>
            <a:r>
              <a:rPr lang="en-US" sz="2800" dirty="0"/>
              <a:t>The &lt;</a:t>
            </a:r>
            <a:r>
              <a:rPr lang="en-US" sz="2800" dirty="0" err="1"/>
              <a:t>ul</a:t>
            </a:r>
            <a:r>
              <a:rPr lang="en-US" sz="2800" dirty="0"/>
              <a:t>&gt; tag defines an unordered (</a:t>
            </a:r>
            <a:r>
              <a:rPr lang="en-US" sz="2800" b="1" dirty="0"/>
              <a:t>bulleted</a:t>
            </a:r>
            <a:r>
              <a:rPr lang="en-US" sz="2800" dirty="0"/>
              <a:t>) list</a:t>
            </a:r>
            <a:r>
              <a:rPr lang="en-US" sz="2800" b="1" dirty="0"/>
              <a:t>.</a:t>
            </a:r>
          </a:p>
          <a:p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0DDD58-571A-FC1E-0A90-1C56FF37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73" y="2293681"/>
            <a:ext cx="3573640" cy="2720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37CEA-60C5-784B-CC7D-480811ED3118}"/>
              </a:ext>
            </a:extLst>
          </p:cNvPr>
          <p:cNvSpPr txBox="1"/>
          <p:nvPr/>
        </p:nvSpPr>
        <p:spPr>
          <a:xfrm>
            <a:off x="707923" y="11279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&lt;li&gt; tag defines a </a:t>
            </a:r>
            <a:r>
              <a:rPr lang="en-IN" sz="2800" b="1" dirty="0"/>
              <a:t>list item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27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BC945-B9D3-E277-9AB5-7BD71C1C2501}"/>
              </a:ext>
            </a:extLst>
          </p:cNvPr>
          <p:cNvSpPr txBox="1"/>
          <p:nvPr/>
        </p:nvSpPr>
        <p:spPr>
          <a:xfrm>
            <a:off x="757084" y="1398834"/>
            <a:ext cx="819027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&lt;!DOCTYPE html&gt;</a:t>
            </a:r>
          </a:p>
          <a:p>
            <a:r>
              <a:rPr lang="en-IN" sz="2400" dirty="0"/>
              <a:t>&lt;html&gt;</a:t>
            </a:r>
          </a:p>
          <a:p>
            <a:r>
              <a:rPr lang="en-IN" sz="2400" dirty="0"/>
              <a:t>&lt;body&gt;</a:t>
            </a:r>
          </a:p>
          <a:p>
            <a:endParaRPr lang="en-IN" sz="2400" dirty="0"/>
          </a:p>
          <a:p>
            <a:r>
              <a:rPr lang="en-IN" sz="2400" dirty="0"/>
              <a:t>&lt;h1&gt;The </a:t>
            </a:r>
            <a:r>
              <a:rPr lang="en-IN" sz="2400" dirty="0" err="1"/>
              <a:t>ol</a:t>
            </a:r>
            <a:r>
              <a:rPr lang="en-IN" sz="2400" dirty="0"/>
              <a:t> and </a:t>
            </a:r>
            <a:r>
              <a:rPr lang="en-IN" sz="2400" dirty="0" err="1"/>
              <a:t>ul</a:t>
            </a:r>
            <a:r>
              <a:rPr lang="en-IN" sz="2400" dirty="0"/>
              <a:t> elements&lt;/h1&gt;</a:t>
            </a:r>
          </a:p>
          <a:p>
            <a:r>
              <a:rPr lang="en-IN" sz="2400" dirty="0"/>
              <a:t>&lt;p&gt;The </a:t>
            </a:r>
            <a:r>
              <a:rPr lang="en-IN" sz="2400" dirty="0" err="1"/>
              <a:t>ol</a:t>
            </a:r>
            <a:r>
              <a:rPr lang="en-IN" sz="2400" dirty="0"/>
              <a:t> element defines an ordered list:&lt;/p&gt;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ol</a:t>
            </a:r>
            <a:r>
              <a:rPr lang="en-IN" sz="2400" dirty="0"/>
              <a:t>&gt;</a:t>
            </a:r>
          </a:p>
          <a:p>
            <a:r>
              <a:rPr lang="en-IN" sz="2400" dirty="0"/>
              <a:t>  &lt;li&gt;Coffee&lt;/li&gt;</a:t>
            </a:r>
          </a:p>
          <a:p>
            <a:r>
              <a:rPr lang="en-IN" sz="2400" dirty="0"/>
              <a:t>  &lt;li&gt;Tea&lt;/li&gt;</a:t>
            </a:r>
          </a:p>
          <a:p>
            <a:r>
              <a:rPr lang="en-IN" sz="2400" dirty="0"/>
              <a:t>  &lt;li&gt;Milk&lt;/li&gt;</a:t>
            </a:r>
          </a:p>
          <a:p>
            <a:r>
              <a:rPr lang="en-IN" sz="2400" dirty="0"/>
              <a:t>&lt;/</a:t>
            </a:r>
            <a:r>
              <a:rPr lang="en-IN" sz="2400" dirty="0" err="1"/>
              <a:t>ol</a:t>
            </a:r>
            <a:r>
              <a:rPr lang="en-IN" sz="2400" dirty="0"/>
              <a:t>&gt;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9CCB2-274D-C501-3040-67A134107659}"/>
              </a:ext>
            </a:extLst>
          </p:cNvPr>
          <p:cNvSpPr txBox="1"/>
          <p:nvPr/>
        </p:nvSpPr>
        <p:spPr>
          <a:xfrm>
            <a:off x="580103" y="302610"/>
            <a:ext cx="110317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ol</a:t>
            </a:r>
            <a:endParaRPr lang="en-US" sz="32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&gt;, the list items will usually be displayed with numbers or letters.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771A1-235E-043F-20FB-3771FA1F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66" y="2229172"/>
            <a:ext cx="4017208" cy="21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5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291DA-0242-6EFA-9982-4623F7CCC9C3}"/>
              </a:ext>
            </a:extLst>
          </p:cNvPr>
          <p:cNvSpPr txBox="1"/>
          <p:nvPr/>
        </p:nvSpPr>
        <p:spPr>
          <a:xfrm>
            <a:off x="353960" y="228600"/>
            <a:ext cx="1081548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CHECK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type="checkbox"&gt;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checkbox.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checkbox is shown as a square box that is ticked (checked) when activated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&lt;title&gt;&lt;/title&gt;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&lt;form&gt;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&lt;h1&gt;Vehicle&lt;/h1&gt;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&lt;input type="checkbox"  name="vehicle1" value="Bike"&gt; I have a bike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br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&lt;input type="checkbox"  name="vehicle2" value="Car"&gt;car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&lt;/form&gt;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CF271D-437B-3363-49AF-87B8EF858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35962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9C1FD-3B08-7C4E-FF1C-D801DFE1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887" y="1474839"/>
            <a:ext cx="3276913" cy="22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0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0E9FF-9EC4-023F-D24F-D2B489C43BE6}"/>
              </a:ext>
            </a:extLst>
          </p:cNvPr>
          <p:cNvSpPr txBox="1"/>
          <p:nvPr/>
        </p:nvSpPr>
        <p:spPr>
          <a:xfrm>
            <a:off x="816077" y="1584799"/>
            <a:ext cx="113759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&lt;html&gt;</a:t>
            </a:r>
          </a:p>
          <a:p>
            <a:r>
              <a:rPr lang="en-IN" sz="2400" dirty="0"/>
              <a:t>&lt;head&gt;</a:t>
            </a:r>
          </a:p>
          <a:p>
            <a:r>
              <a:rPr lang="en-IN" sz="2400" dirty="0"/>
              <a:t>&lt;title&gt;&lt;/title&gt;</a:t>
            </a:r>
          </a:p>
          <a:p>
            <a:r>
              <a:rPr lang="en-IN" sz="2400" dirty="0"/>
              <a:t>&lt;/head&gt;</a:t>
            </a:r>
          </a:p>
          <a:p>
            <a:r>
              <a:rPr lang="en-IN" sz="2400" dirty="0"/>
              <a:t>&lt;body&gt;</a:t>
            </a:r>
          </a:p>
          <a:p>
            <a:r>
              <a:rPr lang="en-IN" sz="2400" dirty="0"/>
              <a:t>&lt;form&gt;</a:t>
            </a:r>
          </a:p>
          <a:p>
            <a:r>
              <a:rPr lang="en-IN" sz="2400" dirty="0"/>
              <a:t>&lt;h1&gt;Gender&lt;/h1&gt;</a:t>
            </a:r>
          </a:p>
          <a:p>
            <a:r>
              <a:rPr lang="en-IN" sz="2400" dirty="0"/>
              <a:t>&lt;input type="radio"  name="gender" value="male"&gt;male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r>
              <a:rPr lang="en-IN" sz="2400" dirty="0"/>
              <a:t>&lt;input type="radio"  name="gender" value="female"&gt;female</a:t>
            </a:r>
          </a:p>
          <a:p>
            <a:r>
              <a:rPr lang="en-IN" sz="2400" dirty="0"/>
              <a:t>&lt;/form&gt;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A0134-22A4-D939-8A08-3DB7F9194117}"/>
              </a:ext>
            </a:extLst>
          </p:cNvPr>
          <p:cNvSpPr txBox="1"/>
          <p:nvPr/>
        </p:nvSpPr>
        <p:spPr>
          <a:xfrm>
            <a:off x="540774" y="363280"/>
            <a:ext cx="98322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Only one radio button in a group can be selected at the same time.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76378-F898-D561-CE74-88FC95DF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88" y="1707574"/>
            <a:ext cx="3234519" cy="23499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6234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ABE72-805F-DB70-ED34-BBB447204E1A}"/>
              </a:ext>
            </a:extLst>
          </p:cNvPr>
          <p:cNvSpPr txBox="1"/>
          <p:nvPr/>
        </p:nvSpPr>
        <p:spPr>
          <a:xfrm>
            <a:off x="501445" y="820870"/>
            <a:ext cx="105303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&lt;html&gt;</a:t>
            </a:r>
          </a:p>
          <a:p>
            <a:r>
              <a:rPr lang="en-IN" sz="2000" dirty="0"/>
              <a:t>&lt;head&gt;</a:t>
            </a:r>
          </a:p>
          <a:p>
            <a:r>
              <a:rPr lang="en-IN" sz="2000" dirty="0"/>
              <a:t>&lt;title&gt;&lt;/title&gt;</a:t>
            </a:r>
          </a:p>
          <a:p>
            <a:r>
              <a:rPr lang="en-IN" sz="2000" dirty="0"/>
              <a:t>&lt;/head&gt;</a:t>
            </a:r>
          </a:p>
          <a:p>
            <a:r>
              <a:rPr lang="en-IN" sz="2000" dirty="0"/>
              <a:t>&lt;body&gt;</a:t>
            </a:r>
          </a:p>
          <a:p>
            <a:r>
              <a:rPr lang="en-IN" sz="2000" dirty="0"/>
              <a:t>&lt;form&gt;</a:t>
            </a:r>
          </a:p>
          <a:p>
            <a:endParaRPr lang="en-IN" sz="2000" dirty="0"/>
          </a:p>
          <a:p>
            <a:r>
              <a:rPr lang="en-IN" sz="2000" dirty="0"/>
              <a:t>&lt;h1&gt;Cars&lt;/h1&gt;</a:t>
            </a:r>
          </a:p>
          <a:p>
            <a:r>
              <a:rPr lang="en-IN" sz="2000" dirty="0"/>
              <a:t>&lt;select name="cars" id="cars"&gt;</a:t>
            </a:r>
          </a:p>
          <a:p>
            <a:r>
              <a:rPr lang="en-IN" sz="2000" dirty="0"/>
              <a:t>&lt;option&gt;Choose a car&lt;/option&gt;</a:t>
            </a:r>
          </a:p>
          <a:p>
            <a:r>
              <a:rPr lang="en-IN" sz="2000" dirty="0"/>
              <a:t>  &lt;option value="</a:t>
            </a:r>
            <a:r>
              <a:rPr lang="en-IN" sz="2000" dirty="0" err="1"/>
              <a:t>volvo</a:t>
            </a:r>
            <a:r>
              <a:rPr lang="en-IN" sz="2000" dirty="0"/>
              <a:t>"&gt;Volvo&lt;/option&gt;</a:t>
            </a:r>
          </a:p>
          <a:p>
            <a:r>
              <a:rPr lang="en-IN" sz="2000" dirty="0"/>
              <a:t>  &lt;option value="</a:t>
            </a:r>
            <a:r>
              <a:rPr lang="en-IN" sz="2000" dirty="0" err="1"/>
              <a:t>saab</a:t>
            </a:r>
            <a:r>
              <a:rPr lang="en-IN" sz="2000" dirty="0"/>
              <a:t>"&gt;Saab&lt;/option&gt;</a:t>
            </a:r>
          </a:p>
          <a:p>
            <a:r>
              <a:rPr lang="en-IN" sz="2000" dirty="0"/>
              <a:t>  &lt;option value="</a:t>
            </a:r>
            <a:r>
              <a:rPr lang="en-IN" sz="2000" dirty="0" err="1"/>
              <a:t>mercedes</a:t>
            </a:r>
            <a:r>
              <a:rPr lang="en-IN" sz="2000" dirty="0"/>
              <a:t>"&gt;Mercedes&lt;/option&gt;</a:t>
            </a:r>
          </a:p>
          <a:p>
            <a:r>
              <a:rPr lang="en-IN" sz="2000" dirty="0"/>
              <a:t>  &lt;option value="</a:t>
            </a:r>
            <a:r>
              <a:rPr lang="en-IN" sz="2000" dirty="0" err="1"/>
              <a:t>audi</a:t>
            </a:r>
            <a:r>
              <a:rPr lang="en-IN" sz="2000" dirty="0"/>
              <a:t>"&gt;Audi&lt;/option&gt;</a:t>
            </a:r>
          </a:p>
          <a:p>
            <a:r>
              <a:rPr lang="en-IN" sz="2000" dirty="0"/>
              <a:t>&lt;/select&gt;</a:t>
            </a:r>
          </a:p>
          <a:p>
            <a:endParaRPr lang="en-IN" sz="2000" dirty="0"/>
          </a:p>
          <a:p>
            <a:r>
              <a:rPr lang="en-IN" sz="2000" dirty="0"/>
              <a:t>&lt;/form&gt;</a:t>
            </a:r>
          </a:p>
          <a:p>
            <a:r>
              <a:rPr lang="en-IN" sz="2000" dirty="0"/>
              <a:t>&lt;/body&gt;</a:t>
            </a:r>
          </a:p>
          <a:p>
            <a:r>
              <a:rPr lang="en-IN" sz="2000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D1F65-5557-CE94-A62A-AA45845242F5}"/>
              </a:ext>
            </a:extLst>
          </p:cNvPr>
          <p:cNvSpPr txBox="1"/>
          <p:nvPr/>
        </p:nvSpPr>
        <p:spPr>
          <a:xfrm>
            <a:off x="206478" y="2445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Drop-down List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85CD4-45F5-4DDE-A0BD-3736EA7E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680" y="1676088"/>
            <a:ext cx="3563939" cy="27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0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001A9B-4534-6429-A750-84F9D990CC3D}"/>
              </a:ext>
            </a:extLst>
          </p:cNvPr>
          <p:cNvSpPr txBox="1"/>
          <p:nvPr/>
        </p:nvSpPr>
        <p:spPr>
          <a:xfrm>
            <a:off x="127819" y="147087"/>
            <a:ext cx="114644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/>
              <a:t>What is CSS?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CSS stands for Cascading Style 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CSS describes how HTML elements are to be displayed on screen, paper, or in other media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C3658-6B45-DF9B-69B5-D728E0FA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26" y="2405175"/>
            <a:ext cx="8116529" cy="1425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8BC4A-2029-10BB-5BFB-069491F88552}"/>
              </a:ext>
            </a:extLst>
          </p:cNvPr>
          <p:cNvSpPr txBox="1"/>
          <p:nvPr/>
        </p:nvSpPr>
        <p:spPr>
          <a:xfrm>
            <a:off x="196645" y="3830238"/>
            <a:ext cx="91980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selector points to the HTML element you want to style.</a:t>
            </a:r>
          </a:p>
          <a:p>
            <a:endParaRPr lang="en-US" sz="2400" dirty="0"/>
          </a:p>
          <a:p>
            <a:r>
              <a:rPr lang="en-US" sz="2400" dirty="0" err="1"/>
              <a:t>Eg</a:t>
            </a:r>
            <a:r>
              <a:rPr lang="en-US" sz="2400" dirty="0"/>
              <a:t>:               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          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          text-align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EEC6A-06B3-CE9F-9070-9F16A48E6C94}"/>
              </a:ext>
            </a:extLst>
          </p:cNvPr>
          <p:cNvSpPr txBox="1"/>
          <p:nvPr/>
        </p:nvSpPr>
        <p:spPr>
          <a:xfrm>
            <a:off x="948813" y="2423529"/>
            <a:ext cx="6125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CSS Syntax: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38717-91AC-9FCC-9E99-ACE39E05A10C}"/>
              </a:ext>
            </a:extLst>
          </p:cNvPr>
          <p:cNvSpPr txBox="1"/>
          <p:nvPr/>
        </p:nvSpPr>
        <p:spPr>
          <a:xfrm>
            <a:off x="6179574" y="4608970"/>
            <a:ext cx="6125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 is a selector in CSS (it points to the HTML element you want to style: &lt;p&gt;).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color is a property, and red is the property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text-align is a property, and center is the property value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3132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153B91-5210-56B9-0641-F672AD6FCD01}"/>
              </a:ext>
            </a:extLst>
          </p:cNvPr>
          <p:cNvSpPr txBox="1"/>
          <p:nvPr/>
        </p:nvSpPr>
        <p:spPr>
          <a:xfrm>
            <a:off x="157318" y="256089"/>
            <a:ext cx="115037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HYPERTEXT MARKUP LANGUAGE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(HTML) is the standard markup language for documents designed to be displayed in a web browser.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It is the code that is used to structure a web page and its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BD356-1E36-F68A-9377-7652190CB052}"/>
              </a:ext>
            </a:extLst>
          </p:cNvPr>
          <p:cNvSpPr txBox="1"/>
          <p:nvPr/>
        </p:nvSpPr>
        <p:spPr>
          <a:xfrm>
            <a:off x="934064" y="2318192"/>
            <a:ext cx="9615949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&lt;!DOCTYPE html&gt; </a:t>
            </a:r>
          </a:p>
          <a:p>
            <a:r>
              <a:rPr lang="en-US" sz="2000" dirty="0"/>
              <a:t>&lt;html&gt; </a:t>
            </a:r>
          </a:p>
          <a:p>
            <a:endParaRPr lang="en-US" sz="2000" dirty="0"/>
          </a:p>
          <a:p>
            <a:r>
              <a:rPr lang="en-US" sz="2000" dirty="0"/>
              <a:t>&lt;head&gt; </a:t>
            </a:r>
          </a:p>
          <a:p>
            <a:r>
              <a:rPr lang="en-US" sz="2000" dirty="0"/>
              <a:t>    &lt;title&gt;HTML Tutorial&lt;/title&gt; </a:t>
            </a:r>
          </a:p>
          <a:p>
            <a:r>
              <a:rPr lang="en-US" sz="2000" dirty="0"/>
              <a:t>&lt;/head&gt; </a:t>
            </a:r>
          </a:p>
          <a:p>
            <a:endParaRPr lang="en-US" sz="2000" dirty="0"/>
          </a:p>
          <a:p>
            <a:r>
              <a:rPr lang="en-US" sz="2000" dirty="0"/>
              <a:t>&lt;body&gt; </a:t>
            </a:r>
          </a:p>
          <a:p>
            <a:r>
              <a:rPr lang="en-US" sz="2000" dirty="0"/>
              <a:t>    &lt;h2&gt;Welcome To GFG&lt;/h2&gt; </a:t>
            </a:r>
          </a:p>
          <a:p>
            <a:r>
              <a:rPr lang="en-US" sz="2000" dirty="0"/>
              <a:t>    &lt;p&gt;Hello World! I Don't Give a Bug &lt;/p&gt; </a:t>
            </a:r>
          </a:p>
          <a:p>
            <a:r>
              <a:rPr lang="en-US" sz="2000" dirty="0"/>
              <a:t>&lt;/body&gt; </a:t>
            </a:r>
          </a:p>
          <a:p>
            <a:endParaRPr lang="en-US" sz="2000" dirty="0"/>
          </a:p>
          <a:p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10386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6AA1F-6091-EAA0-2760-015C9BE4A282}"/>
              </a:ext>
            </a:extLst>
          </p:cNvPr>
          <p:cNvSpPr txBox="1"/>
          <p:nvPr/>
        </p:nvSpPr>
        <p:spPr>
          <a:xfrm>
            <a:off x="1160206" y="1277799"/>
            <a:ext cx="9871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/>
              <a:t>Common CSS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Color</a:t>
            </a:r>
            <a:r>
              <a:rPr lang="en-IN" sz="3200" dirty="0"/>
              <a:t>: </a:t>
            </a:r>
            <a:r>
              <a:rPr lang="en-IN" sz="3200" dirty="0" err="1"/>
              <a:t>color</a:t>
            </a:r>
            <a:r>
              <a:rPr lang="en-IN" sz="3200" dirty="0"/>
              <a:t>: red;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Background </a:t>
            </a:r>
            <a:r>
              <a:rPr lang="en-IN" sz="3200" dirty="0" err="1"/>
              <a:t>Color</a:t>
            </a:r>
            <a:r>
              <a:rPr lang="en-IN" sz="3200" dirty="0"/>
              <a:t>: background-</a:t>
            </a:r>
            <a:r>
              <a:rPr lang="en-IN" sz="3200" dirty="0" err="1"/>
              <a:t>color</a:t>
            </a:r>
            <a:r>
              <a:rPr lang="en-IN" sz="3200" dirty="0"/>
              <a:t>: yellow;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Font Size: font-size: 16px;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Text Alignment: text-align: </a:t>
            </a:r>
            <a:r>
              <a:rPr lang="en-IN" sz="3200" dirty="0" err="1"/>
              <a:t>center</a:t>
            </a:r>
            <a:r>
              <a:rPr lang="en-IN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Margin: margin: 10px;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Padding: padding: 5px;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Border: border: 1px solid black;</a:t>
            </a:r>
          </a:p>
        </p:txBody>
      </p:sp>
    </p:spTree>
    <p:extLst>
      <p:ext uri="{BB962C8B-B14F-4D97-AF65-F5344CB8AC3E}">
        <p14:creationId xmlns:p14="http://schemas.microsoft.com/office/powerpoint/2010/main" val="187058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A851BC-C253-8FED-0B66-C0E1AE93E463}"/>
              </a:ext>
            </a:extLst>
          </p:cNvPr>
          <p:cNvSpPr txBox="1"/>
          <p:nvPr/>
        </p:nvSpPr>
        <p:spPr>
          <a:xfrm>
            <a:off x="314632" y="214217"/>
            <a:ext cx="1021571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of inserting a style sheet: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CSS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0589-C2F3-90AE-9525-9EB32FC2FF9C}"/>
              </a:ext>
            </a:extLst>
          </p:cNvPr>
          <p:cNvSpPr txBox="1"/>
          <p:nvPr/>
        </p:nvSpPr>
        <p:spPr>
          <a:xfrm>
            <a:off x="471947" y="19685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4C440-89AE-4F3E-28BC-EC4145DBD0F0}"/>
              </a:ext>
            </a:extLst>
          </p:cNvPr>
          <p:cNvSpPr txBox="1"/>
          <p:nvPr/>
        </p:nvSpPr>
        <p:spPr>
          <a:xfrm>
            <a:off x="639096" y="2414819"/>
            <a:ext cx="74430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&lt;!DOCTYPE html&gt;</a:t>
            </a:r>
          </a:p>
          <a:p>
            <a:r>
              <a:rPr lang="en-IN" sz="2400" dirty="0"/>
              <a:t>&lt;html&gt;</a:t>
            </a:r>
          </a:p>
          <a:p>
            <a:r>
              <a:rPr lang="en-IN" sz="2400" dirty="0"/>
              <a:t>&lt;head&gt;</a:t>
            </a:r>
          </a:p>
          <a:p>
            <a:r>
              <a:rPr lang="en-IN" sz="2400" dirty="0"/>
              <a:t>&lt;link </a:t>
            </a:r>
            <a:r>
              <a:rPr lang="en-IN" sz="2400" dirty="0" err="1"/>
              <a:t>rel</a:t>
            </a:r>
            <a:r>
              <a:rPr lang="en-IN" sz="2400" dirty="0"/>
              <a:t>="stylesheet" </a:t>
            </a:r>
            <a:r>
              <a:rPr lang="en-IN" sz="2400" b="1" dirty="0" err="1">
                <a:solidFill>
                  <a:srgbClr val="FF0000"/>
                </a:solidFill>
              </a:rPr>
              <a:t>href</a:t>
            </a:r>
            <a:r>
              <a:rPr lang="en-IN" sz="2400" b="1" dirty="0">
                <a:solidFill>
                  <a:srgbClr val="FF0000"/>
                </a:solidFill>
              </a:rPr>
              <a:t>="mystyle.css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&lt;/head&gt;</a:t>
            </a:r>
          </a:p>
          <a:p>
            <a:r>
              <a:rPr lang="en-IN" sz="2400" dirty="0"/>
              <a:t>&lt;body&gt;</a:t>
            </a:r>
          </a:p>
          <a:p>
            <a:endParaRPr lang="en-IN" sz="2400" dirty="0"/>
          </a:p>
          <a:p>
            <a:r>
              <a:rPr lang="en-IN" sz="2400" dirty="0"/>
              <a:t>&lt;h1&gt;This is a heading&lt;/h1&gt;</a:t>
            </a:r>
          </a:p>
          <a:p>
            <a:r>
              <a:rPr lang="en-IN" sz="2400" dirty="0"/>
              <a:t>&lt;p&gt;This is a paragraph.&lt;/p&gt;</a:t>
            </a:r>
          </a:p>
          <a:p>
            <a:endParaRPr lang="en-IN" sz="2400" dirty="0"/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10B73F-2D94-29C9-E1CF-434170A4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74" y="2168597"/>
            <a:ext cx="4804216" cy="305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7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6531E-37CA-3C98-17AB-58CF259C8498}"/>
              </a:ext>
            </a:extLst>
          </p:cNvPr>
          <p:cNvSpPr txBox="1"/>
          <p:nvPr/>
        </p:nvSpPr>
        <p:spPr>
          <a:xfrm>
            <a:off x="0" y="177432"/>
            <a:ext cx="1210350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  <a:endParaRPr lang="en-US" sz="900" b="1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900" b="1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styles are defined within the &lt;style&gt; element, inside the &lt;head&gt; section of an HTML page: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96101-9CEF-88EB-653D-DD4475FFCFD2}"/>
              </a:ext>
            </a:extLst>
          </p:cNvPr>
          <p:cNvSpPr txBox="1"/>
          <p:nvPr/>
        </p:nvSpPr>
        <p:spPr>
          <a:xfrm>
            <a:off x="486697" y="1170996"/>
            <a:ext cx="939472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b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maroon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margin-left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40px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004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3622BD-D637-631D-56E4-DB803B90C963}"/>
              </a:ext>
            </a:extLst>
          </p:cNvPr>
          <p:cNvSpPr txBox="1"/>
          <p:nvPr/>
        </p:nvSpPr>
        <p:spPr>
          <a:xfrm>
            <a:off x="353962" y="1987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662FA-046B-54A2-DB19-BB3CD30D1EAF}"/>
              </a:ext>
            </a:extLst>
          </p:cNvPr>
          <p:cNvSpPr txBox="1"/>
          <p:nvPr/>
        </p:nvSpPr>
        <p:spPr>
          <a:xfrm>
            <a:off x="0" y="769568"/>
            <a:ext cx="127180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styles are defined within the "style" attribute of the relevant element: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color:blue;text-align:center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6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4C661B-A2DF-181D-0F43-8870B8EFB258}"/>
              </a:ext>
            </a:extLst>
          </p:cNvPr>
          <p:cNvSpPr txBox="1"/>
          <p:nvPr/>
        </p:nvSpPr>
        <p:spPr>
          <a:xfrm>
            <a:off x="412955" y="216761"/>
            <a:ext cx="104320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CSS Colors</a:t>
            </a:r>
          </a:p>
          <a:p>
            <a:r>
              <a:rPr lang="en-US" dirty="0"/>
              <a:t>Colors are specified using predefined color names, or RGB, HEX, HSL, RGBA, HSLA values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69D4-6642-4CDB-C98A-22CF52B52799}"/>
              </a:ext>
            </a:extLst>
          </p:cNvPr>
          <p:cNvSpPr txBox="1"/>
          <p:nvPr/>
        </p:nvSpPr>
        <p:spPr>
          <a:xfrm>
            <a:off x="648928" y="955425"/>
            <a:ext cx="1154307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&lt;!DOCTYPE html&gt;</a:t>
            </a:r>
          </a:p>
          <a:p>
            <a:r>
              <a:rPr lang="en-IN" sz="2000" dirty="0"/>
              <a:t>&lt;html&gt;</a:t>
            </a:r>
          </a:p>
          <a:p>
            <a:r>
              <a:rPr lang="en-IN" sz="2000" dirty="0"/>
              <a:t>&lt;body&gt;</a:t>
            </a:r>
          </a:p>
          <a:p>
            <a:endParaRPr lang="en-IN" sz="2000" dirty="0"/>
          </a:p>
          <a:p>
            <a:r>
              <a:rPr lang="en-IN" sz="2000" dirty="0"/>
              <a:t>&lt;p&gt;Same as </a:t>
            </a:r>
            <a:r>
              <a:rPr lang="en-IN" sz="2000" dirty="0" err="1"/>
              <a:t>color</a:t>
            </a:r>
            <a:r>
              <a:rPr lang="en-IN" sz="2000" dirty="0"/>
              <a:t> name "Tomato":&lt;/p&gt;</a:t>
            </a:r>
          </a:p>
          <a:p>
            <a:endParaRPr lang="en-IN" sz="2000" dirty="0"/>
          </a:p>
          <a:p>
            <a:r>
              <a:rPr lang="en-IN" sz="2000" dirty="0"/>
              <a:t>&lt;h1 style="</a:t>
            </a:r>
            <a:r>
              <a:rPr lang="en-IN" sz="2000" dirty="0" err="1"/>
              <a:t>background-color:rgb</a:t>
            </a:r>
            <a:r>
              <a:rPr lang="en-IN" sz="2000" dirty="0"/>
              <a:t>(255, 99, 71);"&gt;</a:t>
            </a:r>
            <a:r>
              <a:rPr lang="en-IN" sz="2000" dirty="0" err="1"/>
              <a:t>rgb</a:t>
            </a:r>
            <a:r>
              <a:rPr lang="en-IN" sz="2000" dirty="0"/>
              <a:t>(255, 99, 71)&lt;/h1&gt;</a:t>
            </a:r>
          </a:p>
          <a:p>
            <a:r>
              <a:rPr lang="en-IN" sz="2000" dirty="0"/>
              <a:t>&lt;h1 style="background-</a:t>
            </a:r>
            <a:r>
              <a:rPr lang="en-IN" sz="2000" dirty="0" err="1"/>
              <a:t>color</a:t>
            </a:r>
            <a:r>
              <a:rPr lang="en-IN" sz="2000" dirty="0"/>
              <a:t>:#ff6347;"&gt;#ff6347&lt;/h1&gt;</a:t>
            </a:r>
          </a:p>
          <a:p>
            <a:r>
              <a:rPr lang="en-IN" sz="2000" dirty="0"/>
              <a:t>&lt;h1 style="</a:t>
            </a:r>
            <a:r>
              <a:rPr lang="en-IN" sz="2000" dirty="0" err="1"/>
              <a:t>background-color:hsl</a:t>
            </a:r>
            <a:r>
              <a:rPr lang="en-IN" sz="2000" dirty="0"/>
              <a:t>(9, 100%, 64%);"&gt;</a:t>
            </a:r>
            <a:r>
              <a:rPr lang="en-IN" sz="2000" dirty="0" err="1"/>
              <a:t>hsl</a:t>
            </a:r>
            <a:r>
              <a:rPr lang="en-IN" sz="2000" dirty="0"/>
              <a:t>(9, 100%, 64%)&lt;/h1&gt;</a:t>
            </a:r>
          </a:p>
          <a:p>
            <a:endParaRPr lang="en-IN" sz="2000" dirty="0"/>
          </a:p>
          <a:p>
            <a:r>
              <a:rPr lang="en-IN" sz="2000" dirty="0"/>
              <a:t>&lt;p&gt;Same as </a:t>
            </a:r>
            <a:r>
              <a:rPr lang="en-IN" sz="2000" dirty="0" err="1"/>
              <a:t>color</a:t>
            </a:r>
            <a:r>
              <a:rPr lang="en-IN" sz="2000" dirty="0"/>
              <a:t> name "Tomato", but 50% transparent:&lt;/p&gt;</a:t>
            </a:r>
          </a:p>
          <a:p>
            <a:r>
              <a:rPr lang="en-IN" sz="2000" dirty="0"/>
              <a:t>&lt;h1 style="</a:t>
            </a:r>
            <a:r>
              <a:rPr lang="en-IN" sz="2000" dirty="0" err="1"/>
              <a:t>background-color:rgba</a:t>
            </a:r>
            <a:r>
              <a:rPr lang="en-IN" sz="2000" dirty="0"/>
              <a:t>(255, 99, 71, 0.5);"&gt;</a:t>
            </a:r>
            <a:r>
              <a:rPr lang="en-IN" sz="2000" dirty="0" err="1"/>
              <a:t>rgba</a:t>
            </a:r>
            <a:r>
              <a:rPr lang="en-IN" sz="2000" dirty="0"/>
              <a:t>(255, 99, 71, 0.5)&lt;/h1&gt;</a:t>
            </a:r>
          </a:p>
          <a:p>
            <a:r>
              <a:rPr lang="en-IN" sz="2000" dirty="0"/>
              <a:t>&lt;h1 style="</a:t>
            </a:r>
            <a:r>
              <a:rPr lang="en-IN" sz="2000" dirty="0" err="1"/>
              <a:t>background-color:hsla</a:t>
            </a:r>
            <a:r>
              <a:rPr lang="en-IN" sz="2000" dirty="0"/>
              <a:t>(9, 100%, 64%, 0.5);"&gt;</a:t>
            </a:r>
            <a:r>
              <a:rPr lang="en-IN" sz="2000" dirty="0" err="1"/>
              <a:t>hsla</a:t>
            </a:r>
            <a:r>
              <a:rPr lang="en-IN" sz="2000" dirty="0"/>
              <a:t>(9, 100%, 64%, 0.5)&lt;/h1&gt;</a:t>
            </a:r>
          </a:p>
          <a:p>
            <a:endParaRPr lang="en-IN" sz="2000" dirty="0"/>
          </a:p>
          <a:p>
            <a:r>
              <a:rPr lang="en-IN" sz="2000" dirty="0"/>
              <a:t>&lt;p&gt;In addition to the predefined </a:t>
            </a:r>
            <a:r>
              <a:rPr lang="en-IN" sz="2000" dirty="0" err="1"/>
              <a:t>color</a:t>
            </a:r>
            <a:r>
              <a:rPr lang="en-IN" sz="2000" dirty="0"/>
              <a:t> names, </a:t>
            </a:r>
            <a:r>
              <a:rPr lang="en-IN" sz="2000" dirty="0" err="1"/>
              <a:t>colors</a:t>
            </a:r>
            <a:r>
              <a:rPr lang="en-IN" sz="2000" dirty="0"/>
              <a:t> can be specified using RGB, HEX, HSL, or even transparent </a:t>
            </a:r>
            <a:r>
              <a:rPr lang="en-IN" sz="2000" dirty="0" err="1"/>
              <a:t>colors</a:t>
            </a:r>
            <a:r>
              <a:rPr lang="en-IN" sz="2000" dirty="0"/>
              <a:t> using RGBA or HSLA </a:t>
            </a:r>
            <a:r>
              <a:rPr lang="en-IN" sz="2000" dirty="0" err="1"/>
              <a:t>color</a:t>
            </a:r>
            <a:r>
              <a:rPr lang="en-IN" sz="2000" dirty="0"/>
              <a:t> values.&lt;/p&gt;</a:t>
            </a:r>
          </a:p>
          <a:p>
            <a:endParaRPr lang="en-IN" sz="2000" dirty="0"/>
          </a:p>
          <a:p>
            <a:r>
              <a:rPr lang="en-IN" sz="2000" dirty="0"/>
              <a:t>&lt;/body&gt;</a:t>
            </a:r>
          </a:p>
          <a:p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7473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61CF3-E278-C89F-8A2A-F61393173402}"/>
              </a:ext>
            </a:extLst>
          </p:cNvPr>
          <p:cNvSpPr txBox="1"/>
          <p:nvPr/>
        </p:nvSpPr>
        <p:spPr>
          <a:xfrm>
            <a:off x="137650" y="198792"/>
            <a:ext cx="57223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HEX (Hexadecimal </a:t>
            </a:r>
            <a:r>
              <a:rPr lang="en-IN" sz="2000" b="1" u="sng" dirty="0" err="1"/>
              <a:t>Color</a:t>
            </a:r>
            <a:r>
              <a:rPr lang="en-IN" sz="2000" b="1" u="sng" dirty="0"/>
              <a:t> Codes)</a:t>
            </a:r>
            <a:endParaRPr lang="en-IN" sz="900" b="1" u="sng" dirty="0"/>
          </a:p>
          <a:p>
            <a:endParaRPr lang="en-IN" sz="2000" b="1" u="sng" dirty="0"/>
          </a:p>
          <a:p>
            <a:r>
              <a:rPr lang="en-US" sz="2000" dirty="0"/>
              <a:t>The HEX code represents colors as a six-digit combination of three pairs of characters (</a:t>
            </a:r>
            <a:r>
              <a:rPr lang="en-US" sz="2000" b="1" dirty="0"/>
              <a:t>one for red, one for green, and one for blue</a:t>
            </a:r>
            <a:r>
              <a:rPr lang="en-US" sz="2000" dirty="0"/>
              <a:t>).</a:t>
            </a:r>
          </a:p>
          <a:p>
            <a:r>
              <a:rPr lang="en-US" sz="2000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#FFFFFF = white (R: 255, G: 255, B: 255)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#000000 = black (R: 0, G: 0, B: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#FF5733 = orange shade (R: 255, G: 87, B: 51)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A21EF-2751-6EC7-3DC5-756182379753}"/>
              </a:ext>
            </a:extLst>
          </p:cNvPr>
          <p:cNvSpPr txBox="1"/>
          <p:nvPr/>
        </p:nvSpPr>
        <p:spPr>
          <a:xfrm>
            <a:off x="6204155" y="212736"/>
            <a:ext cx="56240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RGB (Red, Green, Blue)</a:t>
            </a:r>
          </a:p>
          <a:p>
            <a:r>
              <a:rPr lang="en-US" sz="2000" dirty="0"/>
              <a:t>RGB is based on how much of </a:t>
            </a:r>
            <a:r>
              <a:rPr lang="en-US" sz="2000" b="1" dirty="0"/>
              <a:t>red, green, and blue </a:t>
            </a:r>
            <a:r>
              <a:rPr lang="en-US" sz="2000" dirty="0"/>
              <a:t>light is mixed to generate a particular color. </a:t>
            </a:r>
          </a:p>
          <a:p>
            <a:r>
              <a:rPr lang="en-US" sz="2000" dirty="0"/>
              <a:t>A higher number means more of that color.</a:t>
            </a:r>
          </a:p>
          <a:p>
            <a:r>
              <a:rPr lang="en-US" sz="2000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rgb</a:t>
            </a:r>
            <a:r>
              <a:rPr lang="en-US" sz="2000" dirty="0"/>
              <a:t>(255, 255, 255) = 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rgb</a:t>
            </a:r>
            <a:r>
              <a:rPr lang="en-US" sz="2000" dirty="0"/>
              <a:t>(0, 0, 0) =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rgb</a:t>
            </a:r>
            <a:r>
              <a:rPr lang="en-US" sz="2000" dirty="0"/>
              <a:t>(255, 87, 51) = orange shade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3FB4B-D020-7464-DABA-DA43A7D06FA3}"/>
              </a:ext>
            </a:extLst>
          </p:cNvPr>
          <p:cNvSpPr txBox="1"/>
          <p:nvPr/>
        </p:nvSpPr>
        <p:spPr>
          <a:xfrm>
            <a:off x="5102942" y="3268019"/>
            <a:ext cx="693174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HSL (Hue, Saturation, Lightness)</a:t>
            </a:r>
          </a:p>
          <a:p>
            <a:r>
              <a:rPr lang="en-US" sz="2000" dirty="0"/>
              <a:t>Unlike RGB, which deals with the amount of red, green, and blue light, HSL deals with:</a:t>
            </a:r>
          </a:p>
          <a:p>
            <a:r>
              <a:rPr lang="en-US" sz="2000" b="1" dirty="0"/>
              <a:t>Hue: </a:t>
            </a:r>
            <a:r>
              <a:rPr lang="en-US" sz="2000" dirty="0"/>
              <a:t>the actual color.</a:t>
            </a:r>
          </a:p>
          <a:p>
            <a:r>
              <a:rPr lang="en-US" sz="2000" b="1" dirty="0"/>
              <a:t>Saturation:</a:t>
            </a:r>
            <a:r>
              <a:rPr lang="en-US" sz="2000" dirty="0"/>
              <a:t> the intensity of the color.</a:t>
            </a:r>
          </a:p>
          <a:p>
            <a:r>
              <a:rPr lang="en-US" sz="2000" b="1" dirty="0"/>
              <a:t>Lightness: </a:t>
            </a:r>
            <a:r>
              <a:rPr lang="en-US" sz="2000" dirty="0"/>
              <a:t>how light or dark the color is.</a:t>
            </a:r>
          </a:p>
          <a:p>
            <a:r>
              <a:rPr lang="en-US" sz="2000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hsl</a:t>
            </a:r>
            <a:r>
              <a:rPr lang="en-US" sz="2000" dirty="0"/>
              <a:t>(0, 100%, 50%) = pure 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hsl</a:t>
            </a:r>
            <a:r>
              <a:rPr lang="en-US" sz="2000" dirty="0"/>
              <a:t>(120, 100%, 50%) = pure green.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hsl</a:t>
            </a:r>
            <a:r>
              <a:rPr lang="en-US" sz="2000" dirty="0"/>
              <a:t>(240, 100%, 50%) = pure blue.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397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CA650C-2489-C7A1-F383-B97774B25166}"/>
              </a:ext>
            </a:extLst>
          </p:cNvPr>
          <p:cNvSpPr txBox="1"/>
          <p:nvPr/>
        </p:nvSpPr>
        <p:spPr>
          <a:xfrm>
            <a:off x="422787" y="26761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Background-</a:t>
            </a:r>
            <a:r>
              <a:rPr lang="en-IN" sz="3200" b="1" u="sng" dirty="0" err="1"/>
              <a:t>color</a:t>
            </a:r>
            <a:endParaRPr lang="en-IN" sz="32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F3909E-176C-A4E1-84A4-58F9F747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1077280"/>
            <a:ext cx="9094838" cy="4900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F58243-5F25-59AF-E10B-E2D4A2334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43" y="1536837"/>
            <a:ext cx="5852667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3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1F535A-C59A-1136-33D8-D238494390A3}"/>
              </a:ext>
            </a:extLst>
          </p:cNvPr>
          <p:cNvSpPr txBox="1"/>
          <p:nvPr/>
        </p:nvSpPr>
        <p:spPr>
          <a:xfrm>
            <a:off x="324464" y="3561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CSS background-image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D3143-F142-B213-6309-5744D963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879329"/>
            <a:ext cx="8084407" cy="5275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5F612-99B1-6074-8697-E2C58EC4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64" y="1141987"/>
            <a:ext cx="5389331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1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41461-E65E-A1D2-B9DD-05B044C11D0B}"/>
              </a:ext>
            </a:extLst>
          </p:cNvPr>
          <p:cNvSpPr txBox="1"/>
          <p:nvPr/>
        </p:nvSpPr>
        <p:spPr>
          <a:xfrm>
            <a:off x="276568" y="167654"/>
            <a:ext cx="110612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Text Alignment in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text-align</a:t>
            </a:r>
            <a:r>
              <a:rPr lang="en-US" sz="2400" dirty="0"/>
              <a:t>: Aligns inline content like text within a block-level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left</a:t>
            </a:r>
            <a:r>
              <a:rPr lang="en-US" sz="2400" dirty="0"/>
              <a:t>: Aligns the text to the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right</a:t>
            </a:r>
            <a:r>
              <a:rPr lang="en-US" sz="2400" dirty="0"/>
              <a:t>: Aligns the text to the right.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center</a:t>
            </a:r>
            <a:r>
              <a:rPr lang="en-US" sz="2400" dirty="0"/>
              <a:t>: Centers the text horizontally.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justify</a:t>
            </a:r>
            <a:r>
              <a:rPr lang="en-US" sz="2400" dirty="0"/>
              <a:t>: Stretches the text to fill the width of the container, aligning both left and right edges.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E07CF-5DBF-451C-9FCD-67E9FC5D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3" y="2845310"/>
            <a:ext cx="10016537" cy="364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7C3BF-D186-6D80-25AD-6CB70CB1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04" y="2790104"/>
            <a:ext cx="6337567" cy="33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59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D4A5A7-5185-9728-42D9-18C538983E4F}"/>
              </a:ext>
            </a:extLst>
          </p:cNvPr>
          <p:cNvSpPr txBox="1"/>
          <p:nvPr/>
        </p:nvSpPr>
        <p:spPr>
          <a:xfrm>
            <a:off x="275303" y="87753"/>
            <a:ext cx="117987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CSS Margins</a:t>
            </a:r>
          </a:p>
          <a:p>
            <a:r>
              <a:rPr lang="en-US" sz="2400" dirty="0"/>
              <a:t>The CSS margin properties are used to create space around elements, outside of any defined borders.</a:t>
            </a:r>
          </a:p>
          <a:p>
            <a:r>
              <a:rPr lang="en-US" sz="2400" dirty="0"/>
              <a:t>CSS has properties for specifying the margin for each side of an element: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margin-top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margin-right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margin-bottom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margin-left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2E1CB-CEA4-3AD7-6D3A-420586C5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74" y="1849391"/>
            <a:ext cx="9242323" cy="412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BEF28-9D6E-C757-CE0B-180B90B9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67" y="5371971"/>
            <a:ext cx="689669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5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AEADC-9C0E-2045-88A5-E3B6773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344129"/>
            <a:ext cx="9979742" cy="5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2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79A7-CB60-C5D9-1C64-51590E87EA8C}"/>
              </a:ext>
            </a:extLst>
          </p:cNvPr>
          <p:cNvSpPr txBox="1"/>
          <p:nvPr/>
        </p:nvSpPr>
        <p:spPr>
          <a:xfrm>
            <a:off x="235975" y="0"/>
            <a:ext cx="1138575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CSS Padding</a:t>
            </a:r>
          </a:p>
          <a:p>
            <a:r>
              <a:rPr lang="en-US" sz="2000" dirty="0"/>
              <a:t>The CSS padding properties are used to generate space around an element's content, inside of any defined borders.</a:t>
            </a:r>
          </a:p>
          <a:p>
            <a:endParaRPr lang="en-US" sz="2000" dirty="0"/>
          </a:p>
          <a:p>
            <a:r>
              <a:rPr lang="en-US" sz="2000" dirty="0"/>
              <a:t>CSS has properties for specifying the padding for each side of an element: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padding-top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padding-right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padding-bottom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padding-left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5AC9E-59DB-C584-DCA5-9DA6B3FE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46" y="2214171"/>
            <a:ext cx="7767484" cy="4061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ADA9D2-0F78-8084-E0CC-4C580004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" y="3536523"/>
            <a:ext cx="3816086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74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48425-9700-05FC-0089-A83A38FA5ECD}"/>
              </a:ext>
            </a:extLst>
          </p:cNvPr>
          <p:cNvSpPr txBox="1"/>
          <p:nvPr/>
        </p:nvSpPr>
        <p:spPr>
          <a:xfrm>
            <a:off x="285135" y="389161"/>
            <a:ext cx="1190686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/>
              <a:t>CSS Border Style</a:t>
            </a:r>
          </a:p>
          <a:p>
            <a:r>
              <a:rPr lang="en-US" sz="2400" dirty="0"/>
              <a:t>The border-style property specifies what kind of border to display.</a:t>
            </a:r>
          </a:p>
          <a:p>
            <a:endParaRPr lang="en-US" sz="2400" dirty="0"/>
          </a:p>
          <a:p>
            <a:r>
              <a:rPr lang="en-US" sz="2400" dirty="0"/>
              <a:t>The following values are allowed: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dotted - Defines a dotted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dashed - Defines a dashed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solid - Defines a solid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double - Defines a double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groove - Defines a 3D grooved border. The effect depends on the border-color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ridge - Defines a 3D ridged border. The effect depends on the border-color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inset - Defines a 3D inset border. The effect depends on the border-color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outset - Defines a 3D outset border. The effect depends on the border-color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none - Defines no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hidden - Defines a hidden border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186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CF945-7BA5-E0E7-EFA7-67307F0B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344130"/>
            <a:ext cx="10844980" cy="55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2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324B8A-96D9-399B-CB7E-14A4EB68C9F4}"/>
              </a:ext>
            </a:extLst>
          </p:cNvPr>
          <p:cNvSpPr txBox="1"/>
          <p:nvPr/>
        </p:nvSpPr>
        <p:spPr>
          <a:xfrm>
            <a:off x="530941" y="489521"/>
            <a:ext cx="1107112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CSS Height, Width and Max-width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CSS height and width properties are used to set the height and width of an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CSS max-width property is used to set the maximum width of an element.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DF960-E129-8DAB-6BCA-E94193812316}"/>
              </a:ext>
            </a:extLst>
          </p:cNvPr>
          <p:cNvSpPr txBox="1"/>
          <p:nvPr/>
        </p:nvSpPr>
        <p:spPr>
          <a:xfrm>
            <a:off x="530941" y="3258825"/>
            <a:ext cx="105401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CSS height and width Values</a:t>
            </a:r>
          </a:p>
          <a:p>
            <a:r>
              <a:rPr lang="en-US" sz="2400" dirty="0"/>
              <a:t>The height and width properties may have the following values: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auto</a:t>
            </a:r>
            <a:r>
              <a:rPr lang="en-US" sz="2400" dirty="0"/>
              <a:t> - This is default. The browser calculates the height and 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length</a:t>
            </a:r>
            <a:r>
              <a:rPr lang="en-US" sz="2400" dirty="0"/>
              <a:t> - Defines the height/width in </a:t>
            </a:r>
            <a:r>
              <a:rPr lang="en-US" sz="2400" dirty="0" err="1"/>
              <a:t>px</a:t>
            </a:r>
            <a:r>
              <a:rPr lang="en-US" sz="2400" dirty="0"/>
              <a:t>, cm,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%</a:t>
            </a:r>
            <a:r>
              <a:rPr lang="en-US" sz="2400" dirty="0"/>
              <a:t> - Defines the height/width in percent of the containing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initial</a:t>
            </a:r>
            <a:r>
              <a:rPr lang="en-US" sz="2400" dirty="0"/>
              <a:t> - Sets the height/width to its default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inherit </a:t>
            </a:r>
            <a:r>
              <a:rPr lang="en-US" sz="2400" dirty="0"/>
              <a:t>- The height/width will be inherited from its parent value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240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6AA08-E8B8-CE07-B879-18DEE57B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6" y="294968"/>
            <a:ext cx="9429398" cy="583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9F10AE-168B-777B-B9EE-65C60B77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781" y="403970"/>
            <a:ext cx="488484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A6139-A3E6-05D7-219D-B4348DC6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4" y="963562"/>
            <a:ext cx="8563896" cy="47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5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F868-FCBA-13EC-0734-E1E267FD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8" y="747252"/>
            <a:ext cx="10038736" cy="47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903E6-B4DB-FD90-10EA-4AD47A52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0" y="648929"/>
            <a:ext cx="8318089" cy="50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8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A8C1F-E233-09F3-9793-DA6115D4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570270"/>
            <a:ext cx="10461522" cy="59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50F5E-2416-1727-324D-E37F242E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48" y="599769"/>
            <a:ext cx="8249265" cy="517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2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5BE96-967B-B0F7-40C3-39B79547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1022554"/>
            <a:ext cx="9301315" cy="51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1971</Words>
  <Application>Microsoft Office PowerPoint</Application>
  <PresentationFormat>Widescreen</PresentationFormat>
  <Paragraphs>262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Consolas</vt:lpstr>
      <vt:lpstr>Verdana</vt:lpstr>
      <vt:lpstr>Office Theme</vt:lpstr>
      <vt:lpstr>WEB TECHNOLOGY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akshara sambasivan</dc:creator>
  <cp:lastModifiedBy>akshara sambasivan</cp:lastModifiedBy>
  <cp:revision>10</cp:revision>
  <dcterms:created xsi:type="dcterms:W3CDTF">2024-09-10T06:08:27Z</dcterms:created>
  <dcterms:modified xsi:type="dcterms:W3CDTF">2024-12-01T15:01:32Z</dcterms:modified>
</cp:coreProperties>
</file>