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302" r:id="rId7"/>
    <p:sldId id="290" r:id="rId8"/>
    <p:sldId id="291" r:id="rId9"/>
    <p:sldId id="292" r:id="rId10"/>
    <p:sldId id="293" r:id="rId11"/>
    <p:sldId id="301" r:id="rId12"/>
    <p:sldId id="298" r:id="rId13"/>
    <p:sldId id="299" r:id="rId14"/>
    <p:sldId id="261" r:id="rId15"/>
    <p:sldId id="26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4" r:id="rId25"/>
    <p:sldId id="287" r:id="rId26"/>
    <p:sldId id="295" r:id="rId27"/>
    <p:sldId id="279" r:id="rId28"/>
    <p:sldId id="280" r:id="rId29"/>
    <p:sldId id="289" r:id="rId30"/>
    <p:sldId id="281" r:id="rId31"/>
    <p:sldId id="297" r:id="rId32"/>
    <p:sldId id="300" r:id="rId33"/>
    <p:sldId id="296" r:id="rId34"/>
    <p:sldId id="282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bSocket" TargetMode="External"/><Relationship Id="rId13" Type="http://schemas.openxmlformats.org/officeDocument/2006/relationships/hyperlink" Target="https://en.wikipedia.org/wiki/Open-source_software" TargetMode="External"/><Relationship Id="rId3" Type="http://schemas.openxmlformats.org/officeDocument/2006/relationships/hyperlink" Target="https://en.wikipedia.org/wiki/Apache_Software_Foundation" TargetMode="External"/><Relationship Id="rId7" Type="http://schemas.openxmlformats.org/officeDocument/2006/relationships/hyperlink" Target="https://en.wikipedia.org/wiki/Unified_Expression_Language" TargetMode="External"/><Relationship Id="rId12" Type="http://schemas.openxmlformats.org/officeDocument/2006/relationships/hyperlink" Target="https://en.wikipedia.org/wiki/Apache_License" TargetMode="External"/><Relationship Id="rId2" Type="http://schemas.openxmlformats.org/officeDocument/2006/relationships/hyperlink" Target="https://en.wikipedia.org/wiki/Servlet_contain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avaServer_Pages" TargetMode="External"/><Relationship Id="rId11" Type="http://schemas.openxmlformats.org/officeDocument/2006/relationships/hyperlink" Target="https://en.wikipedia.org/wiki/Web_server" TargetMode="External"/><Relationship Id="rId5" Type="http://schemas.openxmlformats.org/officeDocument/2006/relationships/hyperlink" Target="https://en.wikipedia.org/wiki/Java_Servlet" TargetMode="External"/><Relationship Id="rId10" Type="http://schemas.openxmlformats.org/officeDocument/2006/relationships/hyperlink" Target="https://en.wikipedia.org/wiki/Hypertext_Transfer_Protocol" TargetMode="External"/><Relationship Id="rId4" Type="http://schemas.openxmlformats.org/officeDocument/2006/relationships/hyperlink" Target="https://en.wikipedia.org/wiki/Java_Platform,_Enterprise_Edition" TargetMode="External"/><Relationship Id="rId9" Type="http://schemas.openxmlformats.org/officeDocument/2006/relationships/hyperlink" Target="https://en.wikipedia.org/wiki/Java_(programming_language)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the-unconventional-guide-to-defect-management.html" TargetMode="External"/><Relationship Id="rId2" Type="http://schemas.openxmlformats.org/officeDocument/2006/relationships/hyperlink" Target="https://www.guru99.com/perl-tutoria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uru99.com/test-cas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HP" TargetMode="External"/><Relationship Id="rId13" Type="http://schemas.openxmlformats.org/officeDocument/2006/relationships/hyperlink" Target="https://en.wikipedia.org/wiki/Jetty_(web_server)" TargetMode="External"/><Relationship Id="rId3" Type="http://schemas.openxmlformats.org/officeDocument/2006/relationships/hyperlink" Target="https://en.wikipedia.org/wiki/Dynamic_web_page" TargetMode="External"/><Relationship Id="rId7" Type="http://schemas.openxmlformats.org/officeDocument/2006/relationships/hyperlink" Target="https://en.wikipedia.org/wiki/JavaServer_Pages" TargetMode="External"/><Relationship Id="rId12" Type="http://schemas.openxmlformats.org/officeDocument/2006/relationships/hyperlink" Target="https://en.wikipedia.org/wiki/Apache_Tomcat" TargetMode="External"/><Relationship Id="rId2" Type="http://schemas.openxmlformats.org/officeDocument/2006/relationships/hyperlink" Target="https://en.wikipedia.org/wiki/Software_develo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un_Microsystems" TargetMode="External"/><Relationship Id="rId11" Type="http://schemas.openxmlformats.org/officeDocument/2006/relationships/hyperlink" Target="https://en.wikipedia.org/wiki/Servlet_container" TargetMode="External"/><Relationship Id="rId5" Type="http://schemas.openxmlformats.org/officeDocument/2006/relationships/hyperlink" Target="https://en.wikipedia.org/wiki/XML" TargetMode="External"/><Relationship Id="rId10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HTML" TargetMode="External"/><Relationship Id="rId9" Type="http://schemas.openxmlformats.org/officeDocument/2006/relationships/hyperlink" Target="https://en.wikipedia.org/wiki/Active_Server_Pag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My privacy my decision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886200"/>
            <a:ext cx="5257800" cy="1752600"/>
          </a:xfrm>
        </p:spPr>
        <p:txBody>
          <a:bodyPr/>
          <a:lstStyle/>
          <a:p>
            <a:r>
              <a:rPr lang="en-IN" dirty="0" smtClean="0"/>
              <a:t>Submitted by:</a:t>
            </a:r>
          </a:p>
          <a:p>
            <a:r>
              <a:rPr lang="en-IN" dirty="0" err="1" smtClean="0"/>
              <a:t>Akshara.Ashokan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59436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IN" sz="4400" dirty="0" smtClean="0"/>
              <a:t>To understand how incredibly powerful version control is,:</a:t>
            </a:r>
          </a:p>
          <a:p>
            <a:pPr>
              <a:lnSpc>
                <a:spcPct val="170000"/>
              </a:lnSpc>
            </a:pPr>
            <a:r>
              <a:rPr lang="en-IN" sz="4400" dirty="0" smtClean="0"/>
              <a:t> How many files of different versions of a manuscript or thesis do you have laying around after getting feedback from your supervisor or co-authors?</a:t>
            </a:r>
          </a:p>
          <a:p>
            <a:pPr>
              <a:lnSpc>
                <a:spcPct val="170000"/>
              </a:lnSpc>
            </a:pPr>
            <a:r>
              <a:rPr lang="en-IN" sz="4400" dirty="0" smtClean="0"/>
              <a:t> Have you ever wanted to experiment with your code or your manuscript and need to make a new file so that the original is not touched ?</a:t>
            </a:r>
          </a:p>
          <a:p>
            <a:pPr>
              <a:lnSpc>
                <a:spcPct val="170000"/>
              </a:lnSpc>
            </a:pPr>
            <a:r>
              <a:rPr lang="en-IN" sz="4400" dirty="0" smtClean="0"/>
              <a:t> Have you ever deleted something and wish you hadn’t ?</a:t>
            </a:r>
          </a:p>
          <a:p>
            <a:pPr>
              <a:lnSpc>
                <a:spcPct val="170000"/>
              </a:lnSpc>
            </a:pPr>
            <a:r>
              <a:rPr lang="en-IN" sz="4400" dirty="0" smtClean="0"/>
              <a:t> Have you ever forgotten what you were doing on a project ?</a:t>
            </a:r>
          </a:p>
          <a:p>
            <a:pPr>
              <a:lnSpc>
                <a:spcPct val="170000"/>
              </a:lnSpc>
            </a:pPr>
            <a:r>
              <a:rPr lang="en-IN" sz="4400" dirty="0" smtClean="0"/>
              <a:t> All these problems are fixed by using version control (git)!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86400"/>
          </a:xfrm>
        </p:spPr>
        <p:txBody>
          <a:bodyPr>
            <a:normAutofit fontScale="32500" lnSpcReduction="20000"/>
          </a:bodyPr>
          <a:lstStyle/>
          <a:p>
            <a:pPr marL="742950" indent="-742950">
              <a:lnSpc>
                <a:spcPct val="170000"/>
              </a:lnSpc>
            </a:pPr>
            <a:r>
              <a:rPr lang="en-IN" sz="5000" b="1" dirty="0" smtClean="0"/>
              <a:t>Apache Tomcat</a:t>
            </a:r>
            <a:r>
              <a:rPr lang="en-IN" sz="5000" dirty="0" smtClean="0"/>
              <a:t>, often referred to as </a:t>
            </a:r>
            <a:r>
              <a:rPr lang="en-IN" sz="5000" b="1" dirty="0" smtClean="0"/>
              <a:t>Tomcat Server</a:t>
            </a:r>
            <a:r>
              <a:rPr lang="en-IN" sz="5000" dirty="0" smtClean="0"/>
              <a:t>, is an open-source </a:t>
            </a:r>
            <a:r>
              <a:rPr lang="en-IN" sz="5000" dirty="0" smtClean="0">
                <a:hlinkClick r:id="rId2" tooltip="Servlet container"/>
              </a:rPr>
              <a:t>Java </a:t>
            </a:r>
            <a:r>
              <a:rPr lang="en-IN" sz="5000" dirty="0" err="1" smtClean="0">
                <a:hlinkClick r:id="rId2" tooltip="Servlet container"/>
              </a:rPr>
              <a:t>Servlet</a:t>
            </a:r>
            <a:r>
              <a:rPr lang="en-IN" sz="5000" dirty="0" smtClean="0">
                <a:hlinkClick r:id="rId2" tooltip="Servlet container"/>
              </a:rPr>
              <a:t> Container</a:t>
            </a:r>
            <a:r>
              <a:rPr lang="en-IN" sz="5000" dirty="0" smtClean="0"/>
              <a:t> developed by the </a:t>
            </a:r>
            <a:r>
              <a:rPr lang="en-IN" sz="5000" dirty="0" smtClean="0">
                <a:hlinkClick r:id="rId3" tooltip="Apache Software Foundation"/>
              </a:rPr>
              <a:t>Apache Software Foundation</a:t>
            </a:r>
            <a:r>
              <a:rPr lang="en-IN" sz="5000" dirty="0" smtClean="0"/>
              <a:t> (ASF).</a:t>
            </a:r>
          </a:p>
          <a:p>
            <a:pPr marL="742950" indent="-742950">
              <a:lnSpc>
                <a:spcPct val="170000"/>
              </a:lnSpc>
            </a:pPr>
            <a:r>
              <a:rPr lang="en-IN" sz="5000" dirty="0" smtClean="0"/>
              <a:t> Tomcat implements several </a:t>
            </a:r>
            <a:r>
              <a:rPr lang="en-IN" sz="5000" dirty="0" smtClean="0">
                <a:hlinkClick r:id="rId4" tooltip="Java Platform, Enterprise Edition"/>
              </a:rPr>
              <a:t>Java EE</a:t>
            </a:r>
            <a:r>
              <a:rPr lang="en-IN" sz="5000" dirty="0" smtClean="0"/>
              <a:t> specifications including </a:t>
            </a:r>
            <a:r>
              <a:rPr lang="en-IN" sz="5000" dirty="0" smtClean="0">
                <a:hlinkClick r:id="rId5" tooltip="Java Servlet"/>
              </a:rPr>
              <a:t>Java </a:t>
            </a:r>
            <a:r>
              <a:rPr lang="en-IN" sz="5000" dirty="0" err="1" smtClean="0">
                <a:hlinkClick r:id="rId5" tooltip="Java Servlet"/>
              </a:rPr>
              <a:t>Servlet</a:t>
            </a:r>
            <a:r>
              <a:rPr lang="en-IN" sz="5000" dirty="0" smtClean="0"/>
              <a:t>, </a:t>
            </a:r>
            <a:r>
              <a:rPr lang="en-IN" sz="5000" dirty="0" err="1" smtClean="0">
                <a:hlinkClick r:id="rId6" tooltip="JavaServer Pages"/>
              </a:rPr>
              <a:t>JavaServer</a:t>
            </a:r>
            <a:r>
              <a:rPr lang="en-IN" sz="5000" dirty="0" smtClean="0">
                <a:hlinkClick r:id="rId6" tooltip="JavaServer Pages"/>
              </a:rPr>
              <a:t> Pages</a:t>
            </a:r>
            <a:r>
              <a:rPr lang="en-IN" sz="5000" dirty="0" smtClean="0"/>
              <a:t> (JSP), </a:t>
            </a:r>
            <a:r>
              <a:rPr lang="en-IN" sz="5000" dirty="0" smtClean="0">
                <a:hlinkClick r:id="rId7" tooltip="Unified Expression Language"/>
              </a:rPr>
              <a:t>Java EL</a:t>
            </a:r>
            <a:r>
              <a:rPr lang="en-IN" sz="5000" dirty="0" smtClean="0"/>
              <a:t>, and </a:t>
            </a:r>
            <a:r>
              <a:rPr lang="en-IN" sz="5000" dirty="0" err="1" smtClean="0">
                <a:hlinkClick r:id="rId8" tooltip="WebSocket"/>
              </a:rPr>
              <a:t>WebSocket</a:t>
            </a:r>
            <a:r>
              <a:rPr lang="en-IN" sz="5000" dirty="0" smtClean="0"/>
              <a:t>, and provides a "pure </a:t>
            </a:r>
            <a:r>
              <a:rPr lang="en-IN" sz="5000" dirty="0" smtClean="0">
                <a:hlinkClick r:id="rId9" tooltip="Java (programming language)"/>
              </a:rPr>
              <a:t>Java</a:t>
            </a:r>
            <a:r>
              <a:rPr lang="en-IN" sz="5000" dirty="0" smtClean="0"/>
              <a:t>" </a:t>
            </a:r>
            <a:r>
              <a:rPr lang="en-IN" sz="5000" dirty="0" smtClean="0">
                <a:hlinkClick r:id="rId10" tooltip="Hypertext Transfer Protocol"/>
              </a:rPr>
              <a:t>HTTP</a:t>
            </a:r>
            <a:r>
              <a:rPr lang="en-IN" sz="5000" dirty="0" smtClean="0"/>
              <a:t> </a:t>
            </a:r>
            <a:r>
              <a:rPr lang="en-IN" sz="5000" dirty="0" smtClean="0">
                <a:hlinkClick r:id="rId11" tooltip="Web server"/>
              </a:rPr>
              <a:t>web server</a:t>
            </a:r>
            <a:r>
              <a:rPr lang="en-IN" sz="5000" dirty="0" smtClean="0"/>
              <a:t> environment in which </a:t>
            </a:r>
            <a:r>
              <a:rPr lang="en-IN" sz="5000" dirty="0" smtClean="0">
                <a:hlinkClick r:id="rId9" tooltip="Java (programming language)"/>
              </a:rPr>
              <a:t>Java</a:t>
            </a:r>
            <a:r>
              <a:rPr lang="en-IN" sz="5000" dirty="0" smtClean="0"/>
              <a:t> code can run.</a:t>
            </a:r>
          </a:p>
          <a:p>
            <a:pPr marL="742950" indent="-742950">
              <a:lnSpc>
                <a:spcPct val="170000"/>
              </a:lnSpc>
            </a:pPr>
            <a:endParaRPr lang="en-IN" sz="5000" dirty="0" smtClean="0"/>
          </a:p>
          <a:p>
            <a:pPr marL="742950" indent="-742950">
              <a:lnSpc>
                <a:spcPct val="170000"/>
              </a:lnSpc>
            </a:pPr>
            <a:r>
              <a:rPr lang="en-IN" sz="5000" dirty="0" smtClean="0"/>
              <a:t>Tomcat is developed and maintained by an open community of developers under the auspices of the Apache Software Foundation, released under the </a:t>
            </a:r>
            <a:r>
              <a:rPr lang="en-IN" sz="5000" dirty="0" smtClean="0">
                <a:hlinkClick r:id="rId12" tooltip="Apache License"/>
              </a:rPr>
              <a:t>Apache License</a:t>
            </a:r>
            <a:r>
              <a:rPr lang="en-IN" sz="5000" dirty="0" smtClean="0"/>
              <a:t> 2.0 license, and is </a:t>
            </a:r>
            <a:r>
              <a:rPr lang="en-IN" sz="5000" dirty="0" smtClean="0">
                <a:hlinkClick r:id="rId13" tooltip="Open-source software"/>
              </a:rPr>
              <a:t>open-source software</a:t>
            </a:r>
            <a:r>
              <a:rPr lang="en-IN" sz="5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 dirty="0" smtClean="0"/>
              <a:t>Apache Tomcat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915400" cy="6096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                              </a:t>
            </a:r>
            <a:r>
              <a:rPr lang="en-IN" sz="3900" u="sng" dirty="0" smtClean="0"/>
              <a:t>BUGZILLA</a:t>
            </a:r>
          </a:p>
          <a:p>
            <a:r>
              <a:rPr lang="en-IN" sz="3000" dirty="0" err="1" smtClean="0"/>
              <a:t>Bugzilla</a:t>
            </a:r>
            <a:r>
              <a:rPr lang="en-IN" sz="3000" dirty="0" smtClean="0"/>
              <a:t> is an open-source issue/bug tracking system that allows developers effectively to keep track of outstanding problems with their product. It is written in</a:t>
            </a:r>
            <a:r>
              <a:rPr lang="en-IN" sz="3000" dirty="0" smtClean="0">
                <a:hlinkClick r:id="rId2"/>
              </a:rPr>
              <a:t> Perl </a:t>
            </a:r>
            <a:r>
              <a:rPr lang="en-IN" sz="3000" dirty="0" smtClean="0"/>
              <a:t>and uses MYSQL database. </a:t>
            </a:r>
          </a:p>
          <a:p>
            <a:r>
              <a:rPr lang="en-IN" sz="3000" dirty="0" err="1" smtClean="0"/>
              <a:t>Bugzilla</a:t>
            </a:r>
            <a:r>
              <a:rPr lang="en-IN" sz="3000" dirty="0" smtClean="0"/>
              <a:t> is a</a:t>
            </a:r>
            <a:r>
              <a:rPr lang="en-IN" sz="3000" dirty="0" smtClean="0">
                <a:hlinkClick r:id="rId3"/>
              </a:rPr>
              <a:t> Defect </a:t>
            </a:r>
            <a:r>
              <a:rPr lang="en-IN" sz="3000" dirty="0" smtClean="0"/>
              <a:t>tracking tool, however it can be used as a test management tool as such it can be easily linked with other</a:t>
            </a:r>
            <a:r>
              <a:rPr lang="en-IN" sz="3000" dirty="0" smtClean="0">
                <a:hlinkClick r:id="rId4"/>
              </a:rPr>
              <a:t> Test Case </a:t>
            </a:r>
            <a:r>
              <a:rPr lang="en-IN" sz="3000" dirty="0" smtClean="0"/>
              <a:t>management tools like Quality </a:t>
            </a:r>
            <a:r>
              <a:rPr lang="en-IN" sz="3000" dirty="0" err="1" smtClean="0"/>
              <a:t>Center</a:t>
            </a:r>
            <a:r>
              <a:rPr lang="en-IN" sz="3000" dirty="0" smtClean="0"/>
              <a:t>, </a:t>
            </a:r>
            <a:r>
              <a:rPr lang="en-IN" sz="3000" dirty="0" err="1" smtClean="0"/>
              <a:t>Testlink</a:t>
            </a:r>
            <a:r>
              <a:rPr lang="en-IN" sz="3000" dirty="0" smtClean="0"/>
              <a:t> etc. </a:t>
            </a:r>
          </a:p>
          <a:p>
            <a:r>
              <a:rPr lang="en-IN" sz="3000" dirty="0" smtClean="0"/>
              <a:t>This open bug-tracker enables users to stay connected with their clients or employees, to communicate about problems effectively throughout the data-management chain. </a:t>
            </a:r>
            <a:r>
              <a:rPr lang="en-IN" dirty="0" smtClean="0"/>
              <a:t>  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Key features of </a:t>
            </a:r>
            <a:r>
              <a:rPr lang="en-IN" dirty="0" err="1" smtClean="0"/>
              <a:t>Bugzilla</a:t>
            </a:r>
            <a:r>
              <a:rPr lang="en-IN" dirty="0" smtClean="0"/>
              <a:t> includes </a:t>
            </a:r>
          </a:p>
          <a:p>
            <a:r>
              <a:rPr lang="en-IN" dirty="0" smtClean="0"/>
              <a:t>Advanced search capabilities </a:t>
            </a:r>
          </a:p>
          <a:p>
            <a:r>
              <a:rPr lang="en-IN" dirty="0" smtClean="0"/>
              <a:t>E-mail Notifications </a:t>
            </a:r>
          </a:p>
          <a:p>
            <a:r>
              <a:rPr lang="en-IN" dirty="0" smtClean="0"/>
              <a:t>Modify/file Bugs by e-mail </a:t>
            </a:r>
          </a:p>
          <a:p>
            <a:r>
              <a:rPr lang="en-IN" dirty="0" smtClean="0"/>
              <a:t>Time tracking </a:t>
            </a:r>
          </a:p>
          <a:p>
            <a:r>
              <a:rPr lang="en-IN" dirty="0" smtClean="0"/>
              <a:t>Strong security </a:t>
            </a:r>
          </a:p>
          <a:p>
            <a:r>
              <a:rPr lang="en-IN" dirty="0" smtClean="0"/>
              <a:t>Customization </a:t>
            </a:r>
          </a:p>
          <a:p>
            <a:r>
              <a:rPr lang="en-IN" dirty="0" smtClean="0"/>
              <a:t>Localization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Existing system is the </a:t>
            </a:r>
            <a:r>
              <a:rPr lang="en-IN" dirty="0" err="1" smtClean="0"/>
              <a:t>facebook</a:t>
            </a:r>
            <a:r>
              <a:rPr lang="en-IN" dirty="0" smtClean="0"/>
              <a:t> platform it cause security issue in posting photos</a:t>
            </a:r>
          </a:p>
          <a:p>
            <a:r>
              <a:rPr lang="en-IN" dirty="0" smtClean="0"/>
              <a:t>In which we can create an account, add friends, post our text and photos etc.</a:t>
            </a:r>
          </a:p>
          <a:p>
            <a:r>
              <a:rPr lang="en-IN" dirty="0" smtClean="0"/>
              <a:t>But problem with the existing system is anyone can post their photos including our photos without our concern.</a:t>
            </a:r>
          </a:p>
          <a:p>
            <a:r>
              <a:rPr lang="en-IN" dirty="0" smtClean="0"/>
              <a:t>So the security is one of the major problem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Proposed system is also in  </a:t>
            </a:r>
            <a:r>
              <a:rPr lang="en-IN" dirty="0" err="1" smtClean="0"/>
              <a:t>facebook</a:t>
            </a:r>
            <a:r>
              <a:rPr lang="en-IN" dirty="0" smtClean="0"/>
              <a:t> platform</a:t>
            </a:r>
          </a:p>
          <a:p>
            <a:r>
              <a:rPr lang="en-IN" dirty="0" smtClean="0"/>
              <a:t>Proposed system includes the feature of security to the posting of photos</a:t>
            </a:r>
          </a:p>
          <a:p>
            <a:r>
              <a:rPr lang="en-IN" dirty="0" smtClean="0"/>
              <a:t>In this system it uses a face identification system which identify each person in the photo</a:t>
            </a:r>
          </a:p>
          <a:p>
            <a:r>
              <a:rPr lang="en-IN" dirty="0" smtClean="0"/>
              <a:t>And if our face is identified a request is send</a:t>
            </a:r>
          </a:p>
          <a:p>
            <a:r>
              <a:rPr lang="en-IN" dirty="0" smtClean="0"/>
              <a:t>If the person accept the request the post can publish else not post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PROPOSED SYSTEM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667000"/>
          <a:ext cx="82296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89006">
                <a:tc>
                  <a:txBody>
                    <a:bodyPr/>
                    <a:lstStyle/>
                    <a:p>
                      <a:r>
                        <a:rPr lang="en-IN" dirty="0" smtClean="0"/>
                        <a:t>Field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911731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 for</a:t>
                      </a:r>
                      <a:r>
                        <a:rPr lang="en-IN" baseline="0" dirty="0" smtClean="0"/>
                        <a:t> admin</a:t>
                      </a:r>
                      <a:endParaRPr lang="en-IN" dirty="0"/>
                    </a:p>
                  </a:txBody>
                  <a:tcPr/>
                </a:tc>
              </a:tr>
              <a:tr h="911731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 of admin</a:t>
                      </a:r>
                      <a:endParaRPr lang="en-IN" dirty="0"/>
                    </a:p>
                  </a:txBody>
                  <a:tcPr/>
                </a:tc>
              </a:tr>
              <a:tr h="911731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paswrd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r>
                        <a:rPr lang="en-IN" baseline="0" dirty="0" smtClean="0"/>
                        <a:t> of admin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33400"/>
            <a:ext cx="7772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US" sz="4400" u="sng" dirty="0" smtClean="0"/>
              <a:t>TABLE DESIGN</a:t>
            </a:r>
          </a:p>
          <a:p>
            <a:r>
              <a:rPr lang="en-IN" dirty="0" smtClean="0"/>
              <a:t>Table no :1</a:t>
            </a:r>
          </a:p>
          <a:p>
            <a:r>
              <a:rPr lang="en-IN" dirty="0" smtClean="0"/>
              <a:t>Table name: </a:t>
            </a:r>
            <a:r>
              <a:rPr lang="en-IN" dirty="0" err="1" smtClean="0"/>
              <a:t>tbl_Adminlogin</a:t>
            </a:r>
            <a:endParaRPr lang="en-IN" dirty="0" smtClean="0"/>
          </a:p>
          <a:p>
            <a:r>
              <a:rPr lang="en-IN" dirty="0" smtClean="0"/>
              <a:t>Id: Auto increment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Comment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poid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Comment user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comment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Comment posted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date of comment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554162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/>
              <a:t>Table number : 2</a:t>
            </a:r>
            <a:br>
              <a:rPr lang="en-IN" sz="1800" dirty="0" smtClean="0"/>
            </a:br>
            <a:r>
              <a:rPr lang="en-IN" sz="1800" dirty="0" smtClean="0"/>
              <a:t>table name: </a:t>
            </a:r>
            <a:r>
              <a:rPr lang="en-IN" sz="1800" dirty="0" err="1" smtClean="0"/>
              <a:t>tbl_comment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id: </a:t>
            </a:r>
            <a:r>
              <a:rPr lang="en-IN" sz="1800" dirty="0" err="1" smtClean="0"/>
              <a:t>auto_increment</a:t>
            </a:r>
            <a:endParaRPr lang="en-IN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057400"/>
          <a:ext cx="8153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friendid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Friendlist</a:t>
                      </a:r>
                      <a:r>
                        <a:rPr lang="en-IN" dirty="0" smtClean="0"/>
                        <a:t>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friendid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Friend list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tinyint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stastus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reqdate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Request date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acpdate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 date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/>
              <a:t>Table number : 3</a:t>
            </a:r>
            <a:br>
              <a:rPr lang="en-IN" sz="1800" dirty="0" smtClean="0"/>
            </a:br>
            <a:r>
              <a:rPr lang="en-IN" sz="1800" dirty="0" smtClean="0"/>
              <a:t>table name: </a:t>
            </a:r>
            <a:r>
              <a:rPr lang="en-IN" sz="1800" dirty="0" err="1" smtClean="0"/>
              <a:t>friend_list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err="1" smtClean="0"/>
              <a:t>frindid</a:t>
            </a:r>
            <a:r>
              <a:rPr lang="en-IN" sz="1800" dirty="0" smtClean="0"/>
              <a:t>: </a:t>
            </a:r>
            <a:r>
              <a:rPr lang="en-IN" sz="1800" dirty="0" err="1" smtClean="0"/>
              <a:t>auto_increment</a:t>
            </a:r>
            <a:endParaRPr lang="en-IN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860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descrption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User 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message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Message to user 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Messge</a:t>
                      </a:r>
                      <a:r>
                        <a:rPr lang="en-IN" baseline="0" dirty="0" smtClean="0"/>
                        <a:t> content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 of message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Satus</a:t>
                      </a:r>
                      <a:r>
                        <a:rPr lang="en-IN" dirty="0" smtClean="0"/>
                        <a:t> of the</a:t>
                      </a:r>
                      <a:r>
                        <a:rPr lang="en-IN" baseline="0" dirty="0" smtClean="0"/>
                        <a:t> message send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077200" cy="1371600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/>
              <a:t>Table number :4</a:t>
            </a:r>
            <a:br>
              <a:rPr lang="en-IN" sz="1800" dirty="0" smtClean="0"/>
            </a:br>
            <a:r>
              <a:rPr lang="en-IN" sz="1800" dirty="0" smtClean="0"/>
              <a:t>table name : message</a:t>
            </a:r>
            <a:br>
              <a:rPr lang="en-IN" sz="1800" dirty="0" smtClean="0"/>
            </a:br>
            <a:r>
              <a:rPr lang="en-IN" sz="1800" dirty="0" err="1" smtClean="0"/>
              <a:t>userid</a:t>
            </a:r>
            <a:r>
              <a:rPr lang="en-IN" sz="1800" dirty="0" smtClean="0"/>
              <a:t>: </a:t>
            </a:r>
            <a:r>
              <a:rPr lang="en-IN" sz="1800" dirty="0" err="1" smtClean="0"/>
              <a:t>foriegn</a:t>
            </a:r>
            <a:r>
              <a:rPr lang="en-IN" sz="1800" dirty="0" smtClean="0"/>
              <a:t> key</a:t>
            </a:r>
            <a:br>
              <a:rPr lang="en-IN" sz="1800" dirty="0" smtClean="0"/>
            </a:br>
            <a:endParaRPr lang="en-IN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n-IN" dirty="0" smtClean="0"/>
              <a:t>Photo sharing is an attractive feature which popularizes Online Social Networks (OSNs). </a:t>
            </a:r>
          </a:p>
          <a:p>
            <a:r>
              <a:rPr lang="en-IN" dirty="0" smtClean="0"/>
              <a:t>Unfortunately, it may leak users privacy if they are allowed to post, comment, and tag a photo freely.</a:t>
            </a:r>
          </a:p>
          <a:p>
            <a:r>
              <a:rPr lang="en-IN" dirty="0" smtClean="0"/>
              <a:t> In this project  attempt to address this issue and study the scenario when a user shares a photo containing individuals other than himself/herself (termed co-photo for short).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Po_id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Title of the post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upload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 of upload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imagif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Image posted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IN" sz="1800" dirty="0" smtClean="0"/>
              <a:t>Table number :5</a:t>
            </a:r>
            <a:br>
              <a:rPr lang="en-IN" sz="1800" dirty="0" smtClean="0"/>
            </a:br>
            <a:r>
              <a:rPr lang="en-IN" sz="1800" dirty="0" smtClean="0"/>
              <a:t>table name :post</a:t>
            </a:r>
            <a:br>
              <a:rPr lang="en-IN" sz="1800" dirty="0" smtClean="0"/>
            </a:br>
            <a:r>
              <a:rPr lang="en-IN" sz="1800" dirty="0" err="1" smtClean="0"/>
              <a:t>po_id</a:t>
            </a:r>
            <a:r>
              <a:rPr lang="en-IN" sz="1800" dirty="0" smtClean="0"/>
              <a:t>: primary key</a:t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endParaRPr lang="en-IN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7526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postid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like_id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Like user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Like_status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r>
                        <a:rPr lang="en-IN" baseline="0" dirty="0" smtClean="0"/>
                        <a:t> like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likedate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r>
                        <a:rPr lang="en-IN" baseline="0" dirty="0" smtClean="0"/>
                        <a:t> of like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pPr algn="l"/>
            <a:r>
              <a:rPr lang="en-IN" sz="2000" dirty="0" smtClean="0"/>
              <a:t>Table number : 6</a:t>
            </a:r>
            <a:br>
              <a:rPr lang="en-IN" sz="2000" dirty="0" smtClean="0"/>
            </a:br>
            <a:r>
              <a:rPr lang="en-IN" sz="2000" dirty="0" smtClean="0"/>
              <a:t>table </a:t>
            </a:r>
            <a:r>
              <a:rPr lang="en-IN" sz="2000" dirty="0" err="1" smtClean="0"/>
              <a:t>name:postlike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219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 of</a:t>
                      </a:r>
                      <a:r>
                        <a:rPr lang="en-IN" baseline="0" dirty="0" smtClean="0"/>
                        <a:t> user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firstname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 name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lastname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Last name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Contact number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emailid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Email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paswrd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usersta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userstatus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profim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Profile</a:t>
                      </a:r>
                      <a:r>
                        <a:rPr lang="en-IN" baseline="0" dirty="0" smtClean="0"/>
                        <a:t> image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2000" dirty="0" smtClean="0"/>
              <a:t>Table number : 7</a:t>
            </a:r>
            <a:br>
              <a:rPr lang="en-IN" sz="2000" dirty="0" smtClean="0"/>
            </a:br>
            <a:r>
              <a:rPr lang="en-IN" sz="2000" dirty="0" smtClean="0"/>
              <a:t>table </a:t>
            </a:r>
            <a:r>
              <a:rPr lang="en-IN" sz="2000" dirty="0" err="1" smtClean="0"/>
              <a:t>name:user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Diagrams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ml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384259"/>
            <a:ext cx="6324600" cy="48988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Use-case diagram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qence 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481138"/>
            <a:ext cx="805008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Activity diagram</a:t>
            </a:r>
            <a:endParaRPr lang="en-IN" sz="3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equence 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260" y="1543536"/>
            <a:ext cx="3791479" cy="44011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Sequence diagram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gist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6400"/>
            <a:ext cx="8945165" cy="5029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391400" cy="914400"/>
          </a:xfrm>
        </p:spPr>
        <p:txBody>
          <a:bodyPr/>
          <a:lstStyle/>
          <a:p>
            <a:r>
              <a:rPr lang="en-US" dirty="0" smtClean="0"/>
              <a:t>FORMS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gnu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14600" y="-228600"/>
            <a:ext cx="12604551" cy="70866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64191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28796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To prevent possible privacy leakage of a photo, we design a mechanism to enable each individual in a photo be aware of the posting activity and participate in the decision making on the photo posting.</a:t>
            </a:r>
          </a:p>
          <a:p>
            <a:r>
              <a:rPr lang="en-IN" sz="2800" dirty="0" smtClean="0"/>
              <a:t> For this purpose, we need an efficient facial recognition (FR) system that can recognize everyone in the photo</a:t>
            </a:r>
          </a:p>
          <a:p>
            <a:r>
              <a:rPr lang="en-IN" sz="2800" dirty="0" smtClean="0"/>
              <a:t>Our mechanism is implemented as a proof of concept java application on </a:t>
            </a:r>
            <a:r>
              <a:rPr lang="en-IN" sz="2800" dirty="0" err="1" smtClean="0"/>
              <a:t>Facebook’s</a:t>
            </a:r>
            <a:r>
              <a:rPr lang="en-IN" sz="2800" dirty="0" smtClean="0"/>
              <a:t> platform.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st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052677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ag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66800" y="731837"/>
            <a:ext cx="10743874" cy="6126163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ag1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481138"/>
            <a:ext cx="805008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219200" y="0"/>
            <a:ext cx="11340243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7848600" cy="22098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8800" dirty="0" smtClean="0"/>
              <a:t>    THANK U</a:t>
            </a:r>
            <a:endParaRPr lang="en-IN" sz="8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906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2800" b="1" u="sng" dirty="0" smtClean="0">
                <a:latin typeface="+mj-lt"/>
              </a:rPr>
              <a:t>User</a:t>
            </a:r>
          </a:p>
          <a:p>
            <a:pPr marL="514350" indent="-514350">
              <a:buNone/>
            </a:pPr>
            <a:r>
              <a:rPr lang="en-IN" sz="2800" dirty="0" smtClean="0">
                <a:latin typeface="+mj-lt"/>
                <a:cs typeface="Times New Roman" pitchFamily="18" charset="0"/>
              </a:rPr>
              <a:t>User is a common social networking user. He can register in     </a:t>
            </a:r>
            <a:r>
              <a:rPr lang="en-IN" sz="2800" dirty="0" err="1" smtClean="0">
                <a:latin typeface="+mj-lt"/>
                <a:cs typeface="Times New Roman" pitchFamily="18" charset="0"/>
              </a:rPr>
              <a:t>facebook</a:t>
            </a:r>
            <a:r>
              <a:rPr lang="en-IN" sz="2800" dirty="0" smtClean="0">
                <a:latin typeface="+mj-lt"/>
                <a:cs typeface="Times New Roman" pitchFamily="18" charset="0"/>
              </a:rPr>
              <a:t> and get a login. Also  get a request when an </a:t>
            </a:r>
            <a:r>
              <a:rPr lang="en-IN" sz="2800" dirty="0" err="1" smtClean="0">
                <a:latin typeface="+mj-lt"/>
                <a:cs typeface="Times New Roman" pitchFamily="18" charset="0"/>
              </a:rPr>
              <a:t>anthor</a:t>
            </a:r>
            <a:r>
              <a:rPr lang="en-IN" sz="2800" dirty="0" smtClean="0">
                <a:latin typeface="+mj-lt"/>
                <a:cs typeface="Times New Roman" pitchFamily="18" charset="0"/>
              </a:rPr>
              <a:t> user try to tag a photo that including the user.</a:t>
            </a:r>
          </a:p>
          <a:p>
            <a:pPr marL="514350" indent="-514350">
              <a:buNone/>
            </a:pPr>
            <a:endParaRPr lang="en-IN" sz="2800" b="1" u="sng" dirty="0" smtClean="0">
              <a:latin typeface="+mj-lt"/>
            </a:endParaRPr>
          </a:p>
          <a:p>
            <a:pPr marL="514350" indent="-514350">
              <a:buNone/>
            </a:pPr>
            <a:r>
              <a:rPr lang="en-IN" sz="2800" b="1" u="sng" dirty="0" smtClean="0">
                <a:latin typeface="+mj-lt"/>
                <a:cs typeface="Times New Roman" pitchFamily="18" charset="0"/>
              </a:rPr>
              <a:t>2. admin</a:t>
            </a:r>
          </a:p>
          <a:p>
            <a:pPr marL="514350" indent="-514350">
              <a:buNone/>
            </a:pPr>
            <a:r>
              <a:rPr lang="en-IN" sz="2800" dirty="0" smtClean="0">
                <a:latin typeface="+mj-lt"/>
                <a:cs typeface="Times New Roman" pitchFamily="18" charset="0"/>
              </a:rPr>
              <a:t>Admin has a login to the </a:t>
            </a:r>
            <a:r>
              <a:rPr lang="en-IN" sz="2800" dirty="0" err="1" smtClean="0">
                <a:latin typeface="+mj-lt"/>
                <a:cs typeface="Times New Roman" pitchFamily="18" charset="0"/>
              </a:rPr>
              <a:t>socal</a:t>
            </a:r>
            <a:r>
              <a:rPr lang="en-IN" sz="2800" dirty="0" smtClean="0">
                <a:latin typeface="+mj-lt"/>
                <a:cs typeface="Times New Roman" pitchFamily="18" charset="0"/>
              </a:rPr>
              <a:t> network(here       </a:t>
            </a:r>
            <a:r>
              <a:rPr lang="en-IN" sz="2800" dirty="0" err="1" smtClean="0">
                <a:latin typeface="+mj-lt"/>
                <a:cs typeface="Times New Roman" pitchFamily="18" charset="0"/>
              </a:rPr>
              <a:t>facebook</a:t>
            </a:r>
            <a:r>
              <a:rPr lang="en-IN" sz="2800" dirty="0" smtClean="0">
                <a:latin typeface="+mj-lt"/>
                <a:cs typeface="Times New Roman" pitchFamily="18" charset="0"/>
              </a:rPr>
              <a:t>).Admin will view the users post, he view the stressed users </a:t>
            </a:r>
            <a:r>
              <a:rPr lang="en-IN" sz="2400" dirty="0" err="1" smtClean="0">
                <a:latin typeface="+mj-lt"/>
                <a:cs typeface="Times New Roman" pitchFamily="18" charset="0"/>
              </a:rPr>
              <a:t>rtc</a:t>
            </a:r>
            <a:r>
              <a:rPr lang="en-IN" sz="2400" dirty="0" smtClean="0">
                <a:latin typeface="+mj-lt"/>
                <a:cs typeface="Times New Roman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description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My topic is  “My privacy my decision”. The purpose of this  software application is it can be used to identify the posting of our photos in </a:t>
            </a:r>
            <a:r>
              <a:rPr lang="en-US" dirty="0" err="1" smtClean="0"/>
              <a:t>facebook</a:t>
            </a:r>
            <a:r>
              <a:rPr lang="en-US" dirty="0" smtClean="0"/>
              <a:t>. Using this system we can secure our photos from posting from unknown people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am doing my project in JSP. Building tools are :</a:t>
            </a:r>
          </a:p>
          <a:p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Apache Tomcat 7.0.34.0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About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 smtClean="0"/>
              <a:t>JavaServer</a:t>
            </a:r>
            <a:r>
              <a:rPr lang="en-IN" b="1" dirty="0" smtClean="0"/>
              <a:t> Pages</a:t>
            </a:r>
            <a:r>
              <a:rPr lang="en-IN" dirty="0" smtClean="0"/>
              <a:t> (</a:t>
            </a:r>
            <a:r>
              <a:rPr lang="en-IN" b="1" dirty="0" smtClean="0"/>
              <a:t>JSP</a:t>
            </a:r>
            <a:r>
              <a:rPr lang="en-IN" dirty="0" smtClean="0"/>
              <a:t>) is a technology that helps </a:t>
            </a:r>
            <a:r>
              <a:rPr lang="en-IN" dirty="0" smtClean="0">
                <a:hlinkClick r:id="rId2" tooltip="Software developer"/>
              </a:rPr>
              <a:t>software developers</a:t>
            </a:r>
            <a:r>
              <a:rPr lang="en-IN" dirty="0" smtClean="0"/>
              <a:t> create </a:t>
            </a:r>
            <a:r>
              <a:rPr lang="en-IN" dirty="0" smtClean="0">
                <a:hlinkClick r:id="rId3" tooltip="Dynamic web page"/>
              </a:rPr>
              <a:t>dynamically generated web pages</a:t>
            </a:r>
            <a:r>
              <a:rPr lang="en-IN" dirty="0" smtClean="0"/>
              <a:t> based on </a:t>
            </a:r>
            <a:r>
              <a:rPr lang="en-IN" dirty="0" smtClean="0">
                <a:hlinkClick r:id="rId4" tooltip="HTML"/>
              </a:rPr>
              <a:t>HTML</a:t>
            </a:r>
            <a:r>
              <a:rPr lang="en-IN" dirty="0" smtClean="0"/>
              <a:t>, </a:t>
            </a:r>
            <a:r>
              <a:rPr lang="en-IN" dirty="0" smtClean="0">
                <a:hlinkClick r:id="rId5" tooltip="XML"/>
              </a:rPr>
              <a:t>XML</a:t>
            </a:r>
            <a:r>
              <a:rPr lang="en-IN" dirty="0" smtClean="0"/>
              <a:t>, or other document types. Released in 1999 by </a:t>
            </a:r>
            <a:r>
              <a:rPr lang="en-IN" dirty="0" smtClean="0">
                <a:hlinkClick r:id="rId6" tooltip="Sun Microsystems"/>
              </a:rPr>
              <a:t>Sun Microsystems</a:t>
            </a:r>
            <a:r>
              <a:rPr lang="en-IN" dirty="0" smtClean="0"/>
              <a:t>,</a:t>
            </a:r>
            <a:r>
              <a:rPr lang="en-IN" baseline="30000" dirty="0" smtClean="0">
                <a:hlinkClick r:id="rId7"/>
              </a:rPr>
              <a:t>[1]</a:t>
            </a:r>
            <a:r>
              <a:rPr lang="en-IN" dirty="0" smtClean="0"/>
              <a:t> JSP is similar to </a:t>
            </a:r>
            <a:r>
              <a:rPr lang="en-IN" dirty="0" smtClean="0">
                <a:hlinkClick r:id="rId8" tooltip="PHP"/>
              </a:rPr>
              <a:t>PHP</a:t>
            </a:r>
            <a:r>
              <a:rPr lang="en-IN" dirty="0" smtClean="0"/>
              <a:t> and </a:t>
            </a:r>
            <a:r>
              <a:rPr lang="en-IN" dirty="0" smtClean="0">
                <a:hlinkClick r:id="rId9" tooltip="Active Server Pages"/>
              </a:rPr>
              <a:t>ASP</a:t>
            </a:r>
            <a:r>
              <a:rPr lang="en-IN" dirty="0" smtClean="0"/>
              <a:t>, but it uses the </a:t>
            </a:r>
            <a:r>
              <a:rPr lang="en-IN" dirty="0" smtClean="0">
                <a:hlinkClick r:id="rId10" tooltip="Java (programming language)"/>
              </a:rPr>
              <a:t>Java programming language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To deploy and run </a:t>
            </a:r>
            <a:r>
              <a:rPr lang="en-IN" dirty="0" err="1" smtClean="0"/>
              <a:t>JavaServer</a:t>
            </a:r>
            <a:r>
              <a:rPr lang="en-IN" dirty="0" smtClean="0"/>
              <a:t> Pages, a compatible web server with a </a:t>
            </a:r>
            <a:r>
              <a:rPr lang="en-IN" dirty="0" err="1" smtClean="0">
                <a:hlinkClick r:id="rId11" tooltip="Servlet container"/>
              </a:rPr>
              <a:t>servlet</a:t>
            </a:r>
            <a:r>
              <a:rPr lang="en-IN" dirty="0" smtClean="0">
                <a:hlinkClick r:id="rId11" tooltip="Servlet container"/>
              </a:rPr>
              <a:t> container</a:t>
            </a:r>
            <a:r>
              <a:rPr lang="en-IN" dirty="0" smtClean="0"/>
              <a:t>, such as </a:t>
            </a:r>
            <a:r>
              <a:rPr lang="en-IN" dirty="0" smtClean="0">
                <a:hlinkClick r:id="rId12" tooltip="Apache Tomcat"/>
              </a:rPr>
              <a:t>Apache Tomcat</a:t>
            </a:r>
            <a:r>
              <a:rPr lang="en-IN" dirty="0" smtClean="0"/>
              <a:t> or </a:t>
            </a:r>
            <a:r>
              <a:rPr lang="en-IN" dirty="0" smtClean="0">
                <a:hlinkClick r:id="rId13" tooltip="Jetty (web server)"/>
              </a:rPr>
              <a:t>Jetty</a:t>
            </a:r>
            <a:r>
              <a:rPr lang="en-IN" dirty="0" smtClean="0"/>
              <a:t>, is require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JSP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334000"/>
          </a:xfrm>
        </p:spPr>
        <p:txBody>
          <a:bodyPr>
            <a:normAutofit/>
          </a:bodyPr>
          <a:lstStyle/>
          <a:p>
            <a:r>
              <a:rPr lang="en-IN" dirty="0" err="1" smtClean="0"/>
              <a:t>NetBeans</a:t>
            </a:r>
            <a:r>
              <a:rPr lang="en-IN" dirty="0" smtClean="0"/>
              <a:t> IDE is a free, open source, integrated development environment (IDE) that enables you to develop desktop, mobile and web applications. </a:t>
            </a:r>
          </a:p>
          <a:p>
            <a:r>
              <a:rPr lang="en-IN" dirty="0" smtClean="0"/>
              <a:t>The IDE supports application development in various languages, including Java, HTML5, PHP and C++. The IDE provides integrated support for the complete development cycle, from project creation through debugging, profiling and deployment. </a:t>
            </a:r>
          </a:p>
          <a:p>
            <a:r>
              <a:rPr lang="en-IN" dirty="0" smtClean="0"/>
              <a:t>The IDE runs on Windows, Linux, Mac OS X, and other UNIX-based systems.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Netbeans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IN" dirty="0" smtClean="0"/>
              <a:t>The IDE provides comprehensive support for JDK 7 technologies and the most recent Java enhancements. It is the first IDE that provides support for JDK 7, Java EE 7, and </a:t>
            </a:r>
            <a:r>
              <a:rPr lang="en-IN" dirty="0" err="1" smtClean="0"/>
              <a:t>JavaFX</a:t>
            </a:r>
            <a:r>
              <a:rPr lang="en-IN" dirty="0" smtClean="0"/>
              <a:t> 2. </a:t>
            </a:r>
          </a:p>
          <a:p>
            <a:r>
              <a:rPr lang="en-IN" dirty="0" smtClean="0"/>
              <a:t>The IDE fully supports Java EE using the latest standards for Java, XML, Web services, and SQL and fully supports the </a:t>
            </a:r>
            <a:r>
              <a:rPr lang="en-IN" dirty="0" err="1" smtClean="0"/>
              <a:t>GlassFish</a:t>
            </a:r>
            <a:r>
              <a:rPr lang="en-IN" dirty="0" smtClean="0"/>
              <a:t> Server, the reference implementation of Java EE.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307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IN" sz="2800" dirty="0" smtClean="0"/>
              <a:t>Version control is a system that manages changes to a file or files. </a:t>
            </a:r>
          </a:p>
          <a:p>
            <a:pPr>
              <a:lnSpc>
                <a:spcPct val="200000"/>
              </a:lnSpc>
            </a:pPr>
            <a:r>
              <a:rPr lang="en-IN" sz="2800" dirty="0" smtClean="0"/>
              <a:t>These changes are kept as logs in a history, with detailed information on what file(s) was changed, what was changed within the file, who changed it, and a message on why the change was made. </a:t>
            </a:r>
          </a:p>
          <a:p>
            <a:pPr>
              <a:lnSpc>
                <a:spcPct val="200000"/>
              </a:lnSpc>
            </a:pPr>
            <a:r>
              <a:rPr lang="en-IN" sz="2800" dirty="0" smtClean="0"/>
              <a:t>This is extremely useful, especially when working in teams 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690</TotalTime>
  <Words>1244</Words>
  <Application>Microsoft Office PowerPoint</Application>
  <PresentationFormat>On-screen Show (4:3)</PresentationFormat>
  <Paragraphs>218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Concourse</vt:lpstr>
      <vt:lpstr>My privacy my decision</vt:lpstr>
      <vt:lpstr>abstract</vt:lpstr>
      <vt:lpstr>Slide 3</vt:lpstr>
      <vt:lpstr>Module description </vt:lpstr>
      <vt:lpstr>About</vt:lpstr>
      <vt:lpstr>JSP</vt:lpstr>
      <vt:lpstr>Netbeans </vt:lpstr>
      <vt:lpstr>Slide 8</vt:lpstr>
      <vt:lpstr>GitHub</vt:lpstr>
      <vt:lpstr>Slide 10</vt:lpstr>
      <vt:lpstr>Apache Tomcat</vt:lpstr>
      <vt:lpstr>Slide 12</vt:lpstr>
      <vt:lpstr>Slide 13</vt:lpstr>
      <vt:lpstr>EXISTING SYSTEM</vt:lpstr>
      <vt:lpstr>PROPOSED SYSTEM</vt:lpstr>
      <vt:lpstr>Slide 16</vt:lpstr>
      <vt:lpstr>Table number : 2 table name: tbl_comment id: auto_increment</vt:lpstr>
      <vt:lpstr>Table number : 3 table name: friend_list frindid: auto_increment</vt:lpstr>
      <vt:lpstr>Table number :4 table name : message userid: foriegn key </vt:lpstr>
      <vt:lpstr>Table number :5 table name :post po_id: primary key  </vt:lpstr>
      <vt:lpstr>Table number : 6 table name:postlike </vt:lpstr>
      <vt:lpstr>Table number : 7 table name:user </vt:lpstr>
      <vt:lpstr>UML Diagrams </vt:lpstr>
      <vt:lpstr>Use-case diagram</vt:lpstr>
      <vt:lpstr>Activity diagram</vt:lpstr>
      <vt:lpstr>Sequence diagram</vt:lpstr>
      <vt:lpstr>FORMS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privacy my decision</dc:title>
  <dc:creator>AKSHARA ASHOKAN</dc:creator>
  <cp:lastModifiedBy>AKSAHRA</cp:lastModifiedBy>
  <cp:revision>163</cp:revision>
  <dcterms:created xsi:type="dcterms:W3CDTF">2006-08-16T00:00:00Z</dcterms:created>
  <dcterms:modified xsi:type="dcterms:W3CDTF">2018-04-13T07:22:45Z</dcterms:modified>
</cp:coreProperties>
</file>