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7" r:id="rId6"/>
    <p:sldId id="268" r:id="rId7"/>
    <p:sldId id="269" r:id="rId8"/>
    <p:sldId id="274" r:id="rId9"/>
    <p:sldId id="271" r:id="rId10"/>
    <p:sldId id="275" r:id="rId11"/>
    <p:sldId id="284" r:id="rId12"/>
    <p:sldId id="279" r:id="rId13"/>
    <p:sldId id="285" r:id="rId14"/>
    <p:sldId id="280" r:id="rId15"/>
    <p:sldId id="273" r:id="rId16"/>
    <p:sldId id="281" r:id="rId17"/>
    <p:sldId id="282" r:id="rId18"/>
    <p:sldId id="283"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 Akshara" initials="JA" lastIdx="2" clrIdx="0">
    <p:extLst>
      <p:ext uri="{19B8F6BF-5375-455C-9EA6-DF929625EA0E}">
        <p15:presenceInfo xmlns:p15="http://schemas.microsoft.com/office/powerpoint/2012/main" userId="S-1-5-21-1407069837-2091007605-538272213-23146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4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21742" y="1209294"/>
            <a:ext cx="5901055" cy="817880"/>
          </a:xfrm>
          <a:prstGeom prst="rect">
            <a:avLst/>
          </a:prstGeom>
        </p:spPr>
        <p:txBody>
          <a:bodyPr wrap="square" lIns="0" tIns="0" rIns="0" bIns="0">
            <a:spAutoFit/>
          </a:bodyPr>
          <a:lstStyle>
            <a:lvl1pPr>
              <a:defRPr sz="52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425910" y="1665580"/>
            <a:ext cx="4342765" cy="1679575"/>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400616" y="2724150"/>
            <a:ext cx="4342765" cy="725840"/>
          </a:xfrm>
          <a:prstGeom prst="rect">
            <a:avLst/>
          </a:prstGeom>
        </p:spPr>
        <p:txBody>
          <a:bodyPr vert="horz" wrap="square" lIns="0" tIns="353060" rIns="0" bIns="0" rtlCol="0">
            <a:spAutoFit/>
          </a:bodyPr>
          <a:lstStyle/>
          <a:p>
            <a:pPr algn="ctr">
              <a:spcBef>
                <a:spcPts val="2780"/>
              </a:spcBef>
            </a:pPr>
            <a:r>
              <a:rPr sz="2400" kern="1200" dirty="0">
                <a:ln w="0"/>
                <a:solidFill>
                  <a:schemeClr val="accent1"/>
                </a:solidFill>
                <a:effectLst>
                  <a:outerShdw blurRad="38100" dist="25400" dir="5400000" algn="ctr" rotWithShape="0">
                    <a:srgbClr val="6E747A">
                      <a:alpha val="43000"/>
                    </a:srgbClr>
                  </a:outerShdw>
                </a:effectLst>
                <a:latin typeface="+mn-lt"/>
                <a:cs typeface="+mn-cs"/>
              </a:rPr>
              <a:t>-</a:t>
            </a:r>
            <a:r>
              <a:rPr sz="1800" spc="470" dirty="0"/>
              <a:t> </a:t>
            </a:r>
            <a:r>
              <a:rPr lang="en-US" sz="2400" kern="1200" spc="470" dirty="0">
                <a:ln w="0"/>
                <a:solidFill>
                  <a:schemeClr val="accent1"/>
                </a:solidFill>
                <a:effectLst>
                  <a:outerShdw blurRad="38100" dist="25400" dir="5400000" algn="ctr" rotWithShape="0">
                    <a:srgbClr val="6E747A">
                      <a:alpha val="43000"/>
                    </a:srgbClr>
                  </a:outerShdw>
                </a:effectLst>
                <a:latin typeface="+mn-lt"/>
                <a:cs typeface="+mn-cs"/>
              </a:rPr>
              <a:t>Telecom Churn</a:t>
            </a:r>
            <a:endParaRPr sz="2400" kern="1200" dirty="0">
              <a:ln w="0"/>
              <a:solidFill>
                <a:schemeClr val="accent1"/>
              </a:solidFill>
              <a:effectLst>
                <a:outerShdw blurRad="38100" dist="25400" dir="5400000" algn="ctr" rotWithShape="0">
                  <a:srgbClr val="6E747A">
                    <a:alpha val="43000"/>
                  </a:srgbClr>
                </a:outerShdw>
              </a:effectLst>
              <a:latin typeface="+mn-lt"/>
              <a:cs typeface="+mn-cs"/>
            </a:endParaRPr>
          </a:p>
        </p:txBody>
      </p:sp>
      <p:sp>
        <p:nvSpPr>
          <p:cNvPr id="7" name="Rectangle 6">
            <a:extLst>
              <a:ext uri="{FF2B5EF4-FFF2-40B4-BE49-F238E27FC236}">
                <a16:creationId xmlns:a16="http://schemas.microsoft.com/office/drawing/2014/main" id="{281CF403-3C69-44CB-B44B-D809135A0AEC}"/>
              </a:ext>
            </a:extLst>
          </p:cNvPr>
          <p:cNvSpPr/>
          <p:nvPr/>
        </p:nvSpPr>
        <p:spPr>
          <a:xfrm>
            <a:off x="-937023" y="1087369"/>
            <a:ext cx="11018045"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Domain Oriented </a:t>
            </a:r>
          </a:p>
          <a:p>
            <a:pPr algn="ctr"/>
            <a:r>
              <a:rPr lang="en-US" sz="5400" dirty="0">
                <a:ln w="0"/>
                <a:solidFill>
                  <a:schemeClr val="accent1"/>
                </a:solidFill>
                <a:effectLst>
                  <a:outerShdw blurRad="38100" dist="25400" dir="5400000" algn="ctr" rotWithShape="0">
                    <a:srgbClr val="6E747A">
                      <a:alpha val="43000"/>
                    </a:srgbClr>
                  </a:outerShdw>
                </a:effectLst>
              </a:rPr>
              <a:t>Case Study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7B80BB12-FA9B-47BC-8BD8-B32DE9BBB12D}"/>
              </a:ext>
            </a:extLst>
          </p:cNvPr>
          <p:cNvSpPr txBox="1"/>
          <p:nvPr/>
        </p:nvSpPr>
        <p:spPr>
          <a:xfrm>
            <a:off x="7620000" y="4629150"/>
            <a:ext cx="1524000" cy="369332"/>
          </a:xfrm>
          <a:prstGeom prst="rect">
            <a:avLst/>
          </a:prstGeom>
          <a:noFill/>
        </p:spPr>
        <p:txBody>
          <a:bodyPr wrap="square" rtlCol="0">
            <a:spAutoFit/>
          </a:bodyPr>
          <a:lstStyle/>
          <a:p>
            <a:r>
              <a:rPr lang="en-US" spc="-70" dirty="0">
                <a:solidFill>
                  <a:srgbClr val="595959"/>
                </a:solidFill>
                <a:latin typeface="Lucida Sans Unicode"/>
                <a:cs typeface="Lucida Sans Unicode"/>
              </a:rPr>
              <a:t> - A</a:t>
            </a:r>
            <a:r>
              <a:rPr lang="en-US" spc="-85" dirty="0">
                <a:solidFill>
                  <a:srgbClr val="595959"/>
                </a:solidFill>
                <a:latin typeface="Lucida Sans Unicode"/>
                <a:cs typeface="Lucida Sans Unicode"/>
              </a:rPr>
              <a:t>k</a:t>
            </a:r>
            <a:r>
              <a:rPr lang="en-US" spc="-120" dirty="0">
                <a:solidFill>
                  <a:srgbClr val="595959"/>
                </a:solidFill>
                <a:latin typeface="Lucida Sans Unicode"/>
                <a:cs typeface="Lucida Sans Unicode"/>
              </a:rPr>
              <a:t>sha</a:t>
            </a:r>
            <a:r>
              <a:rPr lang="en-US" spc="-100" dirty="0">
                <a:solidFill>
                  <a:srgbClr val="595959"/>
                </a:solidFill>
                <a:latin typeface="Lucida Sans Unicode"/>
                <a:cs typeface="Lucida Sans Unicode"/>
              </a:rPr>
              <a:t>r</a:t>
            </a:r>
            <a:r>
              <a:rPr lang="en-US" spc="-65" dirty="0">
                <a:solidFill>
                  <a:srgbClr val="595959"/>
                </a:solidFill>
                <a:latin typeface="Lucida Sans Unicode"/>
                <a:cs typeface="Lucida Sans Unicode"/>
              </a:rPr>
              <a:t>a J</a:t>
            </a:r>
            <a:endParaRPr lang="en-US" dirty="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965D3CCC-C821-47E6-BE5C-6CCC9AACEF1B}"/>
              </a:ext>
            </a:extLst>
          </p:cNvPr>
          <p:cNvGraphicFramePr>
            <a:graphicFrameLocks noGrp="1"/>
          </p:cNvGraphicFramePr>
          <p:nvPr>
            <p:extLst>
              <p:ext uri="{D42A27DB-BD31-4B8C-83A1-F6EECF244321}">
                <p14:modId xmlns:p14="http://schemas.microsoft.com/office/powerpoint/2010/main" val="150065631"/>
              </p:ext>
            </p:extLst>
          </p:nvPr>
        </p:nvGraphicFramePr>
        <p:xfrm>
          <a:off x="304800" y="209550"/>
          <a:ext cx="8686800" cy="466344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1380471307"/>
                    </a:ext>
                  </a:extLst>
                </a:gridCol>
                <a:gridCol w="3505200">
                  <a:extLst>
                    <a:ext uri="{9D8B030D-6E8A-4147-A177-3AD203B41FA5}">
                      <a16:colId xmlns:a16="http://schemas.microsoft.com/office/drawing/2014/main" val="4201243121"/>
                    </a:ext>
                  </a:extLst>
                </a:gridCol>
              </a:tblGrid>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dirty="0">
                          <a:solidFill>
                            <a:schemeClr val="tx1"/>
                          </a:solidFill>
                          <a:effectLst/>
                          <a:latin typeface="+mn-lt"/>
                          <a:ea typeface="+mn-ea"/>
                          <a:cs typeface="+mn-cs"/>
                        </a:rPr>
                        <a:t>LOGISTIC REGRESSION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dirty="0">
                          <a:solidFill>
                            <a:schemeClr val="tx1"/>
                          </a:solidFill>
                          <a:effectLst/>
                          <a:latin typeface="+mn-lt"/>
                          <a:ea typeface="+mn-ea"/>
                          <a:cs typeface="+mn-cs"/>
                        </a:rPr>
                        <a:t>SUPPORT VECTOR MACHINE(SVM) WITH PCA</a:t>
                      </a:r>
                    </a:p>
                  </a:txBody>
                  <a:tcPr/>
                </a:tc>
                <a:extLst>
                  <a:ext uri="{0D108BD9-81ED-4DB2-BD59-A6C34878D82A}">
                    <a16:rowId xmlns:a16="http://schemas.microsoft.com/office/drawing/2014/main" val="2087365548"/>
                  </a:ext>
                </a:extLst>
              </a:tr>
              <a:tr h="370840">
                <a:tc>
                  <a:txBody>
                    <a:bodyPr/>
                    <a:lstStyle/>
                    <a:p>
                      <a:r>
                        <a:rPr lang="en-US" sz="1800" b="1" i="1" dirty="0">
                          <a:solidFill>
                            <a:schemeClr val="tx1"/>
                          </a:solidFill>
                          <a:effectLst/>
                          <a:latin typeface="+mn-lt"/>
                          <a:ea typeface="+mn-ea"/>
                          <a:cs typeface="+mn-cs"/>
                        </a:rPr>
                        <a:t>Model summary</a:t>
                      </a:r>
                      <a:endParaRPr lang="en-US" sz="1800" dirty="0">
                        <a:solidFill>
                          <a:schemeClr val="tx1"/>
                        </a:solidFill>
                        <a:effectLst/>
                        <a:latin typeface="+mn-lt"/>
                        <a:ea typeface="+mn-ea"/>
                        <a:cs typeface="+mn-cs"/>
                      </a:endParaRPr>
                    </a:p>
                    <a:p>
                      <a:pPr lvl="0"/>
                      <a:r>
                        <a:rPr lang="en-US" sz="1800" dirty="0">
                          <a:solidFill>
                            <a:schemeClr val="tx1"/>
                          </a:solidFill>
                          <a:effectLst/>
                          <a:latin typeface="+mn-lt"/>
                          <a:ea typeface="+mn-ea"/>
                          <a:cs typeface="+mn-cs"/>
                        </a:rPr>
                        <a:t>Train set</a:t>
                      </a:r>
                    </a:p>
                    <a:p>
                      <a:r>
                        <a:rPr lang="en-US" sz="1800" dirty="0">
                          <a:solidFill>
                            <a:schemeClr val="tx1"/>
                          </a:solidFill>
                          <a:effectLst/>
                          <a:latin typeface="+mn-lt"/>
                          <a:ea typeface="+mn-ea"/>
                          <a:cs typeface="+mn-cs"/>
                        </a:rPr>
                        <a:t>Accuracy:- 0.87</a:t>
                      </a:r>
                    </a:p>
                    <a:p>
                      <a:r>
                        <a:rPr lang="en-US" sz="1800" dirty="0">
                          <a:solidFill>
                            <a:schemeClr val="tx1"/>
                          </a:solidFill>
                          <a:effectLst/>
                          <a:latin typeface="+mn-lt"/>
                          <a:ea typeface="+mn-ea"/>
                          <a:cs typeface="+mn-cs"/>
                        </a:rPr>
                        <a:t>Sensitivity:- 0.89</a:t>
                      </a:r>
                    </a:p>
                    <a:p>
                      <a:r>
                        <a:rPr lang="en-US" sz="1800" dirty="0">
                          <a:solidFill>
                            <a:schemeClr val="tx1"/>
                          </a:solidFill>
                          <a:effectLst/>
                          <a:latin typeface="+mn-lt"/>
                          <a:ea typeface="+mn-ea"/>
                          <a:cs typeface="+mn-cs"/>
                        </a:rPr>
                        <a:t>Specificity:- 0.84</a:t>
                      </a:r>
                    </a:p>
                    <a:p>
                      <a:pPr lvl="0"/>
                      <a:r>
                        <a:rPr lang="en-US" sz="1800" dirty="0">
                          <a:solidFill>
                            <a:schemeClr val="tx1"/>
                          </a:solidFill>
                          <a:effectLst/>
                          <a:latin typeface="+mn-lt"/>
                          <a:ea typeface="+mn-ea"/>
                          <a:cs typeface="+mn-cs"/>
                        </a:rPr>
                        <a:t>Test set</a:t>
                      </a:r>
                    </a:p>
                    <a:p>
                      <a:r>
                        <a:rPr lang="en-US" sz="1800" dirty="0">
                          <a:solidFill>
                            <a:schemeClr val="tx1"/>
                          </a:solidFill>
                          <a:effectLst/>
                          <a:latin typeface="+mn-lt"/>
                          <a:ea typeface="+mn-ea"/>
                          <a:cs typeface="+mn-cs"/>
                        </a:rPr>
                        <a:t>Accuracy:- 0.84</a:t>
                      </a:r>
                    </a:p>
                    <a:p>
                      <a:r>
                        <a:rPr lang="en-US" sz="1800" dirty="0">
                          <a:solidFill>
                            <a:schemeClr val="tx1"/>
                          </a:solidFill>
                          <a:effectLst/>
                          <a:latin typeface="+mn-lt"/>
                          <a:ea typeface="+mn-ea"/>
                          <a:cs typeface="+mn-cs"/>
                        </a:rPr>
                        <a:t>Sensitivity:- 0.82</a:t>
                      </a:r>
                    </a:p>
                    <a:p>
                      <a:r>
                        <a:rPr lang="en-US" sz="1800" dirty="0">
                          <a:solidFill>
                            <a:schemeClr val="tx1"/>
                          </a:solidFill>
                          <a:effectLst/>
                          <a:latin typeface="+mn-lt"/>
                          <a:ea typeface="+mn-ea"/>
                          <a:cs typeface="+mn-cs"/>
                        </a:rPr>
                        <a:t>Specificity:- 0.84</a:t>
                      </a:r>
                    </a:p>
                    <a:p>
                      <a:r>
                        <a:rPr lang="en-US" sz="1800" dirty="0">
                          <a:solidFill>
                            <a:schemeClr val="tx1"/>
                          </a:solidFill>
                          <a:effectLst/>
                          <a:latin typeface="+mn-lt"/>
                          <a:ea typeface="+mn-ea"/>
                          <a:cs typeface="+mn-cs"/>
                        </a:rPr>
                        <a:t>Overall, the model is performing well in the test set, what it had learnt from the train set.</a:t>
                      </a:r>
                      <a:endParaRPr lang="en-US" dirty="0"/>
                    </a:p>
                  </a:txBody>
                  <a:tcPr/>
                </a:tc>
                <a:tc>
                  <a:txBody>
                    <a:bodyPr/>
                    <a:lstStyle/>
                    <a:p>
                      <a:r>
                        <a:rPr lang="en-US" sz="1800" b="1" i="1" dirty="0">
                          <a:solidFill>
                            <a:schemeClr val="tx1"/>
                          </a:solidFill>
                          <a:effectLst/>
                          <a:latin typeface="+mn-lt"/>
                          <a:ea typeface="+mn-ea"/>
                          <a:cs typeface="+mn-cs"/>
                        </a:rPr>
                        <a:t>Model summary</a:t>
                      </a:r>
                      <a:endParaRPr lang="en-US" sz="1800" dirty="0">
                        <a:solidFill>
                          <a:schemeClr val="tx1"/>
                        </a:solidFill>
                        <a:effectLst/>
                        <a:latin typeface="+mn-lt"/>
                        <a:ea typeface="+mn-ea"/>
                        <a:cs typeface="+mn-cs"/>
                      </a:endParaRPr>
                    </a:p>
                    <a:p>
                      <a:r>
                        <a:rPr lang="en-US" sz="1800" dirty="0">
                          <a:solidFill>
                            <a:schemeClr val="tx1"/>
                          </a:solidFill>
                          <a:effectLst/>
                          <a:latin typeface="+mn-lt"/>
                          <a:ea typeface="+mn-ea"/>
                          <a:cs typeface="+mn-cs"/>
                        </a:rPr>
                        <a:t>Train set</a:t>
                      </a:r>
                    </a:p>
                    <a:p>
                      <a:r>
                        <a:rPr lang="en-US" sz="1800" dirty="0">
                          <a:solidFill>
                            <a:schemeClr val="tx1"/>
                          </a:solidFill>
                          <a:effectLst/>
                          <a:latin typeface="+mn-lt"/>
                          <a:ea typeface="+mn-ea"/>
                          <a:cs typeface="+mn-cs"/>
                        </a:rPr>
                        <a:t>Accuracy = 0.89</a:t>
                      </a:r>
                    </a:p>
                    <a:p>
                      <a:r>
                        <a:rPr lang="en-US" sz="1800" dirty="0">
                          <a:solidFill>
                            <a:schemeClr val="tx1"/>
                          </a:solidFill>
                          <a:effectLst/>
                          <a:latin typeface="+mn-lt"/>
                          <a:ea typeface="+mn-ea"/>
                          <a:cs typeface="+mn-cs"/>
                        </a:rPr>
                        <a:t>Sensitivity = 0.91</a:t>
                      </a:r>
                    </a:p>
                    <a:p>
                      <a:r>
                        <a:rPr lang="en-US" sz="1800" dirty="0">
                          <a:solidFill>
                            <a:schemeClr val="tx1"/>
                          </a:solidFill>
                          <a:effectLst/>
                          <a:latin typeface="+mn-lt"/>
                          <a:ea typeface="+mn-ea"/>
                          <a:cs typeface="+mn-cs"/>
                        </a:rPr>
                        <a:t>Specificity = 0.87</a:t>
                      </a:r>
                    </a:p>
                    <a:p>
                      <a:r>
                        <a:rPr lang="en-US" sz="1800" dirty="0">
                          <a:solidFill>
                            <a:schemeClr val="tx1"/>
                          </a:solidFill>
                          <a:effectLst/>
                          <a:latin typeface="+mn-lt"/>
                          <a:ea typeface="+mn-ea"/>
                          <a:cs typeface="+mn-cs"/>
                        </a:rPr>
                        <a:t>Test set</a:t>
                      </a:r>
                    </a:p>
                    <a:p>
                      <a:r>
                        <a:rPr lang="en-US" sz="1800" dirty="0">
                          <a:solidFill>
                            <a:schemeClr val="tx1"/>
                          </a:solidFill>
                          <a:effectLst/>
                          <a:latin typeface="+mn-lt"/>
                          <a:ea typeface="+mn-ea"/>
                          <a:cs typeface="+mn-cs"/>
                        </a:rPr>
                        <a:t>Accuracy = 0.86</a:t>
                      </a:r>
                    </a:p>
                    <a:p>
                      <a:r>
                        <a:rPr lang="en-US" sz="1800" dirty="0">
                          <a:solidFill>
                            <a:schemeClr val="tx1"/>
                          </a:solidFill>
                          <a:effectLst/>
                          <a:latin typeface="+mn-lt"/>
                          <a:ea typeface="+mn-ea"/>
                          <a:cs typeface="+mn-cs"/>
                        </a:rPr>
                        <a:t>Sensitivity = 0.78</a:t>
                      </a:r>
                    </a:p>
                    <a:p>
                      <a:r>
                        <a:rPr lang="en-US" sz="1800" dirty="0">
                          <a:solidFill>
                            <a:schemeClr val="tx1"/>
                          </a:solidFill>
                          <a:effectLst/>
                          <a:latin typeface="+mn-lt"/>
                          <a:ea typeface="+mn-ea"/>
                          <a:cs typeface="+mn-cs"/>
                        </a:rPr>
                        <a:t>Specificity = 0.86</a:t>
                      </a:r>
                      <a:endParaRPr lang="en-US" dirty="0"/>
                    </a:p>
                  </a:txBody>
                  <a:tcPr/>
                </a:tc>
                <a:extLst>
                  <a:ext uri="{0D108BD9-81ED-4DB2-BD59-A6C34878D82A}">
                    <a16:rowId xmlns:a16="http://schemas.microsoft.com/office/drawing/2014/main" val="2702556850"/>
                  </a:ext>
                </a:extLst>
              </a:tr>
            </a:tbl>
          </a:graphicData>
        </a:graphic>
      </p:graphicFrame>
    </p:spTree>
    <p:extLst>
      <p:ext uri="{BB962C8B-B14F-4D97-AF65-F5344CB8AC3E}">
        <p14:creationId xmlns:p14="http://schemas.microsoft.com/office/powerpoint/2010/main" val="364014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965D3CCC-C821-47E6-BE5C-6CCC9AACEF1B}"/>
              </a:ext>
            </a:extLst>
          </p:cNvPr>
          <p:cNvGraphicFramePr>
            <a:graphicFrameLocks noGrp="1"/>
          </p:cNvGraphicFramePr>
          <p:nvPr>
            <p:extLst>
              <p:ext uri="{D42A27DB-BD31-4B8C-83A1-F6EECF244321}">
                <p14:modId xmlns:p14="http://schemas.microsoft.com/office/powerpoint/2010/main" val="1053680851"/>
              </p:ext>
            </p:extLst>
          </p:nvPr>
        </p:nvGraphicFramePr>
        <p:xfrm>
          <a:off x="152400" y="209550"/>
          <a:ext cx="8839200" cy="4450080"/>
        </p:xfrm>
        <a:graphic>
          <a:graphicData uri="http://schemas.openxmlformats.org/drawingml/2006/table">
            <a:tbl>
              <a:tblPr firstRow="1" bandRow="1">
                <a:tableStyleId>{5940675A-B579-460E-94D1-54222C63F5DA}</a:tableStyleId>
              </a:tblPr>
              <a:tblGrid>
                <a:gridCol w="4340679">
                  <a:extLst>
                    <a:ext uri="{9D8B030D-6E8A-4147-A177-3AD203B41FA5}">
                      <a16:colId xmlns:a16="http://schemas.microsoft.com/office/drawing/2014/main" val="1380471307"/>
                    </a:ext>
                  </a:extLst>
                </a:gridCol>
                <a:gridCol w="4498521">
                  <a:extLst>
                    <a:ext uri="{9D8B030D-6E8A-4147-A177-3AD203B41FA5}">
                      <a16:colId xmlns:a16="http://schemas.microsoft.com/office/drawing/2014/main" val="4201243121"/>
                    </a:ext>
                  </a:extLst>
                </a:gridCol>
              </a:tblGrid>
              <a:tr h="370840">
                <a:tc>
                  <a:txBody>
                    <a:bodyPr/>
                    <a:lstStyle/>
                    <a:p>
                      <a:r>
                        <a:rPr lang="en-US" sz="2800" b="1" dirty="0">
                          <a:solidFill>
                            <a:schemeClr val="tx1"/>
                          </a:solidFill>
                          <a:effectLst/>
                          <a:latin typeface="+mn-lt"/>
                          <a:ea typeface="+mn-ea"/>
                          <a:cs typeface="+mn-cs"/>
                        </a:rPr>
                        <a:t>DECISION TREE WITH PCA</a:t>
                      </a:r>
                    </a:p>
                  </a:txBody>
                  <a:tcPr/>
                </a:tc>
                <a:tc>
                  <a:txBody>
                    <a:bodyPr/>
                    <a:lstStyle/>
                    <a:p>
                      <a:r>
                        <a:rPr lang="en-US" sz="2800" b="1" dirty="0">
                          <a:solidFill>
                            <a:schemeClr val="tx1"/>
                          </a:solidFill>
                          <a:effectLst/>
                          <a:latin typeface="+mn-lt"/>
                          <a:ea typeface="+mn-ea"/>
                          <a:cs typeface="+mn-cs"/>
                        </a:rPr>
                        <a:t>RANDOM FOREST WITH PCA</a:t>
                      </a:r>
                    </a:p>
                  </a:txBody>
                  <a:tcPr/>
                </a:tc>
                <a:extLst>
                  <a:ext uri="{0D108BD9-81ED-4DB2-BD59-A6C34878D82A}">
                    <a16:rowId xmlns:a16="http://schemas.microsoft.com/office/drawing/2014/main" val="2087365548"/>
                  </a:ext>
                </a:extLst>
              </a:tr>
              <a:tr h="370840">
                <a:tc>
                  <a:txBody>
                    <a:bodyPr/>
                    <a:lstStyle/>
                    <a:p>
                      <a:r>
                        <a:rPr lang="en-US" sz="1800" b="1" i="1" dirty="0">
                          <a:solidFill>
                            <a:schemeClr val="tx1"/>
                          </a:solidFill>
                          <a:effectLst/>
                          <a:latin typeface="+mn-lt"/>
                          <a:ea typeface="+mn-ea"/>
                          <a:cs typeface="+mn-cs"/>
                        </a:rPr>
                        <a:t>Model summary</a:t>
                      </a:r>
                      <a:endParaRPr lang="en-US" sz="1800" dirty="0">
                        <a:solidFill>
                          <a:schemeClr val="tx1"/>
                        </a:solidFill>
                        <a:effectLst/>
                        <a:latin typeface="+mn-lt"/>
                        <a:ea typeface="+mn-ea"/>
                        <a:cs typeface="+mn-cs"/>
                      </a:endParaRPr>
                    </a:p>
                    <a:p>
                      <a:r>
                        <a:rPr lang="en-US" sz="1800" dirty="0">
                          <a:solidFill>
                            <a:schemeClr val="tx1"/>
                          </a:solidFill>
                          <a:effectLst/>
                          <a:latin typeface="+mn-lt"/>
                          <a:ea typeface="+mn-ea"/>
                          <a:cs typeface="+mn-cs"/>
                        </a:rPr>
                        <a:t>Train set</a:t>
                      </a:r>
                    </a:p>
                    <a:p>
                      <a:r>
                        <a:rPr lang="en-US" sz="1800" dirty="0">
                          <a:solidFill>
                            <a:schemeClr val="tx1"/>
                          </a:solidFill>
                          <a:effectLst/>
                          <a:latin typeface="+mn-lt"/>
                          <a:ea typeface="+mn-ea"/>
                          <a:cs typeface="+mn-cs"/>
                        </a:rPr>
                        <a:t>Accuracy = 0.91</a:t>
                      </a:r>
                    </a:p>
                    <a:p>
                      <a:r>
                        <a:rPr lang="en-US" sz="1800" dirty="0">
                          <a:solidFill>
                            <a:schemeClr val="tx1"/>
                          </a:solidFill>
                          <a:effectLst/>
                          <a:latin typeface="+mn-lt"/>
                          <a:ea typeface="+mn-ea"/>
                          <a:cs typeface="+mn-cs"/>
                        </a:rPr>
                        <a:t>Sensitivity = 0.92</a:t>
                      </a:r>
                    </a:p>
                    <a:p>
                      <a:r>
                        <a:rPr lang="en-US" sz="1800" dirty="0">
                          <a:solidFill>
                            <a:schemeClr val="tx1"/>
                          </a:solidFill>
                          <a:effectLst/>
                          <a:latin typeface="+mn-lt"/>
                          <a:ea typeface="+mn-ea"/>
                          <a:cs typeface="+mn-cs"/>
                        </a:rPr>
                        <a:t>Specificity = 0.89</a:t>
                      </a:r>
                    </a:p>
                    <a:p>
                      <a:r>
                        <a:rPr lang="en-US" sz="1800" dirty="0">
                          <a:solidFill>
                            <a:schemeClr val="tx1"/>
                          </a:solidFill>
                          <a:effectLst/>
                          <a:latin typeface="+mn-lt"/>
                          <a:ea typeface="+mn-ea"/>
                          <a:cs typeface="+mn-cs"/>
                        </a:rPr>
                        <a:t>Test set</a:t>
                      </a:r>
                    </a:p>
                    <a:p>
                      <a:r>
                        <a:rPr lang="en-US" sz="1800" dirty="0">
                          <a:solidFill>
                            <a:schemeClr val="tx1"/>
                          </a:solidFill>
                          <a:effectLst/>
                          <a:latin typeface="+mn-lt"/>
                          <a:ea typeface="+mn-ea"/>
                          <a:cs typeface="+mn-cs"/>
                        </a:rPr>
                        <a:t>Accuracy = 0.86</a:t>
                      </a:r>
                    </a:p>
                    <a:p>
                      <a:r>
                        <a:rPr lang="en-US" sz="1800" dirty="0">
                          <a:solidFill>
                            <a:schemeClr val="tx1"/>
                          </a:solidFill>
                          <a:effectLst/>
                          <a:latin typeface="+mn-lt"/>
                          <a:ea typeface="+mn-ea"/>
                          <a:cs typeface="+mn-cs"/>
                        </a:rPr>
                        <a:t>Sensitivity = 0.72</a:t>
                      </a:r>
                    </a:p>
                    <a:p>
                      <a:r>
                        <a:rPr lang="en-US" sz="1800" dirty="0">
                          <a:solidFill>
                            <a:schemeClr val="tx1"/>
                          </a:solidFill>
                          <a:effectLst/>
                          <a:latin typeface="+mn-lt"/>
                          <a:ea typeface="+mn-ea"/>
                          <a:cs typeface="+mn-cs"/>
                        </a:rPr>
                        <a:t>Specificity = 0.86</a:t>
                      </a:r>
                    </a:p>
                    <a:p>
                      <a:r>
                        <a:rPr lang="en-US" sz="1800" dirty="0">
                          <a:solidFill>
                            <a:schemeClr val="tx1"/>
                          </a:solidFill>
                          <a:effectLst/>
                          <a:latin typeface="+mn-lt"/>
                          <a:ea typeface="+mn-ea"/>
                          <a:cs typeface="+mn-cs"/>
                        </a:rPr>
                        <a:t>We can see from the model performance that the Sensitivity has been decreased while evaluating the model on the test set. However, the accuracy and specificity is quite good in the test set.</a:t>
                      </a:r>
                    </a:p>
                  </a:txBody>
                  <a:tcPr/>
                </a:tc>
                <a:tc>
                  <a:txBody>
                    <a:bodyPr/>
                    <a:lstStyle/>
                    <a:p>
                      <a:r>
                        <a:rPr lang="en-US" sz="1800" b="1" i="1" dirty="0">
                          <a:solidFill>
                            <a:schemeClr val="tx1"/>
                          </a:solidFill>
                          <a:effectLst/>
                          <a:latin typeface="+mn-lt"/>
                          <a:ea typeface="+mn-ea"/>
                          <a:cs typeface="+mn-cs"/>
                        </a:rPr>
                        <a:t>Model summary</a:t>
                      </a:r>
                      <a:endParaRPr lang="en-US" sz="1800" dirty="0">
                        <a:solidFill>
                          <a:schemeClr val="tx1"/>
                        </a:solidFill>
                        <a:effectLst/>
                        <a:latin typeface="+mn-lt"/>
                        <a:ea typeface="+mn-ea"/>
                        <a:cs typeface="+mn-cs"/>
                      </a:endParaRPr>
                    </a:p>
                    <a:p>
                      <a:r>
                        <a:rPr lang="en-US" sz="1800" dirty="0">
                          <a:solidFill>
                            <a:schemeClr val="tx1"/>
                          </a:solidFill>
                          <a:effectLst/>
                          <a:latin typeface="+mn-lt"/>
                          <a:ea typeface="+mn-ea"/>
                          <a:cs typeface="+mn-cs"/>
                        </a:rPr>
                        <a:t>Train set</a:t>
                      </a:r>
                    </a:p>
                    <a:p>
                      <a:r>
                        <a:rPr lang="en-US" sz="1800" dirty="0">
                          <a:solidFill>
                            <a:schemeClr val="tx1"/>
                          </a:solidFill>
                          <a:effectLst/>
                          <a:latin typeface="+mn-lt"/>
                          <a:ea typeface="+mn-ea"/>
                          <a:cs typeface="+mn-cs"/>
                        </a:rPr>
                        <a:t>Accuracy = 0.88</a:t>
                      </a:r>
                    </a:p>
                    <a:p>
                      <a:r>
                        <a:rPr lang="en-US" sz="1800" dirty="0">
                          <a:solidFill>
                            <a:schemeClr val="tx1"/>
                          </a:solidFill>
                          <a:effectLst/>
                          <a:latin typeface="+mn-lt"/>
                          <a:ea typeface="+mn-ea"/>
                          <a:cs typeface="+mn-cs"/>
                        </a:rPr>
                        <a:t>Sensitivity = 0.89</a:t>
                      </a:r>
                    </a:p>
                    <a:p>
                      <a:r>
                        <a:rPr lang="en-US" sz="1800" dirty="0">
                          <a:solidFill>
                            <a:schemeClr val="tx1"/>
                          </a:solidFill>
                          <a:effectLst/>
                          <a:latin typeface="+mn-lt"/>
                          <a:ea typeface="+mn-ea"/>
                          <a:cs typeface="+mn-cs"/>
                        </a:rPr>
                        <a:t>Specificity = 0.86</a:t>
                      </a:r>
                    </a:p>
                    <a:p>
                      <a:r>
                        <a:rPr lang="en-US" sz="1800" dirty="0">
                          <a:solidFill>
                            <a:schemeClr val="tx1"/>
                          </a:solidFill>
                          <a:effectLst/>
                          <a:latin typeface="+mn-lt"/>
                          <a:ea typeface="+mn-ea"/>
                          <a:cs typeface="+mn-cs"/>
                        </a:rPr>
                        <a:t>Test set</a:t>
                      </a:r>
                    </a:p>
                    <a:p>
                      <a:r>
                        <a:rPr lang="en-US" sz="1800" dirty="0">
                          <a:solidFill>
                            <a:schemeClr val="tx1"/>
                          </a:solidFill>
                          <a:effectLst/>
                          <a:latin typeface="+mn-lt"/>
                          <a:ea typeface="+mn-ea"/>
                          <a:cs typeface="+mn-cs"/>
                        </a:rPr>
                        <a:t>Accuracy = 0.84</a:t>
                      </a:r>
                    </a:p>
                    <a:p>
                      <a:r>
                        <a:rPr lang="en-US" sz="1800" dirty="0">
                          <a:solidFill>
                            <a:schemeClr val="tx1"/>
                          </a:solidFill>
                          <a:effectLst/>
                          <a:latin typeface="+mn-lt"/>
                          <a:ea typeface="+mn-ea"/>
                          <a:cs typeface="+mn-cs"/>
                        </a:rPr>
                        <a:t>Sensitivity = 0.73</a:t>
                      </a:r>
                    </a:p>
                    <a:p>
                      <a:r>
                        <a:rPr lang="en-US" sz="1800" dirty="0">
                          <a:solidFill>
                            <a:schemeClr val="tx1"/>
                          </a:solidFill>
                          <a:effectLst/>
                          <a:latin typeface="+mn-lt"/>
                          <a:ea typeface="+mn-ea"/>
                          <a:cs typeface="+mn-cs"/>
                        </a:rPr>
                        <a:t>Specificity = 0.85</a:t>
                      </a:r>
                    </a:p>
                    <a:p>
                      <a:r>
                        <a:rPr lang="en-US" sz="1800" dirty="0">
                          <a:solidFill>
                            <a:schemeClr val="tx1"/>
                          </a:solidFill>
                          <a:effectLst/>
                          <a:latin typeface="+mn-lt"/>
                          <a:ea typeface="+mn-ea"/>
                          <a:cs typeface="+mn-cs"/>
                        </a:rPr>
                        <a:t>We can see from the model performance that the Sensitivity has been decreased while evaluating the model on the test set. However, the accuracy and specificity is quite good in the test set.</a:t>
                      </a:r>
                    </a:p>
                  </a:txBody>
                  <a:tcPr/>
                </a:tc>
                <a:extLst>
                  <a:ext uri="{0D108BD9-81ED-4DB2-BD59-A6C34878D82A}">
                    <a16:rowId xmlns:a16="http://schemas.microsoft.com/office/drawing/2014/main" val="2702556850"/>
                  </a:ext>
                </a:extLst>
              </a:tr>
            </a:tbl>
          </a:graphicData>
        </a:graphic>
      </p:graphicFrame>
    </p:spTree>
    <p:extLst>
      <p:ext uri="{BB962C8B-B14F-4D97-AF65-F5344CB8AC3E}">
        <p14:creationId xmlns:p14="http://schemas.microsoft.com/office/powerpoint/2010/main" val="22154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159663"/>
            <a:ext cx="8763001" cy="1231106"/>
          </a:xfrm>
        </p:spPr>
        <p:txBody>
          <a:bodyPr/>
          <a:lstStyle/>
          <a:p>
            <a:pPr algn="ctr"/>
            <a:r>
              <a:rPr lang="en-US" sz="4000" b="1" dirty="0">
                <a:latin typeface="+mj-lt"/>
              </a:rPr>
              <a:t>FINAL CONCLUSION WITH PCA</a:t>
            </a:r>
            <a:br>
              <a:rPr lang="en-US" sz="4000" dirty="0"/>
            </a:br>
            <a:endParaRPr lang="en-US" sz="4000" dirty="0"/>
          </a:p>
        </p:txBody>
      </p:sp>
      <p:sp>
        <p:nvSpPr>
          <p:cNvPr id="4" name="Rectangle 3">
            <a:extLst>
              <a:ext uri="{FF2B5EF4-FFF2-40B4-BE49-F238E27FC236}">
                <a16:creationId xmlns:a16="http://schemas.microsoft.com/office/drawing/2014/main" id="{CC188320-976C-45A1-B1FF-F32B78DC2A28}"/>
              </a:ext>
            </a:extLst>
          </p:cNvPr>
          <p:cNvSpPr/>
          <p:nvPr/>
        </p:nvSpPr>
        <p:spPr>
          <a:xfrm>
            <a:off x="91717" y="2008802"/>
            <a:ext cx="8899884" cy="923330"/>
          </a:xfrm>
          <a:prstGeom prst="rect">
            <a:avLst/>
          </a:prstGeom>
        </p:spPr>
        <p:txBody>
          <a:bodyPr wrap="square">
            <a:spAutoFit/>
          </a:bodyPr>
          <a:lstStyle/>
          <a:p>
            <a:pPr algn="just"/>
            <a:r>
              <a:rPr lang="en-US" dirty="0"/>
              <a:t>After trying several models we can see that for achieving the best sensitivity, which was our ultimate goal, the classic Logistic regression or the SVM models preforms well. For both the models the sensitivity was approx. 90%. Also we have good accuracy of approx. 88%.</a:t>
            </a:r>
          </a:p>
        </p:txBody>
      </p:sp>
    </p:spTree>
    <p:extLst>
      <p:ext uri="{BB962C8B-B14F-4D97-AF65-F5344CB8AC3E}">
        <p14:creationId xmlns:p14="http://schemas.microsoft.com/office/powerpoint/2010/main" val="404985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93D35E-90D6-4D1E-875E-08BBF40BC7E8}"/>
              </a:ext>
            </a:extLst>
          </p:cNvPr>
          <p:cNvSpPr/>
          <p:nvPr/>
        </p:nvSpPr>
        <p:spPr>
          <a:xfrm>
            <a:off x="91717" y="182786"/>
            <a:ext cx="7974362" cy="707886"/>
          </a:xfrm>
          <a:prstGeom prst="rect">
            <a:avLst/>
          </a:prstGeom>
        </p:spPr>
        <p:txBody>
          <a:bodyPr wrap="none">
            <a:spAutoFit/>
          </a:bodyPr>
          <a:lstStyle/>
          <a:p>
            <a:r>
              <a:rPr lang="en-US" sz="4000" b="1" dirty="0">
                <a:solidFill>
                  <a:srgbClr val="212121"/>
                </a:solidFill>
                <a:latin typeface="+mj-lt"/>
              </a:rPr>
              <a:t>LOGISTIC REGRESSION WITH NO PCA</a:t>
            </a:r>
            <a:endParaRPr lang="en-US" sz="4000" b="1" i="0" dirty="0">
              <a:solidFill>
                <a:srgbClr val="212121"/>
              </a:solidFill>
              <a:effectLst/>
              <a:latin typeface="+mj-lt"/>
            </a:endParaRPr>
          </a:p>
        </p:txBody>
      </p:sp>
      <p:sp>
        <p:nvSpPr>
          <p:cNvPr id="3" name="Rectangle 2">
            <a:extLst>
              <a:ext uri="{FF2B5EF4-FFF2-40B4-BE49-F238E27FC236}">
                <a16:creationId xmlns:a16="http://schemas.microsoft.com/office/drawing/2014/main" id="{DE64D14D-F615-4C92-AECA-679EEDC294DB}"/>
              </a:ext>
            </a:extLst>
          </p:cNvPr>
          <p:cNvSpPr/>
          <p:nvPr/>
        </p:nvSpPr>
        <p:spPr>
          <a:xfrm>
            <a:off x="58587" y="924631"/>
            <a:ext cx="8840248" cy="2862322"/>
          </a:xfrm>
          <a:prstGeom prst="rect">
            <a:avLst/>
          </a:prstGeom>
        </p:spPr>
        <p:txBody>
          <a:bodyPr wrap="square">
            <a:spAutoFit/>
          </a:bodyPr>
          <a:lstStyle/>
          <a:p>
            <a:r>
              <a:rPr lang="en-US" b="1" i="1" dirty="0">
                <a:solidFill>
                  <a:srgbClr val="212121"/>
                </a:solidFill>
                <a:latin typeface="+mj-lt"/>
              </a:rPr>
              <a:t>Model analysis</a:t>
            </a:r>
          </a:p>
          <a:p>
            <a:endParaRPr lang="en-US" dirty="0">
              <a:solidFill>
                <a:srgbClr val="212121"/>
              </a:solidFill>
              <a:latin typeface="+mj-lt"/>
            </a:endParaRPr>
          </a:p>
          <a:p>
            <a:pPr>
              <a:buFont typeface="+mj-lt"/>
              <a:buAutoNum type="arabicPeriod"/>
            </a:pPr>
            <a:r>
              <a:rPr lang="en-US" dirty="0">
                <a:solidFill>
                  <a:srgbClr val="212121"/>
                </a:solidFill>
                <a:latin typeface="+mj-lt"/>
              </a:rPr>
              <a:t>We can see that there are few features have positive coefficients and few have negative.</a:t>
            </a:r>
          </a:p>
          <a:p>
            <a:pPr>
              <a:buFont typeface="+mj-lt"/>
              <a:buAutoNum type="arabicPeriod"/>
            </a:pPr>
            <a:r>
              <a:rPr lang="en-US" dirty="0">
                <a:solidFill>
                  <a:srgbClr val="212121"/>
                </a:solidFill>
                <a:latin typeface="+mj-lt"/>
              </a:rPr>
              <a:t>Many features have higher p-values and hence became insignificant in the model.</a:t>
            </a:r>
          </a:p>
          <a:p>
            <a:pPr>
              <a:buFont typeface="+mj-lt"/>
              <a:buAutoNum type="arabicPeriod"/>
            </a:pPr>
            <a:endParaRPr lang="en-US" dirty="0">
              <a:solidFill>
                <a:srgbClr val="212121"/>
              </a:solidFill>
              <a:latin typeface="+mj-lt"/>
            </a:endParaRPr>
          </a:p>
          <a:p>
            <a:r>
              <a:rPr lang="en-US" b="1" i="1" dirty="0">
                <a:solidFill>
                  <a:srgbClr val="212121"/>
                </a:solidFill>
                <a:latin typeface="+mj-lt"/>
              </a:rPr>
              <a:t>Coarse tuning (</a:t>
            </a:r>
            <a:r>
              <a:rPr lang="en-US" b="1" i="1" dirty="0" err="1">
                <a:solidFill>
                  <a:srgbClr val="212121"/>
                </a:solidFill>
                <a:latin typeface="+mj-lt"/>
              </a:rPr>
              <a:t>Auto+Manual</a:t>
            </a:r>
            <a:r>
              <a:rPr lang="en-US" b="1" i="1" dirty="0">
                <a:solidFill>
                  <a:srgbClr val="212121"/>
                </a:solidFill>
                <a:latin typeface="+mj-lt"/>
              </a:rPr>
              <a:t>)</a:t>
            </a:r>
          </a:p>
          <a:p>
            <a:endParaRPr lang="en-US" dirty="0">
              <a:solidFill>
                <a:srgbClr val="212121"/>
              </a:solidFill>
              <a:latin typeface="+mj-lt"/>
            </a:endParaRPr>
          </a:p>
          <a:p>
            <a:r>
              <a:rPr lang="en-US" dirty="0">
                <a:solidFill>
                  <a:srgbClr val="212121"/>
                </a:solidFill>
                <a:latin typeface="+mj-lt"/>
              </a:rPr>
              <a:t>We'll first eliminate a few features using Recursive Feature Elimination (RFE), and once we have reached a small set of variables to work with, we can then use manual feature elimination (i.e. manually eliminating features based on observing the p-values and VIFs).</a:t>
            </a:r>
            <a:endParaRPr lang="en-US" b="0" i="0" dirty="0">
              <a:solidFill>
                <a:srgbClr val="212121"/>
              </a:solidFill>
              <a:effectLst/>
              <a:latin typeface="+mj-lt"/>
            </a:endParaRPr>
          </a:p>
        </p:txBody>
      </p:sp>
    </p:spTree>
    <p:extLst>
      <p:ext uri="{BB962C8B-B14F-4D97-AF65-F5344CB8AC3E}">
        <p14:creationId xmlns:p14="http://schemas.microsoft.com/office/powerpoint/2010/main" val="48102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159663"/>
            <a:ext cx="8763001" cy="615553"/>
          </a:xfrm>
        </p:spPr>
        <p:txBody>
          <a:bodyPr/>
          <a:lstStyle/>
          <a:p>
            <a:pPr algn="ctr"/>
            <a:r>
              <a:rPr lang="en-US" sz="4000" b="1" dirty="0">
                <a:latin typeface="+mj-lt"/>
              </a:rPr>
              <a:t>FINAL MODEL III</a:t>
            </a:r>
          </a:p>
        </p:txBody>
      </p:sp>
      <p:sp>
        <p:nvSpPr>
          <p:cNvPr id="5" name="Rectangle 4">
            <a:extLst>
              <a:ext uri="{FF2B5EF4-FFF2-40B4-BE49-F238E27FC236}">
                <a16:creationId xmlns:a16="http://schemas.microsoft.com/office/drawing/2014/main" id="{4F8A0F9F-E5C8-4379-86BF-68EEFD42F5AD}"/>
              </a:ext>
            </a:extLst>
          </p:cNvPr>
          <p:cNvSpPr/>
          <p:nvPr/>
        </p:nvSpPr>
        <p:spPr>
          <a:xfrm>
            <a:off x="328979" y="1237206"/>
            <a:ext cx="2957514" cy="2585323"/>
          </a:xfrm>
          <a:prstGeom prst="rect">
            <a:avLst/>
          </a:prstGeom>
        </p:spPr>
        <p:txBody>
          <a:bodyPr wrap="square">
            <a:spAutoFit/>
          </a:bodyPr>
          <a:lstStyle/>
          <a:p>
            <a:r>
              <a:rPr lang="en-US" dirty="0">
                <a:solidFill>
                  <a:srgbClr val="212121"/>
                </a:solidFill>
                <a:latin typeface="+mj-lt"/>
              </a:rPr>
              <a:t>From the model summary and the VIF list we can see that all the variables are significant and there is no multicollinearity among the variables.</a:t>
            </a:r>
          </a:p>
          <a:p>
            <a:r>
              <a:rPr lang="en-US" dirty="0">
                <a:solidFill>
                  <a:srgbClr val="212121"/>
                </a:solidFill>
                <a:latin typeface="+mj-lt"/>
              </a:rPr>
              <a:t>Hence, we can conclude that </a:t>
            </a:r>
            <a:r>
              <a:rPr lang="en-US" i="1" dirty="0">
                <a:solidFill>
                  <a:srgbClr val="212121"/>
                </a:solidFill>
                <a:latin typeface="+mj-lt"/>
              </a:rPr>
              <a:t>Model-3 log_no_pca_3 will be the final model</a:t>
            </a:r>
            <a:r>
              <a:rPr lang="en-US" dirty="0">
                <a:solidFill>
                  <a:srgbClr val="212121"/>
                </a:solidFill>
                <a:latin typeface="+mj-lt"/>
              </a:rPr>
              <a:t>.</a:t>
            </a:r>
            <a:endParaRPr lang="en-US" b="0" i="0" dirty="0">
              <a:solidFill>
                <a:srgbClr val="212121"/>
              </a:solidFill>
              <a:effectLst/>
              <a:latin typeface="+mj-lt"/>
            </a:endParaRPr>
          </a:p>
        </p:txBody>
      </p:sp>
      <p:pic>
        <p:nvPicPr>
          <p:cNvPr id="6" name="Picture 5">
            <a:extLst>
              <a:ext uri="{FF2B5EF4-FFF2-40B4-BE49-F238E27FC236}">
                <a16:creationId xmlns:a16="http://schemas.microsoft.com/office/drawing/2014/main" id="{830BCDE3-E73F-46C0-A6CF-91F775926F52}"/>
              </a:ext>
            </a:extLst>
          </p:cNvPr>
          <p:cNvPicPr>
            <a:picLocks noChangeAspect="1"/>
          </p:cNvPicPr>
          <p:nvPr/>
        </p:nvPicPr>
        <p:blipFill>
          <a:blip r:embed="rId2"/>
          <a:stretch>
            <a:fillRect/>
          </a:stretch>
        </p:blipFill>
        <p:spPr>
          <a:xfrm>
            <a:off x="3093242" y="959882"/>
            <a:ext cx="2957515" cy="3966298"/>
          </a:xfrm>
          <a:prstGeom prst="rect">
            <a:avLst/>
          </a:prstGeom>
        </p:spPr>
      </p:pic>
      <p:pic>
        <p:nvPicPr>
          <p:cNvPr id="7" name="Picture 6">
            <a:extLst>
              <a:ext uri="{FF2B5EF4-FFF2-40B4-BE49-F238E27FC236}">
                <a16:creationId xmlns:a16="http://schemas.microsoft.com/office/drawing/2014/main" id="{ED187EA3-2DC6-4E25-A810-F9EDE8FF1433}"/>
              </a:ext>
            </a:extLst>
          </p:cNvPr>
          <p:cNvPicPr>
            <a:picLocks noChangeAspect="1"/>
          </p:cNvPicPr>
          <p:nvPr/>
        </p:nvPicPr>
        <p:blipFill>
          <a:blip r:embed="rId3"/>
          <a:stretch>
            <a:fillRect/>
          </a:stretch>
        </p:blipFill>
        <p:spPr>
          <a:xfrm>
            <a:off x="6318128" y="687555"/>
            <a:ext cx="2597271" cy="4238625"/>
          </a:xfrm>
          <a:prstGeom prst="rect">
            <a:avLst/>
          </a:prstGeom>
        </p:spPr>
      </p:pic>
    </p:spTree>
    <p:extLst>
      <p:ext uri="{BB962C8B-B14F-4D97-AF65-F5344CB8AC3E}">
        <p14:creationId xmlns:p14="http://schemas.microsoft.com/office/powerpoint/2010/main" val="420126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76200" y="83463"/>
            <a:ext cx="8763001" cy="1231106"/>
          </a:xfrm>
        </p:spPr>
        <p:txBody>
          <a:bodyPr/>
          <a:lstStyle/>
          <a:p>
            <a:r>
              <a:rPr lang="en-US" sz="4000" b="1" dirty="0">
                <a:latin typeface="+mj-lt"/>
              </a:rPr>
              <a:t> OPTIMAL PROBABILITY CUTOFF POINT</a:t>
            </a:r>
            <a:br>
              <a:rPr lang="en-US" sz="4000" b="1" dirty="0">
                <a:latin typeface="+mj-lt"/>
              </a:rPr>
            </a:br>
            <a:endParaRPr lang="en-US" sz="4000" b="1" dirty="0">
              <a:latin typeface="+mj-lt"/>
            </a:endParaRPr>
          </a:p>
        </p:txBody>
      </p:sp>
      <p:pic>
        <p:nvPicPr>
          <p:cNvPr id="2" name="Picture 1">
            <a:extLst>
              <a:ext uri="{FF2B5EF4-FFF2-40B4-BE49-F238E27FC236}">
                <a16:creationId xmlns:a16="http://schemas.microsoft.com/office/drawing/2014/main" id="{41098A66-C5DA-4C83-8286-CD993FEEBE05}"/>
              </a:ext>
            </a:extLst>
          </p:cNvPr>
          <p:cNvPicPr>
            <a:picLocks noChangeAspect="1"/>
          </p:cNvPicPr>
          <p:nvPr/>
        </p:nvPicPr>
        <p:blipFill>
          <a:blip r:embed="rId2"/>
          <a:stretch>
            <a:fillRect/>
          </a:stretch>
        </p:blipFill>
        <p:spPr>
          <a:xfrm>
            <a:off x="4572000" y="590550"/>
            <a:ext cx="4574898" cy="3539226"/>
          </a:xfrm>
          <a:prstGeom prst="rect">
            <a:avLst/>
          </a:prstGeom>
        </p:spPr>
      </p:pic>
      <p:sp>
        <p:nvSpPr>
          <p:cNvPr id="4" name="TextBox 3">
            <a:extLst>
              <a:ext uri="{FF2B5EF4-FFF2-40B4-BE49-F238E27FC236}">
                <a16:creationId xmlns:a16="http://schemas.microsoft.com/office/drawing/2014/main" id="{CA42F429-B74A-4960-B56F-75DAD1D85EB9}"/>
              </a:ext>
            </a:extLst>
          </p:cNvPr>
          <p:cNvSpPr txBox="1"/>
          <p:nvPr/>
        </p:nvSpPr>
        <p:spPr>
          <a:xfrm>
            <a:off x="86139" y="800296"/>
            <a:ext cx="4866861" cy="3139321"/>
          </a:xfrm>
          <a:prstGeom prst="rect">
            <a:avLst/>
          </a:prstGeom>
          <a:noFill/>
        </p:spPr>
        <p:txBody>
          <a:bodyPr wrap="square" rtlCol="0">
            <a:spAutoFit/>
          </a:bodyPr>
          <a:lstStyle/>
          <a:p>
            <a:r>
              <a:rPr lang="en-US" dirty="0"/>
              <a:t>Accuracy - Becomes stable around 0.6</a:t>
            </a:r>
          </a:p>
          <a:p>
            <a:endParaRPr lang="en-US" dirty="0"/>
          </a:p>
          <a:p>
            <a:r>
              <a:rPr lang="en-US" dirty="0"/>
              <a:t>Sensitivity - Decreases with the increased probability.</a:t>
            </a:r>
          </a:p>
          <a:p>
            <a:endParaRPr lang="en-US" dirty="0"/>
          </a:p>
          <a:p>
            <a:r>
              <a:rPr lang="en-US" dirty="0"/>
              <a:t>Specificity - Increases with the increasing probability.</a:t>
            </a:r>
          </a:p>
          <a:p>
            <a:endParaRPr lang="en-US" dirty="0"/>
          </a:p>
          <a:p>
            <a:r>
              <a:rPr lang="en-US" dirty="0"/>
              <a:t>At point 0.6 where the three parameters cut each other, we can see that there is a balance between sensitivity and specificity with a good accuracy.</a:t>
            </a:r>
          </a:p>
        </p:txBody>
      </p:sp>
      <p:sp>
        <p:nvSpPr>
          <p:cNvPr id="10" name="Rectangle 9">
            <a:extLst>
              <a:ext uri="{FF2B5EF4-FFF2-40B4-BE49-F238E27FC236}">
                <a16:creationId xmlns:a16="http://schemas.microsoft.com/office/drawing/2014/main" id="{A62A378E-0654-4B8D-B270-A18BEB8D94A8}"/>
              </a:ext>
            </a:extLst>
          </p:cNvPr>
          <p:cNvSpPr/>
          <p:nvPr/>
        </p:nvSpPr>
        <p:spPr>
          <a:xfrm>
            <a:off x="53009" y="4128830"/>
            <a:ext cx="8763000" cy="923330"/>
          </a:xfrm>
          <a:prstGeom prst="rect">
            <a:avLst/>
          </a:prstGeom>
        </p:spPr>
        <p:txBody>
          <a:bodyPr wrap="square">
            <a:spAutoFit/>
          </a:bodyPr>
          <a:lstStyle/>
          <a:p>
            <a:r>
              <a:rPr lang="en-US" dirty="0"/>
              <a:t>Here we are intended to achieve better sensitivity than accuracy and specificity. Though as per the above curve, we should take 0.6 as the optimum probability cutoff, we are taking 0.5 for achieving higher sensitivity, which is our main goal.</a:t>
            </a:r>
          </a:p>
        </p:txBody>
      </p:sp>
    </p:spTree>
    <p:extLst>
      <p:ext uri="{BB962C8B-B14F-4D97-AF65-F5344CB8AC3E}">
        <p14:creationId xmlns:p14="http://schemas.microsoft.com/office/powerpoint/2010/main" val="95604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159663"/>
            <a:ext cx="8763001" cy="615553"/>
          </a:xfrm>
        </p:spPr>
        <p:txBody>
          <a:bodyPr/>
          <a:lstStyle/>
          <a:p>
            <a:pPr algn="ctr"/>
            <a:r>
              <a:rPr lang="en-US" sz="4000" b="1" dirty="0">
                <a:latin typeface="+mj-lt"/>
              </a:rPr>
              <a:t>MODEL SUMMARY</a:t>
            </a:r>
            <a:endParaRPr lang="en-US" sz="4000" dirty="0">
              <a:latin typeface="+mj-lt"/>
            </a:endParaRPr>
          </a:p>
        </p:txBody>
      </p:sp>
      <p:sp>
        <p:nvSpPr>
          <p:cNvPr id="4" name="Rectangle 3">
            <a:extLst>
              <a:ext uri="{FF2B5EF4-FFF2-40B4-BE49-F238E27FC236}">
                <a16:creationId xmlns:a16="http://schemas.microsoft.com/office/drawing/2014/main" id="{CC188320-976C-45A1-B1FF-F32B78DC2A28}"/>
              </a:ext>
            </a:extLst>
          </p:cNvPr>
          <p:cNvSpPr/>
          <p:nvPr/>
        </p:nvSpPr>
        <p:spPr>
          <a:xfrm>
            <a:off x="248479" y="959882"/>
            <a:ext cx="3561522" cy="3416320"/>
          </a:xfrm>
          <a:prstGeom prst="rect">
            <a:avLst/>
          </a:prstGeom>
        </p:spPr>
        <p:txBody>
          <a:bodyPr wrap="square">
            <a:spAutoFit/>
          </a:bodyPr>
          <a:lstStyle/>
          <a:p>
            <a:r>
              <a:rPr lang="en-US" b="1" dirty="0">
                <a:latin typeface="+mj-lt"/>
              </a:rPr>
              <a:t>Train set</a:t>
            </a:r>
          </a:p>
          <a:p>
            <a:pPr lvl="1"/>
            <a:r>
              <a:rPr lang="en-US" dirty="0">
                <a:latin typeface="+mj-lt"/>
              </a:rPr>
              <a:t>Accuracy = 0.85</a:t>
            </a:r>
          </a:p>
          <a:p>
            <a:pPr lvl="1"/>
            <a:r>
              <a:rPr lang="en-US" dirty="0">
                <a:latin typeface="+mj-lt"/>
              </a:rPr>
              <a:t>Sensitivity = 0.89</a:t>
            </a:r>
          </a:p>
          <a:p>
            <a:pPr lvl="1"/>
            <a:r>
              <a:rPr lang="en-US" dirty="0">
                <a:latin typeface="+mj-lt"/>
              </a:rPr>
              <a:t>Specificity = 0.81</a:t>
            </a:r>
          </a:p>
          <a:p>
            <a:r>
              <a:rPr lang="en-US" b="1" dirty="0">
                <a:latin typeface="+mj-lt"/>
              </a:rPr>
              <a:t>Test set</a:t>
            </a:r>
          </a:p>
          <a:p>
            <a:pPr lvl="1"/>
            <a:r>
              <a:rPr lang="en-US" dirty="0">
                <a:latin typeface="+mj-lt"/>
              </a:rPr>
              <a:t>Accuracy = 0.82</a:t>
            </a:r>
          </a:p>
          <a:p>
            <a:pPr lvl="1"/>
            <a:r>
              <a:rPr lang="en-US" dirty="0">
                <a:latin typeface="+mj-lt"/>
              </a:rPr>
              <a:t>Sensitivity = 0.83</a:t>
            </a:r>
          </a:p>
          <a:p>
            <a:pPr lvl="1"/>
            <a:r>
              <a:rPr lang="en-US" dirty="0">
                <a:latin typeface="+mj-lt"/>
              </a:rPr>
              <a:t>Specificity = 0.82</a:t>
            </a:r>
          </a:p>
          <a:p>
            <a:r>
              <a:rPr lang="en-US" dirty="0">
                <a:latin typeface="+mj-lt"/>
              </a:rPr>
              <a:t>Overall, the model is performing well in the test set, what it had learnt from the train set.</a:t>
            </a:r>
          </a:p>
          <a:p>
            <a:endParaRPr lang="en-US" dirty="0">
              <a:latin typeface="+mj-lt"/>
            </a:endParaRPr>
          </a:p>
        </p:txBody>
      </p:sp>
      <p:sp>
        <p:nvSpPr>
          <p:cNvPr id="2" name="Rectangle 1">
            <a:extLst>
              <a:ext uri="{FF2B5EF4-FFF2-40B4-BE49-F238E27FC236}">
                <a16:creationId xmlns:a16="http://schemas.microsoft.com/office/drawing/2014/main" id="{12F432D5-2474-4837-B998-809B053E920E}"/>
              </a:ext>
            </a:extLst>
          </p:cNvPr>
          <p:cNvSpPr/>
          <p:nvPr/>
        </p:nvSpPr>
        <p:spPr>
          <a:xfrm>
            <a:off x="4038600" y="846951"/>
            <a:ext cx="4876800" cy="3693319"/>
          </a:xfrm>
          <a:prstGeom prst="rect">
            <a:avLst/>
          </a:prstGeom>
        </p:spPr>
        <p:txBody>
          <a:bodyPr wrap="square">
            <a:spAutoFit/>
          </a:bodyPr>
          <a:lstStyle/>
          <a:p>
            <a:r>
              <a:rPr lang="en-US" b="1" dirty="0">
                <a:solidFill>
                  <a:srgbClr val="212121"/>
                </a:solidFill>
                <a:latin typeface="+mj-lt"/>
              </a:rPr>
              <a:t>Final conclusion with no PCA</a:t>
            </a:r>
          </a:p>
          <a:p>
            <a:pPr marL="285750" indent="-285750">
              <a:buFont typeface="Arial" panose="020B0604020202020204" pitchFamily="34" charset="0"/>
              <a:buChar char="•"/>
            </a:pPr>
            <a:r>
              <a:rPr lang="en-US" dirty="0">
                <a:solidFill>
                  <a:srgbClr val="212121"/>
                </a:solidFill>
                <a:latin typeface="+mj-lt"/>
              </a:rPr>
              <a:t>We can see that the logistic model with no PCA has good sensitivity and accuracy, which are comparable to the models with PCA. </a:t>
            </a:r>
          </a:p>
          <a:p>
            <a:pPr marL="285750" indent="-285750">
              <a:buFont typeface="Arial" panose="020B0604020202020204" pitchFamily="34" charset="0"/>
              <a:buChar char="•"/>
            </a:pPr>
            <a:r>
              <a:rPr lang="en-US" dirty="0">
                <a:solidFill>
                  <a:srgbClr val="212121"/>
                </a:solidFill>
                <a:latin typeface="+mj-lt"/>
              </a:rPr>
              <a:t>So, we can go for the more simplistic model such as logistic regression with PCA as it explains the important predictor variables as well as the significance of each variable. </a:t>
            </a:r>
          </a:p>
          <a:p>
            <a:pPr marL="285750" indent="-285750">
              <a:buFont typeface="Arial" panose="020B0604020202020204" pitchFamily="34" charset="0"/>
              <a:buChar char="•"/>
            </a:pPr>
            <a:r>
              <a:rPr lang="en-US" dirty="0">
                <a:solidFill>
                  <a:srgbClr val="212121"/>
                </a:solidFill>
                <a:latin typeface="+mj-lt"/>
              </a:rPr>
              <a:t>The model also helps us to identify the variables which should be act upon for making the decision of the to be churned customers. Hence, the model is more relevant in terms of explaining to the business.</a:t>
            </a:r>
            <a:endParaRPr lang="en-US" b="0" i="0" dirty="0">
              <a:solidFill>
                <a:srgbClr val="212121"/>
              </a:solidFill>
              <a:effectLst/>
              <a:latin typeface="+mj-lt"/>
            </a:endParaRPr>
          </a:p>
        </p:txBody>
      </p:sp>
    </p:spTree>
    <p:extLst>
      <p:ext uri="{BB962C8B-B14F-4D97-AF65-F5344CB8AC3E}">
        <p14:creationId xmlns:p14="http://schemas.microsoft.com/office/powerpoint/2010/main" val="154608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76200" y="83463"/>
            <a:ext cx="8763001" cy="615553"/>
          </a:xfrm>
        </p:spPr>
        <p:txBody>
          <a:bodyPr/>
          <a:lstStyle/>
          <a:p>
            <a:pPr algn="ctr"/>
            <a:r>
              <a:rPr lang="en-US" sz="4000" b="1" dirty="0">
                <a:solidFill>
                  <a:srgbClr val="212121"/>
                </a:solidFill>
                <a:latin typeface="+mj-lt"/>
              </a:rPr>
              <a:t>TOP PREDICTORS</a:t>
            </a:r>
            <a:endParaRPr lang="en-US" sz="4000" dirty="0">
              <a:latin typeface="+mj-lt"/>
            </a:endParaRPr>
          </a:p>
        </p:txBody>
      </p:sp>
      <p:sp>
        <p:nvSpPr>
          <p:cNvPr id="3" name="Rectangle 2">
            <a:extLst>
              <a:ext uri="{FF2B5EF4-FFF2-40B4-BE49-F238E27FC236}">
                <a16:creationId xmlns:a16="http://schemas.microsoft.com/office/drawing/2014/main" id="{535B6197-E39E-4DD9-AD19-18BBBE6191D0}"/>
              </a:ext>
            </a:extLst>
          </p:cNvPr>
          <p:cNvSpPr/>
          <p:nvPr/>
        </p:nvSpPr>
        <p:spPr>
          <a:xfrm>
            <a:off x="16565" y="904388"/>
            <a:ext cx="6245561" cy="646331"/>
          </a:xfrm>
          <a:prstGeom prst="rect">
            <a:avLst/>
          </a:prstGeom>
        </p:spPr>
        <p:txBody>
          <a:bodyPr wrap="square">
            <a:spAutoFit/>
          </a:bodyPr>
          <a:lstStyle/>
          <a:p>
            <a:r>
              <a:rPr lang="en-US" dirty="0">
                <a:solidFill>
                  <a:srgbClr val="212121"/>
                </a:solidFill>
                <a:latin typeface="+mj-lt"/>
              </a:rPr>
              <a:t>These are few top variables selected in the logistic regression model.</a:t>
            </a:r>
            <a:endParaRPr lang="en-US" b="0" i="0" dirty="0">
              <a:solidFill>
                <a:srgbClr val="212121"/>
              </a:solidFill>
              <a:effectLst/>
              <a:latin typeface="+mj-lt"/>
            </a:endParaRPr>
          </a:p>
        </p:txBody>
      </p:sp>
      <p:pic>
        <p:nvPicPr>
          <p:cNvPr id="5" name="Picture 4">
            <a:extLst>
              <a:ext uri="{FF2B5EF4-FFF2-40B4-BE49-F238E27FC236}">
                <a16:creationId xmlns:a16="http://schemas.microsoft.com/office/drawing/2014/main" id="{744B52F1-106A-45E9-B0C9-465263455FF9}"/>
              </a:ext>
            </a:extLst>
          </p:cNvPr>
          <p:cNvPicPr>
            <a:picLocks noChangeAspect="1"/>
          </p:cNvPicPr>
          <p:nvPr/>
        </p:nvPicPr>
        <p:blipFill>
          <a:blip r:embed="rId2"/>
          <a:stretch>
            <a:fillRect/>
          </a:stretch>
        </p:blipFill>
        <p:spPr>
          <a:xfrm>
            <a:off x="6262126" y="666750"/>
            <a:ext cx="2577075" cy="4191000"/>
          </a:xfrm>
          <a:prstGeom prst="rect">
            <a:avLst/>
          </a:prstGeom>
        </p:spPr>
      </p:pic>
      <p:sp>
        <p:nvSpPr>
          <p:cNvPr id="6" name="Rectangle 5">
            <a:extLst>
              <a:ext uri="{FF2B5EF4-FFF2-40B4-BE49-F238E27FC236}">
                <a16:creationId xmlns:a16="http://schemas.microsoft.com/office/drawing/2014/main" id="{0D0513B6-F008-430E-9081-B4A8318A5E27}"/>
              </a:ext>
            </a:extLst>
          </p:cNvPr>
          <p:cNvSpPr/>
          <p:nvPr/>
        </p:nvSpPr>
        <p:spPr>
          <a:xfrm>
            <a:off x="76200" y="1864991"/>
            <a:ext cx="6172200" cy="2308324"/>
          </a:xfrm>
          <a:prstGeom prst="rect">
            <a:avLst/>
          </a:prstGeom>
        </p:spPr>
        <p:txBody>
          <a:bodyPr wrap="square">
            <a:spAutoFit/>
          </a:bodyPr>
          <a:lstStyle/>
          <a:p>
            <a:r>
              <a:rPr lang="en-US" dirty="0">
                <a:solidFill>
                  <a:srgbClr val="212121"/>
                </a:solidFill>
                <a:latin typeface="+mj-lt"/>
              </a:rPr>
              <a:t>We can see most of the top variables have negative coefficients. That means, the variables are inversely correlated with the churn probability.</a:t>
            </a:r>
          </a:p>
          <a:p>
            <a:endParaRPr lang="en-US" dirty="0">
              <a:solidFill>
                <a:srgbClr val="212121"/>
              </a:solidFill>
              <a:latin typeface="+mj-lt"/>
            </a:endParaRPr>
          </a:p>
          <a:p>
            <a:r>
              <a:rPr lang="en-US" dirty="0">
                <a:solidFill>
                  <a:srgbClr val="212121"/>
                </a:solidFill>
                <a:latin typeface="+mj-lt"/>
              </a:rPr>
              <a:t>For example, </a:t>
            </a:r>
          </a:p>
          <a:p>
            <a:r>
              <a:rPr lang="en-US" dirty="0">
                <a:solidFill>
                  <a:srgbClr val="212121"/>
                </a:solidFill>
                <a:latin typeface="+mj-lt"/>
              </a:rPr>
              <a:t>If the total incoming minutes of usage (total_ic_mou_8) is lesser in the month of August than any other month, then there is a higher chance that the customer is likely to churn.</a:t>
            </a:r>
            <a:endParaRPr lang="en-US" b="0" i="0" dirty="0">
              <a:solidFill>
                <a:srgbClr val="212121"/>
              </a:solidFill>
              <a:effectLst/>
              <a:latin typeface="+mj-lt"/>
            </a:endParaRPr>
          </a:p>
        </p:txBody>
      </p:sp>
    </p:spTree>
    <p:extLst>
      <p:ext uri="{BB962C8B-B14F-4D97-AF65-F5344CB8AC3E}">
        <p14:creationId xmlns:p14="http://schemas.microsoft.com/office/powerpoint/2010/main" val="207067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76200" y="98180"/>
            <a:ext cx="8763001" cy="615553"/>
          </a:xfrm>
        </p:spPr>
        <p:txBody>
          <a:bodyPr/>
          <a:lstStyle/>
          <a:p>
            <a:pPr algn="ctr"/>
            <a:r>
              <a:rPr lang="en-US" sz="4000" b="1" dirty="0">
                <a:latin typeface="+mj-lt"/>
              </a:rPr>
              <a:t>RECOMMENDATION</a:t>
            </a:r>
          </a:p>
        </p:txBody>
      </p:sp>
      <p:sp>
        <p:nvSpPr>
          <p:cNvPr id="2" name="Rectangle 1">
            <a:extLst>
              <a:ext uri="{FF2B5EF4-FFF2-40B4-BE49-F238E27FC236}">
                <a16:creationId xmlns:a16="http://schemas.microsoft.com/office/drawing/2014/main" id="{42258B18-8AC5-4928-9C04-20B8C2D06A88}"/>
              </a:ext>
            </a:extLst>
          </p:cNvPr>
          <p:cNvSpPr/>
          <p:nvPr/>
        </p:nvSpPr>
        <p:spPr>
          <a:xfrm>
            <a:off x="76200" y="867945"/>
            <a:ext cx="8991600" cy="4247317"/>
          </a:xfrm>
          <a:prstGeom prst="rect">
            <a:avLst/>
          </a:prstGeom>
        </p:spPr>
        <p:txBody>
          <a:bodyPr wrap="square">
            <a:spAutoFit/>
          </a:bodyPr>
          <a:lstStyle/>
          <a:p>
            <a:r>
              <a:rPr lang="en-US" dirty="0"/>
              <a:t>1. Target the customers, whose minutes of usage of the incoming local calls and outgoing ISD calls are less in the action phase (mostly in the month of August).</a:t>
            </a:r>
          </a:p>
          <a:p>
            <a:r>
              <a:rPr lang="en-US" dirty="0"/>
              <a:t>2. Target the customers, whose outgoing others charge in July and incoming others on August are less.</a:t>
            </a:r>
          </a:p>
          <a:p>
            <a:r>
              <a:rPr lang="en-US" dirty="0"/>
              <a:t>3. Also, the customers having value based cost in the action phase increased are more likely to churn than the other customers. Hence, these customers may be a good target to provide offer.</a:t>
            </a:r>
          </a:p>
          <a:p>
            <a:r>
              <a:rPr lang="en-US" dirty="0"/>
              <a:t>4. Customers having decreasing local incoming minutes of usage for operators T to fixed lines of T for the month of August are more likely to churn.</a:t>
            </a:r>
          </a:p>
          <a:p>
            <a:r>
              <a:rPr lang="en-US" dirty="0"/>
              <a:t>5. Customers decreasing monthly 3g usage for August are most probable to churn.</a:t>
            </a:r>
          </a:p>
          <a:p>
            <a:r>
              <a:rPr lang="en-US" dirty="0"/>
              <a:t>6. Customers having decreasing incoming minutes of usage for operators T to fixed lines of T for August are more likely to churn.</a:t>
            </a:r>
          </a:p>
          <a:p>
            <a:r>
              <a:rPr lang="en-US" dirty="0"/>
              <a:t>7. roam_og_mou_8 variables have positive coefficients (2.1247). That means for the customers, whose roaming outgoing minutes of usage is increasing are more likely to churn.</a:t>
            </a:r>
          </a:p>
          <a:p>
            <a:endParaRPr lang="en-US" b="0" i="0" dirty="0">
              <a:solidFill>
                <a:srgbClr val="212121"/>
              </a:solidFill>
              <a:effectLst/>
              <a:latin typeface="Roboto"/>
            </a:endParaRPr>
          </a:p>
        </p:txBody>
      </p:sp>
    </p:spTree>
    <p:extLst>
      <p:ext uri="{BB962C8B-B14F-4D97-AF65-F5344CB8AC3E}">
        <p14:creationId xmlns:p14="http://schemas.microsoft.com/office/powerpoint/2010/main" val="39002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6975" y="742950"/>
            <a:ext cx="4857750" cy="630942"/>
          </a:xfrm>
          <a:prstGeom prst="rect">
            <a:avLst/>
          </a:prstGeom>
        </p:spPr>
        <p:txBody>
          <a:bodyPr vert="horz" wrap="square" lIns="0" tIns="15240" rIns="0" bIns="0" rtlCol="0">
            <a:spAutoFit/>
          </a:bodyPr>
          <a:lstStyle/>
          <a:p>
            <a:pPr marL="12700" algn="ctr">
              <a:lnSpc>
                <a:spcPct val="100000"/>
              </a:lnSpc>
              <a:spcBef>
                <a:spcPts val="120"/>
              </a:spcBef>
            </a:pPr>
            <a:r>
              <a:rPr lang="en-US" sz="4000" b="1" spc="-30" dirty="0">
                <a:latin typeface="+mn-lt"/>
                <a:cs typeface="Arial MT"/>
              </a:rPr>
              <a:t>TABLE OF CONTENTS</a:t>
            </a:r>
            <a:endParaRPr sz="4000" b="1" dirty="0">
              <a:latin typeface="+mn-lt"/>
              <a:cs typeface="Arial MT"/>
            </a:endParaRPr>
          </a:p>
        </p:txBody>
      </p:sp>
      <p:sp>
        <p:nvSpPr>
          <p:cNvPr id="4" name="TextBox 3">
            <a:extLst>
              <a:ext uri="{FF2B5EF4-FFF2-40B4-BE49-F238E27FC236}">
                <a16:creationId xmlns:a16="http://schemas.microsoft.com/office/drawing/2014/main" id="{B026F8C3-5436-4B19-9103-A544EECB96E1}"/>
              </a:ext>
            </a:extLst>
          </p:cNvPr>
          <p:cNvSpPr txBox="1"/>
          <p:nvPr/>
        </p:nvSpPr>
        <p:spPr>
          <a:xfrm>
            <a:off x="1181100" y="1657350"/>
            <a:ext cx="7429500"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t>Overview</a:t>
            </a:r>
          </a:p>
          <a:p>
            <a:pPr marL="342900" indent="-342900">
              <a:buFont typeface="Wingdings" panose="05000000000000000000" pitchFamily="2" charset="2"/>
              <a:buChar char="Ø"/>
            </a:pPr>
            <a:r>
              <a:rPr lang="en-US" dirty="0"/>
              <a:t>Understanding &amp; Defining Churn</a:t>
            </a:r>
          </a:p>
          <a:p>
            <a:pPr marL="342900" indent="-342900">
              <a:buFont typeface="Wingdings" panose="05000000000000000000" pitchFamily="2" charset="2"/>
              <a:buChar char="Ø"/>
            </a:pPr>
            <a:r>
              <a:rPr lang="en-US" dirty="0"/>
              <a:t>Understanding Customer Behavior During Churn</a:t>
            </a:r>
          </a:p>
          <a:p>
            <a:pPr marL="342900" indent="-342900">
              <a:buFont typeface="Wingdings" panose="05000000000000000000" pitchFamily="2" charset="2"/>
              <a:buChar char="Ø"/>
            </a:pPr>
            <a:r>
              <a:rPr lang="en-US" dirty="0"/>
              <a:t>Data preparation</a:t>
            </a:r>
          </a:p>
          <a:p>
            <a:pPr marL="342900" indent="-342900">
              <a:buFont typeface="Wingdings" panose="05000000000000000000" pitchFamily="2" charset="2"/>
              <a:buChar char="Ø"/>
            </a:pPr>
            <a:r>
              <a:rPr lang="en-US" dirty="0"/>
              <a:t>Exploratory data analysis</a:t>
            </a:r>
          </a:p>
          <a:p>
            <a:pPr marL="342900" indent="-342900">
              <a:buFont typeface="Wingdings" panose="05000000000000000000" pitchFamily="2" charset="2"/>
              <a:buChar char="Ø"/>
            </a:pPr>
            <a:r>
              <a:rPr lang="en-US" dirty="0"/>
              <a:t>Model Summary conclusion with PCA for Logistic regression, Support Vector Machine(SVM) with PCA, Decision Tree, Random Forest</a:t>
            </a:r>
          </a:p>
          <a:p>
            <a:pPr marL="342900" indent="-342900">
              <a:buFont typeface="Wingdings" panose="05000000000000000000" pitchFamily="2" charset="2"/>
              <a:buChar char="Ø"/>
            </a:pPr>
            <a:r>
              <a:rPr lang="en-US" dirty="0">
                <a:solidFill>
                  <a:srgbClr val="212121"/>
                </a:solidFill>
              </a:rPr>
              <a:t>Logistic regression with No PCA</a:t>
            </a:r>
          </a:p>
          <a:p>
            <a:pPr marL="342900" indent="-342900">
              <a:buFont typeface="Wingdings" panose="05000000000000000000" pitchFamily="2" charset="2"/>
              <a:buChar char="Ø"/>
            </a:pPr>
            <a:r>
              <a:rPr lang="en-US" dirty="0">
                <a:solidFill>
                  <a:srgbClr val="212121"/>
                </a:solidFill>
              </a:rPr>
              <a:t>Final model summary with top predictors and business recommendation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981200" y="321241"/>
            <a:ext cx="5901055" cy="615553"/>
          </a:xfrm>
        </p:spPr>
        <p:txBody>
          <a:bodyPr/>
          <a:lstStyle/>
          <a:p>
            <a:pPr algn="ctr"/>
            <a:r>
              <a:rPr lang="en-US" sz="4000" b="1" dirty="0">
                <a:latin typeface="+mj-lt"/>
              </a:rPr>
              <a:t>OVERVIEW</a:t>
            </a:r>
          </a:p>
        </p:txBody>
      </p:sp>
      <p:sp>
        <p:nvSpPr>
          <p:cNvPr id="109" name="TextBox 108">
            <a:extLst>
              <a:ext uri="{FF2B5EF4-FFF2-40B4-BE49-F238E27FC236}">
                <a16:creationId xmlns:a16="http://schemas.microsoft.com/office/drawing/2014/main" id="{023469C9-27D5-42D0-839D-ADE90F7F0139}"/>
              </a:ext>
            </a:extLst>
          </p:cNvPr>
          <p:cNvSpPr txBox="1"/>
          <p:nvPr/>
        </p:nvSpPr>
        <p:spPr>
          <a:xfrm>
            <a:off x="304800" y="1128940"/>
            <a:ext cx="83134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marL="285750" indent="-285750">
              <a:buFont typeface="Arial" panose="020B0604020202020204" pitchFamily="34" charset="0"/>
              <a:buChar char="•"/>
            </a:pPr>
            <a:r>
              <a:rPr lang="en-US" dirty="0">
                <a:latin typeface="+mj-lt"/>
              </a:rPr>
              <a:t>For many incumbent operators, retaining high profitable customers is the number one business goal.</a:t>
            </a:r>
          </a:p>
          <a:p>
            <a:pPr marL="285750" indent="-285750">
              <a:buFont typeface="Arial" panose="020B0604020202020204" pitchFamily="34" charset="0"/>
              <a:buChar char="•"/>
            </a:pPr>
            <a:r>
              <a:rPr lang="en-US" dirty="0">
                <a:latin typeface="+mj-lt"/>
              </a:rPr>
              <a:t>To reduce customer churn, telecom companies need to predict which customers are at high risk of churn.</a:t>
            </a:r>
          </a:p>
          <a:p>
            <a:pPr marL="285750" indent="-285750">
              <a:buFont typeface="Arial" panose="020B0604020202020204" pitchFamily="34" charset="0"/>
              <a:buChar char="•"/>
            </a:pPr>
            <a:r>
              <a:rPr lang="en-US" dirty="0">
                <a:latin typeface="+mj-lt"/>
              </a:rPr>
              <a:t>In this project, we will analyze customer-level data of a leading telecom firm, build predictive models to identify customers at high risk of churn and identify the main indicators of churn.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75259" y="133350"/>
            <a:ext cx="8587741" cy="615553"/>
          </a:xfrm>
        </p:spPr>
        <p:txBody>
          <a:bodyPr/>
          <a:lstStyle/>
          <a:p>
            <a:pPr algn="ctr"/>
            <a:r>
              <a:rPr lang="en-US" sz="4000" b="1" dirty="0">
                <a:latin typeface="+mj-lt"/>
              </a:rPr>
              <a:t>UNDERSTANDING &amp; DEFINING CHURN</a:t>
            </a:r>
          </a:p>
        </p:txBody>
      </p:sp>
      <p:sp>
        <p:nvSpPr>
          <p:cNvPr id="109" name="TextBox 108">
            <a:extLst>
              <a:ext uri="{FF2B5EF4-FFF2-40B4-BE49-F238E27FC236}">
                <a16:creationId xmlns:a16="http://schemas.microsoft.com/office/drawing/2014/main" id="{023469C9-27D5-42D0-839D-ADE90F7F0139}"/>
              </a:ext>
            </a:extLst>
          </p:cNvPr>
          <p:cNvSpPr txBox="1"/>
          <p:nvPr/>
        </p:nvSpPr>
        <p:spPr>
          <a:xfrm>
            <a:off x="182879" y="819150"/>
            <a:ext cx="880872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main models of payment in the telecom industry - postpaid (customers pay a monthly/annual bill after using the services) and prepaid (customers pay/recharge with a certain amount in advance and then use the services).</a:t>
            </a:r>
          </a:p>
          <a:p>
            <a:pPr marL="285750" indent="-285750">
              <a:buFont typeface="Arial" panose="020B0604020202020204" pitchFamily="34" charset="0"/>
              <a:buChar char="•"/>
            </a:pPr>
            <a:r>
              <a:rPr lang="en-US" dirty="0"/>
              <a:t>In the postpaid model, when customers want to switch to another operator, they usually inform the existing operator to terminate the services, and we directly know that this is an instance of churn.</a:t>
            </a:r>
          </a:p>
          <a:p>
            <a:pPr marL="285750" indent="-285750">
              <a:buFont typeface="Arial" panose="020B0604020202020204" pitchFamily="34" charset="0"/>
              <a:buChar char="•"/>
            </a:pPr>
            <a:r>
              <a:rPr lang="en-US" dirty="0"/>
              <a:t>However, in the prepaid model, customers who want to switch to another network can simply stop using the services without any notice, and it is hard to know whether someone has actually churned or is simply not using the services temporarily (e.g. someone may be on a trip abroad for a month or two and then intend to resume using the services again).</a:t>
            </a:r>
          </a:p>
          <a:p>
            <a:pPr marL="285750" indent="-285750">
              <a:buFont typeface="Arial" panose="020B0604020202020204" pitchFamily="34" charset="0"/>
              <a:buChar char="•"/>
            </a:pPr>
            <a:r>
              <a:rPr lang="en-US" dirty="0"/>
              <a:t>There are various ways to define churn, such as:</a:t>
            </a:r>
          </a:p>
          <a:p>
            <a:pPr marL="742950" lvl="1" indent="-285750">
              <a:buFont typeface="Arial" panose="020B0604020202020204" pitchFamily="34" charset="0"/>
              <a:buChar char="•"/>
            </a:pPr>
            <a:r>
              <a:rPr lang="en-US" dirty="0"/>
              <a:t>Revenue-based churn</a:t>
            </a:r>
          </a:p>
          <a:p>
            <a:pPr marL="742950" lvl="1" indent="-285750">
              <a:buFont typeface="Arial" panose="020B0604020202020204" pitchFamily="34" charset="0"/>
              <a:buChar char="•"/>
            </a:pPr>
            <a:r>
              <a:rPr lang="en-US" dirty="0"/>
              <a:t>Usage-based churn</a:t>
            </a:r>
          </a:p>
        </p:txBody>
      </p:sp>
    </p:spTree>
    <p:extLst>
      <p:ext uri="{BB962C8B-B14F-4D97-AF65-F5344CB8AC3E}">
        <p14:creationId xmlns:p14="http://schemas.microsoft.com/office/powerpoint/2010/main" val="3068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76200" y="57150"/>
            <a:ext cx="8610601" cy="615553"/>
          </a:xfrm>
        </p:spPr>
        <p:txBody>
          <a:bodyPr/>
          <a:lstStyle/>
          <a:p>
            <a:pPr algn="ctr"/>
            <a:r>
              <a:rPr lang="en-US" sz="4000" b="1" dirty="0">
                <a:latin typeface="+mn-lt"/>
              </a:rPr>
              <a:t>CUSTOMER BEHAVIOR DURING CHURN</a:t>
            </a:r>
          </a:p>
        </p:txBody>
      </p:sp>
      <p:sp>
        <p:nvSpPr>
          <p:cNvPr id="13" name="Title 107">
            <a:extLst>
              <a:ext uri="{FF2B5EF4-FFF2-40B4-BE49-F238E27FC236}">
                <a16:creationId xmlns:a16="http://schemas.microsoft.com/office/drawing/2014/main" id="{B40A492C-7633-4E6F-AD42-CAD701825524}"/>
              </a:ext>
            </a:extLst>
          </p:cNvPr>
          <p:cNvSpPr txBox="1">
            <a:spLocks/>
          </p:cNvSpPr>
          <p:nvPr/>
        </p:nvSpPr>
        <p:spPr>
          <a:xfrm>
            <a:off x="76200" y="438150"/>
            <a:ext cx="8610601" cy="4708981"/>
          </a:xfrm>
          <a:prstGeom prst="rect">
            <a:avLst/>
          </a:prstGeom>
        </p:spPr>
        <p:txBody>
          <a:bodyPr wrap="square" lIns="0" tIns="0" rIns="0" bIns="0">
            <a:spAutoFit/>
          </a:bodyPr>
          <a:lstStyle>
            <a:lvl1pPr>
              <a:defRPr sz="5200" b="0" i="0">
                <a:solidFill>
                  <a:schemeClr val="tx1"/>
                </a:solidFill>
                <a:latin typeface="Trebuchet MS"/>
                <a:ea typeface="+mj-ea"/>
                <a:cs typeface="Trebuchet MS"/>
              </a:defRPr>
            </a:lvl1pPr>
          </a:lstStyle>
          <a:p>
            <a:endParaRPr lang="en-US" sz="1800" dirty="0">
              <a:latin typeface="+mj-lt"/>
            </a:endParaRPr>
          </a:p>
          <a:p>
            <a:r>
              <a:rPr lang="en-US" sz="1800" dirty="0">
                <a:latin typeface="+mj-lt"/>
              </a:rPr>
              <a:t>In churn prediction, we assume that there are three phases of customer lifecycle:</a:t>
            </a:r>
          </a:p>
          <a:p>
            <a:pPr marL="285750" lvl="0" indent="-285750">
              <a:buFont typeface="Arial" panose="020B0604020202020204" pitchFamily="34" charset="0"/>
              <a:buChar char="•"/>
            </a:pPr>
            <a:r>
              <a:rPr lang="en-US" sz="1800" b="1" dirty="0">
                <a:latin typeface="+mj-lt"/>
              </a:rPr>
              <a:t>The ‘good’ phase:</a:t>
            </a:r>
            <a:r>
              <a:rPr lang="en-US" sz="1800" dirty="0">
                <a:latin typeface="+mj-lt"/>
              </a:rPr>
              <a:t> In this phase, the customer is happy with the service and behaves as usual.</a:t>
            </a:r>
          </a:p>
          <a:p>
            <a:pPr marL="285750" lvl="0" indent="-285750">
              <a:buFont typeface="Arial" panose="020B0604020202020204" pitchFamily="34" charset="0"/>
              <a:buChar char="•"/>
            </a:pPr>
            <a:r>
              <a:rPr lang="en-US" sz="1800" b="1" dirty="0">
                <a:latin typeface="+mj-lt"/>
              </a:rPr>
              <a:t>The ‘action’ phase:</a:t>
            </a:r>
            <a:r>
              <a:rPr lang="en-US" sz="1800" dirty="0">
                <a:latin typeface="+mj-lt"/>
              </a:rPr>
              <a:t> The customer experience starts to sore in this phase, for e.g. he/she gets a compelling offer from a competitor, faces unjust charges, becomes unhappy with service quality etc. In this phase, the customer usually shows different </a:t>
            </a:r>
            <a:r>
              <a:rPr lang="en-US" sz="1800" dirty="0" err="1">
                <a:latin typeface="+mj-lt"/>
              </a:rPr>
              <a:t>behaviour</a:t>
            </a:r>
            <a:r>
              <a:rPr lang="en-US" sz="1800" dirty="0">
                <a:latin typeface="+mj-lt"/>
              </a:rPr>
              <a:t> than the ‘good’ months. Also, it is crucial to identify high-churn-risk customers in this phase, since some corrective actions can be taken at this point (such as matching the competitor’s offer/improving the service quality etc.)</a:t>
            </a:r>
          </a:p>
          <a:p>
            <a:pPr marL="285750" lvl="0" indent="-285750">
              <a:buFont typeface="Arial" panose="020B0604020202020204" pitchFamily="34" charset="0"/>
              <a:buChar char="•"/>
            </a:pPr>
            <a:r>
              <a:rPr lang="en-US" sz="1800" b="1" dirty="0">
                <a:latin typeface="+mj-lt"/>
              </a:rPr>
              <a:t>The ‘churn’ phase:</a:t>
            </a:r>
            <a:r>
              <a:rPr lang="en-US" sz="1800" dirty="0">
                <a:latin typeface="+mj-lt"/>
              </a:rPr>
              <a:t> In this phase, the customer is said to have churned. We define churn based on this phase. Also, it is important to note that at the time of prediction (i.e. the action months), this data is not available to us for prediction. Thus, after tagging churn as 1/0 based on this phase, we discard all data corresponding to this phase.</a:t>
            </a:r>
          </a:p>
          <a:p>
            <a:pPr marL="285750" indent="-285750">
              <a:buFont typeface="Arial" panose="020B0604020202020204" pitchFamily="34" charset="0"/>
              <a:buChar char="•"/>
            </a:pPr>
            <a:r>
              <a:rPr lang="en-US" sz="1800" dirty="0">
                <a:latin typeface="+mj-lt"/>
              </a:rPr>
              <a:t>In this case, since we are working over a four-month window, the first two months are the ‘good’ phase, the third month is the ‘action’ phase, while the fourth month is the ‘churn’ phase.</a:t>
            </a:r>
          </a:p>
        </p:txBody>
      </p:sp>
    </p:spTree>
    <p:extLst>
      <p:ext uri="{BB962C8B-B14F-4D97-AF65-F5344CB8AC3E}">
        <p14:creationId xmlns:p14="http://schemas.microsoft.com/office/powerpoint/2010/main" val="45501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96373"/>
            <a:ext cx="8001001" cy="615553"/>
          </a:xfrm>
        </p:spPr>
        <p:txBody>
          <a:bodyPr/>
          <a:lstStyle/>
          <a:p>
            <a:pPr algn="ctr"/>
            <a:r>
              <a:rPr lang="en-US" sz="4000" b="1" dirty="0">
                <a:latin typeface="+mn-lt"/>
              </a:rPr>
              <a:t>DATA PREPARATION</a:t>
            </a:r>
          </a:p>
        </p:txBody>
      </p:sp>
      <p:sp>
        <p:nvSpPr>
          <p:cNvPr id="2" name="Rectangle 1">
            <a:extLst>
              <a:ext uri="{FF2B5EF4-FFF2-40B4-BE49-F238E27FC236}">
                <a16:creationId xmlns:a16="http://schemas.microsoft.com/office/drawing/2014/main" id="{B126765A-7A59-4536-87A3-798EC5EA59ED}"/>
              </a:ext>
            </a:extLst>
          </p:cNvPr>
          <p:cNvSpPr/>
          <p:nvPr/>
        </p:nvSpPr>
        <p:spPr>
          <a:xfrm>
            <a:off x="86025" y="638235"/>
            <a:ext cx="8981776" cy="4524315"/>
          </a:xfrm>
          <a:prstGeom prst="rect">
            <a:avLst/>
          </a:prstGeom>
        </p:spPr>
        <p:txBody>
          <a:bodyPr wrap="square">
            <a:spAutoFit/>
          </a:bodyPr>
          <a:lstStyle/>
          <a:p>
            <a:r>
              <a:rPr lang="en-US" dirty="0"/>
              <a:t>The following data preparation steps are crucial for this problem:</a:t>
            </a:r>
          </a:p>
          <a:p>
            <a:pPr marL="342900" indent="-342900">
              <a:buAutoNum type="arabicPeriod"/>
            </a:pPr>
            <a:r>
              <a:rPr lang="en-US" b="1" dirty="0"/>
              <a:t>Filter high-value customers:</a:t>
            </a:r>
            <a:r>
              <a:rPr lang="en-US" dirty="0"/>
              <a:t> </a:t>
            </a:r>
          </a:p>
          <a:p>
            <a:pPr marL="800100" lvl="1" indent="-342900">
              <a:buAutoNum type="arabicPeriod"/>
            </a:pPr>
            <a:r>
              <a:rPr lang="en-US" dirty="0"/>
              <a:t>Define high-value customers as follows: Those who have recharged with an amount more than or equal to X, where X is the 70th percentile of the average recharge amount in the first two months (the good phase). </a:t>
            </a:r>
          </a:p>
          <a:p>
            <a:pPr marL="800100" lvl="1" indent="-342900">
              <a:buAutoNum type="arabicPeriod"/>
            </a:pPr>
            <a:r>
              <a:rPr lang="en-US" dirty="0"/>
              <a:t>X value defined is 369.5</a:t>
            </a:r>
          </a:p>
          <a:p>
            <a:r>
              <a:rPr lang="en-US" b="1" dirty="0"/>
              <a:t>2. Tag churners and remove attributes of the churn phase:</a:t>
            </a:r>
            <a:r>
              <a:rPr lang="en-US" dirty="0"/>
              <a:t> Now tag the churned customers (churn=1, else 0) based on the fourth month as follows: Those who have not made any calls (either incoming or outgoing) AND have not used mobile internet even once in the churn phase. The attributes you need to use to tag churners are:</a:t>
            </a:r>
          </a:p>
          <a:p>
            <a:r>
              <a:rPr lang="en-US" dirty="0"/>
              <a:t>total_ic_mou_9</a:t>
            </a:r>
          </a:p>
          <a:p>
            <a:r>
              <a:rPr lang="en-US" dirty="0"/>
              <a:t>total_og_mou_9</a:t>
            </a:r>
          </a:p>
          <a:p>
            <a:r>
              <a:rPr lang="en-US" dirty="0"/>
              <a:t>vol_2g_mb_9</a:t>
            </a:r>
          </a:p>
          <a:p>
            <a:r>
              <a:rPr lang="en-US" dirty="0"/>
              <a:t>vol_3g_mb_9</a:t>
            </a:r>
          </a:p>
          <a:p>
            <a:r>
              <a:rPr lang="en-US" dirty="0"/>
              <a:t>After tagging churners, remove all the attributes corresponding to the churn phase (all attributes having ‘ _9’, etc. in their names).</a:t>
            </a:r>
          </a:p>
        </p:txBody>
      </p:sp>
    </p:spTree>
    <p:extLst>
      <p:ext uri="{BB962C8B-B14F-4D97-AF65-F5344CB8AC3E}">
        <p14:creationId xmlns:p14="http://schemas.microsoft.com/office/powerpoint/2010/main" val="201137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42624"/>
            <a:ext cx="8763001" cy="615553"/>
          </a:xfrm>
        </p:spPr>
        <p:txBody>
          <a:bodyPr/>
          <a:lstStyle/>
          <a:p>
            <a:pPr algn="ctr"/>
            <a:r>
              <a:rPr lang="en-US" sz="4000" b="1" dirty="0">
                <a:latin typeface="+mn-lt"/>
              </a:rPr>
              <a:t>EXPLORATORY DATA ANALYSIS</a:t>
            </a:r>
          </a:p>
        </p:txBody>
      </p:sp>
      <p:graphicFrame>
        <p:nvGraphicFramePr>
          <p:cNvPr id="7" name="Table 6">
            <a:extLst>
              <a:ext uri="{FF2B5EF4-FFF2-40B4-BE49-F238E27FC236}">
                <a16:creationId xmlns:a16="http://schemas.microsoft.com/office/drawing/2014/main" id="{2406B32F-EA91-40E9-B6A0-AD743CABE256}"/>
              </a:ext>
            </a:extLst>
          </p:cNvPr>
          <p:cNvGraphicFramePr>
            <a:graphicFrameLocks noGrp="1"/>
          </p:cNvGraphicFramePr>
          <p:nvPr>
            <p:extLst>
              <p:ext uri="{D42A27DB-BD31-4B8C-83A1-F6EECF244321}">
                <p14:modId xmlns:p14="http://schemas.microsoft.com/office/powerpoint/2010/main" val="940699397"/>
              </p:ext>
            </p:extLst>
          </p:nvPr>
        </p:nvGraphicFramePr>
        <p:xfrm>
          <a:off x="381000" y="620504"/>
          <a:ext cx="8382000" cy="4130566"/>
        </p:xfrm>
        <a:graphic>
          <a:graphicData uri="http://schemas.openxmlformats.org/drawingml/2006/table">
            <a:tbl>
              <a:tblPr firstRow="1" bandRow="1">
                <a:tableStyleId>{5940675A-B579-460E-94D1-54222C63F5DA}</a:tableStyleId>
              </a:tblPr>
              <a:tblGrid>
                <a:gridCol w="4191000">
                  <a:extLst>
                    <a:ext uri="{9D8B030D-6E8A-4147-A177-3AD203B41FA5}">
                      <a16:colId xmlns:a16="http://schemas.microsoft.com/office/drawing/2014/main" val="2816033493"/>
                    </a:ext>
                  </a:extLst>
                </a:gridCol>
                <a:gridCol w="4191000">
                  <a:extLst>
                    <a:ext uri="{9D8B030D-6E8A-4147-A177-3AD203B41FA5}">
                      <a16:colId xmlns:a16="http://schemas.microsoft.com/office/drawing/2014/main" val="32514653"/>
                    </a:ext>
                  </a:extLst>
                </a:gridCol>
              </a:tblGrid>
              <a:tr h="29418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48422"/>
                  </a:ext>
                </a:extLst>
              </a:tr>
              <a:tr h="1145609">
                <a:tc>
                  <a:txBody>
                    <a:bodyPr/>
                    <a:lstStyle/>
                    <a:p>
                      <a:r>
                        <a:rPr lang="en-US" dirty="0"/>
                        <a:t>From the above table, the churn rate is more for the customers, whose minutes of usage(</a:t>
                      </a:r>
                      <a:r>
                        <a:rPr lang="en-US" dirty="0" err="1"/>
                        <a:t>mou</a:t>
                      </a:r>
                      <a:r>
                        <a:rPr lang="en-US" dirty="0"/>
                        <a:t>) is decreased in the action phase when compared to the good phase</a:t>
                      </a:r>
                    </a:p>
                  </a:txBody>
                  <a:tcPr/>
                </a:tc>
                <a:tc>
                  <a:txBody>
                    <a:bodyPr/>
                    <a:lstStyle/>
                    <a:p>
                      <a:r>
                        <a:rPr lang="en-US" b="0" i="0" dirty="0">
                          <a:solidFill>
                            <a:schemeClr val="tx1"/>
                          </a:solidFill>
                          <a:effectLst/>
                          <a:latin typeface="+mn-lt"/>
                          <a:ea typeface="+mn-ea"/>
                          <a:cs typeface="+mn-cs"/>
                        </a:rPr>
                        <a:t>As expected, the churn rate is more for the customers, whose number of recharge in the action phase is lesser than the number in good phase.</a:t>
                      </a:r>
                      <a:endParaRPr lang="en-US" dirty="0"/>
                    </a:p>
                  </a:txBody>
                  <a:tcPr/>
                </a:tc>
                <a:extLst>
                  <a:ext uri="{0D108BD9-81ED-4DB2-BD59-A6C34878D82A}">
                    <a16:rowId xmlns:a16="http://schemas.microsoft.com/office/drawing/2014/main" val="2540470919"/>
                  </a:ext>
                </a:extLst>
              </a:tr>
            </a:tbl>
          </a:graphicData>
        </a:graphic>
      </p:graphicFrame>
      <p:pic>
        <p:nvPicPr>
          <p:cNvPr id="8" name="Picture 7">
            <a:extLst>
              <a:ext uri="{FF2B5EF4-FFF2-40B4-BE49-F238E27FC236}">
                <a16:creationId xmlns:a16="http://schemas.microsoft.com/office/drawing/2014/main" id="{514F4A6F-61B0-4C2F-A262-4C6BB4EDB9D4}"/>
              </a:ext>
            </a:extLst>
          </p:cNvPr>
          <p:cNvPicPr>
            <a:picLocks noChangeAspect="1"/>
          </p:cNvPicPr>
          <p:nvPr/>
        </p:nvPicPr>
        <p:blipFill>
          <a:blip r:embed="rId2"/>
          <a:stretch>
            <a:fillRect/>
          </a:stretch>
        </p:blipFill>
        <p:spPr>
          <a:xfrm>
            <a:off x="762000" y="895350"/>
            <a:ext cx="3381904" cy="2514600"/>
          </a:xfrm>
          <a:prstGeom prst="rect">
            <a:avLst/>
          </a:prstGeom>
        </p:spPr>
      </p:pic>
      <p:pic>
        <p:nvPicPr>
          <p:cNvPr id="10" name="Picture 9">
            <a:extLst>
              <a:ext uri="{FF2B5EF4-FFF2-40B4-BE49-F238E27FC236}">
                <a16:creationId xmlns:a16="http://schemas.microsoft.com/office/drawing/2014/main" id="{724DAE5D-36D1-487D-A404-AA7F838BFB18}"/>
              </a:ext>
            </a:extLst>
          </p:cNvPr>
          <p:cNvPicPr>
            <a:picLocks noChangeAspect="1"/>
          </p:cNvPicPr>
          <p:nvPr/>
        </p:nvPicPr>
        <p:blipFill>
          <a:blip r:embed="rId3"/>
          <a:stretch>
            <a:fillRect/>
          </a:stretch>
        </p:blipFill>
        <p:spPr>
          <a:xfrm>
            <a:off x="4795837" y="681483"/>
            <a:ext cx="3586163" cy="2728467"/>
          </a:xfrm>
          <a:prstGeom prst="rect">
            <a:avLst/>
          </a:prstGeom>
        </p:spPr>
      </p:pic>
    </p:spTree>
    <p:extLst>
      <p:ext uri="{BB962C8B-B14F-4D97-AF65-F5344CB8AC3E}">
        <p14:creationId xmlns:p14="http://schemas.microsoft.com/office/powerpoint/2010/main" val="82394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42624"/>
            <a:ext cx="8763001" cy="615553"/>
          </a:xfrm>
        </p:spPr>
        <p:txBody>
          <a:bodyPr/>
          <a:lstStyle/>
          <a:p>
            <a:pPr algn="ctr"/>
            <a:r>
              <a:rPr lang="en-US" sz="4000" b="1" dirty="0">
                <a:latin typeface="+mn-lt"/>
              </a:rPr>
              <a:t>EXPLORATORY DATA ANALYSIS</a:t>
            </a:r>
          </a:p>
        </p:txBody>
      </p:sp>
      <p:graphicFrame>
        <p:nvGraphicFramePr>
          <p:cNvPr id="7" name="Table 6">
            <a:extLst>
              <a:ext uri="{FF2B5EF4-FFF2-40B4-BE49-F238E27FC236}">
                <a16:creationId xmlns:a16="http://schemas.microsoft.com/office/drawing/2014/main" id="{2406B32F-EA91-40E9-B6A0-AD743CABE256}"/>
              </a:ext>
            </a:extLst>
          </p:cNvPr>
          <p:cNvGraphicFramePr>
            <a:graphicFrameLocks noGrp="1"/>
          </p:cNvGraphicFramePr>
          <p:nvPr>
            <p:extLst>
              <p:ext uri="{D42A27DB-BD31-4B8C-83A1-F6EECF244321}">
                <p14:modId xmlns:p14="http://schemas.microsoft.com/office/powerpoint/2010/main" val="2923451283"/>
              </p:ext>
            </p:extLst>
          </p:nvPr>
        </p:nvGraphicFramePr>
        <p:xfrm>
          <a:off x="381000" y="479509"/>
          <a:ext cx="8534400" cy="4679206"/>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2816033493"/>
                    </a:ext>
                  </a:extLst>
                </a:gridCol>
                <a:gridCol w="4267200">
                  <a:extLst>
                    <a:ext uri="{9D8B030D-6E8A-4147-A177-3AD203B41FA5}">
                      <a16:colId xmlns:a16="http://schemas.microsoft.com/office/drawing/2014/main" val="32514653"/>
                    </a:ext>
                  </a:extLst>
                </a:gridCol>
              </a:tblGrid>
              <a:tr h="29418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48422"/>
                  </a:ext>
                </a:extLst>
              </a:tr>
              <a:tr h="1145609">
                <a:tc>
                  <a:txBody>
                    <a:bodyPr/>
                    <a:lstStyle/>
                    <a:p>
                      <a:r>
                        <a:rPr lang="en-US" b="0" i="0" dirty="0">
                          <a:solidFill>
                            <a:schemeClr val="tx1"/>
                          </a:solidFill>
                          <a:effectLst/>
                          <a:latin typeface="+mn-lt"/>
                          <a:ea typeface="+mn-ea"/>
                          <a:cs typeface="+mn-cs"/>
                        </a:rPr>
                        <a:t>Here also we see the same </a:t>
                      </a:r>
                      <a:r>
                        <a:rPr lang="en-US" b="0" i="0" dirty="0" err="1">
                          <a:solidFill>
                            <a:schemeClr val="tx1"/>
                          </a:solidFill>
                          <a:effectLst/>
                          <a:latin typeface="+mn-lt"/>
                          <a:ea typeface="+mn-ea"/>
                          <a:cs typeface="+mn-cs"/>
                        </a:rPr>
                        <a:t>behaviour</a:t>
                      </a:r>
                      <a:r>
                        <a:rPr lang="en-US" b="0" i="0" dirty="0">
                          <a:solidFill>
                            <a:schemeClr val="tx1"/>
                          </a:solidFill>
                          <a:effectLst/>
                          <a:latin typeface="+mn-lt"/>
                          <a:ea typeface="+mn-ea"/>
                          <a:cs typeface="+mn-cs"/>
                        </a:rPr>
                        <a:t>. The churn rate is more for the customers, whose amount of recharge in the action phase is lesser than the amount in good phase.</a:t>
                      </a:r>
                      <a:endParaRPr lang="en-US" dirty="0"/>
                    </a:p>
                  </a:txBody>
                  <a:tcPr/>
                </a:tc>
                <a:tc>
                  <a:txBody>
                    <a:bodyPr/>
                    <a:lstStyle/>
                    <a:p>
                      <a:r>
                        <a:rPr lang="en-US" b="0" i="0" dirty="0">
                          <a:solidFill>
                            <a:schemeClr val="tx1"/>
                          </a:solidFill>
                          <a:effectLst/>
                          <a:latin typeface="+mn-lt"/>
                          <a:ea typeface="+mn-ea"/>
                          <a:cs typeface="+mn-cs"/>
                        </a:rPr>
                        <a:t>Here we see the expected result. The churn rate is more for the customers, whose volume based cost in action month is increased. That means the customers do not do the monthly recharge more when they are in the action phase.</a:t>
                      </a:r>
                      <a:endParaRPr lang="en-US" dirty="0"/>
                    </a:p>
                  </a:txBody>
                  <a:tcPr/>
                </a:tc>
                <a:extLst>
                  <a:ext uri="{0D108BD9-81ED-4DB2-BD59-A6C34878D82A}">
                    <a16:rowId xmlns:a16="http://schemas.microsoft.com/office/drawing/2014/main" val="2540470919"/>
                  </a:ext>
                </a:extLst>
              </a:tr>
            </a:tbl>
          </a:graphicData>
        </a:graphic>
      </p:graphicFrame>
      <p:pic>
        <p:nvPicPr>
          <p:cNvPr id="2" name="Picture 1">
            <a:extLst>
              <a:ext uri="{FF2B5EF4-FFF2-40B4-BE49-F238E27FC236}">
                <a16:creationId xmlns:a16="http://schemas.microsoft.com/office/drawing/2014/main" id="{435479FE-5F6A-4B48-A9A8-8E8040254BB3}"/>
              </a:ext>
            </a:extLst>
          </p:cNvPr>
          <p:cNvPicPr>
            <a:picLocks noChangeAspect="1"/>
          </p:cNvPicPr>
          <p:nvPr/>
        </p:nvPicPr>
        <p:blipFill>
          <a:blip r:embed="rId2"/>
          <a:stretch>
            <a:fillRect/>
          </a:stretch>
        </p:blipFill>
        <p:spPr>
          <a:xfrm>
            <a:off x="534851" y="514350"/>
            <a:ext cx="3810000" cy="2829534"/>
          </a:xfrm>
          <a:prstGeom prst="rect">
            <a:avLst/>
          </a:prstGeom>
        </p:spPr>
      </p:pic>
      <p:pic>
        <p:nvPicPr>
          <p:cNvPr id="3" name="Picture 2">
            <a:extLst>
              <a:ext uri="{FF2B5EF4-FFF2-40B4-BE49-F238E27FC236}">
                <a16:creationId xmlns:a16="http://schemas.microsoft.com/office/drawing/2014/main" id="{50AFDB6D-1A8A-4F3C-914C-95046D49B761}"/>
              </a:ext>
            </a:extLst>
          </p:cNvPr>
          <p:cNvPicPr>
            <a:picLocks noChangeAspect="1"/>
          </p:cNvPicPr>
          <p:nvPr/>
        </p:nvPicPr>
        <p:blipFill>
          <a:blip r:embed="rId3"/>
          <a:stretch>
            <a:fillRect/>
          </a:stretch>
        </p:blipFill>
        <p:spPr>
          <a:xfrm>
            <a:off x="4800600" y="607740"/>
            <a:ext cx="3810000" cy="2726010"/>
          </a:xfrm>
          <a:prstGeom prst="rect">
            <a:avLst/>
          </a:prstGeom>
        </p:spPr>
      </p:pic>
    </p:spTree>
    <p:extLst>
      <p:ext uri="{BB962C8B-B14F-4D97-AF65-F5344CB8AC3E}">
        <p14:creationId xmlns:p14="http://schemas.microsoft.com/office/powerpoint/2010/main" val="187169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Title 107">
            <a:extLst>
              <a:ext uri="{FF2B5EF4-FFF2-40B4-BE49-F238E27FC236}">
                <a16:creationId xmlns:a16="http://schemas.microsoft.com/office/drawing/2014/main" id="{3F375717-0A5A-4EF1-8527-A2C4251F9A25}"/>
              </a:ext>
            </a:extLst>
          </p:cNvPr>
          <p:cNvSpPr>
            <a:spLocks noGrp="1"/>
          </p:cNvSpPr>
          <p:nvPr>
            <p:ph type="title"/>
          </p:nvPr>
        </p:nvSpPr>
        <p:spPr>
          <a:xfrm>
            <a:off x="152399" y="159663"/>
            <a:ext cx="8763001" cy="615553"/>
          </a:xfrm>
        </p:spPr>
        <p:txBody>
          <a:bodyPr/>
          <a:lstStyle/>
          <a:p>
            <a:pPr algn="ctr"/>
            <a:r>
              <a:rPr lang="en-US" sz="4000" b="1" dirty="0">
                <a:latin typeface="+mj-lt"/>
              </a:rPr>
              <a:t>EXPLORATORY DATA ANALYSIS</a:t>
            </a:r>
            <a:endParaRPr lang="en-US" sz="2000" b="1" i="1" dirty="0">
              <a:latin typeface="+mj-lt"/>
            </a:endParaRPr>
          </a:p>
        </p:txBody>
      </p:sp>
      <p:cxnSp>
        <p:nvCxnSpPr>
          <p:cNvPr id="14" name="Straight Connector 13">
            <a:extLst>
              <a:ext uri="{FF2B5EF4-FFF2-40B4-BE49-F238E27FC236}">
                <a16:creationId xmlns:a16="http://schemas.microsoft.com/office/drawing/2014/main" id="{1382299B-383B-4167-8707-83310A2FFD58}"/>
              </a:ext>
            </a:extLst>
          </p:cNvPr>
          <p:cNvCxnSpPr>
            <a:cxnSpLocks/>
          </p:cNvCxnSpPr>
          <p:nvPr/>
        </p:nvCxnSpPr>
        <p:spPr>
          <a:xfrm>
            <a:off x="4419600" y="974050"/>
            <a:ext cx="0" cy="357890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E437C571-C807-487E-B38F-C4E2BB19F83D}"/>
              </a:ext>
            </a:extLst>
          </p:cNvPr>
          <p:cNvPicPr>
            <a:picLocks noChangeAspect="1"/>
          </p:cNvPicPr>
          <p:nvPr/>
        </p:nvPicPr>
        <p:blipFill>
          <a:blip r:embed="rId2"/>
          <a:stretch>
            <a:fillRect/>
          </a:stretch>
        </p:blipFill>
        <p:spPr>
          <a:xfrm>
            <a:off x="-6626" y="825859"/>
            <a:ext cx="4243802" cy="2668854"/>
          </a:xfrm>
          <a:prstGeom prst="rect">
            <a:avLst/>
          </a:prstGeom>
        </p:spPr>
      </p:pic>
      <p:pic>
        <p:nvPicPr>
          <p:cNvPr id="3" name="Picture 2">
            <a:extLst>
              <a:ext uri="{FF2B5EF4-FFF2-40B4-BE49-F238E27FC236}">
                <a16:creationId xmlns:a16="http://schemas.microsoft.com/office/drawing/2014/main" id="{2BC5B801-4456-4FD2-9E95-3B97617E8637}"/>
              </a:ext>
            </a:extLst>
          </p:cNvPr>
          <p:cNvPicPr>
            <a:picLocks noChangeAspect="1"/>
          </p:cNvPicPr>
          <p:nvPr/>
        </p:nvPicPr>
        <p:blipFill>
          <a:blip r:embed="rId3"/>
          <a:stretch>
            <a:fillRect/>
          </a:stretch>
        </p:blipFill>
        <p:spPr>
          <a:xfrm>
            <a:off x="4519206" y="748962"/>
            <a:ext cx="4243794" cy="2745751"/>
          </a:xfrm>
          <a:prstGeom prst="rect">
            <a:avLst/>
          </a:prstGeom>
        </p:spPr>
      </p:pic>
      <p:sp>
        <p:nvSpPr>
          <p:cNvPr id="5" name="Rectangle 4">
            <a:extLst>
              <a:ext uri="{FF2B5EF4-FFF2-40B4-BE49-F238E27FC236}">
                <a16:creationId xmlns:a16="http://schemas.microsoft.com/office/drawing/2014/main" id="{C1D9C4C4-1387-423A-A774-C386F0DD5A95}"/>
              </a:ext>
            </a:extLst>
          </p:cNvPr>
          <p:cNvSpPr/>
          <p:nvPr/>
        </p:nvSpPr>
        <p:spPr>
          <a:xfrm>
            <a:off x="152402" y="3494714"/>
            <a:ext cx="4243799" cy="1477328"/>
          </a:xfrm>
          <a:prstGeom prst="rect">
            <a:avLst/>
          </a:prstGeom>
        </p:spPr>
        <p:txBody>
          <a:bodyPr wrap="square">
            <a:spAutoFit/>
          </a:bodyPr>
          <a:lstStyle/>
          <a:p>
            <a:r>
              <a:rPr lang="en-US" dirty="0">
                <a:solidFill>
                  <a:srgbClr val="212121"/>
                </a:solidFill>
                <a:latin typeface="+mj-lt"/>
              </a:rPr>
              <a:t>We can see from the above plot, that the churn rate is more for the customers, whose recharge amount as well as number of recharge have decreased in the action phase than the good phase.</a:t>
            </a:r>
            <a:endParaRPr lang="en-US" dirty="0">
              <a:latin typeface="+mj-lt"/>
            </a:endParaRPr>
          </a:p>
        </p:txBody>
      </p:sp>
      <p:sp>
        <p:nvSpPr>
          <p:cNvPr id="6" name="Rectangle 5">
            <a:extLst>
              <a:ext uri="{FF2B5EF4-FFF2-40B4-BE49-F238E27FC236}">
                <a16:creationId xmlns:a16="http://schemas.microsoft.com/office/drawing/2014/main" id="{3595D4AF-AD8A-45AD-B42B-53FD7C4E7C5E}"/>
              </a:ext>
            </a:extLst>
          </p:cNvPr>
          <p:cNvSpPr/>
          <p:nvPr/>
        </p:nvSpPr>
        <p:spPr>
          <a:xfrm>
            <a:off x="4450974" y="3542051"/>
            <a:ext cx="4572000" cy="1200329"/>
          </a:xfrm>
          <a:prstGeom prst="rect">
            <a:avLst/>
          </a:prstGeom>
        </p:spPr>
        <p:txBody>
          <a:bodyPr>
            <a:spAutoFit/>
          </a:bodyPr>
          <a:lstStyle/>
          <a:p>
            <a:r>
              <a:rPr lang="en-US" dirty="0">
                <a:solidFill>
                  <a:srgbClr val="212121"/>
                </a:solidFill>
                <a:latin typeface="+mj-lt"/>
              </a:rPr>
              <a:t>Here, also we can see that the churn rate is more for the customers, whose recharge amount is decreased along with the volume based cost is increased in the action month.</a:t>
            </a:r>
            <a:endParaRPr lang="en-US" dirty="0">
              <a:latin typeface="+mj-lt"/>
            </a:endParaRPr>
          </a:p>
        </p:txBody>
      </p:sp>
    </p:spTree>
    <p:extLst>
      <p:ext uri="{BB962C8B-B14F-4D97-AF65-F5344CB8AC3E}">
        <p14:creationId xmlns:p14="http://schemas.microsoft.com/office/powerpoint/2010/main" val="70028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656</TotalTime>
  <Words>2203</Words>
  <Application>Microsoft Office PowerPoint</Application>
  <PresentationFormat>On-screen Show (16:9)</PresentationFormat>
  <Paragraphs>146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MT</vt:lpstr>
      <vt:lpstr>Calibri</vt:lpstr>
      <vt:lpstr>Lucida Sans Unicode</vt:lpstr>
      <vt:lpstr>Roboto</vt:lpstr>
      <vt:lpstr>Trebuchet MS</vt:lpstr>
      <vt:lpstr>Wingdings</vt:lpstr>
      <vt:lpstr>Office Theme</vt:lpstr>
      <vt:lpstr>PowerPoint Presentation</vt:lpstr>
      <vt:lpstr>TABLE OF CONTENTS</vt:lpstr>
      <vt:lpstr>OVERVIEW</vt:lpstr>
      <vt:lpstr>UNDERSTANDING &amp; DEFINING CHURN</vt:lpstr>
      <vt:lpstr>CUSTOMER BEHAVIOR DURING CHURN</vt:lpstr>
      <vt:lpstr>DATA PREPARATION</vt:lpstr>
      <vt:lpstr>EXPLORATORY DATA ANALYSIS</vt:lpstr>
      <vt:lpstr>EXPLORATORY DATA ANALYSIS</vt:lpstr>
      <vt:lpstr>EXPLORATORY DATA ANALYSIS</vt:lpstr>
      <vt:lpstr>PowerPoint Presentation</vt:lpstr>
      <vt:lpstr>PowerPoint Presentation</vt:lpstr>
      <vt:lpstr>FINAL CONCLUSION WITH PCA </vt:lpstr>
      <vt:lpstr>PowerPoint Presentation</vt:lpstr>
      <vt:lpstr>FINAL MODEL III</vt:lpstr>
      <vt:lpstr> OPTIMAL PROBABILITY CUTOFF POINT </vt:lpstr>
      <vt:lpstr>MODEL SUMMARY</vt:lpstr>
      <vt:lpstr>TOP PREDICTORS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Logistic Regression</dc:title>
  <dc:creator>J, Akshara</dc:creator>
  <cp:lastModifiedBy>J, Akshara</cp:lastModifiedBy>
  <cp:revision>41</cp:revision>
  <dcterms:created xsi:type="dcterms:W3CDTF">2022-10-23T10:29:58Z</dcterms:created>
  <dcterms:modified xsi:type="dcterms:W3CDTF">2023-05-07T15:07:24Z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