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71" r:id="rId4"/>
    <p:sldId id="257" r:id="rId5"/>
    <p:sldId id="272" r:id="rId6"/>
    <p:sldId id="274" r:id="rId7"/>
    <p:sldId id="275" r:id="rId8"/>
    <p:sldId id="276" r:id="rId9"/>
    <p:sldId id="277" r:id="rId10"/>
    <p:sldId id="258" r:id="rId11"/>
    <p:sldId id="263" r:id="rId12"/>
    <p:sldId id="273" r:id="rId13"/>
    <p:sldId id="278" r:id="rId14"/>
    <p:sldId id="279" r:id="rId15"/>
    <p:sldId id="280" r:id="rId16"/>
    <p:sldId id="264" r:id="rId17"/>
    <p:sldId id="266" r:id="rId18"/>
    <p:sldId id="267" r:id="rId19"/>
    <p:sldId id="268" r:id="rId20"/>
    <p:sldId id="269" r:id="rId21"/>
    <p:sldId id="270" r:id="rId22"/>
    <p:sldId id="262" r:id="rId23"/>
    <p:sldId id="260" r:id="rId24"/>
    <p:sldId id="261" r:id="rId25"/>
    <p:sldId id="26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DED6-7EAE-45A8-888B-B9161FBA2377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E248-768E-441B-A4BA-7581AF27F7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577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DED6-7EAE-45A8-888B-B9161FBA2377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E248-768E-441B-A4BA-7581AF27F7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621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DED6-7EAE-45A8-888B-B9161FBA2377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E248-768E-441B-A4BA-7581AF27F7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466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DED6-7EAE-45A8-888B-B9161FBA2377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E248-768E-441B-A4BA-7581AF27F7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851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DED6-7EAE-45A8-888B-B9161FBA2377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E248-768E-441B-A4BA-7581AF27F7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074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DED6-7EAE-45A8-888B-B9161FBA2377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E248-768E-441B-A4BA-7581AF27F7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008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DED6-7EAE-45A8-888B-B9161FBA2377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E248-768E-441B-A4BA-7581AF27F7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102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DED6-7EAE-45A8-888B-B9161FBA2377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E248-768E-441B-A4BA-7581AF27F7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871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DED6-7EAE-45A8-888B-B9161FBA2377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E248-768E-441B-A4BA-7581AF27F7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929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DED6-7EAE-45A8-888B-B9161FBA2377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E248-768E-441B-A4BA-7581AF27F7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75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DED6-7EAE-45A8-888B-B9161FBA2377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E248-768E-441B-A4BA-7581AF27F7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332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EDED6-7EAE-45A8-888B-B9161FBA2377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5E248-768E-441B-A4BA-7581AF27F7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456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u4pEt-TGJo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Graph Algorithms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BFS, DFS, Transitive closure, Topological Sort, </a:t>
            </a:r>
            <a:r>
              <a:rPr lang="en-IN" smtClean="0"/>
              <a:t>Connected Components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3497735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FF0000"/>
                </a:solidFill>
              </a:rPr>
              <a:t>DFS application</a:t>
            </a:r>
            <a:r>
              <a:rPr lang="en-IN" sz="4000" dirty="0" smtClean="0"/>
              <a:t>: </a:t>
            </a:r>
            <a:r>
              <a:rPr lang="en-IN" sz="4000" b="1" dirty="0" smtClean="0">
                <a:solidFill>
                  <a:srgbClr val="00B050"/>
                </a:solidFill>
              </a:rPr>
              <a:t>Cut vertex </a:t>
            </a:r>
            <a:r>
              <a:rPr lang="en-IN" sz="4000" dirty="0" smtClean="0"/>
              <a:t>or articulation points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Remove such vertex, graph splits into two disconnected components</a:t>
            </a:r>
          </a:p>
          <a:p>
            <a:r>
              <a:rPr lang="en-IN" dirty="0" smtClean="0"/>
              <a:t>Find all cut vertices in O(n) time </a:t>
            </a:r>
          </a:p>
          <a:p>
            <a:r>
              <a:rPr lang="en-IN" dirty="0" smtClean="0"/>
              <a:t>Similarly, cut edges or bridges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We need:</a:t>
            </a:r>
          </a:p>
          <a:p>
            <a:pPr lvl="1"/>
            <a:r>
              <a:rPr lang="en-IN" dirty="0" smtClean="0"/>
              <a:t>No. of nodes visited by each node, </a:t>
            </a:r>
          </a:p>
          <a:p>
            <a:pPr lvl="1"/>
            <a:r>
              <a:rPr lang="en-IN" dirty="0" smtClean="0"/>
              <a:t>Lowest depth (top) of visited nodes </a:t>
            </a:r>
          </a:p>
          <a:p>
            <a:pPr lvl="1"/>
            <a:r>
              <a:rPr lang="en-IN" dirty="0" smtClean="0"/>
              <a:t>node with lowest count of visited nodes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9608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DFS application: </a:t>
            </a:r>
            <a:r>
              <a:rPr lang="en-IN" b="1" dirty="0" smtClean="0">
                <a:solidFill>
                  <a:srgbClr val="00B050"/>
                </a:solidFill>
              </a:rPr>
              <a:t>Detecting cycles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Back edge → cycle</a:t>
            </a:r>
          </a:p>
          <a:p>
            <a:r>
              <a:rPr lang="en-IN" dirty="0" smtClean="0"/>
              <a:t>No back edges → </a:t>
            </a:r>
            <a:r>
              <a:rPr lang="en-IN" dirty="0"/>
              <a:t>a</a:t>
            </a:r>
            <a:r>
              <a:rPr lang="en-IN" dirty="0" smtClean="0"/>
              <a:t>cyclic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2185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Directed Acyclic Graph (DAG)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SAMPLE PROBLEMS</a:t>
            </a:r>
          </a:p>
          <a:p>
            <a:endParaRPr lang="en-IN" dirty="0" smtClean="0"/>
          </a:p>
          <a:p>
            <a:r>
              <a:rPr lang="en-IN" dirty="0" smtClean="0"/>
              <a:t>Deadlock</a:t>
            </a:r>
          </a:p>
          <a:p>
            <a:r>
              <a:rPr lang="en-IN" dirty="0" smtClean="0"/>
              <a:t>Pipelining</a:t>
            </a:r>
          </a:p>
          <a:p>
            <a:r>
              <a:rPr lang="en-IN" dirty="0" smtClean="0"/>
              <a:t>Course prerequisites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DAG</a:t>
            </a:r>
            <a:endParaRPr lang="en-US" dirty="0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8951" y="1768497"/>
            <a:ext cx="5492659" cy="4122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DAG in Java</a:t>
            </a:r>
            <a:endParaRPr lang="en-US" dirty="0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6650" y="1773374"/>
            <a:ext cx="7001876" cy="5084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DAG</a:t>
            </a:r>
            <a:endParaRPr lang="en-US" dirty="0"/>
          </a:p>
        </p:txBody>
      </p:sp>
      <p:pic>
        <p:nvPicPr>
          <p:cNvPr id="378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3510" y="1766048"/>
            <a:ext cx="6650086" cy="3589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1341" y="5470615"/>
            <a:ext cx="4505869" cy="851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DFS application: </a:t>
            </a:r>
            <a:r>
              <a:rPr lang="en-IN" dirty="0" smtClean="0"/>
              <a:t>Finding </a:t>
            </a:r>
            <a:r>
              <a:rPr lang="en-IN" dirty="0" smtClean="0">
                <a:solidFill>
                  <a:srgbClr val="FF0000"/>
                </a:solidFill>
              </a:rPr>
              <a:t>Depth of DAG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For depth of tree (acyclic graph where vertex can not have more than one parent), we used in-order traversal (LNR) with one extra symbol to indicate end of the level</a:t>
            </a:r>
          </a:p>
          <a:p>
            <a:endParaRPr lang="en-IN" dirty="0"/>
          </a:p>
          <a:p>
            <a:r>
              <a:rPr lang="en-IN" dirty="0" smtClean="0"/>
              <a:t>Similarly, for DAG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4209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DFS application: </a:t>
            </a:r>
            <a:r>
              <a:rPr lang="en-IN" dirty="0" smtClean="0">
                <a:solidFill>
                  <a:srgbClr val="00B050"/>
                </a:solidFill>
              </a:rPr>
              <a:t>DAG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Consider the course prerequisites, all prerequisites must be obeyed</a:t>
            </a:r>
          </a:p>
          <a:p>
            <a:r>
              <a:rPr lang="en-IN" dirty="0" smtClean="0"/>
              <a:t>Every course is offered every semester</a:t>
            </a:r>
          </a:p>
          <a:p>
            <a:r>
              <a:rPr lang="en-IN" dirty="0" smtClean="0"/>
              <a:t>There is no limit to number of courses we can take in one semester</a:t>
            </a:r>
          </a:p>
          <a:p>
            <a:r>
              <a:rPr lang="en-IN" dirty="0" smtClean="0"/>
              <a:t>minimum number of semesters required to complete the major?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Describe the data structure we would use to represent this problem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Outline a linear time algorithm for solving it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 smtClean="0"/>
          </a:p>
          <a:p>
            <a:r>
              <a:rPr lang="en-IN" dirty="0" smtClean="0"/>
              <a:t>Use a DAG because the prerequisite relation has no cycles</a:t>
            </a:r>
          </a:p>
          <a:p>
            <a:r>
              <a:rPr lang="en-IN" dirty="0" smtClean="0"/>
              <a:t>vertices represent courses and the edge represent the prerequisite relation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8521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Graphs: Check </a:t>
            </a:r>
            <a:r>
              <a:rPr lang="en-IN" dirty="0" smtClean="0">
                <a:solidFill>
                  <a:srgbClr val="FF0000"/>
                </a:solidFill>
              </a:rPr>
              <a:t>isomorphism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iff</a:t>
            </a:r>
            <a:r>
              <a:rPr lang="en-IN" dirty="0" smtClean="0"/>
              <a:t> for some ordering of their vertices, adjacency matrices are equal</a:t>
            </a:r>
          </a:p>
          <a:p>
            <a:r>
              <a:rPr lang="en-IN" dirty="0" smtClean="0"/>
              <a:t>Matrix transformation operations are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94889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B050"/>
                </a:solidFill>
              </a:rPr>
              <a:t>Digraph reversal </a:t>
            </a:r>
            <a:r>
              <a:rPr lang="en-IN" dirty="0" smtClean="0"/>
              <a:t>or transpose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Reverse bits in adjacency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264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Transitive 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hlinkClick r:id="rId2"/>
              </a:rPr>
              <a:t>https://www.youtube.com/watch?v=Hu4pEt-TGJo</a:t>
            </a:r>
            <a:r>
              <a:rPr lang="en-US" dirty="0" smtClean="0"/>
              <a:t> (watch from 7:40 </a:t>
            </a:r>
            <a:r>
              <a:rPr lang="en-US" dirty="0" err="1" smtClean="0"/>
              <a:t>mins</a:t>
            </a:r>
            <a:r>
              <a:rPr lang="en-US" smtClean="0"/>
              <a:t>)</a:t>
            </a:r>
            <a:endParaRPr lang="en-US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(discussed example on board)</a:t>
            </a:r>
          </a:p>
          <a:p>
            <a:endParaRPr lang="en-IN" dirty="0" smtClean="0"/>
          </a:p>
          <a:p>
            <a:r>
              <a:rPr lang="en-IN" dirty="0" smtClean="0"/>
              <a:t>Related problem statements</a:t>
            </a:r>
          </a:p>
          <a:p>
            <a:endParaRPr lang="en-IN" dirty="0" smtClean="0"/>
          </a:p>
          <a:p>
            <a:r>
              <a:rPr lang="en-IN" dirty="0" smtClean="0"/>
              <a:t>find indirect relations in given topology or communication network/ find multi hop connections in LAN network etc.</a:t>
            </a:r>
            <a:endParaRPr lang="en-IN" b="1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Check </a:t>
            </a:r>
            <a:r>
              <a:rPr lang="en-IN" dirty="0" smtClean="0">
                <a:solidFill>
                  <a:srgbClr val="00B050"/>
                </a:solidFill>
              </a:rPr>
              <a:t>bipartite-ness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i</a:t>
            </a:r>
            <a:r>
              <a:rPr lang="en-IN" dirty="0" err="1" smtClean="0"/>
              <a:t>ff</a:t>
            </a:r>
            <a:r>
              <a:rPr lang="en-IN" dirty="0" smtClean="0"/>
              <a:t> no odd length cycle</a:t>
            </a:r>
          </a:p>
          <a:p>
            <a:endParaRPr lang="en-IN" dirty="0" smtClean="0"/>
          </a:p>
          <a:p>
            <a:r>
              <a:rPr lang="en-IN" dirty="0" smtClean="0"/>
              <a:t>Job seekers vs. Skill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81346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Matching </a:t>
            </a:r>
            <a:r>
              <a:rPr lang="en-IN" dirty="0" smtClean="0"/>
              <a:t>problem: Hungarian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Matching : no two edges have any common vertices</a:t>
            </a:r>
          </a:p>
          <a:p>
            <a:r>
              <a:rPr lang="en-IN" dirty="0" smtClean="0"/>
              <a:t>Marriage problem</a:t>
            </a:r>
          </a:p>
          <a:p>
            <a:r>
              <a:rPr lang="en-IN" smtClean="0"/>
              <a:t>Personnel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15043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DFS application: strongly </a:t>
            </a:r>
            <a:r>
              <a:rPr lang="en-IN" sz="4000" dirty="0" smtClean="0">
                <a:solidFill>
                  <a:srgbClr val="FF0000"/>
                </a:solidFill>
              </a:rPr>
              <a:t>connected components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Equivalence relation</a:t>
            </a:r>
          </a:p>
          <a:p>
            <a:pPr lvl="1"/>
            <a:r>
              <a:rPr lang="en-IN" dirty="0" smtClean="0"/>
              <a:t>Reflexive</a:t>
            </a:r>
          </a:p>
          <a:p>
            <a:pPr lvl="1"/>
            <a:r>
              <a:rPr lang="en-IN" dirty="0" smtClean="0"/>
              <a:t>Symmetric</a:t>
            </a:r>
          </a:p>
          <a:p>
            <a:pPr lvl="1"/>
            <a:r>
              <a:rPr lang="en-IN" dirty="0" smtClean="0"/>
              <a:t>Transitive</a:t>
            </a:r>
          </a:p>
        </p:txBody>
      </p:sp>
    </p:spTree>
    <p:extLst>
      <p:ext uri="{BB962C8B-B14F-4D97-AF65-F5344CB8AC3E}">
        <p14:creationId xmlns:p14="http://schemas.microsoft.com/office/powerpoint/2010/main" xmlns="" val="2904572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DFS application: </a:t>
            </a:r>
            <a:r>
              <a:rPr lang="en-IN" dirty="0" smtClean="0">
                <a:solidFill>
                  <a:srgbClr val="FF0000"/>
                </a:solidFill>
              </a:rPr>
              <a:t>Euler circuits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Cover all edges exactly once; start vertex = end vertex</a:t>
            </a:r>
          </a:p>
          <a:p>
            <a:r>
              <a:rPr lang="en-IN" dirty="0" err="1"/>
              <a:t>i</a:t>
            </a:r>
            <a:r>
              <a:rPr lang="en-IN" dirty="0" err="1" smtClean="0"/>
              <a:t>ff</a:t>
            </a:r>
            <a:r>
              <a:rPr lang="en-IN" dirty="0" smtClean="0"/>
              <a:t> </a:t>
            </a:r>
          </a:p>
          <a:p>
            <a:pPr lvl="1"/>
            <a:r>
              <a:rPr lang="en-IN" dirty="0" smtClean="0"/>
              <a:t>connected graph with all vertices of even degree OR</a:t>
            </a:r>
          </a:p>
          <a:p>
            <a:pPr lvl="1"/>
            <a:r>
              <a:rPr lang="en-IN" dirty="0"/>
              <a:t>e</a:t>
            </a:r>
            <a:r>
              <a:rPr lang="en-IN" dirty="0" smtClean="0"/>
              <a:t>xactly 2 vertices of odd degree</a:t>
            </a:r>
          </a:p>
          <a:p>
            <a:endParaRPr lang="en-IN" dirty="0"/>
          </a:p>
          <a:p>
            <a:r>
              <a:rPr lang="en-IN" dirty="0" smtClean="0"/>
              <a:t>Hamiltonian </a:t>
            </a:r>
            <a:r>
              <a:rPr lang="en-IN" dirty="0" err="1" smtClean="0"/>
              <a:t>ckt</a:t>
            </a:r>
            <a:r>
              <a:rPr lang="en-IN" dirty="0" smtClean="0"/>
              <a:t>. :  cover all vertices exactly once;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start vertex = end vertex;</a:t>
            </a:r>
          </a:p>
          <a:p>
            <a:pPr marL="0" indent="0">
              <a:buNone/>
            </a:pPr>
            <a:r>
              <a:rPr lang="en-IN" dirty="0" smtClean="0"/>
              <a:t>                                    no η </a:t>
            </a:r>
            <a:r>
              <a:rPr lang="en-IN" dirty="0" err="1" smtClean="0"/>
              <a:t>algo</a:t>
            </a:r>
            <a:r>
              <a:rPr lang="en-IN" dirty="0" smtClean="0"/>
              <a:t> known</a:t>
            </a:r>
          </a:p>
        </p:txBody>
      </p:sp>
    </p:spTree>
    <p:extLst>
      <p:ext uri="{BB962C8B-B14F-4D97-AF65-F5344CB8AC3E}">
        <p14:creationId xmlns:p14="http://schemas.microsoft.com/office/powerpoint/2010/main" xmlns="" val="914448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problems on Euler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Construct graph without lifting your pen or redrawing a line</a:t>
            </a:r>
          </a:p>
          <a:p>
            <a:r>
              <a:rPr lang="en-IN" dirty="0" smtClean="0"/>
              <a:t>Find path for a postman covering all streets, ending at the start point and not revisiting any street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8224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problems on </a:t>
            </a:r>
            <a:r>
              <a:rPr lang="en-IN" dirty="0" smtClean="0">
                <a:solidFill>
                  <a:srgbClr val="FF0000"/>
                </a:solidFill>
              </a:rPr>
              <a:t>Hamiltonian path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Unique topological ordering: </a:t>
            </a:r>
            <a:r>
              <a:rPr lang="en-IN" dirty="0" err="1" smtClean="0"/>
              <a:t>iff</a:t>
            </a:r>
            <a:r>
              <a:rPr lang="en-IN" dirty="0" smtClean="0"/>
              <a:t> directed edge between pair of consecutive vertices, i.e., all vertices covered exactly once, i.e., Hamiltonian path</a:t>
            </a:r>
          </a:p>
          <a:p>
            <a:endParaRPr lang="en-IN" dirty="0"/>
          </a:p>
          <a:p>
            <a:r>
              <a:rPr lang="en-IN" dirty="0" smtClean="0"/>
              <a:t>&gt;1 topological ordering can be obtained by swapping adjacent vertices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2555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Which graph representation to use</a:t>
            </a:r>
            <a:r>
              <a:rPr lang="en-IN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IN" dirty="0" smtClean="0"/>
              <a:t>|E| &lt; |V| log |V| sparse graph :  Adjacency matrix</a:t>
            </a:r>
          </a:p>
          <a:p>
            <a:pPr lvl="1"/>
            <a:r>
              <a:rPr lang="en-IN" dirty="0" smtClean="0"/>
              <a:t> (symmetric, upper triangular)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Adjacency List : not when too many deletions; may use doubly linked list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Disjoint Set : Union and Find operations (fast search)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Write </a:t>
            </a:r>
            <a:r>
              <a:rPr lang="en-IN" dirty="0" smtClean="0">
                <a:solidFill>
                  <a:srgbClr val="FF0000"/>
                </a:solidFill>
              </a:rPr>
              <a:t>functions</a:t>
            </a:r>
            <a:r>
              <a:rPr lang="en-IN" dirty="0" smtClean="0"/>
              <a:t> to find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88189" cy="4351338"/>
          </a:xfrm>
        </p:spPr>
        <p:txBody>
          <a:bodyPr/>
          <a:lstStyle/>
          <a:p>
            <a:r>
              <a:rPr lang="en-IN" dirty="0" smtClean="0"/>
              <a:t>Max. edges in undirected graph 		 </a:t>
            </a:r>
            <a:r>
              <a:rPr lang="en-IN" baseline="30000" dirty="0" smtClean="0"/>
              <a:t>V</a:t>
            </a:r>
            <a:r>
              <a:rPr lang="en-IN" dirty="0" smtClean="0"/>
              <a:t>C</a:t>
            </a:r>
            <a:r>
              <a:rPr lang="en-IN" baseline="-25000" dirty="0" smtClean="0"/>
              <a:t>2 </a:t>
            </a:r>
            <a:r>
              <a:rPr lang="en-IN" dirty="0" smtClean="0"/>
              <a:t>= V(V-1)/2</a:t>
            </a:r>
          </a:p>
          <a:p>
            <a:r>
              <a:rPr lang="en-IN" dirty="0" smtClean="0"/>
              <a:t>Max. edges in directed acyclic graph 	   V</a:t>
            </a:r>
            <a:r>
              <a:rPr lang="en-IN" baseline="30000" dirty="0" smtClean="0"/>
              <a:t>2</a:t>
            </a:r>
            <a:endParaRPr lang="en-IN" baseline="-25000" dirty="0" smtClean="0"/>
          </a:p>
          <a:p>
            <a:pPr marL="0" indent="0">
              <a:buNone/>
            </a:pPr>
            <a:endParaRPr lang="en-IN" baseline="-25000" dirty="0" smtClean="0"/>
          </a:p>
          <a:p>
            <a:r>
              <a:rPr lang="en-IN" dirty="0" smtClean="0"/>
              <a:t>No. of adjacency matrices       			 </a:t>
            </a:r>
            <a:r>
              <a:rPr lang="en-IN" baseline="30000" dirty="0" smtClean="0"/>
              <a:t>V</a:t>
            </a:r>
            <a:r>
              <a:rPr lang="en-IN" dirty="0" smtClean="0"/>
              <a:t>P</a:t>
            </a:r>
            <a:r>
              <a:rPr lang="en-IN" baseline="-25000" dirty="0" smtClean="0"/>
              <a:t>V </a:t>
            </a:r>
            <a:r>
              <a:rPr lang="en-IN" dirty="0" smtClean="0"/>
              <a:t>= V!</a:t>
            </a:r>
          </a:p>
          <a:p>
            <a:r>
              <a:rPr lang="en-IN" dirty="0" smtClean="0"/>
              <a:t>No. of adjacency lists	            		</a:t>
            </a:r>
            <a:r>
              <a:rPr lang="en-IN" baseline="30000" dirty="0" smtClean="0"/>
              <a:t>E</a:t>
            </a:r>
            <a:r>
              <a:rPr lang="en-IN" dirty="0" smtClean="0"/>
              <a:t>P</a:t>
            </a:r>
            <a:r>
              <a:rPr lang="en-IN" baseline="-25000" dirty="0" smtClean="0"/>
              <a:t>E </a:t>
            </a:r>
            <a:r>
              <a:rPr lang="en-IN" dirty="0" smtClean="0"/>
              <a:t>= E!</a:t>
            </a:r>
          </a:p>
          <a:p>
            <a:endParaRPr lang="en-IN" dirty="0"/>
          </a:p>
          <a:p>
            <a:r>
              <a:rPr lang="en-IN" dirty="0" smtClean="0"/>
              <a:t>Max. no. of cut vertices			</a:t>
            </a:r>
            <a:r>
              <a:rPr lang="en-IN" dirty="0"/>
              <a:t> </a:t>
            </a:r>
            <a:r>
              <a:rPr lang="en-IN" dirty="0" smtClean="0"/>
              <a:t>           V-2 (all except first and last)</a:t>
            </a:r>
          </a:p>
          <a:p>
            <a:endParaRPr lang="en-IN" baseline="-250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2844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Graph </a:t>
            </a:r>
            <a:r>
              <a:rPr lang="en-IN" dirty="0" smtClean="0">
                <a:solidFill>
                  <a:srgbClr val="FF0000"/>
                </a:solidFill>
              </a:rPr>
              <a:t>Traversals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Breadth First Search : BFS uses QUEUE:  FIFO</a:t>
            </a:r>
          </a:p>
          <a:p>
            <a:r>
              <a:rPr lang="en-IN" dirty="0" smtClean="0"/>
              <a:t>Depth First Search    : DFS uses STACK : LIFO 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Both O(V+E) time complexity 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HINT: use DFS when space constraints are there because it does not store child pointers at each level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DFS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4794" y="1829481"/>
            <a:ext cx="6938417" cy="449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167" y="1832882"/>
            <a:ext cx="5991769" cy="4293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DFS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5067" y="1883365"/>
            <a:ext cx="5050156" cy="3981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135858" y="4885509"/>
            <a:ext cx="4268016" cy="118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1273247" y="5408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BFS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92395" y="1476103"/>
            <a:ext cx="6357491" cy="4883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8376" y="5312500"/>
            <a:ext cx="25717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731829" y="5721532"/>
            <a:ext cx="222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Starting from vertex 2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171</TotalTime>
  <Words>590</Words>
  <Application>Microsoft Office PowerPoint</Application>
  <PresentationFormat>Custom</PresentationFormat>
  <Paragraphs>109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Graph Algorithms</vt:lpstr>
      <vt:lpstr>Transitive closure</vt:lpstr>
      <vt:lpstr>Which graph representation to use?</vt:lpstr>
      <vt:lpstr>Write functions to find</vt:lpstr>
      <vt:lpstr>Graph Traversals</vt:lpstr>
      <vt:lpstr>DFS </vt:lpstr>
      <vt:lpstr>DFS</vt:lpstr>
      <vt:lpstr>DFS</vt:lpstr>
      <vt:lpstr>BFS </vt:lpstr>
      <vt:lpstr>DFS application: Cut vertex or articulation points</vt:lpstr>
      <vt:lpstr>DFS application: Detecting cycles</vt:lpstr>
      <vt:lpstr>Directed Acyclic Graph (DAG)</vt:lpstr>
      <vt:lpstr>DAG</vt:lpstr>
      <vt:lpstr>DAG in Java</vt:lpstr>
      <vt:lpstr>DAG</vt:lpstr>
      <vt:lpstr>DFS application: Finding Depth of DAG</vt:lpstr>
      <vt:lpstr>DFS application: DAG</vt:lpstr>
      <vt:lpstr>Graphs: Check isomorphism</vt:lpstr>
      <vt:lpstr>Digraph reversal or transpose</vt:lpstr>
      <vt:lpstr>Check bipartite-ness</vt:lpstr>
      <vt:lpstr>Matching problem: Hungarian Algorithm</vt:lpstr>
      <vt:lpstr>DFS application: strongly connected components</vt:lpstr>
      <vt:lpstr>DFS application: Euler circuits</vt:lpstr>
      <vt:lpstr>Sample problems on Euler circuits</vt:lpstr>
      <vt:lpstr>Sample problems on Hamiltonian path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Algorithms</dc:title>
  <dc:creator>Deepak Tomar</dc:creator>
  <cp:lastModifiedBy>niyati.baliyan</cp:lastModifiedBy>
  <cp:revision>98</cp:revision>
  <dcterms:created xsi:type="dcterms:W3CDTF">2018-02-10T00:44:49Z</dcterms:created>
  <dcterms:modified xsi:type="dcterms:W3CDTF">2018-02-17T10:32:58Z</dcterms:modified>
</cp:coreProperties>
</file>