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58" r:id="rId7"/>
    <p:sldId id="267" r:id="rId8"/>
    <p:sldId id="262" r:id="rId9"/>
    <p:sldId id="264" r:id="rId10"/>
    <p:sldId id="266" r:id="rId11"/>
    <p:sldId id="265" r:id="rId12"/>
    <p:sldId id="268" r:id="rId13"/>
    <p:sldId id="272" r:id="rId14"/>
    <p:sldId id="273" r:id="rId15"/>
    <p:sldId id="269" r:id="rId16"/>
    <p:sldId id="270" r:id="rId17"/>
    <p:sldId id="271" r:id="rId18"/>
    <p:sldId id="275" r:id="rId19"/>
    <p:sldId id="26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522E7-10E1-421B-9259-C9E536428550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3E8D0-C26D-4B78-A481-1AB99F843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3E8D0-C26D-4B78-A481-1AB99F8437F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1312E54-4F97-4F29-A851-1EC0550FA46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7EAFC86-7AC6-48A8-AFA7-A26E7B273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12E54-4F97-4F29-A851-1EC0550FA46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AFC86-7AC6-48A8-AFA7-A26E7B273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1312E54-4F97-4F29-A851-1EC0550FA46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7EAFC86-7AC6-48A8-AFA7-A26E7B273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12E54-4F97-4F29-A851-1EC0550FA46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AFC86-7AC6-48A8-AFA7-A26E7B273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1312E54-4F97-4F29-A851-1EC0550FA46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7EAFC86-7AC6-48A8-AFA7-A26E7B273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12E54-4F97-4F29-A851-1EC0550FA46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AFC86-7AC6-48A8-AFA7-A26E7B273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12E54-4F97-4F29-A851-1EC0550FA46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AFC86-7AC6-48A8-AFA7-A26E7B273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12E54-4F97-4F29-A851-1EC0550FA46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AFC86-7AC6-48A8-AFA7-A26E7B273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1312E54-4F97-4F29-A851-1EC0550FA46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AFC86-7AC6-48A8-AFA7-A26E7B273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12E54-4F97-4F29-A851-1EC0550FA46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AFC86-7AC6-48A8-AFA7-A26E7B273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12E54-4F97-4F29-A851-1EC0550FA46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AFC86-7AC6-48A8-AFA7-A26E7B273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1312E54-4F97-4F29-A851-1EC0550FA46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7EAFC86-7AC6-48A8-AFA7-A26E7B273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javatpoint.com/c-string-functio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0430" y="0"/>
            <a:ext cx="5105400" cy="2868168"/>
          </a:xfrm>
        </p:spPr>
        <p:txBody>
          <a:bodyPr/>
          <a:lstStyle/>
          <a:p>
            <a:r>
              <a:rPr lang="en-IN" dirty="0" smtClean="0"/>
              <a:t>STRINGS</a:t>
            </a:r>
            <a:br>
              <a:rPr lang="en-IN" dirty="0" smtClean="0"/>
            </a:br>
            <a:r>
              <a:rPr lang="en-IN" sz="2400" dirty="0" smtClean="0"/>
              <a:t>are arrays of characters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789558" cy="1101248"/>
          </a:xfrm>
        </p:spPr>
        <p:txBody>
          <a:bodyPr>
            <a:noAutofit/>
          </a:bodyPr>
          <a:lstStyle/>
          <a:p>
            <a:pPr algn="l"/>
            <a:endParaRPr lang="en-IN" sz="1800" dirty="0" smtClean="0"/>
          </a:p>
          <a:p>
            <a:pPr algn="l">
              <a:buFont typeface="Arial" pitchFamily="34" charset="0"/>
              <a:buChar char="•"/>
            </a:pPr>
            <a:r>
              <a:rPr lang="en-IN" sz="1800" dirty="0" smtClean="0"/>
              <a:t>String(Pattern) matching(searching)</a:t>
            </a:r>
          </a:p>
          <a:p>
            <a:pPr algn="l">
              <a:buFont typeface="Arial" pitchFamily="34" charset="0"/>
              <a:buChar char="•"/>
            </a:pPr>
            <a:r>
              <a:rPr lang="en-IN" sz="1800" dirty="0" smtClean="0"/>
              <a:t>(naive or brute force, Rabin-Karp, </a:t>
            </a:r>
            <a:r>
              <a:rPr lang="en-IN" sz="1800" dirty="0" smtClean="0"/>
              <a:t>KMP)</a:t>
            </a:r>
          </a:p>
          <a:p>
            <a:pPr algn="l">
              <a:buFont typeface="Arial" pitchFamily="34" charset="0"/>
              <a:buChar char="•"/>
            </a:pPr>
            <a:endParaRPr lang="en-IN" sz="1800" dirty="0" smtClean="0"/>
          </a:p>
          <a:p>
            <a:pPr algn="l">
              <a:buFont typeface="Arial" pitchFamily="34" charset="0"/>
              <a:buChar char="•"/>
            </a:pPr>
            <a:r>
              <a:rPr lang="en-IN" sz="1800" dirty="0" smtClean="0"/>
              <a:t>Basic string </a:t>
            </a:r>
            <a:r>
              <a:rPr lang="en-IN" sz="1800" dirty="0" smtClean="0"/>
              <a:t>operations in C </a:t>
            </a:r>
          </a:p>
          <a:p>
            <a:pPr algn="l">
              <a:buFont typeface="Arial" pitchFamily="34" charset="0"/>
              <a:buChar char="•"/>
            </a:pPr>
            <a:endParaRPr lang="en-IN" sz="1800" dirty="0" smtClean="0"/>
          </a:p>
          <a:p>
            <a:pPr algn="l">
              <a:buFont typeface="Arial" pitchFamily="34" charset="0"/>
              <a:buChar char="•"/>
            </a:pPr>
            <a:r>
              <a:rPr lang="en-IN" sz="1800" dirty="0" smtClean="0"/>
              <a:t>Prerequisite: pointers, arrays</a:t>
            </a:r>
            <a:endParaRPr lang="en-IN" sz="1800" dirty="0" smtClean="0"/>
          </a:p>
          <a:p>
            <a:pPr algn="l">
              <a:buFont typeface="Arial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Brute force search in </a:t>
            </a:r>
            <a:r>
              <a:rPr lang="en-IN" sz="3200" dirty="0" err="1" smtClean="0"/>
              <a:t>rabin</a:t>
            </a:r>
            <a:r>
              <a:rPr lang="en-IN" sz="3200" dirty="0" smtClean="0"/>
              <a:t> </a:t>
            </a:r>
            <a:r>
              <a:rPr lang="en-IN" sz="3200" dirty="0" err="1" smtClean="0"/>
              <a:t>karp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72386" cy="48463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7358114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86116" y="1928802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//This method is brute force string match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14480" y="1785926"/>
            <a:ext cx="557216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Hash calculation in </a:t>
            </a:r>
            <a:r>
              <a:rPr lang="en-IN" sz="3200" dirty="0" err="1" smtClean="0"/>
              <a:t>rabin</a:t>
            </a:r>
            <a:r>
              <a:rPr lang="en-IN" sz="3200" dirty="0" smtClean="0"/>
              <a:t> </a:t>
            </a:r>
            <a:r>
              <a:rPr lang="en-IN" sz="3200" dirty="0" err="1" smtClean="0"/>
              <a:t>karp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735811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357686" y="3286124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Example on board: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hash of </a:t>
            </a:r>
            <a:r>
              <a:rPr lang="en-IN" b="1" i="1" dirty="0" err="1" smtClean="0">
                <a:solidFill>
                  <a:srgbClr val="0070C0"/>
                </a:solidFill>
              </a:rPr>
              <a:t>bcd</a:t>
            </a:r>
            <a:r>
              <a:rPr lang="en-IN" b="1" dirty="0" smtClean="0">
                <a:solidFill>
                  <a:srgbClr val="FF0000"/>
                </a:solidFill>
              </a:rPr>
              <a:t> from hash of </a:t>
            </a:r>
            <a:r>
              <a:rPr lang="en-IN" b="1" i="1" dirty="0" err="1" smtClean="0">
                <a:solidFill>
                  <a:srgbClr val="0070C0"/>
                </a:solidFill>
              </a:rPr>
              <a:t>abc</a:t>
            </a:r>
            <a:endParaRPr lang="en-US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Rabin </a:t>
            </a:r>
            <a:r>
              <a:rPr lang="en-IN" dirty="0" err="1" smtClean="0"/>
              <a:t>karp</a:t>
            </a:r>
            <a:r>
              <a:rPr lang="en-IN" dirty="0" smtClean="0"/>
              <a:t>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 a sufficiently large prime number is used for the hash function , the hashed values of two different patterns will usually be distinct. </a:t>
            </a:r>
            <a:r>
              <a:rPr lang="en-US" dirty="0" smtClean="0"/>
              <a:t>On an average, this </a:t>
            </a:r>
            <a:r>
              <a:rPr lang="en-US" dirty="0" smtClean="0"/>
              <a:t>is the case, searching takes </a:t>
            </a:r>
            <a:r>
              <a:rPr lang="en-US" dirty="0" smtClean="0">
                <a:solidFill>
                  <a:srgbClr val="FF0000"/>
                </a:solidFill>
              </a:rPr>
              <a:t>O(n) time, </a:t>
            </a:r>
            <a:r>
              <a:rPr lang="en-US" dirty="0" smtClean="0"/>
              <a:t>where n is the number of characters in the larger body of text.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is always possible to construct a scenario with a </a:t>
            </a:r>
            <a:r>
              <a:rPr lang="en-US" dirty="0" smtClean="0">
                <a:solidFill>
                  <a:srgbClr val="FF0000"/>
                </a:solidFill>
              </a:rPr>
              <a:t>worst case complexity of O(</a:t>
            </a:r>
            <a:r>
              <a:rPr lang="en-US" dirty="0" err="1" smtClean="0">
                <a:solidFill>
                  <a:srgbClr val="FF0000"/>
                </a:solidFill>
              </a:rPr>
              <a:t>mn</a:t>
            </a:r>
            <a:r>
              <a:rPr lang="en-US" dirty="0" smtClean="0">
                <a:solidFill>
                  <a:srgbClr val="FF0000"/>
                </a:solidFill>
              </a:rPr>
              <a:t>). </a:t>
            </a:r>
            <a:r>
              <a:rPr lang="en-US" dirty="0" smtClean="0"/>
              <a:t>This, however, is likely to happen only if the prime number used for hashing is small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KMP search: </a:t>
            </a:r>
            <a:br>
              <a:rPr lang="en-IN" dirty="0" smtClean="0"/>
            </a:br>
            <a:r>
              <a:rPr lang="en-IN" dirty="0" smtClean="0"/>
              <a:t>Building the </a:t>
            </a:r>
            <a:r>
              <a:rPr lang="en-IN" dirty="0" smtClean="0">
                <a:solidFill>
                  <a:srgbClr val="FF0000"/>
                </a:solidFill>
              </a:rPr>
              <a:t>prefix array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785926"/>
            <a:ext cx="8217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Every cell of </a:t>
            </a:r>
            <a:r>
              <a:rPr lang="en-IN" dirty="0" smtClean="0"/>
              <a:t>prefix array gives length </a:t>
            </a:r>
            <a:r>
              <a:rPr lang="en-IN" dirty="0" smtClean="0"/>
              <a:t>of longest suffix which is </a:t>
            </a:r>
            <a:r>
              <a:rPr lang="en-IN" dirty="0" smtClean="0"/>
              <a:t>also prefix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Start with filling A[0] as 0 //A is prefix array</a:t>
            </a:r>
          </a:p>
          <a:p>
            <a:endParaRPr lang="en-IN" dirty="0" smtClean="0"/>
          </a:p>
          <a:p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dirty="0" smtClean="0">
                <a:solidFill>
                  <a:srgbClr val="FF0000"/>
                </a:solidFill>
              </a:rPr>
              <a:t>f (P[</a:t>
            </a:r>
            <a:r>
              <a:rPr lang="en-IN" b="1" dirty="0" err="1" smtClean="0">
                <a:solidFill>
                  <a:srgbClr val="FF0000"/>
                </a:solidFill>
              </a:rPr>
              <a:t>i</a:t>
            </a:r>
            <a:r>
              <a:rPr lang="en-IN" b="1" dirty="0" smtClean="0">
                <a:solidFill>
                  <a:srgbClr val="FF0000"/>
                </a:solidFill>
              </a:rPr>
              <a:t>] != P[j]) { //pattern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	</a:t>
            </a:r>
            <a:r>
              <a:rPr lang="en-IN" b="1" dirty="0" smtClean="0">
                <a:solidFill>
                  <a:srgbClr val="FF0000"/>
                </a:solidFill>
              </a:rPr>
              <a:t>A[</a:t>
            </a:r>
            <a:r>
              <a:rPr lang="en-IN" b="1" dirty="0" err="1" smtClean="0">
                <a:solidFill>
                  <a:srgbClr val="FF0000"/>
                </a:solidFill>
              </a:rPr>
              <a:t>i</a:t>
            </a:r>
            <a:r>
              <a:rPr lang="en-IN" b="1" dirty="0" smtClean="0">
                <a:solidFill>
                  <a:srgbClr val="FF0000"/>
                </a:solidFill>
              </a:rPr>
              <a:t>]  = j;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	</a:t>
            </a:r>
            <a:r>
              <a:rPr lang="en-IN" b="1" dirty="0" err="1" smtClean="0">
                <a:solidFill>
                  <a:srgbClr val="FF0000"/>
                </a:solidFill>
              </a:rPr>
              <a:t>i</a:t>
            </a:r>
            <a:r>
              <a:rPr lang="en-IN" b="1" dirty="0" smtClean="0">
                <a:solidFill>
                  <a:srgbClr val="FF0000"/>
                </a:solidFill>
              </a:rPr>
              <a:t>++; }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e</a:t>
            </a:r>
            <a:r>
              <a:rPr lang="en-IN" b="1" dirty="0" smtClean="0">
                <a:solidFill>
                  <a:srgbClr val="FF0000"/>
                </a:solidFill>
              </a:rPr>
              <a:t>lse {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	</a:t>
            </a:r>
            <a:r>
              <a:rPr lang="en-IN" b="1" dirty="0" smtClean="0">
                <a:solidFill>
                  <a:srgbClr val="FF0000"/>
                </a:solidFill>
              </a:rPr>
              <a:t>A[</a:t>
            </a:r>
            <a:r>
              <a:rPr lang="en-IN" b="1" dirty="0" err="1" smtClean="0">
                <a:solidFill>
                  <a:srgbClr val="FF0000"/>
                </a:solidFill>
              </a:rPr>
              <a:t>i</a:t>
            </a:r>
            <a:r>
              <a:rPr lang="en-IN" b="1" dirty="0" smtClean="0">
                <a:solidFill>
                  <a:srgbClr val="FF0000"/>
                </a:solidFill>
              </a:rPr>
              <a:t>]  = j+1;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	</a:t>
            </a:r>
            <a:r>
              <a:rPr lang="en-IN" b="1" dirty="0" err="1" smtClean="0">
                <a:solidFill>
                  <a:srgbClr val="FF0000"/>
                </a:solidFill>
              </a:rPr>
              <a:t>i</a:t>
            </a:r>
            <a:r>
              <a:rPr lang="en-IN" b="1" dirty="0" smtClean="0">
                <a:solidFill>
                  <a:srgbClr val="FF0000"/>
                </a:solidFill>
              </a:rPr>
              <a:t>++;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	</a:t>
            </a:r>
            <a:r>
              <a:rPr lang="en-IN" b="1" dirty="0" smtClean="0">
                <a:solidFill>
                  <a:srgbClr val="FF0000"/>
                </a:solidFill>
              </a:rPr>
              <a:t>j++; }</a:t>
            </a:r>
          </a:p>
          <a:p>
            <a:r>
              <a:rPr lang="en-IN" dirty="0" smtClean="0"/>
              <a:t>	</a:t>
            </a: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857760"/>
            <a:ext cx="7572428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Callout 6"/>
          <p:cNvSpPr/>
          <p:nvPr/>
        </p:nvSpPr>
        <p:spPr>
          <a:xfrm>
            <a:off x="428596" y="1428736"/>
            <a:ext cx="1857388" cy="4286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Basic idea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Kmp</a:t>
            </a:r>
            <a:r>
              <a:rPr lang="en-IN" dirty="0" smtClean="0"/>
              <a:t>: Building prefix array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67627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333875"/>
            <a:ext cx="29813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3714744" y="5357826"/>
            <a:ext cx="78581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14282" y="3857628"/>
            <a:ext cx="500066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4276725"/>
            <a:ext cx="2571768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500562" y="4286256"/>
            <a:ext cx="150019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86380" y="5357826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tx2">
                    <a:lumMod val="75000"/>
                  </a:schemeClr>
                </a:solidFill>
              </a:rPr>
              <a:t>Suffix of length 1 which is also prefix 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KMP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96246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O (m + n)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In partially matched pattern, Is there a suffix which is also a prefix</a:t>
            </a:r>
            <a:r>
              <a:rPr lang="en-IN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IN" dirty="0" smtClean="0"/>
              <a:t>if found then move ahead of prefix in pattern, else move ahead in text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643314"/>
            <a:ext cx="6858048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143488"/>
            <a:ext cx="692948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7358114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2428868"/>
            <a:ext cx="728667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786322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721523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643314"/>
            <a:ext cx="72152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IN" dirty="0" smtClean="0"/>
          </a:p>
          <a:p>
            <a:r>
              <a:rPr lang="en-IN" dirty="0" smtClean="0"/>
              <a:t>https://www.javatpoint.com/c-string-functions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215338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https://</a:t>
            </a:r>
            <a:r>
              <a:rPr lang="en-IN" dirty="0" smtClean="0"/>
              <a:t>github.com/mission-peace/interview/wiki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https</a:t>
            </a:r>
            <a:r>
              <a:rPr lang="en-IN" dirty="0" smtClean="0"/>
              <a:t>://www.youtube.com/watch?v=H4VrKHVG5qI&amp;index=2&amp;list=PLrmLmBdmIlpvm7VaC0NTR27A_3i2sU3zd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https://github.com/mission-peace/interview/blob/master/src/com/interview/string/RabinKarpSearch.java</a:t>
            </a:r>
          </a:p>
          <a:p>
            <a:pPr>
              <a:buNone/>
            </a:pPr>
            <a:r>
              <a:rPr lang="en-IN" dirty="0" smtClean="0"/>
              <a:t>   (some Python codes also </a:t>
            </a:r>
            <a:r>
              <a:rPr lang="en-IN" dirty="0" err="1" smtClean="0"/>
              <a:t>available@this</a:t>
            </a:r>
            <a:r>
              <a:rPr lang="en-IN" dirty="0" smtClean="0"/>
              <a:t> repo</a:t>
            </a:r>
            <a:r>
              <a:rPr lang="en-IN" dirty="0" smtClean="0"/>
              <a:t>)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https://</a:t>
            </a:r>
            <a:r>
              <a:rPr lang="en-IN" dirty="0" smtClean="0"/>
              <a:t>github.com/mission-peace/interview/blob/master/src/com/interview/string/SubstringSearch.java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https://stackoverflow.com/questions/16458564/convert-character-to-ascii-numeric-value-in-java</a:t>
            </a:r>
          </a:p>
          <a:p>
            <a:endParaRPr lang="en-IN" dirty="0" smtClean="0"/>
          </a:p>
          <a:p>
            <a:r>
              <a:rPr lang="en-IN" dirty="0" smtClean="0"/>
              <a:t>http://www.dcs.gla.ac.uk/~pat/52233/slides/Strings1x1.pdf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758138" cy="48463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What? </a:t>
            </a:r>
          </a:p>
          <a:p>
            <a:pPr lvl="1"/>
            <a:r>
              <a:rPr lang="en-US" dirty="0" smtClean="0"/>
              <a:t>find location of a text pattern within a larger text</a:t>
            </a:r>
          </a:p>
          <a:p>
            <a:endParaRPr lang="en-IN" dirty="0" smtClean="0"/>
          </a:p>
          <a:p>
            <a:r>
              <a:rPr lang="en-IN" dirty="0" smtClean="0"/>
              <a:t>How? </a:t>
            </a:r>
          </a:p>
          <a:p>
            <a:pPr lvl="1"/>
            <a:r>
              <a:rPr lang="en-IN" dirty="0" smtClean="0"/>
              <a:t>Naive</a:t>
            </a:r>
          </a:p>
          <a:p>
            <a:pPr lvl="1"/>
            <a:r>
              <a:rPr lang="en-IN" dirty="0" smtClean="0"/>
              <a:t>Rabin Karp</a:t>
            </a:r>
          </a:p>
          <a:p>
            <a:pPr lvl="1"/>
            <a:r>
              <a:rPr lang="en-IN" dirty="0" smtClean="0"/>
              <a:t>KMP</a:t>
            </a:r>
          </a:p>
          <a:p>
            <a:pPr lvl="1"/>
            <a:r>
              <a:rPr lang="en-IN" dirty="0" err="1" smtClean="0"/>
              <a:t>Manacher</a:t>
            </a:r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Why? </a:t>
            </a:r>
          </a:p>
          <a:p>
            <a:pPr lvl="1"/>
            <a:r>
              <a:rPr lang="en-IN" dirty="0" smtClean="0"/>
              <a:t>Auto-completion... of URL in browser </a:t>
            </a:r>
          </a:p>
          <a:p>
            <a:pPr lvl="1"/>
            <a:r>
              <a:rPr lang="en-IN" dirty="0" smtClean="0"/>
              <a:t>...of keyword in search engine</a:t>
            </a:r>
          </a:p>
          <a:p>
            <a:pPr lvl="1"/>
            <a:r>
              <a:rPr lang="en-IN" dirty="0" smtClean="0"/>
              <a:t>...of path in command line</a:t>
            </a:r>
          </a:p>
          <a:p>
            <a:pPr lvl="1"/>
            <a:r>
              <a:rPr lang="en-IN" dirty="0" smtClean="0"/>
              <a:t>Plagiarism finding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Longest palindrome string using </a:t>
            </a:r>
            <a:r>
              <a:rPr lang="en-IN" dirty="0" err="1" smtClean="0"/>
              <a:t>Manacher’s</a:t>
            </a:r>
            <a:r>
              <a:rPr lang="en-IN" dirty="0" smtClean="0"/>
              <a:t> </a:t>
            </a:r>
            <a:r>
              <a:rPr lang="en-IN" dirty="0" err="1" smtClean="0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https://github.com/mission-peace/interview/blob/master/src/com/interview/string/LongestPalindromeSubstring.java</a:t>
            </a:r>
          </a:p>
          <a:p>
            <a:endParaRPr lang="en-US" sz="2200" dirty="0" smtClean="0"/>
          </a:p>
          <a:p>
            <a:r>
              <a:rPr lang="en-US" sz="2200" dirty="0" smtClean="0"/>
              <a:t>https://www.youtube.com/watch?v=V-sEwsca1ak</a:t>
            </a:r>
          </a:p>
          <a:p>
            <a:endParaRPr lang="en-US" sz="2200" dirty="0" smtClean="0"/>
          </a:p>
          <a:p>
            <a:r>
              <a:rPr lang="en-US" sz="2200" dirty="0" smtClean="0"/>
              <a:t>https://github.com/mission-peace/interview/blob/master/src/com/interview/dynamic/LongestPalindromicSubsequence.java</a:t>
            </a:r>
          </a:p>
          <a:p>
            <a:endParaRPr lang="en-US" sz="2200" dirty="0" smtClean="0"/>
          </a:p>
          <a:p>
            <a:r>
              <a:rPr lang="en-US" sz="2200" dirty="0" smtClean="0"/>
              <a:t>https://www.youtube.com/watch?v=_nCsPn7_OgI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String matching:</a:t>
            </a:r>
            <a:br>
              <a:rPr lang="en-IN" dirty="0" smtClean="0"/>
            </a:br>
            <a:r>
              <a:rPr lang="en-IN" dirty="0" smtClean="0"/>
              <a:t>1.Brute force or naive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err="1" smtClean="0"/>
              <a:t>BruteForceStringMatch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[0...</a:t>
            </a:r>
            <a:r>
              <a:rPr lang="en-US" i="1" dirty="0" smtClean="0"/>
              <a:t>n</a:t>
            </a:r>
            <a:r>
              <a:rPr lang="en-US" dirty="0" smtClean="0"/>
              <a:t>-1], </a:t>
            </a:r>
            <a:r>
              <a:rPr lang="en-US" i="1" dirty="0" smtClean="0"/>
              <a:t>P</a:t>
            </a:r>
            <a:r>
              <a:rPr lang="en-US" dirty="0" smtClean="0"/>
              <a:t>[0...</a:t>
            </a:r>
            <a:r>
              <a:rPr lang="en-US" i="1" dirty="0" smtClean="0"/>
              <a:t>m</a:t>
            </a:r>
            <a:r>
              <a:rPr lang="en-US" dirty="0" smtClean="0"/>
              <a:t>-1])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← 0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 &lt;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n-(m-1)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do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		j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← 0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	while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j &lt; 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] =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i="1" dirty="0" err="1" smtClean="0">
                <a:solidFill>
                  <a:schemeClr val="accent5">
                    <a:lumMod val="75000"/>
                  </a:schemeClr>
                </a:solidFill>
              </a:rPr>
              <a:t>i+j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do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		j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++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	if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		return </a:t>
            </a:r>
            <a:r>
              <a:rPr lang="en-US" i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-1</a:t>
            </a:r>
          </a:p>
          <a:p>
            <a:pPr>
              <a:buNone/>
            </a:pPr>
            <a:endParaRPr lang="en-IN" dirty="0" smtClean="0"/>
          </a:p>
          <a:p>
            <a:pPr algn="just"/>
            <a:r>
              <a:rPr lang="en-US" dirty="0" smtClean="0"/>
              <a:t>The algorithm can be designed to stop on either the first occurrence of the pattern, or upon reaching the end of the text to find all occurrences of pattern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Worst case:</a:t>
            </a:r>
            <a:br>
              <a:rPr lang="en-IN" dirty="0" smtClean="0"/>
            </a:br>
            <a:r>
              <a:rPr lang="en-IN" dirty="0" smtClean="0"/>
              <a:t>mismatch at last character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671517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394448"/>
          </a:xfrm>
        </p:spPr>
        <p:txBody>
          <a:bodyPr>
            <a:noAutofit/>
          </a:bodyPr>
          <a:lstStyle/>
          <a:p>
            <a:r>
              <a:rPr lang="en-IN" sz="2400" dirty="0" smtClean="0"/>
              <a:t>Best cases:</a:t>
            </a:r>
            <a:br>
              <a:rPr lang="en-IN" sz="2400" dirty="0" smtClean="0"/>
            </a:br>
            <a:r>
              <a:rPr lang="en-IN" sz="2400" dirty="0" smtClean="0"/>
              <a:t>1</a:t>
            </a:r>
            <a:r>
              <a:rPr lang="en-IN" sz="2000" dirty="0" smtClean="0"/>
              <a:t>. pattern </a:t>
            </a:r>
            <a:r>
              <a:rPr lang="en-IN" sz="2000" dirty="0" smtClean="0"/>
              <a:t>found at first character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2. </a:t>
            </a:r>
            <a:r>
              <a:rPr lang="en-IN" sz="2000" dirty="0" smtClean="0"/>
              <a:t>pattern not found, first character mismatch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364333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928802"/>
            <a:ext cx="35719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>
            <a:off x="2035951" y="4036223"/>
            <a:ext cx="42148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Brute force or naive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Find </a:t>
            </a:r>
            <a:r>
              <a:rPr lang="en-IN" dirty="0" smtClean="0">
                <a:solidFill>
                  <a:srgbClr val="FF0000"/>
                </a:solidFill>
              </a:rPr>
              <a:t>P[0...m-1] </a:t>
            </a:r>
            <a:r>
              <a:rPr lang="en-IN" dirty="0" smtClean="0"/>
              <a:t>in </a:t>
            </a:r>
            <a:r>
              <a:rPr lang="en-IN" dirty="0" smtClean="0">
                <a:solidFill>
                  <a:srgbClr val="FF0000"/>
                </a:solidFill>
              </a:rPr>
              <a:t>T[0...n-1]</a:t>
            </a:r>
          </a:p>
          <a:p>
            <a:r>
              <a:rPr lang="en-IN" dirty="0" smtClean="0"/>
              <a:t>Pattern has size m, so we need not search last (m-1) indices of T; so </a:t>
            </a:r>
            <a:r>
              <a:rPr lang="en-IN" dirty="0" smtClean="0">
                <a:solidFill>
                  <a:srgbClr val="FF0000"/>
                </a:solidFill>
              </a:rPr>
              <a:t>n-(m-1) searches</a:t>
            </a: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effective for short texts and patterns, as </a:t>
            </a:r>
            <a:r>
              <a:rPr lang="en-US" dirty="0" smtClean="0">
                <a:solidFill>
                  <a:srgbClr val="FF0000"/>
                </a:solidFill>
              </a:rPr>
              <a:t>O(1) space complexity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If searching for more than one pattern, avoid it as </a:t>
            </a:r>
            <a:r>
              <a:rPr lang="en-IN" dirty="0" smtClean="0">
                <a:solidFill>
                  <a:srgbClr val="FF0000"/>
                </a:solidFill>
              </a:rPr>
              <a:t>time complexity ≈O(</a:t>
            </a:r>
            <a:r>
              <a:rPr lang="en-IN" dirty="0" err="1" smtClean="0">
                <a:solidFill>
                  <a:srgbClr val="FF0000"/>
                </a:solidFill>
              </a:rPr>
              <a:t>n×m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Average case: </a:t>
            </a:r>
            <a:r>
              <a:rPr lang="pt-BR" dirty="0" smtClean="0"/>
              <a:t>Θ(n) for m &lt;&lt; n</a:t>
            </a:r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Rabin </a:t>
            </a:r>
            <a:r>
              <a:rPr lang="en-IN" dirty="0" err="1" smtClean="0"/>
              <a:t>kARP</a:t>
            </a:r>
            <a:r>
              <a:rPr lang="en-IN" dirty="0" smtClean="0"/>
              <a:t> uses hashing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635798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Rabin </a:t>
            </a:r>
            <a:r>
              <a:rPr lang="en-IN" dirty="0" err="1" smtClean="0"/>
              <a:t>karp</a:t>
            </a:r>
            <a:r>
              <a:rPr lang="en-IN" dirty="0" smtClean="0"/>
              <a:t>: uses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Mismatched hash guarantees mismatch</a:t>
            </a:r>
          </a:p>
          <a:p>
            <a:pPr>
              <a:buNone/>
            </a:pPr>
            <a:r>
              <a:rPr lang="en-IN" dirty="0" smtClean="0"/>
              <a:t>	but</a:t>
            </a:r>
          </a:p>
          <a:p>
            <a:r>
              <a:rPr lang="en-IN" dirty="0" smtClean="0"/>
              <a:t>Matched hash does not guarantee match, so we </a:t>
            </a:r>
            <a:r>
              <a:rPr lang="en-IN" dirty="0" smtClean="0">
                <a:solidFill>
                  <a:srgbClr val="00B050"/>
                </a:solidFill>
              </a:rPr>
              <a:t>call brute force</a:t>
            </a:r>
            <a:r>
              <a:rPr lang="en-IN" dirty="0" smtClean="0"/>
              <a:t> at this stage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Rolling </a:t>
            </a:r>
            <a:r>
              <a:rPr lang="en-IN" dirty="0" smtClean="0"/>
              <a:t>hash function </a:t>
            </a:r>
            <a:r>
              <a:rPr lang="en-IN" dirty="0" smtClean="0">
                <a:solidFill>
                  <a:srgbClr val="00B050"/>
                </a:solidFill>
              </a:rPr>
              <a:t>O(1) time </a:t>
            </a:r>
            <a:r>
              <a:rPr lang="en-IN" dirty="0" smtClean="0"/>
              <a:t>creation</a:t>
            </a:r>
          </a:p>
          <a:p>
            <a:pPr lvl="1"/>
            <a:r>
              <a:rPr lang="en-IN" dirty="0" smtClean="0"/>
              <a:t>ASCII of characters</a:t>
            </a:r>
          </a:p>
          <a:p>
            <a:pPr lvl="1"/>
            <a:r>
              <a:rPr lang="en-IN" dirty="0" smtClean="0"/>
              <a:t>Use sufficiently large prime number such as 101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Note: how to find ASCII: typecast to </a:t>
            </a:r>
            <a:r>
              <a:rPr lang="en-IN" dirty="0" err="1" smtClean="0"/>
              <a:t>int</a:t>
            </a:r>
            <a:endParaRPr lang="en-IN" dirty="0" smtClean="0"/>
          </a:p>
          <a:p>
            <a:pPr lvl="1"/>
            <a:r>
              <a:rPr lang="en-IN" dirty="0" smtClean="0"/>
              <a:t>A:97, A:65 and so on...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code for </a:t>
            </a:r>
            <a:r>
              <a:rPr lang="en-IN" dirty="0" err="1" smtClean="0"/>
              <a:t>rabin</a:t>
            </a:r>
            <a:r>
              <a:rPr lang="en-IN" dirty="0" smtClean="0"/>
              <a:t> </a:t>
            </a:r>
            <a:r>
              <a:rPr lang="en-IN" dirty="0" err="1" smtClean="0"/>
              <a:t>karp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736660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3643306" y="4429132"/>
            <a:ext cx="392909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43306" y="4500570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Call to brute force string match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425</TotalTime>
  <Words>452</Words>
  <Application>Microsoft Office PowerPoint</Application>
  <PresentationFormat>On-screen Show (4:3)</PresentationFormat>
  <Paragraphs>129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STRINGS are arrays of characters</vt:lpstr>
      <vt:lpstr>String Matching</vt:lpstr>
      <vt:lpstr>String matching: 1.Brute force or naive method</vt:lpstr>
      <vt:lpstr>Worst case: mismatch at last character</vt:lpstr>
      <vt:lpstr>Best cases: 1. pattern found at first character  2. pattern not found, first character mismatch</vt:lpstr>
      <vt:lpstr>Brute force or naive method</vt:lpstr>
      <vt:lpstr>Rabin kARP uses hashing</vt:lpstr>
      <vt:lpstr>Rabin karp: uses hashing</vt:lpstr>
      <vt:lpstr>Java code for rabin karp</vt:lpstr>
      <vt:lpstr>Brute force search in rabin karp</vt:lpstr>
      <vt:lpstr>Hash calculation in rabin karp</vt:lpstr>
      <vt:lpstr>Rabin karp complexity</vt:lpstr>
      <vt:lpstr>KMP search:  Building the prefix array</vt:lpstr>
      <vt:lpstr>Kmp: Building prefix array</vt:lpstr>
      <vt:lpstr>KMP SEARCH</vt:lpstr>
      <vt:lpstr>Slide 16</vt:lpstr>
      <vt:lpstr>Slide 17</vt:lpstr>
      <vt:lpstr>Slide 18</vt:lpstr>
      <vt:lpstr>References</vt:lpstr>
      <vt:lpstr>Longest palindrome string using Manacher’s algo</vt:lpstr>
    </vt:vector>
  </TitlesOfParts>
  <Company>Jiitu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niyati.baliyan</dc:creator>
  <cp:lastModifiedBy>niyati.baliyan</cp:lastModifiedBy>
  <cp:revision>130</cp:revision>
  <dcterms:created xsi:type="dcterms:W3CDTF">2018-02-16T03:38:40Z</dcterms:created>
  <dcterms:modified xsi:type="dcterms:W3CDTF">2018-02-17T10:20:37Z</dcterms:modified>
</cp:coreProperties>
</file>