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73"/>
  </p:notesMasterIdLst>
  <p:sldIdLst>
    <p:sldId id="256" r:id="rId5"/>
    <p:sldId id="450" r:id="rId6"/>
    <p:sldId id="347" r:id="rId7"/>
    <p:sldId id="456" r:id="rId8"/>
    <p:sldId id="257" r:id="rId9"/>
    <p:sldId id="258" r:id="rId10"/>
    <p:sldId id="262" r:id="rId11"/>
    <p:sldId id="286" r:id="rId12"/>
    <p:sldId id="263" r:id="rId13"/>
    <p:sldId id="457" r:id="rId14"/>
    <p:sldId id="287" r:id="rId15"/>
    <p:sldId id="264" r:id="rId16"/>
    <p:sldId id="452" r:id="rId17"/>
    <p:sldId id="471" r:id="rId18"/>
    <p:sldId id="506" r:id="rId19"/>
    <p:sldId id="508" r:id="rId20"/>
    <p:sldId id="473" r:id="rId21"/>
    <p:sldId id="474" r:id="rId22"/>
    <p:sldId id="475" r:id="rId23"/>
    <p:sldId id="510" r:id="rId24"/>
    <p:sldId id="461" r:id="rId25"/>
    <p:sldId id="476" r:id="rId26"/>
    <p:sldId id="477" r:id="rId27"/>
    <p:sldId id="478" r:id="rId28"/>
    <p:sldId id="511" r:id="rId29"/>
    <p:sldId id="479" r:id="rId30"/>
    <p:sldId id="480" r:id="rId31"/>
    <p:sldId id="462" r:id="rId32"/>
    <p:sldId id="451" r:id="rId33"/>
    <p:sldId id="516" r:id="rId34"/>
    <p:sldId id="518" r:id="rId35"/>
    <p:sldId id="458" r:id="rId36"/>
    <p:sldId id="463" r:id="rId37"/>
    <p:sldId id="482" r:id="rId38"/>
    <p:sldId id="483" r:id="rId39"/>
    <p:sldId id="484" r:id="rId40"/>
    <p:sldId id="464" r:id="rId41"/>
    <p:sldId id="485" r:id="rId42"/>
    <p:sldId id="486" r:id="rId43"/>
    <p:sldId id="459" r:id="rId44"/>
    <p:sldId id="465" r:id="rId45"/>
    <p:sldId id="487" r:id="rId46"/>
    <p:sldId id="466" r:id="rId47"/>
    <p:sldId id="488" r:id="rId48"/>
    <p:sldId id="489" r:id="rId49"/>
    <p:sldId id="490" r:id="rId50"/>
    <p:sldId id="519" r:id="rId51"/>
    <p:sldId id="467" r:id="rId52"/>
    <p:sldId id="491" r:id="rId53"/>
    <p:sldId id="492" r:id="rId54"/>
    <p:sldId id="493" r:id="rId55"/>
    <p:sldId id="468" r:id="rId56"/>
    <p:sldId id="494" r:id="rId57"/>
    <p:sldId id="495" r:id="rId58"/>
    <p:sldId id="496" r:id="rId59"/>
    <p:sldId id="469" r:id="rId60"/>
    <p:sldId id="497" r:id="rId61"/>
    <p:sldId id="498" r:id="rId62"/>
    <p:sldId id="460" r:id="rId63"/>
    <p:sldId id="470" r:id="rId64"/>
    <p:sldId id="499" r:id="rId65"/>
    <p:sldId id="500" r:id="rId66"/>
    <p:sldId id="501" r:id="rId67"/>
    <p:sldId id="502" r:id="rId68"/>
    <p:sldId id="503" r:id="rId69"/>
    <p:sldId id="455" r:id="rId70"/>
    <p:sldId id="453" r:id="rId71"/>
    <p:sldId id="26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TM" id="{CF125AE0-6308-4C39-80D5-88C844E5C1B5}">
          <p14:sldIdLst>
            <p14:sldId id="256"/>
            <p14:sldId id="450"/>
            <p14:sldId id="347"/>
            <p14:sldId id="456"/>
            <p14:sldId id="257"/>
            <p14:sldId id="258"/>
            <p14:sldId id="262"/>
            <p14:sldId id="286"/>
            <p14:sldId id="263"/>
            <p14:sldId id="457"/>
            <p14:sldId id="287"/>
            <p14:sldId id="264"/>
            <p14:sldId id="452"/>
            <p14:sldId id="471"/>
            <p14:sldId id="506"/>
            <p14:sldId id="508"/>
            <p14:sldId id="473"/>
            <p14:sldId id="474"/>
            <p14:sldId id="475"/>
            <p14:sldId id="510"/>
            <p14:sldId id="461"/>
            <p14:sldId id="476"/>
            <p14:sldId id="477"/>
            <p14:sldId id="478"/>
            <p14:sldId id="511"/>
            <p14:sldId id="479"/>
            <p14:sldId id="480"/>
            <p14:sldId id="462"/>
            <p14:sldId id="451"/>
            <p14:sldId id="516"/>
            <p14:sldId id="518"/>
            <p14:sldId id="458"/>
            <p14:sldId id="463"/>
            <p14:sldId id="482"/>
            <p14:sldId id="483"/>
            <p14:sldId id="484"/>
            <p14:sldId id="464"/>
            <p14:sldId id="485"/>
            <p14:sldId id="486"/>
            <p14:sldId id="459"/>
            <p14:sldId id="465"/>
            <p14:sldId id="487"/>
            <p14:sldId id="466"/>
            <p14:sldId id="488"/>
            <p14:sldId id="489"/>
            <p14:sldId id="490"/>
            <p14:sldId id="519"/>
            <p14:sldId id="467"/>
            <p14:sldId id="491"/>
            <p14:sldId id="492"/>
            <p14:sldId id="493"/>
            <p14:sldId id="468"/>
            <p14:sldId id="494"/>
            <p14:sldId id="495"/>
            <p14:sldId id="496"/>
            <p14:sldId id="469"/>
            <p14:sldId id="497"/>
            <p14:sldId id="498"/>
            <p14:sldId id="460"/>
            <p14:sldId id="470"/>
            <p14:sldId id="499"/>
            <p14:sldId id="500"/>
            <p14:sldId id="501"/>
            <p14:sldId id="502"/>
            <p14:sldId id="503"/>
            <p14:sldId id="455"/>
            <p14:sldId id="453"/>
            <p14:sldId id="261"/>
          </p14:sldIdLst>
        </p14:section>
      </p14:sectionLst>
    </p:ext>
    <p:ext uri="{EFAFB233-063F-42B5-8137-9DF3F51BA10A}">
      <p15:sldGuideLst xmlns:p15="http://schemas.microsoft.com/office/powerpoint/2012/main">
        <p15:guide id="1" orient="horz" pos="3339" userDrawn="1">
          <p15:clr>
            <a:srgbClr val="A4A3A4"/>
          </p15:clr>
        </p15:guide>
        <p15:guide id="2" pos="453" userDrawn="1">
          <p15:clr>
            <a:srgbClr val="A4A3A4"/>
          </p15:clr>
        </p15:guide>
      </p15:sldGuideLst>
    </p:ext>
    <p:ext uri="{2D200454-40CA-4A62-9FC3-DE9A4176ACB9}">
      <p15:notesGuideLst xmlns:p15="http://schemas.microsoft.com/office/powerpoint/2012/main">
        <p15:guide id="1" orient="horz" pos="2835">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nne Hubregtse" initials="MH" lastIdx="5" clrIdx="0">
    <p:extLst>
      <p:ext uri="{19B8F6BF-5375-455C-9EA6-DF929625EA0E}">
        <p15:presenceInfo xmlns:p15="http://schemas.microsoft.com/office/powerpoint/2012/main" userId="S::marianne.hubregtse@exin.com::868df0bf-1321-49c6-b554-7e20950ddce8" providerId="AD"/>
      </p:ext>
    </p:extLst>
  </p:cmAuthor>
  <p:cmAuthor id="2" name="Robert Rongen" initials="RR" lastIdx="14" clrIdx="1">
    <p:extLst>
      <p:ext uri="{19B8F6BF-5375-455C-9EA6-DF929625EA0E}">
        <p15:presenceInfo xmlns:p15="http://schemas.microsoft.com/office/powerpoint/2012/main" userId="cc3ee44a48ca1f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A5A"/>
    <a:srgbClr val="7F7F7F"/>
    <a:srgbClr val="DEDEDE"/>
    <a:srgbClr val="A9B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6" autoAdjust="0"/>
    <p:restoredTop sz="79116" autoAdjust="0"/>
  </p:normalViewPr>
  <p:slideViewPr>
    <p:cSldViewPr showGuides="1">
      <p:cViewPr varScale="1">
        <p:scale>
          <a:sx n="95" d="100"/>
          <a:sy n="95" d="100"/>
        </p:scale>
        <p:origin x="1672" y="184"/>
      </p:cViewPr>
      <p:guideLst>
        <p:guide orient="horz" pos="3339"/>
        <p:guide pos="453"/>
      </p:guideLst>
    </p:cSldViewPr>
  </p:slideViewPr>
  <p:outlineViewPr>
    <p:cViewPr>
      <p:scale>
        <a:sx n="33" d="100"/>
        <a:sy n="33" d="100"/>
      </p:scale>
      <p:origin x="0" y="8406"/>
    </p:cViewPr>
  </p:outlineViewPr>
  <p:notesTextViewPr>
    <p:cViewPr>
      <p:scale>
        <a:sx n="75" d="100"/>
        <a:sy n="75" d="100"/>
      </p:scale>
      <p:origin x="0" y="0"/>
    </p:cViewPr>
  </p:notesTextViewPr>
  <p:sorterViewPr>
    <p:cViewPr>
      <p:scale>
        <a:sx n="100" d="100"/>
        <a:sy n="100" d="100"/>
      </p:scale>
      <p:origin x="0" y="14322"/>
    </p:cViewPr>
  </p:sorterViewPr>
  <p:notesViewPr>
    <p:cSldViewPr showGuides="1">
      <p:cViewPr>
        <p:scale>
          <a:sx n="80" d="100"/>
          <a:sy n="80" d="100"/>
        </p:scale>
        <p:origin x="-2232" y="1470"/>
      </p:cViewPr>
      <p:guideLst>
        <p:guide orient="horz" pos="2835"/>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A17C11-330C-4D47-8186-80F9B2DA44FF}" type="datetimeFigureOut">
              <a:rPr lang="en-GB" smtClean="0"/>
              <a:t>21/10/2021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343004-4FA7-4497-A0A6-B92C04851CFB}" type="slidenum">
              <a:rPr lang="en-GB" smtClean="0"/>
              <a:t>‹#›</a:t>
            </a:fld>
            <a:endParaRPr lang="en-GB" dirty="0"/>
          </a:p>
        </p:txBody>
      </p:sp>
    </p:spTree>
    <p:extLst>
      <p:ext uri="{BB962C8B-B14F-4D97-AF65-F5344CB8AC3E}">
        <p14:creationId xmlns:p14="http://schemas.microsoft.com/office/powerpoint/2010/main" val="212584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a:t>
            </a:fld>
            <a:endParaRPr lang="en-GB" dirty="0"/>
          </a:p>
        </p:txBody>
      </p:sp>
    </p:spTree>
    <p:extLst>
      <p:ext uri="{BB962C8B-B14F-4D97-AF65-F5344CB8AC3E}">
        <p14:creationId xmlns:p14="http://schemas.microsoft.com/office/powerpoint/2010/main" val="4254778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9343004-4FA7-4497-A0A6-B92C04851CFB}" type="slidenum">
              <a:rPr lang="en-GB" smtClean="0"/>
              <a:t>11</a:t>
            </a:fld>
            <a:endParaRPr lang="en-GB" dirty="0"/>
          </a:p>
        </p:txBody>
      </p:sp>
    </p:spTree>
    <p:extLst>
      <p:ext uri="{BB962C8B-B14F-4D97-AF65-F5344CB8AC3E}">
        <p14:creationId xmlns:p14="http://schemas.microsoft.com/office/powerpoint/2010/main" val="1536422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12</a:t>
            </a:fld>
            <a:endParaRPr lang="en-GB" dirty="0"/>
          </a:p>
        </p:txBody>
      </p:sp>
    </p:spTree>
    <p:extLst>
      <p:ext uri="{BB962C8B-B14F-4D97-AF65-F5344CB8AC3E}">
        <p14:creationId xmlns:p14="http://schemas.microsoft.com/office/powerpoint/2010/main" val="1149337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 and 2</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13</a:t>
            </a:fld>
            <a:endParaRPr lang="en-GB" dirty="0"/>
          </a:p>
        </p:txBody>
      </p:sp>
    </p:spTree>
    <p:extLst>
      <p:ext uri="{BB962C8B-B14F-4D97-AF65-F5344CB8AC3E}">
        <p14:creationId xmlns:p14="http://schemas.microsoft.com/office/powerpoint/2010/main" val="488503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 Section 1.1 </a:t>
            </a:r>
            <a:r>
              <a:rPr lang="en-US" sz="1200" b="0" i="0" kern="1200" dirty="0">
                <a:solidFill>
                  <a:schemeClr val="tx1"/>
                </a:solidFill>
                <a:effectLst/>
                <a:latin typeface="+mn-lt"/>
                <a:ea typeface="+mn-ea"/>
                <a:cs typeface="+mn-cs"/>
              </a:rPr>
              <a:t>Key blockchain concepts</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14</a:t>
            </a:fld>
            <a:endParaRPr lang="en-GB" dirty="0"/>
          </a:p>
        </p:txBody>
      </p:sp>
    </p:spTree>
    <p:extLst>
      <p:ext uri="{BB962C8B-B14F-4D97-AF65-F5344CB8AC3E}">
        <p14:creationId xmlns:p14="http://schemas.microsoft.com/office/powerpoint/2010/main" val="3988641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 Section 1.1 </a:t>
            </a:r>
            <a:r>
              <a:rPr lang="en-US" sz="1200" b="0" i="0" kern="1200" dirty="0">
                <a:solidFill>
                  <a:schemeClr val="tx1"/>
                </a:solidFill>
                <a:effectLst/>
                <a:latin typeface="+mn-lt"/>
                <a:ea typeface="+mn-ea"/>
                <a:cs typeface="+mn-cs"/>
              </a:rPr>
              <a:t>Key blockchain concepts</a:t>
            </a:r>
            <a:endParaRPr lang="en-GB" baseline="0" dirty="0"/>
          </a:p>
          <a:p>
            <a:endParaRPr lang="en-US" dirty="0"/>
          </a:p>
          <a:p>
            <a:r>
              <a:rPr lang="en-US" dirty="0"/>
              <a:t>Satoshi Nakamoto was proposing a solution to the double-spending problem in a peer-to-peer network. </a:t>
            </a:r>
          </a:p>
          <a:p>
            <a:r>
              <a:rPr lang="en-US" dirty="0"/>
              <a:t>The network timestamps transactions by hashing them into an ongoing chain of hash-based proof-of-work, forming a record that cannot be changed without redoing the proof-of-work.</a:t>
            </a:r>
          </a:p>
        </p:txBody>
      </p:sp>
      <p:sp>
        <p:nvSpPr>
          <p:cNvPr id="4" name="Slide Number Placeholder 3"/>
          <p:cNvSpPr>
            <a:spLocks noGrp="1"/>
          </p:cNvSpPr>
          <p:nvPr>
            <p:ph type="sldNum" sz="quarter" idx="10"/>
          </p:nvPr>
        </p:nvSpPr>
        <p:spPr/>
        <p:txBody>
          <a:bodyPr/>
          <a:lstStyle/>
          <a:p>
            <a:fld id="{D9343004-4FA7-4497-A0A6-B92C04851CFB}" type="slidenum">
              <a:rPr lang="en-GB" smtClean="0"/>
              <a:t>15</a:t>
            </a:fld>
            <a:endParaRPr lang="en-GB" dirty="0"/>
          </a:p>
        </p:txBody>
      </p:sp>
    </p:spTree>
    <p:extLst>
      <p:ext uri="{BB962C8B-B14F-4D97-AF65-F5344CB8AC3E}">
        <p14:creationId xmlns:p14="http://schemas.microsoft.com/office/powerpoint/2010/main" val="3988641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 Section 1.1 </a:t>
            </a:r>
            <a:r>
              <a:rPr lang="en-US" sz="1200" b="0" i="0" kern="1200" dirty="0">
                <a:solidFill>
                  <a:schemeClr val="tx1"/>
                </a:solidFill>
                <a:effectLst/>
                <a:latin typeface="+mn-lt"/>
                <a:ea typeface="+mn-ea"/>
                <a:cs typeface="+mn-cs"/>
              </a:rPr>
              <a:t>Key blockchain concepts</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16</a:t>
            </a:fld>
            <a:endParaRPr lang="en-GB" dirty="0"/>
          </a:p>
        </p:txBody>
      </p:sp>
    </p:spTree>
    <p:extLst>
      <p:ext uri="{BB962C8B-B14F-4D97-AF65-F5344CB8AC3E}">
        <p14:creationId xmlns:p14="http://schemas.microsoft.com/office/powerpoint/2010/main" val="1328461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 Section 1.1 </a:t>
            </a:r>
            <a:r>
              <a:rPr lang="en-US" sz="1200" b="0" i="0" kern="1200" dirty="0">
                <a:solidFill>
                  <a:schemeClr val="tx1"/>
                </a:solidFill>
                <a:effectLst/>
                <a:latin typeface="+mn-lt"/>
                <a:ea typeface="+mn-ea"/>
                <a:cs typeface="+mn-cs"/>
              </a:rPr>
              <a:t>Key blockchain concepts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are several classifications of nodes depending on the level of participation and the type of blockchain network. </a:t>
            </a:r>
          </a:p>
        </p:txBody>
      </p:sp>
      <p:sp>
        <p:nvSpPr>
          <p:cNvPr id="4" name="Slide Number Placeholder 3"/>
          <p:cNvSpPr>
            <a:spLocks noGrp="1"/>
          </p:cNvSpPr>
          <p:nvPr>
            <p:ph type="sldNum" sz="quarter" idx="10"/>
          </p:nvPr>
        </p:nvSpPr>
        <p:spPr/>
        <p:txBody>
          <a:bodyPr/>
          <a:lstStyle/>
          <a:p>
            <a:fld id="{D9343004-4FA7-4497-A0A6-B92C04851CFB}" type="slidenum">
              <a:rPr lang="en-GB" smtClean="0"/>
              <a:t>17</a:t>
            </a:fld>
            <a:endParaRPr lang="en-GB" dirty="0"/>
          </a:p>
        </p:txBody>
      </p:sp>
    </p:spTree>
    <p:extLst>
      <p:ext uri="{BB962C8B-B14F-4D97-AF65-F5344CB8AC3E}">
        <p14:creationId xmlns:p14="http://schemas.microsoft.com/office/powerpoint/2010/main" val="4145288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 Section 1.1 </a:t>
            </a:r>
            <a:r>
              <a:rPr lang="en-US" sz="1200" b="0" i="0" kern="1200" dirty="0">
                <a:solidFill>
                  <a:schemeClr val="tx1"/>
                </a:solidFill>
                <a:effectLst/>
                <a:latin typeface="+mn-lt"/>
                <a:ea typeface="+mn-ea"/>
                <a:cs typeface="+mn-cs"/>
              </a:rPr>
              <a:t>Key blockchain concepts</a:t>
            </a:r>
          </a:p>
        </p:txBody>
      </p:sp>
      <p:sp>
        <p:nvSpPr>
          <p:cNvPr id="4" name="Slide Number Placeholder 3"/>
          <p:cNvSpPr>
            <a:spLocks noGrp="1"/>
          </p:cNvSpPr>
          <p:nvPr>
            <p:ph type="sldNum" sz="quarter" idx="10"/>
          </p:nvPr>
        </p:nvSpPr>
        <p:spPr/>
        <p:txBody>
          <a:bodyPr/>
          <a:lstStyle/>
          <a:p>
            <a:fld id="{D9343004-4FA7-4497-A0A6-B92C04851CFB}" type="slidenum">
              <a:rPr lang="en-GB" smtClean="0"/>
              <a:t>18</a:t>
            </a:fld>
            <a:endParaRPr lang="en-GB" dirty="0"/>
          </a:p>
        </p:txBody>
      </p:sp>
    </p:spTree>
    <p:extLst>
      <p:ext uri="{BB962C8B-B14F-4D97-AF65-F5344CB8AC3E}">
        <p14:creationId xmlns:p14="http://schemas.microsoft.com/office/powerpoint/2010/main" val="3799464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 Section 1.1 </a:t>
            </a:r>
            <a:r>
              <a:rPr lang="en-US" sz="1200" b="0" i="0" kern="1200" dirty="0">
                <a:solidFill>
                  <a:schemeClr val="tx1"/>
                </a:solidFill>
                <a:effectLst/>
                <a:latin typeface="+mn-lt"/>
                <a:ea typeface="+mn-ea"/>
                <a:cs typeface="+mn-cs"/>
              </a:rPr>
              <a:t>Key blockchain concepts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r>
              <a:rPr lang="en-US" dirty="0"/>
              <a:t>There are three main types of blockchains:</a:t>
            </a:r>
            <a:r>
              <a:rPr lang="en-US" baseline="0" dirty="0"/>
              <a:t> </a:t>
            </a:r>
            <a:r>
              <a:rPr lang="en-US" dirty="0"/>
              <a:t>public blockchains, private blockchains</a:t>
            </a:r>
            <a:r>
              <a:rPr lang="en-US" baseline="0" dirty="0"/>
              <a:t> </a:t>
            </a:r>
            <a:r>
              <a:rPr lang="en-US" dirty="0"/>
              <a:t>and hybrids.</a:t>
            </a:r>
          </a:p>
        </p:txBody>
      </p:sp>
      <p:sp>
        <p:nvSpPr>
          <p:cNvPr id="4" name="Slide Number Placeholder 3"/>
          <p:cNvSpPr>
            <a:spLocks noGrp="1"/>
          </p:cNvSpPr>
          <p:nvPr>
            <p:ph type="sldNum" sz="quarter" idx="10"/>
          </p:nvPr>
        </p:nvSpPr>
        <p:spPr/>
        <p:txBody>
          <a:bodyPr/>
          <a:lstStyle/>
          <a:p>
            <a:fld id="{D9343004-4FA7-4497-A0A6-B92C04851CFB}" type="slidenum">
              <a:rPr lang="en-GB" smtClean="0"/>
              <a:t>19</a:t>
            </a:fld>
            <a:endParaRPr lang="en-GB" dirty="0"/>
          </a:p>
        </p:txBody>
      </p:sp>
    </p:spTree>
    <p:extLst>
      <p:ext uri="{BB962C8B-B14F-4D97-AF65-F5344CB8AC3E}">
        <p14:creationId xmlns:p14="http://schemas.microsoft.com/office/powerpoint/2010/main" val="3828609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 Section 1.1 </a:t>
            </a:r>
            <a:r>
              <a:rPr lang="en-US" sz="1200" b="0" i="0" kern="1200" dirty="0">
                <a:solidFill>
                  <a:schemeClr val="tx1"/>
                </a:solidFill>
                <a:effectLst/>
                <a:latin typeface="+mn-lt"/>
                <a:ea typeface="+mn-ea"/>
                <a:cs typeface="+mn-cs"/>
              </a:rPr>
              <a:t>Key blockchain concepts</a:t>
            </a:r>
          </a:p>
        </p:txBody>
      </p:sp>
      <p:sp>
        <p:nvSpPr>
          <p:cNvPr id="4" name="Slide Number Placeholder 3"/>
          <p:cNvSpPr>
            <a:spLocks noGrp="1"/>
          </p:cNvSpPr>
          <p:nvPr>
            <p:ph type="sldNum" sz="quarter" idx="10"/>
          </p:nvPr>
        </p:nvSpPr>
        <p:spPr/>
        <p:txBody>
          <a:bodyPr/>
          <a:lstStyle/>
          <a:p>
            <a:fld id="{D9343004-4FA7-4497-A0A6-B92C04851CFB}" type="slidenum">
              <a:rPr lang="en-GB" smtClean="0"/>
              <a:t>20</a:t>
            </a:fld>
            <a:endParaRPr lang="en-GB" dirty="0"/>
          </a:p>
        </p:txBody>
      </p:sp>
    </p:spTree>
    <p:extLst>
      <p:ext uri="{BB962C8B-B14F-4D97-AF65-F5344CB8AC3E}">
        <p14:creationId xmlns:p14="http://schemas.microsoft.com/office/powerpoint/2010/main" val="12633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43004-4FA7-4497-A0A6-B92C04851CFB}" type="slidenum">
              <a:rPr lang="en-GB" smtClean="0"/>
              <a:t>3</a:t>
            </a:fld>
            <a:endParaRPr lang="en-GB" dirty="0"/>
          </a:p>
        </p:txBody>
      </p:sp>
    </p:spTree>
    <p:extLst>
      <p:ext uri="{BB962C8B-B14F-4D97-AF65-F5344CB8AC3E}">
        <p14:creationId xmlns:p14="http://schemas.microsoft.com/office/powerpoint/2010/main" val="1811991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a:t>
            </a:r>
            <a:r>
              <a:rPr lang="nl-NL" baseline="0" dirty="0"/>
              <a:t> and 2</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21</a:t>
            </a:fld>
            <a:endParaRPr lang="en-GB" dirty="0"/>
          </a:p>
        </p:txBody>
      </p:sp>
    </p:spTree>
    <p:extLst>
      <p:ext uri="{BB962C8B-B14F-4D97-AF65-F5344CB8AC3E}">
        <p14:creationId xmlns:p14="http://schemas.microsoft.com/office/powerpoint/2010/main" val="578646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2: Section </a:t>
            </a:r>
            <a:r>
              <a:rPr lang="nl-NL" baseline="0" dirty="0"/>
              <a:t>2.1 </a:t>
            </a:r>
            <a:r>
              <a:rPr lang="nl-NL" baseline="0" dirty="0" err="1"/>
              <a:t>Cryptography</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22</a:t>
            </a:fld>
            <a:endParaRPr lang="en-GB" dirty="0"/>
          </a:p>
        </p:txBody>
      </p:sp>
    </p:spTree>
    <p:extLst>
      <p:ext uri="{BB962C8B-B14F-4D97-AF65-F5344CB8AC3E}">
        <p14:creationId xmlns:p14="http://schemas.microsoft.com/office/powerpoint/2010/main" val="3148482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2: Section 2.1 </a:t>
            </a:r>
            <a:r>
              <a:rPr lang="en-US" sz="1200" b="0" i="0" kern="1200" dirty="0">
                <a:solidFill>
                  <a:schemeClr val="tx1"/>
                </a:solidFill>
                <a:effectLst/>
                <a:latin typeface="+mn-lt"/>
                <a:ea typeface="+mn-ea"/>
                <a:cs typeface="+mn-cs"/>
              </a:rPr>
              <a:t>Cryptography</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23</a:t>
            </a:fld>
            <a:endParaRPr lang="en-GB" dirty="0"/>
          </a:p>
        </p:txBody>
      </p:sp>
    </p:spTree>
    <p:extLst>
      <p:ext uri="{BB962C8B-B14F-4D97-AF65-F5344CB8AC3E}">
        <p14:creationId xmlns:p14="http://schemas.microsoft.com/office/powerpoint/2010/main" val="1565742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2: Section 2.2 What is a hash?</a:t>
            </a:r>
          </a:p>
        </p:txBody>
      </p:sp>
      <p:sp>
        <p:nvSpPr>
          <p:cNvPr id="4" name="Slide Number Placeholder 3"/>
          <p:cNvSpPr>
            <a:spLocks noGrp="1"/>
          </p:cNvSpPr>
          <p:nvPr>
            <p:ph type="sldNum" sz="quarter" idx="10"/>
          </p:nvPr>
        </p:nvSpPr>
        <p:spPr/>
        <p:txBody>
          <a:bodyPr/>
          <a:lstStyle/>
          <a:p>
            <a:fld id="{D9343004-4FA7-4497-A0A6-B92C04851CFB}" type="slidenum">
              <a:rPr lang="en-GB" smtClean="0"/>
              <a:t>24</a:t>
            </a:fld>
            <a:endParaRPr lang="en-GB" dirty="0"/>
          </a:p>
        </p:txBody>
      </p:sp>
    </p:spTree>
    <p:extLst>
      <p:ext uri="{BB962C8B-B14F-4D97-AF65-F5344CB8AC3E}">
        <p14:creationId xmlns:p14="http://schemas.microsoft.com/office/powerpoint/2010/main" val="4104055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2: Section 2.2 What is a hash?</a:t>
            </a:r>
          </a:p>
        </p:txBody>
      </p:sp>
      <p:sp>
        <p:nvSpPr>
          <p:cNvPr id="4" name="Slide Number Placeholder 3"/>
          <p:cNvSpPr>
            <a:spLocks noGrp="1"/>
          </p:cNvSpPr>
          <p:nvPr>
            <p:ph type="sldNum" sz="quarter" idx="10"/>
          </p:nvPr>
        </p:nvSpPr>
        <p:spPr/>
        <p:txBody>
          <a:bodyPr/>
          <a:lstStyle/>
          <a:p>
            <a:fld id="{D9343004-4FA7-4497-A0A6-B92C04851CFB}" type="slidenum">
              <a:rPr lang="en-GB" smtClean="0"/>
              <a:t>25</a:t>
            </a:fld>
            <a:endParaRPr lang="en-GB" dirty="0"/>
          </a:p>
        </p:txBody>
      </p:sp>
    </p:spTree>
    <p:extLst>
      <p:ext uri="{BB962C8B-B14F-4D97-AF65-F5344CB8AC3E}">
        <p14:creationId xmlns:p14="http://schemas.microsoft.com/office/powerpoint/2010/main" val="2529446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2: Section 2.3 Ledgers</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26</a:t>
            </a:fld>
            <a:endParaRPr lang="en-GB" dirty="0"/>
          </a:p>
        </p:txBody>
      </p:sp>
    </p:spTree>
    <p:extLst>
      <p:ext uri="{BB962C8B-B14F-4D97-AF65-F5344CB8AC3E}">
        <p14:creationId xmlns:p14="http://schemas.microsoft.com/office/powerpoint/2010/main" val="2755352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2: Section 2.4 </a:t>
            </a:r>
            <a:r>
              <a:rPr lang="en-US" sz="1200" b="0" i="0" kern="1200" dirty="0">
                <a:solidFill>
                  <a:schemeClr val="tx1"/>
                </a:solidFill>
                <a:effectLst/>
                <a:latin typeface="+mn-lt"/>
                <a:ea typeface="+mn-ea"/>
                <a:cs typeface="+mn-cs"/>
              </a:rPr>
              <a:t>The public witness and Chapter 3: Section 3.1 Proof of Work</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27</a:t>
            </a:fld>
            <a:endParaRPr lang="en-GB" dirty="0"/>
          </a:p>
        </p:txBody>
      </p:sp>
    </p:spTree>
    <p:extLst>
      <p:ext uri="{BB962C8B-B14F-4D97-AF65-F5344CB8AC3E}">
        <p14:creationId xmlns:p14="http://schemas.microsoft.com/office/powerpoint/2010/main" val="704941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a:t>
            </a:r>
            <a:r>
              <a:rPr lang="nl-NL" baseline="0" dirty="0"/>
              <a:t>3</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28</a:t>
            </a:fld>
            <a:endParaRPr lang="en-GB" dirty="0"/>
          </a:p>
        </p:txBody>
      </p:sp>
    </p:spTree>
    <p:extLst>
      <p:ext uri="{BB962C8B-B14F-4D97-AF65-F5344CB8AC3E}">
        <p14:creationId xmlns:p14="http://schemas.microsoft.com/office/powerpoint/2010/main" val="2356478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3 Introduction</a:t>
            </a:r>
          </a:p>
        </p:txBody>
      </p:sp>
      <p:sp>
        <p:nvSpPr>
          <p:cNvPr id="4" name="Slide Number Placeholder 3"/>
          <p:cNvSpPr>
            <a:spLocks noGrp="1"/>
          </p:cNvSpPr>
          <p:nvPr>
            <p:ph type="sldNum" sz="quarter" idx="10"/>
          </p:nvPr>
        </p:nvSpPr>
        <p:spPr/>
        <p:txBody>
          <a:bodyPr/>
          <a:lstStyle/>
          <a:p>
            <a:fld id="{D9343004-4FA7-4497-A0A6-B92C04851CFB}" type="slidenum">
              <a:rPr lang="en-GB" smtClean="0"/>
              <a:t>29</a:t>
            </a:fld>
            <a:endParaRPr lang="en-GB" dirty="0"/>
          </a:p>
        </p:txBody>
      </p:sp>
    </p:spTree>
    <p:extLst>
      <p:ext uri="{BB962C8B-B14F-4D97-AF65-F5344CB8AC3E}">
        <p14:creationId xmlns:p14="http://schemas.microsoft.com/office/powerpoint/2010/main" val="356238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3: Sections 3.1 – 3.8</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r>
              <a:rPr lang="en-US" dirty="0"/>
              <a:t>Consensus algorithms are not unique to </a:t>
            </a:r>
            <a:r>
              <a:rPr lang="en-US" dirty="0" err="1"/>
              <a:t>blockchain</a:t>
            </a:r>
            <a:r>
              <a:rPr lang="en-US" dirty="0"/>
              <a:t> technology, but they are the foundation of all </a:t>
            </a:r>
            <a:r>
              <a:rPr lang="en-US" dirty="0" err="1"/>
              <a:t>blockchains</a:t>
            </a:r>
            <a:r>
              <a:rPr lang="en-US" dirty="0"/>
              <a:t>. They are the set of rules that govern how each </a:t>
            </a:r>
            <a:r>
              <a:rPr lang="en-US" dirty="0" err="1"/>
              <a:t>blockchain</a:t>
            </a:r>
            <a:r>
              <a:rPr lang="en-US" dirty="0"/>
              <a:t> functions.</a:t>
            </a:r>
          </a:p>
          <a:p>
            <a:endParaRPr lang="en-US" dirty="0"/>
          </a:p>
          <a:p>
            <a:r>
              <a:rPr lang="en-US" dirty="0"/>
              <a:t>It is essential to understand the different common </a:t>
            </a:r>
            <a:r>
              <a:rPr lang="en-US" dirty="0" err="1"/>
              <a:t>blockchain</a:t>
            </a:r>
            <a:r>
              <a:rPr lang="en-US" dirty="0"/>
              <a:t> network structures and the consensus algorithms that dictate their structure. Understanding these structures will empower you to make informed design decisions when building applications and processing transactions. In this section, you will uncover many of the most significant consensus rules that govern how </a:t>
            </a:r>
            <a:r>
              <a:rPr lang="en-US" dirty="0" err="1"/>
              <a:t>blockchains</a:t>
            </a:r>
            <a:r>
              <a:rPr lang="en-US" dirty="0"/>
              <a:t> work. You will discover how these algorithms impact the functionality and, by extension, the best use you can obtain from </a:t>
            </a:r>
            <a:r>
              <a:rPr lang="en-US" dirty="0" err="1"/>
              <a:t>blockchains</a:t>
            </a:r>
            <a:r>
              <a:rPr lang="en-US" dirty="0"/>
              <a:t> that utilize this type of consensus algorithm.</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30</a:t>
            </a:fld>
            <a:endParaRPr lang="en-GB" dirty="0"/>
          </a:p>
        </p:txBody>
      </p:sp>
    </p:spTree>
    <p:extLst>
      <p:ext uri="{BB962C8B-B14F-4D97-AF65-F5344CB8AC3E}">
        <p14:creationId xmlns:p14="http://schemas.microsoft.com/office/powerpoint/2010/main" val="249487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Modules </a:t>
            </a:r>
          </a:p>
          <a:p>
            <a:r>
              <a:rPr lang="en-US" dirty="0"/>
              <a:t>EXIN Blockchain has two certifications:</a:t>
            </a:r>
          </a:p>
          <a:p>
            <a:r>
              <a:rPr lang="en-US" dirty="0"/>
              <a:t>EXIN Blockchain Essentials</a:t>
            </a:r>
          </a:p>
          <a:p>
            <a:r>
              <a:rPr lang="en-US" dirty="0"/>
              <a:t>EXIN Blockchain Foundation</a:t>
            </a:r>
            <a:endParaRPr lang="nl-NL" dirty="0"/>
          </a:p>
          <a:p>
            <a:endParaRPr lang="en-US" dirty="0"/>
          </a:p>
        </p:txBody>
      </p:sp>
      <p:sp>
        <p:nvSpPr>
          <p:cNvPr id="4" name="Slide Number Placeholder 3"/>
          <p:cNvSpPr>
            <a:spLocks noGrp="1"/>
          </p:cNvSpPr>
          <p:nvPr>
            <p:ph type="sldNum" sz="quarter" idx="10"/>
          </p:nvPr>
        </p:nvSpPr>
        <p:spPr/>
        <p:txBody>
          <a:bodyPr/>
          <a:lstStyle/>
          <a:p>
            <a:fld id="{D9343004-4FA7-4497-A0A6-B92C04851CFB}" type="slidenum">
              <a:rPr lang="en-GB" smtClean="0"/>
              <a:t>4</a:t>
            </a:fld>
            <a:endParaRPr lang="en-GB" dirty="0"/>
          </a:p>
        </p:txBody>
      </p:sp>
    </p:spTree>
    <p:extLst>
      <p:ext uri="{BB962C8B-B14F-4D97-AF65-F5344CB8AC3E}">
        <p14:creationId xmlns:p14="http://schemas.microsoft.com/office/powerpoint/2010/main" val="1212892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3: Sections 3.1 – 3.8</a:t>
            </a:r>
          </a:p>
        </p:txBody>
      </p:sp>
      <p:sp>
        <p:nvSpPr>
          <p:cNvPr id="4" name="Slide Number Placeholder 3"/>
          <p:cNvSpPr>
            <a:spLocks noGrp="1"/>
          </p:cNvSpPr>
          <p:nvPr>
            <p:ph type="sldNum" sz="quarter" idx="10"/>
          </p:nvPr>
        </p:nvSpPr>
        <p:spPr/>
        <p:txBody>
          <a:bodyPr/>
          <a:lstStyle/>
          <a:p>
            <a:fld id="{D9343004-4FA7-4497-A0A6-B92C04851CFB}" type="slidenum">
              <a:rPr lang="en-GB" smtClean="0"/>
              <a:t>31</a:t>
            </a:fld>
            <a:endParaRPr lang="en-GB" dirty="0"/>
          </a:p>
        </p:txBody>
      </p:sp>
    </p:spTree>
    <p:extLst>
      <p:ext uri="{BB962C8B-B14F-4D97-AF65-F5344CB8AC3E}">
        <p14:creationId xmlns:p14="http://schemas.microsoft.com/office/powerpoint/2010/main" val="2962461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32</a:t>
            </a:fld>
            <a:endParaRPr lang="en-GB" dirty="0"/>
          </a:p>
        </p:txBody>
      </p:sp>
    </p:spTree>
    <p:extLst>
      <p:ext uri="{BB962C8B-B14F-4D97-AF65-F5344CB8AC3E}">
        <p14:creationId xmlns:p14="http://schemas.microsoft.com/office/powerpoint/2010/main" val="3040210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a:t>
            </a:r>
            <a:r>
              <a:rPr lang="nl-NL" baseline="0" dirty="0"/>
              <a:t>2, 4 and 10</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33</a:t>
            </a:fld>
            <a:endParaRPr lang="en-GB" dirty="0"/>
          </a:p>
        </p:txBody>
      </p:sp>
    </p:spTree>
    <p:extLst>
      <p:ext uri="{BB962C8B-B14F-4D97-AF65-F5344CB8AC3E}">
        <p14:creationId xmlns:p14="http://schemas.microsoft.com/office/powerpoint/2010/main" val="1811057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10: Section 10.1 </a:t>
            </a:r>
            <a:r>
              <a:rPr lang="en-US" sz="1200" b="0" i="0" kern="1200" dirty="0">
                <a:solidFill>
                  <a:schemeClr val="tx1"/>
                </a:solidFill>
                <a:effectLst/>
                <a:latin typeface="+mn-lt"/>
                <a:ea typeface="+mn-ea"/>
                <a:cs typeface="+mn-cs"/>
              </a:rPr>
              <a:t>Blockchain vulnerabilities</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34</a:t>
            </a:fld>
            <a:endParaRPr lang="en-GB" dirty="0"/>
          </a:p>
        </p:txBody>
      </p:sp>
    </p:spTree>
    <p:extLst>
      <p:ext uri="{BB962C8B-B14F-4D97-AF65-F5344CB8AC3E}">
        <p14:creationId xmlns:p14="http://schemas.microsoft.com/office/powerpoint/2010/main" val="2547095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10: Section 10.2 </a:t>
            </a:r>
            <a:r>
              <a:rPr lang="en-US" sz="1200" b="0" i="0" kern="1200" dirty="0">
                <a:solidFill>
                  <a:schemeClr val="tx1"/>
                </a:solidFill>
                <a:effectLst/>
                <a:latin typeface="+mn-lt"/>
                <a:ea typeface="+mn-ea"/>
                <a:cs typeface="+mn-cs"/>
              </a:rPr>
              <a:t>Community fractures and feuds </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35</a:t>
            </a:fld>
            <a:endParaRPr lang="en-GB" dirty="0"/>
          </a:p>
        </p:txBody>
      </p:sp>
    </p:spTree>
    <p:extLst>
      <p:ext uri="{BB962C8B-B14F-4D97-AF65-F5344CB8AC3E}">
        <p14:creationId xmlns:p14="http://schemas.microsoft.com/office/powerpoint/2010/main" val="3340524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10: Section 10.3 </a:t>
            </a:r>
            <a:r>
              <a:rPr lang="en-US" sz="1200" b="0" i="0" kern="1200" dirty="0">
                <a:solidFill>
                  <a:schemeClr val="tx1"/>
                </a:solidFill>
                <a:effectLst/>
                <a:latin typeface="+mn-lt"/>
                <a:ea typeface="+mn-ea"/>
                <a:cs typeface="+mn-cs"/>
              </a:rPr>
              <a:t>Fraud and scams </a:t>
            </a: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36</a:t>
            </a:fld>
            <a:endParaRPr lang="en-GB" dirty="0"/>
          </a:p>
        </p:txBody>
      </p:sp>
    </p:spTree>
    <p:extLst>
      <p:ext uri="{BB962C8B-B14F-4D97-AF65-F5344CB8AC3E}">
        <p14:creationId xmlns:p14="http://schemas.microsoft.com/office/powerpoint/2010/main" val="2250123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a:t>
            </a:r>
            <a:r>
              <a:rPr lang="nl-NL" baseline="0" dirty="0"/>
              <a:t>2, 4 and 10</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37</a:t>
            </a:fld>
            <a:endParaRPr lang="en-GB" dirty="0"/>
          </a:p>
        </p:txBody>
      </p:sp>
    </p:spTree>
    <p:extLst>
      <p:ext uri="{BB962C8B-B14F-4D97-AF65-F5344CB8AC3E}">
        <p14:creationId xmlns:p14="http://schemas.microsoft.com/office/powerpoint/2010/main" val="170239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 Introduction</a:t>
            </a:r>
            <a:r>
              <a:rPr lang="en-GB" baseline="0" dirty="0"/>
              <a:t> to Blockchain Technology; Chapter 2 : Section 2.3 Ledgers and 2.4 </a:t>
            </a:r>
            <a:r>
              <a:rPr lang="en-US" sz="1200" b="0" i="0" kern="1200" dirty="0">
                <a:solidFill>
                  <a:schemeClr val="tx1"/>
                </a:solidFill>
                <a:effectLst/>
                <a:latin typeface="+mn-lt"/>
                <a:ea typeface="+mn-ea"/>
                <a:cs typeface="+mn-cs"/>
              </a:rPr>
              <a:t>The public witness</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38</a:t>
            </a:fld>
            <a:endParaRPr lang="en-GB" dirty="0"/>
          </a:p>
        </p:txBody>
      </p:sp>
    </p:spTree>
    <p:extLst>
      <p:ext uri="{BB962C8B-B14F-4D97-AF65-F5344CB8AC3E}">
        <p14:creationId xmlns:p14="http://schemas.microsoft.com/office/powerpoint/2010/main" val="3738011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2: Section 2.4 </a:t>
            </a:r>
            <a:r>
              <a:rPr lang="en-US" sz="1200" b="0" i="0" kern="1200" dirty="0">
                <a:solidFill>
                  <a:schemeClr val="tx1"/>
                </a:solidFill>
                <a:effectLst/>
                <a:latin typeface="+mn-lt"/>
                <a:ea typeface="+mn-ea"/>
                <a:cs typeface="+mn-cs"/>
              </a:rPr>
              <a:t>The public witness</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39</a:t>
            </a:fld>
            <a:endParaRPr lang="en-GB" dirty="0"/>
          </a:p>
        </p:txBody>
      </p:sp>
    </p:spTree>
    <p:extLst>
      <p:ext uri="{BB962C8B-B14F-4D97-AF65-F5344CB8AC3E}">
        <p14:creationId xmlns:p14="http://schemas.microsoft.com/office/powerpoint/2010/main" val="3759666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40</a:t>
            </a:fld>
            <a:endParaRPr lang="en-GB" dirty="0"/>
          </a:p>
        </p:txBody>
      </p:sp>
    </p:spTree>
    <p:extLst>
      <p:ext uri="{BB962C8B-B14F-4D97-AF65-F5344CB8AC3E}">
        <p14:creationId xmlns:p14="http://schemas.microsoft.com/office/powerpoint/2010/main" val="2548402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a:t>
            </a:fld>
            <a:endParaRPr lang="en-GB" dirty="0"/>
          </a:p>
        </p:txBody>
      </p:sp>
    </p:spTree>
    <p:extLst>
      <p:ext uri="{BB962C8B-B14F-4D97-AF65-F5344CB8AC3E}">
        <p14:creationId xmlns:p14="http://schemas.microsoft.com/office/powerpoint/2010/main" val="38569859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4</a:t>
            </a:r>
            <a:r>
              <a:rPr lang="nl-NL" baseline="0" dirty="0"/>
              <a:t>, 5 and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41</a:t>
            </a:fld>
            <a:endParaRPr lang="en-GB" dirty="0"/>
          </a:p>
        </p:txBody>
      </p:sp>
    </p:spTree>
    <p:extLst>
      <p:ext uri="{BB962C8B-B14F-4D97-AF65-F5344CB8AC3E}">
        <p14:creationId xmlns:p14="http://schemas.microsoft.com/office/powerpoint/2010/main" val="37566577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5: Sections 5.1 – 5.4 </a:t>
            </a:r>
          </a:p>
        </p:txBody>
      </p:sp>
      <p:sp>
        <p:nvSpPr>
          <p:cNvPr id="4" name="Slide Number Placeholder 3"/>
          <p:cNvSpPr>
            <a:spLocks noGrp="1"/>
          </p:cNvSpPr>
          <p:nvPr>
            <p:ph type="sldNum" sz="quarter" idx="10"/>
          </p:nvPr>
        </p:nvSpPr>
        <p:spPr/>
        <p:txBody>
          <a:bodyPr/>
          <a:lstStyle/>
          <a:p>
            <a:fld id="{D9343004-4FA7-4497-A0A6-B92C04851CFB}" type="slidenum">
              <a:rPr lang="en-GB" smtClean="0"/>
              <a:t>42</a:t>
            </a:fld>
            <a:endParaRPr lang="en-GB" dirty="0"/>
          </a:p>
        </p:txBody>
      </p:sp>
    </p:spTree>
    <p:extLst>
      <p:ext uri="{BB962C8B-B14F-4D97-AF65-F5344CB8AC3E}">
        <p14:creationId xmlns:p14="http://schemas.microsoft.com/office/powerpoint/2010/main" val="17047159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a:t>
            </a:r>
            <a:r>
              <a:rPr lang="nl-NL" baseline="0" dirty="0"/>
              <a:t>1, 4 and 8</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43</a:t>
            </a:fld>
            <a:endParaRPr lang="en-GB" dirty="0"/>
          </a:p>
        </p:txBody>
      </p:sp>
    </p:spTree>
    <p:extLst>
      <p:ext uri="{BB962C8B-B14F-4D97-AF65-F5344CB8AC3E}">
        <p14:creationId xmlns:p14="http://schemas.microsoft.com/office/powerpoint/2010/main" val="16939513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1: Section 1.1 Key blockchain concepts</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44</a:t>
            </a:fld>
            <a:endParaRPr lang="en-GB" dirty="0"/>
          </a:p>
        </p:txBody>
      </p:sp>
    </p:spTree>
    <p:extLst>
      <p:ext uri="{BB962C8B-B14F-4D97-AF65-F5344CB8AC3E}">
        <p14:creationId xmlns:p14="http://schemas.microsoft.com/office/powerpoint/2010/main" val="6628512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Scenario can be based on any chapter.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Technology to be recognized will come from chapters 1 (type of blockchain), 4 (type of network) or 8 (type of technology).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45</a:t>
            </a:fld>
            <a:endParaRPr lang="en-GB" dirty="0"/>
          </a:p>
        </p:txBody>
      </p:sp>
    </p:spTree>
    <p:extLst>
      <p:ext uri="{BB962C8B-B14F-4D97-AF65-F5344CB8AC3E}">
        <p14:creationId xmlns:p14="http://schemas.microsoft.com/office/powerpoint/2010/main" val="24491059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4: Introduction</a:t>
            </a:r>
          </a:p>
        </p:txBody>
      </p:sp>
      <p:sp>
        <p:nvSpPr>
          <p:cNvPr id="4" name="Slide Number Placeholder 3"/>
          <p:cNvSpPr>
            <a:spLocks noGrp="1"/>
          </p:cNvSpPr>
          <p:nvPr>
            <p:ph type="sldNum" sz="quarter" idx="10"/>
          </p:nvPr>
        </p:nvSpPr>
        <p:spPr/>
        <p:txBody>
          <a:bodyPr/>
          <a:lstStyle/>
          <a:p>
            <a:fld id="{D9343004-4FA7-4497-A0A6-B92C04851CFB}" type="slidenum">
              <a:rPr lang="en-GB" smtClean="0"/>
              <a:t>46</a:t>
            </a:fld>
            <a:endParaRPr lang="en-GB" dirty="0"/>
          </a:p>
        </p:txBody>
      </p:sp>
    </p:spTree>
    <p:extLst>
      <p:ext uri="{BB962C8B-B14F-4D97-AF65-F5344CB8AC3E}">
        <p14:creationId xmlns:p14="http://schemas.microsoft.com/office/powerpoint/2010/main" val="28741321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4: sections 4.1 -  4.8</a:t>
            </a:r>
          </a:p>
        </p:txBody>
      </p:sp>
      <p:sp>
        <p:nvSpPr>
          <p:cNvPr id="4" name="Slide Number Placeholder 3"/>
          <p:cNvSpPr>
            <a:spLocks noGrp="1"/>
          </p:cNvSpPr>
          <p:nvPr>
            <p:ph type="sldNum" sz="quarter" idx="10"/>
          </p:nvPr>
        </p:nvSpPr>
        <p:spPr/>
        <p:txBody>
          <a:bodyPr/>
          <a:lstStyle/>
          <a:p>
            <a:fld id="{D9343004-4FA7-4497-A0A6-B92C04851CFB}" type="slidenum">
              <a:rPr lang="en-GB" smtClean="0"/>
              <a:t>47</a:t>
            </a:fld>
            <a:endParaRPr lang="en-GB" dirty="0"/>
          </a:p>
        </p:txBody>
      </p:sp>
    </p:spTree>
    <p:extLst>
      <p:ext uri="{BB962C8B-B14F-4D97-AF65-F5344CB8AC3E}">
        <p14:creationId xmlns:p14="http://schemas.microsoft.com/office/powerpoint/2010/main" val="3753019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a:t>
            </a:r>
            <a:r>
              <a:rPr lang="nl-NL" baseline="0" dirty="0"/>
              <a:t>5 and 9</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48</a:t>
            </a:fld>
            <a:endParaRPr lang="en-GB" dirty="0"/>
          </a:p>
        </p:txBody>
      </p:sp>
    </p:spTree>
    <p:extLst>
      <p:ext uri="{BB962C8B-B14F-4D97-AF65-F5344CB8AC3E}">
        <p14:creationId xmlns:p14="http://schemas.microsoft.com/office/powerpoint/2010/main" val="18404938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5: Section 5.1 </a:t>
            </a:r>
            <a:r>
              <a:rPr lang="en-US" sz="1200" b="0" i="0" kern="1200" dirty="0">
                <a:solidFill>
                  <a:schemeClr val="tx1"/>
                </a:solidFill>
                <a:effectLst/>
                <a:latin typeface="+mn-lt"/>
                <a:ea typeface="+mn-ea"/>
                <a:cs typeface="+mn-cs"/>
              </a:rPr>
              <a:t>Smart contracts </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49</a:t>
            </a:fld>
            <a:endParaRPr lang="en-GB" dirty="0"/>
          </a:p>
        </p:txBody>
      </p:sp>
    </p:spTree>
    <p:extLst>
      <p:ext uri="{BB962C8B-B14F-4D97-AF65-F5344CB8AC3E}">
        <p14:creationId xmlns:p14="http://schemas.microsoft.com/office/powerpoint/2010/main" val="33548349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5: Section 5.3 </a:t>
            </a:r>
            <a:r>
              <a:rPr lang="en-US" sz="1200" b="0" i="0" kern="1200" dirty="0">
                <a:solidFill>
                  <a:schemeClr val="tx1"/>
                </a:solidFill>
                <a:effectLst/>
                <a:latin typeface="+mn-lt"/>
                <a:ea typeface="+mn-ea"/>
                <a:cs typeface="+mn-cs"/>
              </a:rPr>
              <a:t>Decentralized applications</a:t>
            </a:r>
          </a:p>
        </p:txBody>
      </p:sp>
      <p:sp>
        <p:nvSpPr>
          <p:cNvPr id="4" name="Slide Number Placeholder 3"/>
          <p:cNvSpPr>
            <a:spLocks noGrp="1"/>
          </p:cNvSpPr>
          <p:nvPr>
            <p:ph type="sldNum" sz="quarter" idx="10"/>
          </p:nvPr>
        </p:nvSpPr>
        <p:spPr/>
        <p:txBody>
          <a:bodyPr/>
          <a:lstStyle/>
          <a:p>
            <a:fld id="{D9343004-4FA7-4497-A0A6-B92C04851CFB}" type="slidenum">
              <a:rPr lang="en-GB" smtClean="0"/>
              <a:t>50</a:t>
            </a:fld>
            <a:endParaRPr lang="en-GB" dirty="0"/>
          </a:p>
        </p:txBody>
      </p:sp>
    </p:spTree>
    <p:extLst>
      <p:ext uri="{BB962C8B-B14F-4D97-AF65-F5344CB8AC3E}">
        <p14:creationId xmlns:p14="http://schemas.microsoft.com/office/powerpoint/2010/main" val="173173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a:t>
            </a:fld>
            <a:endParaRPr lang="en-GB" dirty="0"/>
          </a:p>
        </p:txBody>
      </p:sp>
    </p:spTree>
    <p:extLst>
      <p:ext uri="{BB962C8B-B14F-4D97-AF65-F5344CB8AC3E}">
        <p14:creationId xmlns:p14="http://schemas.microsoft.com/office/powerpoint/2010/main" val="34081153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5: Section 5.4 </a:t>
            </a:r>
            <a:r>
              <a:rPr lang="en-US" sz="1200" b="0" i="0" kern="1200" dirty="0">
                <a:solidFill>
                  <a:schemeClr val="tx1"/>
                </a:solidFill>
                <a:effectLst/>
                <a:latin typeface="+mn-lt"/>
                <a:ea typeface="+mn-ea"/>
                <a:cs typeface="+mn-cs"/>
              </a:rPr>
              <a:t>Decentralized Autonomous Organizations (DAOs)</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51</a:t>
            </a:fld>
            <a:endParaRPr lang="en-GB" dirty="0"/>
          </a:p>
        </p:txBody>
      </p:sp>
    </p:spTree>
    <p:extLst>
      <p:ext uri="{BB962C8B-B14F-4D97-AF65-F5344CB8AC3E}">
        <p14:creationId xmlns:p14="http://schemas.microsoft.com/office/powerpoint/2010/main" val="23499355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a:t>
            </a:r>
            <a:r>
              <a:rPr lang="nl-NL" baseline="0" dirty="0"/>
              <a:t>6</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52</a:t>
            </a:fld>
            <a:endParaRPr lang="en-GB" dirty="0"/>
          </a:p>
        </p:txBody>
      </p:sp>
    </p:spTree>
    <p:extLst>
      <p:ext uri="{BB962C8B-B14F-4D97-AF65-F5344CB8AC3E}">
        <p14:creationId xmlns:p14="http://schemas.microsoft.com/office/powerpoint/2010/main" val="3954650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6: Section 6.1  </a:t>
            </a:r>
            <a:r>
              <a:rPr lang="en-US" sz="1200" b="0" i="0" kern="1200" dirty="0">
                <a:solidFill>
                  <a:schemeClr val="tx1"/>
                </a:solidFill>
                <a:effectLst/>
                <a:latin typeface="+mn-lt"/>
                <a:ea typeface="+mn-ea"/>
                <a:cs typeface="+mn-cs"/>
              </a:rPr>
              <a:t>Decentralized identity and 6.2 Blockchain Protected identity</a:t>
            </a:r>
          </a:p>
        </p:txBody>
      </p:sp>
      <p:sp>
        <p:nvSpPr>
          <p:cNvPr id="4" name="Slide Number Placeholder 3"/>
          <p:cNvSpPr>
            <a:spLocks noGrp="1"/>
          </p:cNvSpPr>
          <p:nvPr>
            <p:ph type="sldNum" sz="quarter" idx="10"/>
          </p:nvPr>
        </p:nvSpPr>
        <p:spPr/>
        <p:txBody>
          <a:bodyPr/>
          <a:lstStyle/>
          <a:p>
            <a:fld id="{D9343004-4FA7-4497-A0A6-B92C04851CFB}" type="slidenum">
              <a:rPr lang="en-GB" smtClean="0"/>
              <a:t>53</a:t>
            </a:fld>
            <a:endParaRPr lang="en-GB" dirty="0"/>
          </a:p>
        </p:txBody>
      </p:sp>
    </p:spTree>
    <p:extLst>
      <p:ext uri="{BB962C8B-B14F-4D97-AF65-F5344CB8AC3E}">
        <p14:creationId xmlns:p14="http://schemas.microsoft.com/office/powerpoint/2010/main" val="3158637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6: Section 6.3 </a:t>
            </a:r>
            <a:r>
              <a:rPr lang="en-US" sz="1200" b="0" i="0" kern="1200" dirty="0">
                <a:solidFill>
                  <a:schemeClr val="tx1"/>
                </a:solidFill>
                <a:effectLst/>
                <a:latin typeface="+mn-lt"/>
                <a:ea typeface="+mn-ea"/>
                <a:cs typeface="+mn-cs"/>
              </a:rPr>
              <a:t>Blockchain and IoT and 6.4 Artificial Intelligence and blockchain</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54</a:t>
            </a:fld>
            <a:endParaRPr lang="en-GB" dirty="0"/>
          </a:p>
        </p:txBody>
      </p:sp>
    </p:spTree>
    <p:extLst>
      <p:ext uri="{BB962C8B-B14F-4D97-AF65-F5344CB8AC3E}">
        <p14:creationId xmlns:p14="http://schemas.microsoft.com/office/powerpoint/2010/main" val="28927862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6: Section 6.5 </a:t>
            </a:r>
            <a:r>
              <a:rPr lang="en-US" sz="1200" b="0" i="0" kern="1200" dirty="0">
                <a:solidFill>
                  <a:schemeClr val="tx1"/>
                </a:solidFill>
                <a:effectLst/>
                <a:latin typeface="+mn-lt"/>
                <a:ea typeface="+mn-ea"/>
                <a:cs typeface="+mn-cs"/>
              </a:rPr>
              <a:t>Decentralized marketplaces and exchanges</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55</a:t>
            </a:fld>
            <a:endParaRPr lang="en-GB" dirty="0"/>
          </a:p>
        </p:txBody>
      </p:sp>
    </p:spTree>
    <p:extLst>
      <p:ext uri="{BB962C8B-B14F-4D97-AF65-F5344CB8AC3E}">
        <p14:creationId xmlns:p14="http://schemas.microsoft.com/office/powerpoint/2010/main" val="5279121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a:t>
            </a:r>
            <a:r>
              <a:rPr lang="nl-NL" baseline="0" dirty="0"/>
              <a:t>7</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56</a:t>
            </a:fld>
            <a:endParaRPr lang="en-GB" dirty="0"/>
          </a:p>
        </p:txBody>
      </p:sp>
    </p:spTree>
    <p:extLst>
      <p:ext uri="{BB962C8B-B14F-4D97-AF65-F5344CB8AC3E}">
        <p14:creationId xmlns:p14="http://schemas.microsoft.com/office/powerpoint/2010/main" val="2735481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7: Section 7.1 </a:t>
            </a:r>
            <a:r>
              <a:rPr lang="en-US" sz="1200" b="0" i="0" kern="1200" dirty="0">
                <a:solidFill>
                  <a:schemeClr val="tx1"/>
                </a:solidFill>
                <a:effectLst/>
                <a:latin typeface="+mn-lt"/>
                <a:ea typeface="+mn-ea"/>
                <a:cs typeface="+mn-cs"/>
              </a:rPr>
              <a:t>Supply chain industry</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57</a:t>
            </a:fld>
            <a:endParaRPr lang="en-GB" dirty="0"/>
          </a:p>
        </p:txBody>
      </p:sp>
    </p:spTree>
    <p:extLst>
      <p:ext uri="{BB962C8B-B14F-4D97-AF65-F5344CB8AC3E}">
        <p14:creationId xmlns:p14="http://schemas.microsoft.com/office/powerpoint/2010/main" val="28040624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7: Section 7.2 </a:t>
            </a:r>
            <a:r>
              <a:rPr lang="en-US" sz="1200" b="0" i="0" kern="1200" dirty="0">
                <a:solidFill>
                  <a:schemeClr val="tx1"/>
                </a:solidFill>
                <a:effectLst/>
                <a:latin typeface="+mn-lt"/>
                <a:ea typeface="+mn-ea"/>
                <a:cs typeface="+mn-cs"/>
              </a:rPr>
              <a:t>Cross-border money transfer and 7.3 Financial change agents</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58</a:t>
            </a:fld>
            <a:endParaRPr lang="en-GB" dirty="0"/>
          </a:p>
        </p:txBody>
      </p:sp>
    </p:spTree>
    <p:extLst>
      <p:ext uri="{BB962C8B-B14F-4D97-AF65-F5344CB8AC3E}">
        <p14:creationId xmlns:p14="http://schemas.microsoft.com/office/powerpoint/2010/main" val="2214590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59</a:t>
            </a:fld>
            <a:endParaRPr lang="en-GB" dirty="0"/>
          </a:p>
        </p:txBody>
      </p:sp>
    </p:spTree>
    <p:extLst>
      <p:ext uri="{BB962C8B-B14F-4D97-AF65-F5344CB8AC3E}">
        <p14:creationId xmlns:p14="http://schemas.microsoft.com/office/powerpoint/2010/main" val="24886754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a:t>
            </a:r>
            <a:r>
              <a:rPr lang="nl-NL" baseline="0" dirty="0"/>
              <a:t>8 and 9</a:t>
            </a:r>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60</a:t>
            </a:fld>
            <a:endParaRPr lang="en-GB" dirty="0"/>
          </a:p>
        </p:txBody>
      </p:sp>
    </p:spTree>
    <p:extLst>
      <p:ext uri="{BB962C8B-B14F-4D97-AF65-F5344CB8AC3E}">
        <p14:creationId xmlns:p14="http://schemas.microsoft.com/office/powerpoint/2010/main" val="2274791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7</a:t>
            </a:fld>
            <a:endParaRPr lang="en-GB" dirty="0"/>
          </a:p>
        </p:txBody>
      </p:sp>
    </p:spTree>
    <p:extLst>
      <p:ext uri="{BB962C8B-B14F-4D97-AF65-F5344CB8AC3E}">
        <p14:creationId xmlns:p14="http://schemas.microsoft.com/office/powerpoint/2010/main" val="33518219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8: Section 8.1 </a:t>
            </a:r>
            <a:r>
              <a:rPr lang="en-US" sz="1200" b="0" i="0" kern="1200" dirty="0">
                <a:solidFill>
                  <a:schemeClr val="tx1"/>
                </a:solidFill>
                <a:effectLst/>
                <a:latin typeface="+mn-lt"/>
                <a:ea typeface="+mn-ea"/>
                <a:cs typeface="+mn-cs"/>
              </a:rPr>
              <a:t>Digital fiat currency and 8.2 Disrupters in banking and currency </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61</a:t>
            </a:fld>
            <a:endParaRPr lang="en-GB" dirty="0"/>
          </a:p>
        </p:txBody>
      </p:sp>
    </p:spTree>
    <p:extLst>
      <p:ext uri="{BB962C8B-B14F-4D97-AF65-F5344CB8AC3E}">
        <p14:creationId xmlns:p14="http://schemas.microsoft.com/office/powerpoint/2010/main" val="18426185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8: Section 8.3 </a:t>
            </a:r>
            <a:r>
              <a:rPr lang="en-US" sz="1200" b="0" i="0" kern="1200" dirty="0">
                <a:solidFill>
                  <a:schemeClr val="tx1"/>
                </a:solidFill>
                <a:effectLst/>
                <a:latin typeface="+mn-lt"/>
                <a:ea typeface="+mn-ea"/>
                <a:cs typeface="+mn-cs"/>
              </a:rPr>
              <a:t>Blockchain and insurance </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62</a:t>
            </a:fld>
            <a:endParaRPr lang="en-GB" dirty="0"/>
          </a:p>
        </p:txBody>
      </p:sp>
    </p:spTree>
    <p:extLst>
      <p:ext uri="{BB962C8B-B14F-4D97-AF65-F5344CB8AC3E}">
        <p14:creationId xmlns:p14="http://schemas.microsoft.com/office/powerpoint/2010/main" val="629490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8: Section 8.4 </a:t>
            </a:r>
            <a:r>
              <a:rPr lang="en-US" sz="1200" b="0" i="0" kern="1200" dirty="0">
                <a:solidFill>
                  <a:schemeClr val="tx1"/>
                </a:solidFill>
                <a:effectLst/>
                <a:latin typeface="+mn-lt"/>
                <a:ea typeface="+mn-ea"/>
                <a:cs typeface="+mn-cs"/>
              </a:rPr>
              <a:t>Intellectual property rights and providence </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63</a:t>
            </a:fld>
            <a:endParaRPr lang="en-GB" dirty="0"/>
          </a:p>
        </p:txBody>
      </p:sp>
    </p:spTree>
    <p:extLst>
      <p:ext uri="{BB962C8B-B14F-4D97-AF65-F5344CB8AC3E}">
        <p14:creationId xmlns:p14="http://schemas.microsoft.com/office/powerpoint/2010/main" val="16944745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9: Section 9.1 </a:t>
            </a:r>
            <a:r>
              <a:rPr lang="en-US" sz="1200" b="0" i="0" kern="1200" dirty="0">
                <a:solidFill>
                  <a:schemeClr val="tx1"/>
                </a:solidFill>
                <a:effectLst/>
                <a:latin typeface="+mn-lt"/>
                <a:ea typeface="+mn-ea"/>
                <a:cs typeface="+mn-cs"/>
              </a:rPr>
              <a:t>Lean governments</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64</a:t>
            </a:fld>
            <a:endParaRPr lang="en-GB" dirty="0"/>
          </a:p>
        </p:txBody>
      </p:sp>
    </p:spTree>
    <p:extLst>
      <p:ext uri="{BB962C8B-B14F-4D97-AF65-F5344CB8AC3E}">
        <p14:creationId xmlns:p14="http://schemas.microsoft.com/office/powerpoint/2010/main" val="31010176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Literature: Introduction</a:t>
            </a:r>
            <a:r>
              <a:rPr lang="en-GB" baseline="0" dirty="0"/>
              <a:t> to Blockchain Technology; Chapter 9: Section 9.4 </a:t>
            </a:r>
            <a:r>
              <a:rPr lang="en-US" sz="1200" b="0" i="0" kern="1200" dirty="0">
                <a:solidFill>
                  <a:schemeClr val="tx1"/>
                </a:solidFill>
                <a:effectLst/>
                <a:latin typeface="+mn-lt"/>
                <a:ea typeface="+mn-ea"/>
                <a:cs typeface="+mn-cs"/>
              </a:rPr>
              <a:t>The trust layer for the internet </a:t>
            </a:r>
            <a:r>
              <a:rPr lang="en-GB" baseline="0" dirty="0"/>
              <a:t>and 9.5 </a:t>
            </a:r>
            <a:r>
              <a:rPr lang="en-US" sz="1200" b="0" i="0" kern="1200" dirty="0">
                <a:solidFill>
                  <a:schemeClr val="tx1"/>
                </a:solidFill>
                <a:effectLst/>
                <a:latin typeface="+mn-lt"/>
                <a:ea typeface="+mn-ea"/>
                <a:cs typeface="+mn-cs"/>
              </a:rPr>
              <a:t>Spam-free email</a:t>
            </a:r>
            <a:endParaRPr lang="en-GB" baseline="0" dirty="0"/>
          </a:p>
        </p:txBody>
      </p:sp>
      <p:sp>
        <p:nvSpPr>
          <p:cNvPr id="4" name="Slide Number Placeholder 3"/>
          <p:cNvSpPr>
            <a:spLocks noGrp="1"/>
          </p:cNvSpPr>
          <p:nvPr>
            <p:ph type="sldNum" sz="quarter" idx="10"/>
          </p:nvPr>
        </p:nvSpPr>
        <p:spPr/>
        <p:txBody>
          <a:bodyPr/>
          <a:lstStyle/>
          <a:p>
            <a:fld id="{D9343004-4FA7-4497-A0A6-B92C04851CFB}" type="slidenum">
              <a:rPr lang="en-GB" smtClean="0"/>
              <a:t>65</a:t>
            </a:fld>
            <a:endParaRPr lang="en-GB" dirty="0"/>
          </a:p>
        </p:txBody>
      </p:sp>
    </p:spTree>
    <p:extLst>
      <p:ext uri="{BB962C8B-B14F-4D97-AF65-F5344CB8AC3E}">
        <p14:creationId xmlns:p14="http://schemas.microsoft.com/office/powerpoint/2010/main" val="28180746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Benefits for professionals:</a:t>
            </a:r>
          </a:p>
          <a:p>
            <a:endParaRPr lang="en-GB" dirty="0"/>
          </a:p>
          <a:p>
            <a:pPr marL="285750" indent="-285750">
              <a:buFont typeface="Arial" panose="020B0604020202020204" pitchFamily="34" charset="0"/>
              <a:buChar char="•"/>
            </a:pPr>
            <a:r>
              <a:rPr lang="en-GB" dirty="0"/>
              <a:t>Professionals want to have some certification to boost their chances of being promoted to a better job.</a:t>
            </a:r>
          </a:p>
          <a:p>
            <a:pPr marL="285750" lvl="0" indent="-285750">
              <a:buFont typeface="Arial" panose="020B0604020202020204" pitchFamily="34" charset="0"/>
              <a:buChar char="•"/>
            </a:pPr>
            <a:r>
              <a:rPr lang="en-GB" dirty="0"/>
              <a:t>Hiring managers feel certified professionals were more productive than their non-certified peers. </a:t>
            </a:r>
          </a:p>
          <a:p>
            <a:pPr marL="285750" lvl="0" indent="-285750">
              <a:buFont typeface="Arial" panose="020B0604020202020204" pitchFamily="34" charset="0"/>
              <a:buChar char="•"/>
            </a:pPr>
            <a:r>
              <a:rPr lang="en-GB" dirty="0"/>
              <a:t>Certified professionals feel their ability to be more productive on the job was directly attributable to certification. </a:t>
            </a:r>
          </a:p>
          <a:p>
            <a:pPr marL="285750" lvl="0" indent="-285750">
              <a:buFont typeface="Arial" panose="020B0604020202020204" pitchFamily="34" charset="0"/>
              <a:buChar char="•"/>
            </a:pPr>
            <a:r>
              <a:rPr lang="en-GB" dirty="0"/>
              <a:t>For IT professionals, training and certification ranks second as a satisfaction driver (after eLearning). </a:t>
            </a:r>
          </a:p>
          <a:p>
            <a:pPr marL="0" lvl="0" indent="0">
              <a:buFont typeface="Arial" panose="020B0604020202020204" pitchFamily="34" charset="0"/>
              <a:buNone/>
            </a:pPr>
            <a:endParaRPr lang="en-GB" dirty="0"/>
          </a:p>
          <a:p>
            <a:pPr marL="0" lvl="0" indent="0">
              <a:buFont typeface="Arial" panose="020B0604020202020204" pitchFamily="34" charset="0"/>
              <a:buNone/>
            </a:pPr>
            <a:r>
              <a:rPr lang="en-GB" dirty="0"/>
              <a:t>Benefits for the organization:</a:t>
            </a:r>
          </a:p>
          <a:p>
            <a:pPr marL="0" lvl="0" indent="0">
              <a:buFont typeface="Arial" panose="020B0604020202020204" pitchFamily="34" charset="0"/>
              <a:buNone/>
            </a:pPr>
            <a:endParaRPr lang="en-GB" dirty="0"/>
          </a:p>
          <a:p>
            <a:pPr marL="171450" indent="-171450">
              <a:buFont typeface="Arial" panose="020B0604020202020204" pitchFamily="34" charset="0"/>
              <a:buChar char="•"/>
            </a:pPr>
            <a:r>
              <a:rPr lang="en-GB" b="0" dirty="0">
                <a:latin typeface="Gill Sans MT" panose="020B0502020104020203" pitchFamily="34" charset="0"/>
              </a:rPr>
              <a:t>Savings. Research indicates that 25% of costs spent on hiring contractors can be saved by training the talent you already have (Gartner).</a:t>
            </a:r>
            <a:endParaRPr lang="en-US" b="0" dirty="0">
              <a:latin typeface="Gill Sans MT" panose="020B0502020104020203" pitchFamily="34" charset="0"/>
            </a:endParaRPr>
          </a:p>
          <a:p>
            <a:pPr marL="171450" indent="-171450">
              <a:buFont typeface="Arial" panose="020B0604020202020204" pitchFamily="34" charset="0"/>
              <a:buChar char="•"/>
            </a:pPr>
            <a:r>
              <a:rPr lang="en-GB" b="0" dirty="0">
                <a:latin typeface="Gill Sans MT" panose="020B0502020104020203" pitchFamily="34" charset="0"/>
              </a:rPr>
              <a:t>Defence against aging IT workforce. By training internal staff, you save money on replacing those hard-to-find skills when baby boomers – one third of the total workforce - retire in the next 5 years.</a:t>
            </a:r>
            <a:endParaRPr lang="en-US" b="0" dirty="0">
              <a:latin typeface="Gill Sans MT" panose="020B0502020104020203" pitchFamily="34" charset="0"/>
            </a:endParaRPr>
          </a:p>
          <a:p>
            <a:pPr marL="171450" lvl="0" indent="-171450">
              <a:buFont typeface="Arial" panose="020B0604020202020204" pitchFamily="34" charset="0"/>
              <a:buChar char="•"/>
              <a:defRPr/>
            </a:pPr>
            <a:r>
              <a:rPr lang="en-GB" b="0" dirty="0">
                <a:latin typeface="Gill Sans MT" panose="020B0502020104020203" pitchFamily="34" charset="0"/>
              </a:rPr>
              <a:t>Enhanced employee self-esteem. According to Towers Watson research, more than three out of four employees (78%) remain with their employer if there are long-term career opportunities for them; boosting skills, therefore, represents a key investment.</a:t>
            </a:r>
            <a:endParaRPr lang="en-US" b="0" dirty="0">
              <a:latin typeface="Gill Sans MT" panose="020B0502020104020203" pitchFamily="34" charset="0"/>
            </a:endParaRPr>
          </a:p>
          <a:p>
            <a:pPr marL="171450" indent="-171450">
              <a:buFont typeface="Arial" panose="020B0604020202020204" pitchFamily="34" charset="0"/>
              <a:buChar char="•"/>
            </a:pPr>
            <a:r>
              <a:rPr lang="en-GB" b="0" dirty="0">
                <a:latin typeface="Gill Sans MT" panose="020B0502020104020203" pitchFamily="34" charset="0"/>
              </a:rPr>
              <a:t>Better quality in process and IT infrastructure. People who know what they’re talking about can make better decisions in the long term.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dirty="0"/>
              <a:t>Proactively developing team skills is the best way to improve organisational performance: “Training represents one concrete step IT managers can take to assure project teams possess the skills necessary to reduce failure risk, decrease costs, and increase project effectiveness.”</a:t>
            </a:r>
          </a:p>
          <a:p>
            <a:pPr marL="171450" indent="-171450">
              <a:buFont typeface="Arial" panose="020B0604020202020204" pitchFamily="34" charset="0"/>
              <a:buChar char="•"/>
            </a:pPr>
            <a:r>
              <a:rPr lang="en-GB" b="0" dirty="0"/>
              <a:t>Retention. Research shows that employees remain with their employer if there are long-term career opportunities for them. Furthermore, there is no advantage in retaining your staff if they are under-skilled.</a:t>
            </a:r>
          </a:p>
          <a:p>
            <a:pPr marL="171450" indent="-171450">
              <a:buFont typeface="Arial" panose="020B0604020202020204" pitchFamily="34" charset="0"/>
              <a:buChar char="•"/>
            </a:pPr>
            <a:r>
              <a:rPr lang="en-GB" b="0" dirty="0"/>
              <a:t>Beat the competition. Firms that take time to develop in-house skills outperform other firms in subsequent years.   </a:t>
            </a:r>
            <a:endParaRPr lang="en-US" b="0" dirty="0"/>
          </a:p>
          <a:p>
            <a:endParaRPr lang="en-US" dirty="0">
              <a:latin typeface="Gill Sans MT" panose="020B0502020104020203" pitchFamily="34" charset="0"/>
            </a:endParaRPr>
          </a:p>
          <a:p>
            <a:pPr marL="0" lvl="0" indent="0">
              <a:buFont typeface="Arial" panose="020B0604020202020204" pitchFamily="34" charset="0"/>
              <a:buNone/>
            </a:pPr>
            <a:endParaRPr lang="nl-NL" dirty="0"/>
          </a:p>
        </p:txBody>
      </p:sp>
      <p:sp>
        <p:nvSpPr>
          <p:cNvPr id="4" name="Slide Number Placeholder 3"/>
          <p:cNvSpPr>
            <a:spLocks noGrp="1"/>
          </p:cNvSpPr>
          <p:nvPr>
            <p:ph type="sldNum" sz="quarter" idx="10"/>
          </p:nvPr>
        </p:nvSpPr>
        <p:spPr/>
        <p:txBody>
          <a:bodyPr/>
          <a:lstStyle/>
          <a:p>
            <a:fld id="{DB3C4B0B-093C-4914-957C-845699C4F279}" type="slidenum">
              <a:rPr lang="nl-NL" smtClean="0"/>
              <a:t>66</a:t>
            </a:fld>
            <a:endParaRPr lang="nl-NL"/>
          </a:p>
        </p:txBody>
      </p:sp>
    </p:spTree>
    <p:extLst>
      <p:ext uri="{BB962C8B-B14F-4D97-AF65-F5344CB8AC3E}">
        <p14:creationId xmlns:p14="http://schemas.microsoft.com/office/powerpoint/2010/main" val="26883449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68</a:t>
            </a:fld>
            <a:endParaRPr lang="en-GB" dirty="0"/>
          </a:p>
        </p:txBody>
      </p:sp>
    </p:spTree>
    <p:extLst>
      <p:ext uri="{BB962C8B-B14F-4D97-AF65-F5344CB8AC3E}">
        <p14:creationId xmlns:p14="http://schemas.microsoft.com/office/powerpoint/2010/main" val="154257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260648" y="4211960"/>
            <a:ext cx="6048672" cy="4114800"/>
          </a:xfrm>
        </p:spPr>
        <p:txBody>
          <a:bodyPr numCol="3"/>
          <a:lstStyle/>
          <a:p>
            <a:r>
              <a:rPr lang="en-GB" sz="1200" b="0" i="0" u="sng" strike="noStrike" kern="1200" baseline="0" dirty="0">
                <a:solidFill>
                  <a:schemeClr val="tx1"/>
                </a:solidFill>
                <a:latin typeface="+mn-lt"/>
                <a:ea typeface="+mn-ea"/>
                <a:cs typeface="+mn-cs"/>
              </a:rPr>
              <a:t>Basic concepts: </a:t>
            </a:r>
          </a:p>
          <a:p>
            <a:r>
              <a:rPr lang="en-US" sz="1200" kern="1200" dirty="0">
                <a:solidFill>
                  <a:schemeClr val="tx1"/>
                </a:solidFill>
                <a:effectLst/>
                <a:latin typeface="+mn-lt"/>
                <a:ea typeface="+mn-ea"/>
                <a:cs typeface="+mn-cs"/>
              </a:rPr>
              <a:t>asymmetric encryption</a:t>
            </a:r>
          </a:p>
          <a:p>
            <a:r>
              <a:rPr lang="en-US" sz="1200" kern="1200" dirty="0">
                <a:solidFill>
                  <a:schemeClr val="tx1"/>
                </a:solidFill>
                <a:effectLst/>
                <a:latin typeface="+mn-lt"/>
                <a:ea typeface="+mn-ea"/>
                <a:cs typeface="+mn-cs"/>
              </a:rPr>
              <a:t>artificial intelligence (AI)</a:t>
            </a:r>
          </a:p>
          <a:p>
            <a:pPr lvl="0"/>
            <a:r>
              <a:rPr lang="en-US" sz="1200" kern="1200" dirty="0">
                <a:solidFill>
                  <a:schemeClr val="tx1"/>
                </a:solidFill>
                <a:effectLst/>
                <a:latin typeface="+mn-lt"/>
                <a:ea typeface="+mn-ea"/>
                <a:cs typeface="+mn-cs"/>
              </a:rPr>
              <a:t>strong AI / general AI</a:t>
            </a:r>
          </a:p>
          <a:p>
            <a:pPr lvl="0"/>
            <a:r>
              <a:rPr lang="en-US" sz="1200" kern="1200" dirty="0">
                <a:solidFill>
                  <a:schemeClr val="tx1"/>
                </a:solidFill>
                <a:effectLst/>
                <a:latin typeface="+mn-lt"/>
                <a:ea typeface="+mn-ea"/>
                <a:cs typeface="+mn-cs"/>
              </a:rPr>
              <a:t>weak AI / narrow AI</a:t>
            </a:r>
          </a:p>
          <a:p>
            <a:r>
              <a:rPr lang="en-US" sz="1200" kern="1200" dirty="0">
                <a:solidFill>
                  <a:schemeClr val="tx1"/>
                </a:solidFill>
                <a:effectLst/>
                <a:latin typeface="+mn-lt"/>
                <a:ea typeface="+mn-ea"/>
                <a:cs typeface="+mn-cs"/>
              </a:rPr>
              <a:t>block header</a:t>
            </a:r>
          </a:p>
          <a:p>
            <a:r>
              <a:rPr lang="en-US" sz="1200" kern="1200" dirty="0">
                <a:solidFill>
                  <a:schemeClr val="tx1"/>
                </a:solidFill>
                <a:effectLst/>
                <a:latin typeface="+mn-lt"/>
                <a:ea typeface="+mn-ea"/>
                <a:cs typeface="+mn-cs"/>
              </a:rPr>
              <a:t>blockchain</a:t>
            </a:r>
          </a:p>
          <a:p>
            <a:pPr lvl="0"/>
            <a:r>
              <a:rPr lang="en-US" sz="1200" kern="1200" dirty="0">
                <a:solidFill>
                  <a:schemeClr val="tx1"/>
                </a:solidFill>
                <a:effectLst/>
                <a:latin typeface="+mn-lt"/>
                <a:ea typeface="+mn-ea"/>
                <a:cs typeface="+mn-cs"/>
              </a:rPr>
              <a:t>hybrid blockchain </a:t>
            </a:r>
          </a:p>
          <a:p>
            <a:pPr lvl="0"/>
            <a:r>
              <a:rPr lang="en-US" sz="1200" kern="1200" dirty="0">
                <a:solidFill>
                  <a:schemeClr val="tx1"/>
                </a:solidFill>
                <a:effectLst/>
                <a:latin typeface="+mn-lt"/>
                <a:ea typeface="+mn-ea"/>
                <a:cs typeface="+mn-cs"/>
              </a:rPr>
              <a:t>private blockchain</a:t>
            </a:r>
          </a:p>
          <a:p>
            <a:pPr lvl="0"/>
            <a:r>
              <a:rPr lang="en-US" sz="1200" kern="1200" dirty="0">
                <a:solidFill>
                  <a:schemeClr val="tx1"/>
                </a:solidFill>
                <a:effectLst/>
                <a:latin typeface="+mn-lt"/>
                <a:ea typeface="+mn-ea"/>
                <a:cs typeface="+mn-cs"/>
              </a:rPr>
              <a:t>public blockchain</a:t>
            </a:r>
          </a:p>
          <a:p>
            <a:r>
              <a:rPr lang="en-US" sz="1200" kern="1200" dirty="0">
                <a:solidFill>
                  <a:schemeClr val="tx1"/>
                </a:solidFill>
                <a:effectLst/>
                <a:latin typeface="+mn-lt"/>
                <a:ea typeface="+mn-ea"/>
                <a:cs typeface="+mn-cs"/>
              </a:rPr>
              <a:t>connected device</a:t>
            </a:r>
          </a:p>
          <a:p>
            <a:r>
              <a:rPr lang="en-US" sz="1200" kern="1200" dirty="0">
                <a:solidFill>
                  <a:schemeClr val="tx1"/>
                </a:solidFill>
                <a:effectLst/>
                <a:latin typeface="+mn-lt"/>
                <a:ea typeface="+mn-ea"/>
                <a:cs typeface="+mn-cs"/>
              </a:rPr>
              <a:t>consensus algorithm</a:t>
            </a:r>
          </a:p>
          <a:p>
            <a:pPr lvl="0"/>
            <a:r>
              <a:rPr lang="en-US" sz="1200" kern="1200" dirty="0">
                <a:solidFill>
                  <a:schemeClr val="tx1"/>
                </a:solidFill>
                <a:effectLst/>
                <a:latin typeface="+mn-lt"/>
                <a:ea typeface="+mn-ea"/>
                <a:cs typeface="+mn-cs"/>
              </a:rPr>
              <a:t>delegated proof of stake (</a:t>
            </a:r>
            <a:r>
              <a:rPr lang="en-US" sz="1200" kern="1200" dirty="0" err="1">
                <a:solidFill>
                  <a:schemeClr val="tx1"/>
                </a:solidFill>
                <a:effectLst/>
                <a:latin typeface="+mn-lt"/>
                <a:ea typeface="+mn-ea"/>
                <a:cs typeface="+mn-cs"/>
              </a:rPr>
              <a:t>DPoS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proof of authority (</a:t>
            </a:r>
            <a:r>
              <a:rPr lang="en-US" sz="1200" kern="1200" dirty="0" err="1">
                <a:solidFill>
                  <a:schemeClr val="tx1"/>
                </a:solidFill>
                <a:effectLst/>
                <a:latin typeface="+mn-lt"/>
                <a:ea typeface="+mn-ea"/>
                <a:cs typeface="+mn-cs"/>
              </a:rPr>
              <a:t>PoA</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proof of burn (</a:t>
            </a:r>
            <a:r>
              <a:rPr lang="en-US" sz="1200" kern="1200" dirty="0" err="1">
                <a:solidFill>
                  <a:schemeClr val="tx1"/>
                </a:solidFill>
                <a:effectLst/>
                <a:latin typeface="+mn-lt"/>
                <a:ea typeface="+mn-ea"/>
                <a:cs typeface="+mn-cs"/>
              </a:rPr>
              <a:t>PoB</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proof of capacity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proof of elapsed time (</a:t>
            </a:r>
            <a:r>
              <a:rPr lang="en-US" sz="1200" kern="1200" dirty="0" err="1">
                <a:solidFill>
                  <a:schemeClr val="tx1"/>
                </a:solidFill>
                <a:effectLst/>
                <a:latin typeface="+mn-lt"/>
                <a:ea typeface="+mn-ea"/>
                <a:cs typeface="+mn-cs"/>
              </a:rPr>
              <a:t>PoET</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proof of space (</a:t>
            </a:r>
            <a:r>
              <a:rPr lang="en-US" sz="1200" kern="1200" dirty="0" err="1">
                <a:solidFill>
                  <a:schemeClr val="tx1"/>
                </a:solidFill>
                <a:effectLst/>
                <a:latin typeface="+mn-lt"/>
                <a:ea typeface="+mn-ea"/>
                <a:cs typeface="+mn-cs"/>
              </a:rPr>
              <a:t>PoSpace</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proof of stake (</a:t>
            </a:r>
            <a:r>
              <a:rPr lang="en-US" sz="1200" kern="1200" dirty="0" err="1">
                <a:solidFill>
                  <a:schemeClr val="tx1"/>
                </a:solidFill>
                <a:effectLst/>
                <a:latin typeface="+mn-lt"/>
                <a:ea typeface="+mn-ea"/>
                <a:cs typeface="+mn-cs"/>
              </a:rPr>
              <a:t>PoS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proof of work (</a:t>
            </a:r>
            <a:r>
              <a:rPr lang="en-US" sz="1200" kern="1200" dirty="0" err="1">
                <a:solidFill>
                  <a:schemeClr val="tx1"/>
                </a:solidFill>
                <a:effectLst/>
                <a:latin typeface="+mn-lt"/>
                <a:ea typeface="+mn-ea"/>
                <a:cs typeface="+mn-cs"/>
              </a:rPr>
              <a:t>PoW</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cryptocurrency</a:t>
            </a:r>
          </a:p>
          <a:p>
            <a:r>
              <a:rPr lang="en-US" sz="1200" kern="1200" dirty="0">
                <a:solidFill>
                  <a:schemeClr val="tx1"/>
                </a:solidFill>
                <a:effectLst/>
                <a:latin typeface="+mn-lt"/>
                <a:ea typeface="+mn-ea"/>
                <a:cs typeface="+mn-cs"/>
              </a:rPr>
              <a:t>cryptography</a:t>
            </a:r>
          </a:p>
          <a:p>
            <a:r>
              <a:rPr lang="en-US" sz="1200" kern="1200" dirty="0">
                <a:solidFill>
                  <a:schemeClr val="tx1"/>
                </a:solidFill>
                <a:effectLst/>
                <a:latin typeface="+mn-lt"/>
                <a:ea typeface="+mn-ea"/>
                <a:cs typeface="+mn-cs"/>
              </a:rPr>
              <a:t>decentralized application (</a:t>
            </a:r>
            <a:r>
              <a:rPr lang="en-US" sz="1200" kern="1200" dirty="0" err="1">
                <a:solidFill>
                  <a:schemeClr val="tx1"/>
                </a:solidFill>
                <a:effectLst/>
                <a:latin typeface="+mn-lt"/>
                <a:ea typeface="+mn-ea"/>
                <a:cs typeface="+mn-cs"/>
              </a:rPr>
              <a:t>DApp</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decentralized autonomous organization (DAO)</a:t>
            </a:r>
          </a:p>
          <a:p>
            <a:r>
              <a:rPr lang="en-US" sz="1200" kern="1200" dirty="0">
                <a:solidFill>
                  <a:schemeClr val="tx1"/>
                </a:solidFill>
                <a:effectLst/>
                <a:latin typeface="+mn-lt"/>
                <a:ea typeface="+mn-ea"/>
                <a:cs typeface="+mn-cs"/>
              </a:rPr>
              <a:t>decentralized exchange</a:t>
            </a:r>
          </a:p>
          <a:p>
            <a:r>
              <a:rPr lang="en-US" sz="1200" kern="1200" dirty="0">
                <a:solidFill>
                  <a:schemeClr val="tx1"/>
                </a:solidFill>
                <a:effectLst/>
                <a:latin typeface="+mn-lt"/>
                <a:ea typeface="+mn-ea"/>
                <a:cs typeface="+mn-cs"/>
              </a:rPr>
              <a:t>decentralized identity</a:t>
            </a:r>
          </a:p>
          <a:p>
            <a:r>
              <a:rPr lang="en-US" sz="1200" kern="1200" dirty="0">
                <a:solidFill>
                  <a:schemeClr val="tx1"/>
                </a:solidFill>
                <a:effectLst/>
                <a:latin typeface="+mn-lt"/>
                <a:ea typeface="+mn-ea"/>
                <a:cs typeface="+mn-cs"/>
              </a:rPr>
              <a:t>decentralized marketplace</a:t>
            </a:r>
          </a:p>
          <a:p>
            <a:r>
              <a:rPr lang="en-US" sz="1200" kern="1200" dirty="0">
                <a:solidFill>
                  <a:schemeClr val="tx1"/>
                </a:solidFill>
                <a:effectLst/>
                <a:latin typeface="+mn-lt"/>
                <a:ea typeface="+mn-ea"/>
                <a:cs typeface="+mn-cs"/>
              </a:rPr>
              <a:t>digital fiat currency / central bank digital currency (CBDC)</a:t>
            </a:r>
          </a:p>
          <a:p>
            <a:r>
              <a:rPr lang="en-US" sz="1200" kern="1200" dirty="0">
                <a:solidFill>
                  <a:schemeClr val="tx1"/>
                </a:solidFill>
                <a:effectLst/>
                <a:latin typeface="+mn-lt"/>
                <a:ea typeface="+mn-ea"/>
                <a:cs typeface="+mn-cs"/>
              </a:rPr>
              <a:t>distributed ledger technology (DLT)</a:t>
            </a:r>
          </a:p>
          <a:p>
            <a:r>
              <a:rPr lang="en-US" sz="1200" kern="1200" dirty="0">
                <a:solidFill>
                  <a:schemeClr val="tx1"/>
                </a:solidFill>
                <a:effectLst/>
                <a:latin typeface="+mn-lt"/>
                <a:ea typeface="+mn-ea"/>
                <a:cs typeface="+mn-cs"/>
              </a:rPr>
              <a:t>e-mail spam</a:t>
            </a:r>
          </a:p>
          <a:p>
            <a:r>
              <a:rPr lang="en-US" sz="1200" kern="1200" dirty="0">
                <a:solidFill>
                  <a:schemeClr val="tx1"/>
                </a:solidFill>
                <a:effectLst/>
                <a:latin typeface="+mn-lt"/>
                <a:ea typeface="+mn-ea"/>
                <a:cs typeface="+mn-cs"/>
              </a:rPr>
              <a:t>externally owned account (EOA)</a:t>
            </a:r>
          </a:p>
          <a:p>
            <a:r>
              <a:rPr lang="en-US" sz="1200" kern="1200" dirty="0">
                <a:solidFill>
                  <a:schemeClr val="tx1"/>
                </a:solidFill>
                <a:effectLst/>
                <a:latin typeface="+mn-lt"/>
                <a:ea typeface="+mn-ea"/>
                <a:cs typeface="+mn-cs"/>
              </a:rPr>
              <a:t>hacking</a:t>
            </a:r>
          </a:p>
          <a:p>
            <a:r>
              <a:rPr lang="en-US" sz="1200" kern="1200" dirty="0">
                <a:solidFill>
                  <a:schemeClr val="tx1"/>
                </a:solidFill>
                <a:effectLst/>
                <a:latin typeface="+mn-lt"/>
                <a:ea typeface="+mn-ea"/>
                <a:cs typeface="+mn-cs"/>
              </a:rPr>
              <a:t>hash</a:t>
            </a:r>
          </a:p>
          <a:p>
            <a:r>
              <a:rPr lang="en-US" sz="1200" kern="1200" dirty="0">
                <a:solidFill>
                  <a:schemeClr val="tx1"/>
                </a:solidFill>
                <a:effectLst/>
                <a:latin typeface="+mn-lt"/>
                <a:ea typeface="+mn-ea"/>
                <a:cs typeface="+mn-cs"/>
              </a:rPr>
              <a:t>intellectual property rights (IP)</a:t>
            </a:r>
          </a:p>
          <a:p>
            <a:r>
              <a:rPr lang="en-US" sz="1200" kern="1200" dirty="0">
                <a:solidFill>
                  <a:schemeClr val="tx1"/>
                </a:solidFill>
                <a:effectLst/>
                <a:latin typeface="+mn-lt"/>
                <a:ea typeface="+mn-ea"/>
                <a:cs typeface="+mn-cs"/>
              </a:rPr>
              <a:t>internet of things (IoT)</a:t>
            </a:r>
          </a:p>
          <a:p>
            <a:r>
              <a:rPr lang="en-US" sz="1200" kern="1200" dirty="0">
                <a:solidFill>
                  <a:schemeClr val="tx1"/>
                </a:solidFill>
                <a:effectLst/>
                <a:latin typeface="+mn-lt"/>
                <a:ea typeface="+mn-ea"/>
                <a:cs typeface="+mn-cs"/>
              </a:rPr>
              <a:t>lean governments</a:t>
            </a:r>
          </a:p>
          <a:p>
            <a:r>
              <a:rPr lang="en-US" sz="1200" kern="1200" dirty="0">
                <a:solidFill>
                  <a:schemeClr val="tx1"/>
                </a:solidFill>
                <a:effectLst/>
                <a:latin typeface="+mn-lt"/>
                <a:ea typeface="+mn-ea"/>
                <a:cs typeface="+mn-cs"/>
              </a:rPr>
              <a:t>ledger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mining</a:t>
            </a:r>
          </a:p>
          <a:p>
            <a:r>
              <a:rPr lang="en-US" sz="1200" kern="1200" dirty="0">
                <a:solidFill>
                  <a:schemeClr val="tx1"/>
                </a:solidFill>
                <a:effectLst/>
                <a:latin typeface="+mn-lt"/>
                <a:ea typeface="+mn-ea"/>
                <a:cs typeface="+mn-cs"/>
              </a:rPr>
              <a:t>near-field communication (NFC)</a:t>
            </a:r>
          </a:p>
          <a:p>
            <a:r>
              <a:rPr lang="en-US" sz="1200" kern="1200" dirty="0">
                <a:solidFill>
                  <a:schemeClr val="tx1"/>
                </a:solidFill>
                <a:effectLst/>
                <a:latin typeface="+mn-lt"/>
                <a:ea typeface="+mn-ea"/>
                <a:cs typeface="+mn-cs"/>
              </a:rPr>
              <a:t>node</a:t>
            </a:r>
          </a:p>
          <a:p>
            <a:pPr lvl="0"/>
            <a:r>
              <a:rPr lang="en-US" sz="1200" kern="1200" dirty="0">
                <a:solidFill>
                  <a:schemeClr val="tx1"/>
                </a:solidFill>
                <a:effectLst/>
                <a:latin typeface="+mn-lt"/>
                <a:ea typeface="+mn-ea"/>
                <a:cs typeface="+mn-cs"/>
              </a:rPr>
              <a:t>full node</a:t>
            </a:r>
          </a:p>
          <a:p>
            <a:pPr lvl="0"/>
            <a:r>
              <a:rPr lang="en-US" sz="1200" kern="1200" dirty="0">
                <a:solidFill>
                  <a:schemeClr val="tx1"/>
                </a:solidFill>
                <a:effectLst/>
                <a:latin typeface="+mn-lt"/>
                <a:ea typeface="+mn-ea"/>
                <a:cs typeface="+mn-cs"/>
              </a:rPr>
              <a:t>lightweight node / client</a:t>
            </a:r>
          </a:p>
          <a:p>
            <a:r>
              <a:rPr lang="en-US" sz="1200" kern="1200" dirty="0">
                <a:solidFill>
                  <a:schemeClr val="tx1"/>
                </a:solidFill>
                <a:effectLst/>
                <a:latin typeface="+mn-lt"/>
                <a:ea typeface="+mn-ea"/>
                <a:cs typeface="+mn-cs"/>
              </a:rPr>
              <a:t>nonce</a:t>
            </a:r>
          </a:p>
          <a:p>
            <a:r>
              <a:rPr lang="en-US" sz="1200" kern="1200" dirty="0">
                <a:solidFill>
                  <a:schemeClr val="tx1"/>
                </a:solidFill>
                <a:effectLst/>
                <a:latin typeface="+mn-lt"/>
                <a:ea typeface="+mn-ea"/>
                <a:cs typeface="+mn-cs"/>
              </a:rPr>
              <a:t>opcode</a:t>
            </a:r>
          </a:p>
          <a:p>
            <a:r>
              <a:rPr lang="en-US" sz="1200" kern="1200" dirty="0">
                <a:solidFill>
                  <a:schemeClr val="tx1"/>
                </a:solidFill>
                <a:effectLst/>
                <a:latin typeface="+mn-lt"/>
                <a:ea typeface="+mn-ea"/>
                <a:cs typeface="+mn-cs"/>
              </a:rPr>
              <a:t>peer-to-peer network (P2P)</a:t>
            </a:r>
          </a:p>
          <a:p>
            <a:r>
              <a:rPr lang="en-US" sz="1200" kern="1200" dirty="0">
                <a:solidFill>
                  <a:schemeClr val="tx1"/>
                </a:solidFill>
                <a:effectLst/>
                <a:latin typeface="+mn-lt"/>
                <a:ea typeface="+mn-ea"/>
                <a:cs typeface="+mn-cs"/>
              </a:rPr>
              <a:t>private key</a:t>
            </a:r>
          </a:p>
          <a:p>
            <a:r>
              <a:rPr lang="en-US" sz="1200" kern="1200" dirty="0">
                <a:solidFill>
                  <a:schemeClr val="tx1"/>
                </a:solidFill>
                <a:effectLst/>
                <a:latin typeface="+mn-lt"/>
                <a:ea typeface="+mn-ea"/>
                <a:cs typeface="+mn-cs"/>
              </a:rPr>
              <a:t>public key</a:t>
            </a:r>
          </a:p>
          <a:p>
            <a:r>
              <a:rPr lang="en-US" sz="1200" kern="1200" dirty="0">
                <a:solidFill>
                  <a:schemeClr val="tx1"/>
                </a:solidFill>
                <a:effectLst/>
                <a:latin typeface="+mn-lt"/>
                <a:ea typeface="+mn-ea"/>
                <a:cs typeface="+mn-cs"/>
              </a:rPr>
              <a:t>public witness</a:t>
            </a:r>
          </a:p>
          <a:p>
            <a:r>
              <a:rPr lang="en-US" sz="1200" kern="1200" dirty="0">
                <a:solidFill>
                  <a:schemeClr val="tx1"/>
                </a:solidFill>
                <a:effectLst/>
                <a:latin typeface="+mn-lt"/>
                <a:ea typeface="+mn-ea"/>
                <a:cs typeface="+mn-cs"/>
              </a:rPr>
              <a:t>radio frequency identification (RFID)</a:t>
            </a:r>
          </a:p>
          <a:p>
            <a:r>
              <a:rPr lang="en-US" sz="1200" kern="1200" dirty="0">
                <a:solidFill>
                  <a:schemeClr val="tx1"/>
                </a:solidFill>
                <a:effectLst/>
                <a:latin typeface="+mn-lt"/>
                <a:ea typeface="+mn-ea"/>
                <a:cs typeface="+mn-cs"/>
              </a:rPr>
              <a:t>second generation tokens</a:t>
            </a:r>
          </a:p>
          <a:p>
            <a:r>
              <a:rPr lang="en-US" sz="1200" kern="1200" dirty="0">
                <a:solidFill>
                  <a:schemeClr val="tx1"/>
                </a:solidFill>
                <a:effectLst/>
                <a:latin typeface="+mn-lt"/>
                <a:ea typeface="+mn-ea"/>
                <a:cs typeface="+mn-cs"/>
              </a:rPr>
              <a:t>segregated witness (</a:t>
            </a:r>
            <a:r>
              <a:rPr lang="en-US" sz="1200" kern="1200" dirty="0" err="1">
                <a:solidFill>
                  <a:schemeClr val="tx1"/>
                </a:solidFill>
                <a:effectLst/>
                <a:latin typeface="+mn-lt"/>
                <a:ea typeface="+mn-ea"/>
                <a:cs typeface="+mn-cs"/>
              </a:rPr>
              <a:t>SegWit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self-sovereign identity</a:t>
            </a:r>
          </a:p>
          <a:p>
            <a:r>
              <a:rPr lang="en-US" sz="1200" kern="1200" dirty="0">
                <a:solidFill>
                  <a:schemeClr val="tx1"/>
                </a:solidFill>
                <a:effectLst/>
                <a:latin typeface="+mn-lt"/>
                <a:ea typeface="+mn-ea"/>
                <a:cs typeface="+mn-cs"/>
              </a:rPr>
              <a:t>smart contract</a:t>
            </a:r>
          </a:p>
          <a:p>
            <a:r>
              <a:rPr lang="en-US" sz="1200" kern="1200" dirty="0">
                <a:solidFill>
                  <a:schemeClr val="tx1"/>
                </a:solidFill>
                <a:effectLst/>
                <a:latin typeface="+mn-lt"/>
                <a:ea typeface="+mn-ea"/>
                <a:cs typeface="+mn-cs"/>
              </a:rPr>
              <a:t>spoofing</a:t>
            </a:r>
          </a:p>
          <a:p>
            <a:r>
              <a:rPr lang="en-US" sz="1200" kern="1200" dirty="0">
                <a:solidFill>
                  <a:schemeClr val="tx1"/>
                </a:solidFill>
                <a:effectLst/>
                <a:latin typeface="+mn-lt"/>
                <a:ea typeface="+mn-ea"/>
                <a:cs typeface="+mn-cs"/>
              </a:rPr>
              <a:t>stable coin</a:t>
            </a:r>
          </a:p>
          <a:p>
            <a:r>
              <a:rPr lang="en-US" sz="1200" kern="1200" dirty="0">
                <a:solidFill>
                  <a:schemeClr val="tx1"/>
                </a:solidFill>
                <a:effectLst/>
                <a:latin typeface="+mn-lt"/>
                <a:ea typeface="+mn-ea"/>
                <a:cs typeface="+mn-cs"/>
              </a:rPr>
              <a:t>supply chain</a:t>
            </a:r>
          </a:p>
          <a:p>
            <a:r>
              <a:rPr lang="en-US" sz="1200" kern="1200" dirty="0">
                <a:solidFill>
                  <a:schemeClr val="tx1"/>
                </a:solidFill>
                <a:effectLst/>
                <a:latin typeface="+mn-lt"/>
                <a:ea typeface="+mn-ea"/>
                <a:cs typeface="+mn-cs"/>
              </a:rPr>
              <a:t>token</a:t>
            </a:r>
          </a:p>
          <a:p>
            <a:r>
              <a:rPr lang="en-US" sz="1200" kern="1200" dirty="0">
                <a:solidFill>
                  <a:schemeClr val="tx1"/>
                </a:solidFill>
                <a:effectLst/>
                <a:latin typeface="+mn-lt"/>
                <a:ea typeface="+mn-ea"/>
                <a:cs typeface="+mn-cs"/>
              </a:rPr>
              <a:t>trusted execution environment (TEE)</a:t>
            </a:r>
          </a:p>
          <a:p>
            <a:r>
              <a:rPr lang="en-US" sz="1200" kern="1200" dirty="0">
                <a:solidFill>
                  <a:schemeClr val="tx1"/>
                </a:solidFill>
                <a:effectLst/>
                <a:latin typeface="+mn-lt"/>
                <a:ea typeface="+mn-ea"/>
                <a:cs typeface="+mn-cs"/>
              </a:rPr>
              <a:t>virtual machine (VM)</a:t>
            </a:r>
          </a:p>
          <a:p>
            <a:r>
              <a:rPr lang="en-US" sz="1200" kern="1200" dirty="0">
                <a:solidFill>
                  <a:schemeClr val="tx1"/>
                </a:solidFill>
                <a:effectLst/>
                <a:latin typeface="+mn-lt"/>
                <a:ea typeface="+mn-ea"/>
                <a:cs typeface="+mn-cs"/>
              </a:rPr>
              <a:t>vulnerabilities</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9343004-4FA7-4497-A0A6-B92C04851CFB}" type="slidenum">
              <a:rPr lang="en-GB" smtClean="0"/>
              <a:t>8</a:t>
            </a:fld>
            <a:endParaRPr lang="en-GB" dirty="0"/>
          </a:p>
        </p:txBody>
      </p:sp>
    </p:spTree>
    <p:extLst>
      <p:ext uri="{BB962C8B-B14F-4D97-AF65-F5344CB8AC3E}">
        <p14:creationId xmlns:p14="http://schemas.microsoft.com/office/powerpoint/2010/main" val="382541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9</a:t>
            </a:fld>
            <a:endParaRPr lang="en-GB" dirty="0"/>
          </a:p>
        </p:txBody>
      </p:sp>
    </p:spTree>
    <p:extLst>
      <p:ext uri="{BB962C8B-B14F-4D97-AF65-F5344CB8AC3E}">
        <p14:creationId xmlns:p14="http://schemas.microsoft.com/office/powerpoint/2010/main" val="1736499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10</a:t>
            </a:fld>
            <a:endParaRPr lang="en-GB" dirty="0"/>
          </a:p>
        </p:txBody>
      </p:sp>
    </p:spTree>
    <p:extLst>
      <p:ext uri="{BB962C8B-B14F-4D97-AF65-F5344CB8AC3E}">
        <p14:creationId xmlns:p14="http://schemas.microsoft.com/office/powerpoint/2010/main" val="612406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3739" y="1988840"/>
            <a:ext cx="4569869" cy="1883808"/>
          </a:xfrm>
          <a:prstGeom prst="rect">
            <a:avLst/>
          </a:prstGeom>
        </p:spPr>
      </p:pic>
      <p:sp>
        <p:nvSpPr>
          <p:cNvPr id="6" name="Rectangle 5"/>
          <p:cNvSpPr/>
          <p:nvPr/>
        </p:nvSpPr>
        <p:spPr>
          <a:xfrm>
            <a:off x="47328" y="6405332"/>
            <a:ext cx="768085" cy="384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7" name="Text Placeholder 6"/>
          <p:cNvSpPr>
            <a:spLocks noGrp="1"/>
          </p:cNvSpPr>
          <p:nvPr>
            <p:ph type="body" sz="quarter" idx="13" hasCustomPrompt="1"/>
          </p:nvPr>
        </p:nvSpPr>
        <p:spPr>
          <a:xfrm>
            <a:off x="0" y="4005065"/>
            <a:ext cx="12192000" cy="960107"/>
          </a:xfrm>
        </p:spPr>
        <p:txBody>
          <a:bodyPr>
            <a:normAutofit/>
          </a:bodyPr>
          <a:lstStyle>
            <a:lvl1pPr marL="0" indent="0" algn="ctr">
              <a:buFont typeface="Arial" panose="020B0604020202020204" pitchFamily="34" charset="0"/>
              <a:buNone/>
              <a:defRPr sz="4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TITLE</a:t>
            </a:r>
          </a:p>
          <a:p>
            <a:pPr lvl="0"/>
            <a:endParaRPr lang="nl-NL" dirty="0"/>
          </a:p>
        </p:txBody>
      </p:sp>
      <p:sp>
        <p:nvSpPr>
          <p:cNvPr id="8" name="Text Placeholder 6"/>
          <p:cNvSpPr>
            <a:spLocks noGrp="1"/>
          </p:cNvSpPr>
          <p:nvPr>
            <p:ph type="body" sz="quarter" idx="14" hasCustomPrompt="1"/>
          </p:nvPr>
        </p:nvSpPr>
        <p:spPr>
          <a:xfrm>
            <a:off x="0" y="4965172"/>
            <a:ext cx="12192000" cy="960107"/>
          </a:xfrm>
        </p:spPr>
        <p:txBody>
          <a:bodyPr>
            <a:normAutofit/>
          </a:bodyPr>
          <a:lstStyle>
            <a:lvl1pPr marL="0" indent="0" algn="ctr">
              <a:buFont typeface="Arial" panose="020B0604020202020204" pitchFamily="34" charse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subtitle</a:t>
            </a:r>
          </a:p>
          <a:p>
            <a:pPr lvl="0"/>
            <a:endParaRPr lang="nl-NL" dirty="0"/>
          </a:p>
        </p:txBody>
      </p:sp>
    </p:spTree>
    <p:extLst>
      <p:ext uri="{BB962C8B-B14F-4D97-AF65-F5344CB8AC3E}">
        <p14:creationId xmlns:p14="http://schemas.microsoft.com/office/powerpoint/2010/main" val="131823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5" name="Picture Placeholder 7"/>
          <p:cNvSpPr>
            <a:spLocks noGrp="1"/>
          </p:cNvSpPr>
          <p:nvPr>
            <p:ph type="pic" sz="quarter" idx="13"/>
          </p:nvPr>
        </p:nvSpPr>
        <p:spPr>
          <a:xfrm>
            <a:off x="12321" y="3343002"/>
            <a:ext cx="12192000" cy="3703639"/>
          </a:xfrm>
        </p:spPr>
        <p:txBody>
          <a:bodyPr/>
          <a:lstStyle/>
          <a:p>
            <a:r>
              <a:rPr lang="en-US"/>
              <a:t>Click icon to add picture</a:t>
            </a:r>
            <a:endParaRPr lang="nl-NL" dirty="0"/>
          </a:p>
        </p:txBody>
      </p:sp>
      <p:sp>
        <p:nvSpPr>
          <p:cNvPr id="2" name="Title 1"/>
          <p:cNvSpPr>
            <a:spLocks noGrp="1"/>
          </p:cNvSpPr>
          <p:nvPr>
            <p:ph type="title" hasCustomPrompt="1"/>
          </p:nvPr>
        </p:nvSpPr>
        <p:spPr>
          <a:xfrm>
            <a:off x="937377" y="356660"/>
            <a:ext cx="10341888" cy="2688299"/>
          </a:xfrm>
        </p:spPr>
        <p:txBody>
          <a:bodyPr/>
          <a:lstStyle>
            <a:lvl1pPr algn="l">
              <a:defRPr baseline="0">
                <a:solidFill>
                  <a:schemeClr val="bg1"/>
                </a:solidFill>
              </a:defRPr>
            </a:lvl1pPr>
          </a:lstStyle>
          <a:p>
            <a:r>
              <a:rPr lang="en-US" dirty="0"/>
              <a:t>Type your text here and </a:t>
            </a:r>
            <a:br>
              <a:rPr lang="en-US" dirty="0"/>
            </a:br>
            <a:r>
              <a:rPr lang="en-US" dirty="0"/>
              <a:t>type some more </a:t>
            </a:r>
            <a:endParaRPr lang="nl-NL" dirty="0"/>
          </a:p>
        </p:txBody>
      </p:sp>
    </p:spTree>
    <p:extLst>
      <p:ext uri="{BB962C8B-B14F-4D97-AF65-F5344CB8AC3E}">
        <p14:creationId xmlns:p14="http://schemas.microsoft.com/office/powerpoint/2010/main" val="51473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2"/>
          <p:cNvSpPr/>
          <p:nvPr/>
        </p:nvSpPr>
        <p:spPr>
          <a:xfrm>
            <a:off x="10992544" y="6405332"/>
            <a:ext cx="1056117" cy="384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ln>
                <a:solidFill>
                  <a:schemeClr val="bg1"/>
                </a:solidFill>
              </a:ln>
              <a:solidFill>
                <a:schemeClr val="bg1"/>
              </a:solidFill>
            </a:endParaRPr>
          </a:p>
        </p:txBody>
      </p:sp>
      <p:sp>
        <p:nvSpPr>
          <p:cNvPr id="9" name="Picture Placeholder 7"/>
          <p:cNvSpPr>
            <a:spLocks noGrp="1"/>
          </p:cNvSpPr>
          <p:nvPr>
            <p:ph type="pic" sz="quarter" idx="13"/>
          </p:nvPr>
        </p:nvSpPr>
        <p:spPr>
          <a:xfrm>
            <a:off x="0" y="1"/>
            <a:ext cx="12192000" cy="3621021"/>
          </a:xfrm>
        </p:spPr>
        <p:txBody>
          <a:bodyPr/>
          <a:lstStyle/>
          <a:p>
            <a:r>
              <a:rPr lang="en-US"/>
              <a:t>Click icon to add picture</a:t>
            </a:r>
            <a:endParaRPr lang="nl-NL"/>
          </a:p>
        </p:txBody>
      </p:sp>
      <p:sp>
        <p:nvSpPr>
          <p:cNvPr id="10" name="Rectangle 9"/>
          <p:cNvSpPr/>
          <p:nvPr/>
        </p:nvSpPr>
        <p:spPr>
          <a:xfrm rot="16200000">
            <a:off x="4446317" y="-860301"/>
            <a:ext cx="3264361" cy="12227008"/>
          </a:xfrm>
          <a:prstGeom prst="rect">
            <a:avLst/>
          </a:prstGeom>
          <a:solidFill>
            <a:srgbClr val="009DE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Title 1"/>
          <p:cNvSpPr>
            <a:spLocks noGrp="1"/>
          </p:cNvSpPr>
          <p:nvPr>
            <p:ph type="title" hasCustomPrompt="1"/>
          </p:nvPr>
        </p:nvSpPr>
        <p:spPr>
          <a:xfrm>
            <a:off x="938688" y="3861048"/>
            <a:ext cx="10341888" cy="2448272"/>
          </a:xfrm>
        </p:spPr>
        <p:txBody>
          <a:bodyPr/>
          <a:lstStyle>
            <a:lvl1pPr algn="l">
              <a:defRPr baseline="0">
                <a:solidFill>
                  <a:schemeClr val="bg1"/>
                </a:solidFill>
              </a:defRPr>
            </a:lvl1pPr>
          </a:lstStyle>
          <a:p>
            <a:r>
              <a:rPr lang="en-US" dirty="0"/>
              <a:t>Type your text here and </a:t>
            </a:r>
            <a:br>
              <a:rPr lang="en-US" dirty="0"/>
            </a:br>
            <a:r>
              <a:rPr lang="en-US" dirty="0"/>
              <a:t>type some more</a:t>
            </a:r>
            <a:endParaRPr lang="nl-NL" dirty="0"/>
          </a:p>
        </p:txBody>
      </p:sp>
    </p:spTree>
    <p:extLst>
      <p:ext uri="{BB962C8B-B14F-4D97-AF65-F5344CB8AC3E}">
        <p14:creationId xmlns:p14="http://schemas.microsoft.com/office/powerpoint/2010/main" val="4097550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9" name="Picture Placeholder 7"/>
          <p:cNvSpPr>
            <a:spLocks noGrp="1"/>
          </p:cNvSpPr>
          <p:nvPr>
            <p:ph type="pic" sz="quarter" idx="13"/>
          </p:nvPr>
        </p:nvSpPr>
        <p:spPr>
          <a:xfrm>
            <a:off x="0" y="1"/>
            <a:ext cx="12192000" cy="3621021"/>
          </a:xfrm>
        </p:spPr>
        <p:txBody>
          <a:bodyPr/>
          <a:lstStyle/>
          <a:p>
            <a:r>
              <a:rPr lang="en-US"/>
              <a:t>Click icon to add picture</a:t>
            </a:r>
            <a:endParaRPr lang="nl-NL"/>
          </a:p>
        </p:txBody>
      </p:sp>
      <p:sp>
        <p:nvSpPr>
          <p:cNvPr id="2" name="Title 1"/>
          <p:cNvSpPr>
            <a:spLocks noGrp="1"/>
          </p:cNvSpPr>
          <p:nvPr>
            <p:ph type="title" hasCustomPrompt="1"/>
          </p:nvPr>
        </p:nvSpPr>
        <p:spPr>
          <a:xfrm>
            <a:off x="938688" y="3861048"/>
            <a:ext cx="10341888" cy="2448272"/>
          </a:xfrm>
        </p:spPr>
        <p:txBody>
          <a:bodyPr/>
          <a:lstStyle>
            <a:lvl1pPr algn="l">
              <a:defRPr baseline="0">
                <a:solidFill>
                  <a:schemeClr val="bg1"/>
                </a:solidFill>
              </a:defRPr>
            </a:lvl1pPr>
          </a:lstStyle>
          <a:p>
            <a:r>
              <a:rPr lang="en-US" dirty="0"/>
              <a:t>Type your text here and </a:t>
            </a:r>
            <a:br>
              <a:rPr lang="en-US" dirty="0"/>
            </a:br>
            <a:r>
              <a:rPr lang="en-US" dirty="0"/>
              <a:t>type some more</a:t>
            </a:r>
            <a:endParaRPr lang="nl-NL" dirty="0"/>
          </a:p>
        </p:txBody>
      </p:sp>
    </p:spTree>
    <p:extLst>
      <p:ext uri="{BB962C8B-B14F-4D97-AF65-F5344CB8AC3E}">
        <p14:creationId xmlns:p14="http://schemas.microsoft.com/office/powerpoint/2010/main" val="1283069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nl-NL" dirty="0"/>
          </a:p>
        </p:txBody>
      </p:sp>
    </p:spTree>
    <p:extLst>
      <p:ext uri="{BB962C8B-B14F-4D97-AF65-F5344CB8AC3E}">
        <p14:creationId xmlns:p14="http://schemas.microsoft.com/office/powerpoint/2010/main" val="1441724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0_Start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4B9C1F-3F5C-498B-88D3-DC12E6725D11}"/>
              </a:ext>
            </a:extLst>
          </p:cNvPr>
          <p:cNvSpPr/>
          <p:nvPr userDrawn="1"/>
        </p:nvSpPr>
        <p:spPr>
          <a:xfrm>
            <a:off x="263352" y="6237312"/>
            <a:ext cx="151216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45604" y="5058944"/>
            <a:ext cx="10972800" cy="1143000"/>
          </a:xfrm>
        </p:spPr>
        <p:txBody>
          <a:bodyPr/>
          <a:lstStyle>
            <a:lvl1pPr algn="ctr">
              <a:defRPr/>
            </a:lvl1pPr>
          </a:lstStyle>
          <a:p>
            <a:r>
              <a:rPr lang="en-US" dirty="0"/>
              <a:t>Basic Training Material</a:t>
            </a:r>
            <a:br>
              <a:rPr lang="en-US" dirty="0"/>
            </a:br>
            <a:r>
              <a:rPr lang="en-US" dirty="0"/>
              <a:t>[</a:t>
            </a:r>
            <a:r>
              <a:rPr lang="en-US" dirty="0" err="1"/>
              <a:t>yyyymm</a:t>
            </a:r>
            <a:r>
              <a:rPr lang="en-US" dirty="0"/>
              <a:t>]</a:t>
            </a:r>
            <a:endParaRPr lang="nl-NL" dirty="0"/>
          </a:p>
        </p:txBody>
      </p:sp>
    </p:spTree>
    <p:extLst>
      <p:ext uri="{BB962C8B-B14F-4D97-AF65-F5344CB8AC3E}">
        <p14:creationId xmlns:p14="http://schemas.microsoft.com/office/powerpoint/2010/main" val="832033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r>
              <a:rPr lang="en-US"/>
              <a:t>Click icon to add picture</a:t>
            </a:r>
            <a:endParaRPr lang="nl-NL"/>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3097"/>
            <a:ext cx="12192000" cy="1491259"/>
          </a:xfrm>
          <a:prstGeom prst="rect">
            <a:avLst/>
          </a:prstGeom>
        </p:spPr>
      </p:pic>
      <p:sp>
        <p:nvSpPr>
          <p:cNvPr id="2" name="Title 1"/>
          <p:cNvSpPr>
            <a:spLocks noGrp="1"/>
          </p:cNvSpPr>
          <p:nvPr>
            <p:ph type="title" hasCustomPrompt="1"/>
          </p:nvPr>
        </p:nvSpPr>
        <p:spPr>
          <a:xfrm>
            <a:off x="609600" y="4467225"/>
            <a:ext cx="2222037" cy="1143000"/>
          </a:xfrm>
        </p:spPr>
        <p:txBody>
          <a:bodyPr>
            <a:normAutofit/>
          </a:bodyPr>
          <a:lstStyle>
            <a:lvl1pPr algn="l">
              <a:defRPr sz="4400" baseline="0">
                <a:solidFill>
                  <a:schemeClr val="bg1"/>
                </a:solidFill>
                <a:latin typeface="Montserrat SemiBold" panose="00000700000000000000" pitchFamily="2" charset="0"/>
                <a:ea typeface="Arial Unicode MS" panose="020B0604020202020204" pitchFamily="34" charset="-128"/>
                <a:cs typeface="Aharoni" panose="02010803020104030203" pitchFamily="2" charset="-79"/>
              </a:defRPr>
            </a:lvl1pPr>
          </a:lstStyle>
          <a:p>
            <a:r>
              <a:rPr lang="en-US" dirty="0"/>
              <a:t>YEAR</a:t>
            </a:r>
            <a:endParaRPr lang="nl-NL" dirty="0"/>
          </a:p>
        </p:txBody>
      </p:sp>
      <p:sp>
        <p:nvSpPr>
          <p:cNvPr id="10" name="Title 1"/>
          <p:cNvSpPr txBox="1">
            <a:spLocks/>
          </p:cNvSpPr>
          <p:nvPr/>
        </p:nvSpPr>
        <p:spPr>
          <a:xfrm>
            <a:off x="2735627" y="4467225"/>
            <a:ext cx="8832981"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baseline="0">
                <a:solidFill>
                  <a:schemeClr val="bg1"/>
                </a:solidFill>
                <a:latin typeface="Aharoni" panose="02010803020104030203" pitchFamily="2" charset="-79"/>
                <a:ea typeface="Arial Unicode MS" panose="020B0604020202020204" pitchFamily="34" charset="-128"/>
                <a:cs typeface="Aharoni" panose="02010803020104030203" pitchFamily="2" charset="-79"/>
              </a:defRPr>
            </a:lvl1pPr>
          </a:lstStyle>
          <a:p>
            <a:r>
              <a:rPr lang="en-US" sz="3200" dirty="0">
                <a:latin typeface="Roboto" panose="02000000000000000000" pitchFamily="2" charset="0"/>
                <a:ea typeface="Roboto" panose="02000000000000000000" pitchFamily="2" charset="0"/>
                <a:cs typeface="Arial Unicode MS" panose="020B0604020202020204" pitchFamily="34" charset="-128"/>
              </a:rPr>
              <a:t>event that</a:t>
            </a:r>
            <a:r>
              <a:rPr lang="en-US" sz="3200" baseline="0" dirty="0">
                <a:latin typeface="Roboto" panose="02000000000000000000" pitchFamily="2" charset="0"/>
                <a:ea typeface="Roboto" panose="02000000000000000000" pitchFamily="2" charset="0"/>
                <a:cs typeface="Arial Unicode MS" panose="020B0604020202020204" pitchFamily="34" charset="-128"/>
              </a:rPr>
              <a:t> took place</a:t>
            </a:r>
            <a:endParaRPr lang="nl-NL" sz="3200" dirty="0">
              <a:latin typeface="Roboto" panose="02000000000000000000" pitchFamily="2" charset="0"/>
              <a:ea typeface="Roboto" panose="02000000000000000000" pitchFamily="2" charset="0"/>
              <a:cs typeface="Arial Unicode MS" panose="020B0604020202020204" pitchFamily="34" charset="-128"/>
            </a:endParaRPr>
          </a:p>
        </p:txBody>
      </p:sp>
    </p:spTree>
    <p:extLst>
      <p:ext uri="{BB962C8B-B14F-4D97-AF65-F5344CB8AC3E}">
        <p14:creationId xmlns:p14="http://schemas.microsoft.com/office/powerpoint/2010/main" val="3555077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3097"/>
            <a:ext cx="12192000" cy="1491259"/>
          </a:xfrm>
          <a:prstGeom prst="rect">
            <a:avLst/>
          </a:prstGeom>
        </p:spPr>
      </p:pic>
    </p:spTree>
    <p:extLst>
      <p:ext uri="{BB962C8B-B14F-4D97-AF65-F5344CB8AC3E}">
        <p14:creationId xmlns:p14="http://schemas.microsoft.com/office/powerpoint/2010/main" val="3694542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9" name="Picture Placeholder 7"/>
          <p:cNvSpPr>
            <a:spLocks noGrp="1"/>
          </p:cNvSpPr>
          <p:nvPr>
            <p:ph type="pic" sz="quarter" idx="13"/>
          </p:nvPr>
        </p:nvSpPr>
        <p:spPr>
          <a:xfrm>
            <a:off x="0" y="0"/>
            <a:ext cx="12192000" cy="6858000"/>
          </a:xfrm>
        </p:spPr>
        <p:txBody>
          <a:bodyPr/>
          <a:lstStyle/>
          <a:p>
            <a:r>
              <a:rPr lang="en-US"/>
              <a:t>Click icon to add picture</a:t>
            </a:r>
            <a:endParaRPr lang="nl-NL"/>
          </a:p>
        </p:txBody>
      </p:sp>
    </p:spTree>
    <p:extLst>
      <p:ext uri="{BB962C8B-B14F-4D97-AF65-F5344CB8AC3E}">
        <p14:creationId xmlns:p14="http://schemas.microsoft.com/office/powerpoint/2010/main" val="2713604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atin typeface="Roboto" panose="02000000000000000000" pitchFamily="2" charset="0"/>
                <a:ea typeface="Roboto" panose="02000000000000000000" pitchFamily="2" charset="0"/>
              </a:defRPr>
            </a:lvl1pPr>
          </a:lstStyle>
          <a:p>
            <a:fld id="{F1366AEE-4D06-467B-AF8C-8F36D708E4C6}" type="datetimeFigureOut">
              <a:rPr lang="en-GB" smtClean="0"/>
              <a:pPr/>
              <a:t>21/10/2021</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atin typeface="Roboto" panose="02000000000000000000" pitchFamily="2" charset="0"/>
                <a:ea typeface="Roboto" panose="02000000000000000000" pitchFamily="2" charset="0"/>
              </a:defRPr>
            </a:lvl1pPr>
          </a:lstStyle>
          <a:p>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atin typeface="Roboto" panose="02000000000000000000" pitchFamily="2" charset="0"/>
                <a:ea typeface="Roboto" panose="02000000000000000000" pitchFamily="2" charset="0"/>
              </a:defRPr>
            </a:lvl1pPr>
          </a:lstStyle>
          <a:p>
            <a:fld id="{0425278C-E7D3-4507-86B2-50FA43B5B794}" type="slidenum">
              <a:rPr lang="en-GB" smtClean="0"/>
              <a:pPr/>
              <a:t>‹#›</a:t>
            </a:fld>
            <a:endParaRPr lang="en-GB" dirty="0"/>
          </a:p>
        </p:txBody>
      </p:sp>
    </p:spTree>
    <p:extLst>
      <p:ext uri="{BB962C8B-B14F-4D97-AF65-F5344CB8AC3E}">
        <p14:creationId xmlns:p14="http://schemas.microsoft.com/office/powerpoint/2010/main" val="3204709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1366AEE-4D06-467B-AF8C-8F36D708E4C6}" type="datetimeFigureOut">
              <a:rPr lang="en-GB" smtClean="0"/>
              <a:t>21/10/2021</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0425278C-E7D3-4507-86B2-50FA43B5B794}" type="slidenum">
              <a:rPr lang="en-GB" smtClean="0"/>
              <a:t>‹#›</a:t>
            </a:fld>
            <a:endParaRPr lang="en-GB" dirty="0"/>
          </a:p>
        </p:txBody>
      </p:sp>
    </p:spTree>
    <p:extLst>
      <p:ext uri="{BB962C8B-B14F-4D97-AF65-F5344CB8AC3E}">
        <p14:creationId xmlns:p14="http://schemas.microsoft.com/office/powerpoint/2010/main" val="392659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a:t>
            </a:r>
            <a:endParaRPr lang="nl-NL" dirty="0"/>
          </a:p>
        </p:txBody>
      </p:sp>
      <p:sp>
        <p:nvSpPr>
          <p:cNvPr id="7" name="Text Placeholder 6"/>
          <p:cNvSpPr>
            <a:spLocks noGrp="1"/>
          </p:cNvSpPr>
          <p:nvPr>
            <p:ph type="body" sz="quarter" idx="13"/>
          </p:nvPr>
        </p:nvSpPr>
        <p:spPr>
          <a:xfrm>
            <a:off x="624421" y="1628777"/>
            <a:ext cx="10943167" cy="4392613"/>
          </a:xfrm>
        </p:spPr>
        <p:txBody>
          <a:bodyPr/>
          <a:lstStyle>
            <a:lvl1pPr marL="342900" indent="-3429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3629229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4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normAutofit/>
          </a:bodyPr>
          <a:lstStyle>
            <a:lvl1pPr algn="l">
              <a:defRPr sz="36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1366AEE-4D06-467B-AF8C-8F36D708E4C6}" type="datetimeFigureOut">
              <a:rPr lang="en-GB" smtClean="0"/>
              <a:t>21/10/2021</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0425278C-E7D3-4507-86B2-50FA43B5B794}" type="slidenum">
              <a:rPr lang="en-GB" smtClean="0"/>
              <a:t>‹#›</a:t>
            </a:fld>
            <a:endParaRPr lang="en-GB" dirty="0"/>
          </a:p>
        </p:txBody>
      </p:sp>
    </p:spTree>
    <p:extLst>
      <p:ext uri="{BB962C8B-B14F-4D97-AF65-F5344CB8AC3E}">
        <p14:creationId xmlns:p14="http://schemas.microsoft.com/office/powerpoint/2010/main" val="63661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a:t>
            </a:r>
            <a:endParaRPr lang="nl-NL" dirty="0"/>
          </a:p>
        </p:txBody>
      </p:sp>
      <p:sp>
        <p:nvSpPr>
          <p:cNvPr id="7" name="Text Placeholder 6"/>
          <p:cNvSpPr>
            <a:spLocks noGrp="1"/>
          </p:cNvSpPr>
          <p:nvPr>
            <p:ph type="body" sz="quarter" idx="13"/>
          </p:nvPr>
        </p:nvSpPr>
        <p:spPr>
          <a:xfrm>
            <a:off x="624421" y="1628777"/>
            <a:ext cx="10943167" cy="4392613"/>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188452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12192000" cy="6858000"/>
          </a:xfrm>
        </p:spPr>
        <p:txBody>
          <a:bodyPr/>
          <a:lstStyle>
            <a:lvl1pPr>
              <a:defRPr/>
            </a:lvl1pPr>
          </a:lstStyle>
          <a:p>
            <a:r>
              <a:rPr lang="en-US"/>
              <a:t>Click icon to add picture</a:t>
            </a:r>
            <a:endParaRPr lang="nl-NL" dirty="0"/>
          </a:p>
        </p:txBody>
      </p:sp>
      <p:sp>
        <p:nvSpPr>
          <p:cNvPr id="2" name="Title 1"/>
          <p:cNvSpPr>
            <a:spLocks noGrp="1"/>
          </p:cNvSpPr>
          <p:nvPr>
            <p:ph type="title" hasCustomPrompt="1"/>
          </p:nvPr>
        </p:nvSpPr>
        <p:spPr>
          <a:xfrm>
            <a:off x="527381" y="3573016"/>
            <a:ext cx="5472608" cy="2808312"/>
          </a:xfrm>
        </p:spPr>
        <p:txBody>
          <a:bodyPr/>
          <a:lstStyle>
            <a:lvl1pPr algn="l">
              <a:defRPr b="0" baseline="0">
                <a:solidFill>
                  <a:schemeClr val="bg1"/>
                </a:solidFill>
                <a:effectLst>
                  <a:outerShdw blurRad="38100" dist="38100" dir="2700000" algn="tl">
                    <a:srgbClr val="000000">
                      <a:alpha val="43137"/>
                    </a:srgbClr>
                  </a:outerShdw>
                </a:effectLst>
              </a:defRPr>
            </a:lvl1pPr>
          </a:lstStyle>
          <a:p>
            <a:r>
              <a:rPr lang="en-US" dirty="0"/>
              <a:t>PUT YOUR </a:t>
            </a:r>
            <a:br>
              <a:rPr lang="en-US" dirty="0"/>
            </a:br>
            <a:r>
              <a:rPr lang="en-US" dirty="0"/>
              <a:t>TEXT HERE</a:t>
            </a:r>
            <a:endParaRPr lang="nl-NL" dirty="0"/>
          </a:p>
        </p:txBody>
      </p:sp>
    </p:spTree>
    <p:extLst>
      <p:ext uri="{BB962C8B-B14F-4D97-AF65-F5344CB8AC3E}">
        <p14:creationId xmlns:p14="http://schemas.microsoft.com/office/powerpoint/2010/main" val="274395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047320" y="-34280"/>
            <a:ext cx="6144681" cy="6892280"/>
          </a:xfrm>
        </p:spPr>
        <p:txBody>
          <a:bodyPr/>
          <a:lstStyle/>
          <a:p>
            <a:r>
              <a:rPr lang="en-US"/>
              <a:t>Click icon to add picture</a:t>
            </a:r>
            <a:endParaRPr lang="nl-NL" dirty="0"/>
          </a:p>
        </p:txBody>
      </p:sp>
      <p:sp>
        <p:nvSpPr>
          <p:cNvPr id="7" name="Rectangle 6"/>
          <p:cNvSpPr/>
          <p:nvPr/>
        </p:nvSpPr>
        <p:spPr>
          <a:xfrm>
            <a:off x="0" y="0"/>
            <a:ext cx="6096000" cy="6885384"/>
          </a:xfrm>
          <a:prstGeom prst="rect">
            <a:avLst/>
          </a:prstGeom>
          <a:solidFill>
            <a:srgbClr val="009DE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4" name="Text Placeholder 3"/>
          <p:cNvSpPr>
            <a:spLocks noGrp="1"/>
          </p:cNvSpPr>
          <p:nvPr>
            <p:ph type="body" sz="quarter" idx="14"/>
          </p:nvPr>
        </p:nvSpPr>
        <p:spPr>
          <a:xfrm>
            <a:off x="575387" y="644692"/>
            <a:ext cx="4896544" cy="55673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349" y="6502715"/>
            <a:ext cx="447800" cy="190648"/>
          </a:xfrm>
          <a:prstGeom prst="rect">
            <a:avLst/>
          </a:prstGeom>
        </p:spPr>
      </p:pic>
    </p:spTree>
    <p:extLst>
      <p:ext uri="{BB962C8B-B14F-4D97-AF65-F5344CB8AC3E}">
        <p14:creationId xmlns:p14="http://schemas.microsoft.com/office/powerpoint/2010/main" val="3887947844"/>
      </p:ext>
    </p:extLst>
  </p:cSld>
  <p:clrMapOvr>
    <a:masterClrMapping/>
  </p:clrMapOvr>
  <p:extLst>
    <p:ext uri="{DCECCB84-F9BA-43D5-87BE-67443E8EF086}">
      <p15:sldGuideLst xmlns:p15="http://schemas.microsoft.com/office/powerpoint/2012/main">
        <p15:guide id="1" pos="6985" userDrawn="1">
          <p15:clr>
            <a:srgbClr val="FBAE40"/>
          </p15:clr>
        </p15:guide>
        <p15:guide id="2" pos="7469" userDrawn="1">
          <p15:clr>
            <a:srgbClr val="FBAE40"/>
          </p15:clr>
        </p15:guide>
        <p15:guide id="3" orient="horz" pos="1620" userDrawn="1">
          <p15:clr>
            <a:srgbClr val="FBAE40"/>
          </p15:clr>
        </p15:guide>
        <p15:guide id="4" orient="horz" pos="3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047320" y="-34280"/>
            <a:ext cx="6144681" cy="6892280"/>
          </a:xfrm>
        </p:spPr>
        <p:txBody>
          <a:bodyPr/>
          <a:lstStyle/>
          <a:p>
            <a:r>
              <a:rPr lang="en-US"/>
              <a:t>Click icon to add picture</a:t>
            </a:r>
            <a:endParaRPr lang="nl-NL" dirty="0"/>
          </a:p>
        </p:txBody>
      </p:sp>
      <p:sp>
        <p:nvSpPr>
          <p:cNvPr id="4" name="Text Placeholder 3"/>
          <p:cNvSpPr>
            <a:spLocks noGrp="1"/>
          </p:cNvSpPr>
          <p:nvPr>
            <p:ph type="body" sz="quarter" idx="14"/>
          </p:nvPr>
        </p:nvSpPr>
        <p:spPr>
          <a:xfrm>
            <a:off x="575387" y="644692"/>
            <a:ext cx="4896544" cy="55673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3182027391"/>
      </p:ext>
    </p:extLst>
  </p:cSld>
  <p:clrMapOvr>
    <a:masterClrMapping/>
  </p:clrMapOvr>
  <p:extLst>
    <p:ext uri="{DCECCB84-F9BA-43D5-87BE-67443E8EF086}">
      <p15:sldGuideLst xmlns:p15="http://schemas.microsoft.com/office/powerpoint/2012/main">
        <p15:guide id="1" pos="6985" userDrawn="1">
          <p15:clr>
            <a:srgbClr val="FBAE40"/>
          </p15:clr>
        </p15:guide>
        <p15:guide id="2" pos="7469" userDrawn="1">
          <p15:clr>
            <a:srgbClr val="FBAE40"/>
          </p15:clr>
        </p15:guide>
        <p15:guide id="3" orient="horz" pos="1620" userDrawn="1">
          <p15:clr>
            <a:srgbClr val="FBAE40"/>
          </p15:clr>
        </p15:guide>
        <p15:guide id="4" orient="horz" pos="316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3" name="Rectangle 2"/>
          <p:cNvSpPr/>
          <p:nvPr/>
        </p:nvSpPr>
        <p:spPr>
          <a:xfrm>
            <a:off x="10992544" y="6417333"/>
            <a:ext cx="1199456" cy="440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7" name="Rectangle 6"/>
          <p:cNvSpPr/>
          <p:nvPr/>
        </p:nvSpPr>
        <p:spPr>
          <a:xfrm>
            <a:off x="6096000" y="-51387"/>
            <a:ext cx="6144683" cy="6909387"/>
          </a:xfrm>
          <a:prstGeom prst="rect">
            <a:avLst/>
          </a:prstGeom>
          <a:solidFill>
            <a:srgbClr val="009DE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8" name="Picture Placeholder 8"/>
          <p:cNvSpPr>
            <a:spLocks noGrp="1"/>
          </p:cNvSpPr>
          <p:nvPr>
            <p:ph type="pic" sz="quarter" idx="13"/>
          </p:nvPr>
        </p:nvSpPr>
        <p:spPr>
          <a:xfrm>
            <a:off x="0" y="-34280"/>
            <a:ext cx="6096000" cy="6892280"/>
          </a:xfrm>
        </p:spPr>
        <p:txBody>
          <a:bodyPr/>
          <a:lstStyle/>
          <a:p>
            <a:r>
              <a:rPr lang="en-US"/>
              <a:t>Click icon to add picture</a:t>
            </a:r>
            <a:endParaRPr lang="nl-NL" dirty="0"/>
          </a:p>
        </p:txBody>
      </p:sp>
      <p:sp>
        <p:nvSpPr>
          <p:cNvPr id="10" name="Text Placeholder 3"/>
          <p:cNvSpPr>
            <a:spLocks noGrp="1"/>
          </p:cNvSpPr>
          <p:nvPr>
            <p:ph type="body" sz="quarter" idx="15"/>
          </p:nvPr>
        </p:nvSpPr>
        <p:spPr>
          <a:xfrm>
            <a:off x="6816080" y="548679"/>
            <a:ext cx="4896544" cy="58686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86797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3" name="Rectangle 2"/>
          <p:cNvSpPr/>
          <p:nvPr/>
        </p:nvSpPr>
        <p:spPr>
          <a:xfrm>
            <a:off x="10992544" y="6417333"/>
            <a:ext cx="1199456" cy="440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8" name="Picture Placeholder 8"/>
          <p:cNvSpPr>
            <a:spLocks noGrp="1"/>
          </p:cNvSpPr>
          <p:nvPr>
            <p:ph type="pic" sz="quarter" idx="13"/>
          </p:nvPr>
        </p:nvSpPr>
        <p:spPr>
          <a:xfrm>
            <a:off x="0" y="-34280"/>
            <a:ext cx="6096000" cy="6892280"/>
          </a:xfrm>
        </p:spPr>
        <p:txBody>
          <a:bodyPr/>
          <a:lstStyle/>
          <a:p>
            <a:r>
              <a:rPr lang="en-US"/>
              <a:t>Click icon to add picture</a:t>
            </a:r>
            <a:endParaRPr lang="nl-NL" dirty="0"/>
          </a:p>
        </p:txBody>
      </p:sp>
      <p:sp>
        <p:nvSpPr>
          <p:cNvPr id="10" name="Text Placeholder 3"/>
          <p:cNvSpPr>
            <a:spLocks noGrp="1"/>
          </p:cNvSpPr>
          <p:nvPr>
            <p:ph type="body" sz="quarter" idx="15"/>
          </p:nvPr>
        </p:nvSpPr>
        <p:spPr>
          <a:xfrm>
            <a:off x="6816080" y="628164"/>
            <a:ext cx="4896544" cy="556739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167199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icture Placeholder 7"/>
          <p:cNvSpPr>
            <a:spLocks noGrp="1"/>
          </p:cNvSpPr>
          <p:nvPr>
            <p:ph type="pic" sz="quarter" idx="13"/>
          </p:nvPr>
        </p:nvSpPr>
        <p:spPr>
          <a:xfrm>
            <a:off x="12321" y="3343002"/>
            <a:ext cx="12192000" cy="3703639"/>
          </a:xfrm>
        </p:spPr>
        <p:txBody>
          <a:bodyPr/>
          <a:lstStyle/>
          <a:p>
            <a:r>
              <a:rPr lang="en-US"/>
              <a:t>Click icon to add picture</a:t>
            </a:r>
            <a:endParaRPr lang="nl-NL" dirty="0"/>
          </a:p>
        </p:txBody>
      </p:sp>
      <p:sp>
        <p:nvSpPr>
          <p:cNvPr id="8" name="Rectangle 7"/>
          <p:cNvSpPr/>
          <p:nvPr/>
        </p:nvSpPr>
        <p:spPr>
          <a:xfrm rot="16200000">
            <a:off x="4407279" y="-4441727"/>
            <a:ext cx="3342447" cy="12227008"/>
          </a:xfrm>
          <a:prstGeom prst="rect">
            <a:avLst/>
          </a:prstGeom>
          <a:solidFill>
            <a:srgbClr val="009DE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Title 1"/>
          <p:cNvSpPr>
            <a:spLocks noGrp="1"/>
          </p:cNvSpPr>
          <p:nvPr>
            <p:ph type="title" hasCustomPrompt="1"/>
          </p:nvPr>
        </p:nvSpPr>
        <p:spPr>
          <a:xfrm>
            <a:off x="937377" y="356660"/>
            <a:ext cx="10341888" cy="2688299"/>
          </a:xfrm>
        </p:spPr>
        <p:txBody>
          <a:bodyPr/>
          <a:lstStyle>
            <a:lvl1pPr algn="l">
              <a:defRPr baseline="0">
                <a:solidFill>
                  <a:schemeClr val="bg1"/>
                </a:solidFill>
              </a:defRPr>
            </a:lvl1pPr>
          </a:lstStyle>
          <a:p>
            <a:r>
              <a:rPr lang="en-US" dirty="0"/>
              <a:t>Type your text here and </a:t>
            </a:r>
            <a:br>
              <a:rPr lang="en-US" dirty="0"/>
            </a:br>
            <a:r>
              <a:rPr lang="en-US" dirty="0"/>
              <a:t>type some more </a:t>
            </a:r>
            <a:endParaRPr lang="nl-NL" dirty="0"/>
          </a:p>
        </p:txBody>
      </p:sp>
    </p:spTree>
    <p:extLst>
      <p:ext uri="{BB962C8B-B14F-4D97-AF65-F5344CB8AC3E}">
        <p14:creationId xmlns:p14="http://schemas.microsoft.com/office/powerpoint/2010/main" val="175365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t">
            <a:normAutofit/>
          </a:bodyPr>
          <a:lstStyle/>
          <a:p>
            <a:r>
              <a:rPr lang="en-US" dirty="0"/>
              <a:t>CLICK TO EDIT</a:t>
            </a:r>
            <a:endParaRPr lang="nl-NL" dirty="0"/>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pic>
        <p:nvPicPr>
          <p:cNvPr id="6" name="Picture 5">
            <a:extLst>
              <a:ext uri="{FF2B5EF4-FFF2-40B4-BE49-F238E27FC236}">
                <a16:creationId xmlns:a16="http://schemas.microsoft.com/office/drawing/2014/main" id="{6074C08D-5659-4BB3-B9CF-E0FF020EDA49}"/>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608922" y="6320424"/>
            <a:ext cx="846471" cy="348935"/>
          </a:xfrm>
          <a:prstGeom prst="rect">
            <a:avLst/>
          </a:prstGeom>
        </p:spPr>
      </p:pic>
    </p:spTree>
    <p:extLst>
      <p:ext uri="{BB962C8B-B14F-4D97-AF65-F5344CB8AC3E}">
        <p14:creationId xmlns:p14="http://schemas.microsoft.com/office/powerpoint/2010/main" val="30389431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cap="none" baseline="0">
          <a:solidFill>
            <a:schemeClr val="tx1"/>
          </a:solidFill>
          <a:latin typeface="Montserrat SemiBold" panose="00000700000000000000" pitchFamily="2" charset="0"/>
          <a:ea typeface="+mj-ea"/>
          <a:cs typeface="Aharoni" panose="02010803020104030203" pitchFamily="2" charset="-79"/>
        </a:defRPr>
      </a:lvl1pPr>
    </p:titleStyle>
    <p:bodyStyle>
      <a:lvl1pPr marL="0" indent="0" algn="l" defTabSz="914400" rtl="0" eaLnBrk="1" latinLnBrk="0" hangingPunct="1">
        <a:spcBef>
          <a:spcPct val="20000"/>
        </a:spcBef>
        <a:buFont typeface="Arial" panose="020B0604020202020204" pitchFamily="34" charset="0"/>
        <a:buNone/>
        <a:defRPr sz="2400" kern="1200" baseline="0">
          <a:solidFill>
            <a:srgbClr val="002A5A"/>
          </a:solidFill>
          <a:latin typeface="Roboto" panose="02000000000000000000" pitchFamily="2" charset="0"/>
          <a:ea typeface="Roboto" panose="02000000000000000000" pitchFamily="2" charset="0"/>
          <a:cs typeface="Arial Unicode MS" panose="020B0604020202020204" pitchFamily="34" charset="-128"/>
        </a:defRPr>
      </a:lvl1pPr>
      <a:lvl2pPr marL="742950" indent="-285750" algn="l" defTabSz="914400" rtl="0" eaLnBrk="1" latinLnBrk="0" hangingPunct="1">
        <a:spcBef>
          <a:spcPct val="20000"/>
        </a:spcBef>
        <a:buFont typeface="Arial" panose="020B0604020202020204" pitchFamily="34" charset="0"/>
        <a:buChar char="–"/>
        <a:defRPr sz="24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7.svg"/><Relationship Id="rId4" Type="http://schemas.openxmlformats.org/officeDocument/2006/relationships/image" Target="../media/image9.sv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18" Type="http://schemas.openxmlformats.org/officeDocument/2006/relationships/image" Target="../media/image30.svg"/><Relationship Id="rId3" Type="http://schemas.openxmlformats.org/officeDocument/2006/relationships/image" Target="../media/image8.png"/><Relationship Id="rId7" Type="http://schemas.openxmlformats.org/officeDocument/2006/relationships/image" Target="../media/image19.png"/><Relationship Id="rId12" Type="http://schemas.openxmlformats.org/officeDocument/2006/relationships/image" Target="../media/image24.svg"/><Relationship Id="rId17" Type="http://schemas.openxmlformats.org/officeDocument/2006/relationships/image" Target="../media/image29.png"/><Relationship Id="rId2" Type="http://schemas.openxmlformats.org/officeDocument/2006/relationships/notesSlide" Target="../notesSlides/notesSlide52.xml"/><Relationship Id="rId16" Type="http://schemas.openxmlformats.org/officeDocument/2006/relationships/image" Target="../media/image28.svg"/><Relationship Id="rId1" Type="http://schemas.openxmlformats.org/officeDocument/2006/relationships/slideLayout" Target="../slideLayouts/slideLayout3.xml"/><Relationship Id="rId6" Type="http://schemas.openxmlformats.org/officeDocument/2006/relationships/image" Target="../media/image11.svg"/><Relationship Id="rId11" Type="http://schemas.openxmlformats.org/officeDocument/2006/relationships/image" Target="../media/image23.png"/><Relationship Id="rId5" Type="http://schemas.openxmlformats.org/officeDocument/2006/relationships/image" Target="../media/image10.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9.svg"/><Relationship Id="rId9" Type="http://schemas.openxmlformats.org/officeDocument/2006/relationships/image" Target="../media/image21.png"/><Relationship Id="rId14" Type="http://schemas.openxmlformats.org/officeDocument/2006/relationships/image" Target="../media/image26.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32.sv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image" Target="../media/image8.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11.svg"/><Relationship Id="rId11" Type="http://schemas.openxmlformats.org/officeDocument/2006/relationships/image" Target="../media/image39.png"/><Relationship Id="rId5" Type="http://schemas.openxmlformats.org/officeDocument/2006/relationships/image" Target="../media/image10.png"/><Relationship Id="rId10" Type="http://schemas.openxmlformats.org/officeDocument/2006/relationships/image" Target="../media/image38.svg"/><Relationship Id="rId4" Type="http://schemas.openxmlformats.org/officeDocument/2006/relationships/image" Target="../media/image9.svg"/><Relationship Id="rId9" Type="http://schemas.openxmlformats.org/officeDocument/2006/relationships/image" Target="../media/image37.png"/><Relationship Id="rId14" Type="http://schemas.openxmlformats.org/officeDocument/2006/relationships/image" Target="../media/image42.svg"/></Relationships>
</file>

<file path=ppt/slides/_rels/slide5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png"/><Relationship Id="rId7"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32.svg"/><Relationship Id="rId9" Type="http://schemas.openxmlformats.org/officeDocument/2006/relationships/image" Target="../media/image34.sv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8.png"/><Relationship Id="rId7"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47.svg"/><Relationship Id="rId4" Type="http://schemas.openxmlformats.org/officeDocument/2006/relationships/image" Target="../media/image9.svg"/><Relationship Id="rId9" Type="http://schemas.openxmlformats.org/officeDocument/2006/relationships/image" Target="../media/image4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65.xml"/><Relationship Id="rId1" Type="http://schemas.openxmlformats.org/officeDocument/2006/relationships/slideLayout" Target="../slideLayouts/slideLayout19.xml"/><Relationship Id="rId5" Type="http://schemas.openxmlformats.org/officeDocument/2006/relationships/image" Target="../media/image50.jpeg"/><Relationship Id="rId4" Type="http://schemas.openxmlformats.org/officeDocument/2006/relationships/image" Target="../media/image49.png"/></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3600" dirty="0"/>
              <a:t>Basic Training Material</a:t>
            </a:r>
            <a:br>
              <a:rPr lang="en-GB" sz="3600" dirty="0"/>
            </a:br>
            <a:r>
              <a:rPr lang="en-GB" sz="3600" dirty="0"/>
              <a:t>202110</a:t>
            </a:r>
          </a:p>
        </p:txBody>
      </p:sp>
      <p:sp>
        <p:nvSpPr>
          <p:cNvPr id="9" name="Rectangle 8">
            <a:extLst>
              <a:ext uri="{FF2B5EF4-FFF2-40B4-BE49-F238E27FC236}">
                <a16:creationId xmlns:a16="http://schemas.microsoft.com/office/drawing/2014/main" id="{FFA433E5-572B-4CFB-821B-5BC06D89AFC5}"/>
              </a:ext>
            </a:extLst>
          </p:cNvPr>
          <p:cNvSpPr/>
          <p:nvPr/>
        </p:nvSpPr>
        <p:spPr>
          <a:xfrm>
            <a:off x="407368" y="317892"/>
            <a:ext cx="11449272" cy="6222215"/>
          </a:xfrm>
          <a:prstGeom prst="rect">
            <a:avLst/>
          </a:prstGeom>
          <a:noFill/>
          <a:ln w="508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a:extLst>
              <a:ext uri="{FF2B5EF4-FFF2-40B4-BE49-F238E27FC236}">
                <a16:creationId xmlns:a16="http://schemas.microsoft.com/office/drawing/2014/main" id="{019A4E93-6597-450A-95B6-40DDB32F6A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15780" y="656056"/>
            <a:ext cx="4032448" cy="4032448"/>
          </a:xfrm>
          <a:prstGeom prst="rect">
            <a:avLst/>
          </a:prstGeom>
        </p:spPr>
      </p:pic>
    </p:spTree>
    <p:extLst>
      <p:ext uri="{BB962C8B-B14F-4D97-AF65-F5344CB8AC3E}">
        <p14:creationId xmlns:p14="http://schemas.microsoft.com/office/powerpoint/2010/main" val="279482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 Format EXIN Blockchain Essentials</a:t>
            </a:r>
            <a:br>
              <a:rPr lang="en-GB" dirty="0"/>
            </a:br>
            <a:endParaRPr lang="en-GB" dirty="0"/>
          </a:p>
        </p:txBody>
      </p:sp>
      <p:graphicFrame>
        <p:nvGraphicFramePr>
          <p:cNvPr id="6" name="Table 5">
            <a:extLst>
              <a:ext uri="{FF2B5EF4-FFF2-40B4-BE49-F238E27FC236}">
                <a16:creationId xmlns:a16="http://schemas.microsoft.com/office/drawing/2014/main" id="{C00A23CD-BAD6-4EBA-93FA-B2624AF49AE8}"/>
              </a:ext>
            </a:extLst>
          </p:cNvPr>
          <p:cNvGraphicFramePr>
            <a:graphicFrameLocks noGrp="1"/>
          </p:cNvGraphicFramePr>
          <p:nvPr>
            <p:extLst>
              <p:ext uri="{D42A27DB-BD31-4B8C-83A1-F6EECF244321}">
                <p14:modId xmlns:p14="http://schemas.microsoft.com/office/powerpoint/2010/main" val="1031489247"/>
              </p:ext>
            </p:extLst>
          </p:nvPr>
        </p:nvGraphicFramePr>
        <p:xfrm>
          <a:off x="627033" y="1628777"/>
          <a:ext cx="10639751" cy="2664318"/>
        </p:xfrm>
        <a:graphic>
          <a:graphicData uri="http://schemas.openxmlformats.org/drawingml/2006/table">
            <a:tbl>
              <a:tblPr firstRow="1" firstCol="1" bandRow="1">
                <a:tableStyleId>{00A15C55-8517-42AA-B614-E9B94910E393}</a:tableStyleId>
              </a:tblPr>
              <a:tblGrid>
                <a:gridCol w="5829007">
                  <a:extLst>
                    <a:ext uri="{9D8B030D-6E8A-4147-A177-3AD203B41FA5}">
                      <a16:colId xmlns:a16="http://schemas.microsoft.com/office/drawing/2014/main" val="2064359756"/>
                    </a:ext>
                  </a:extLst>
                </a:gridCol>
                <a:gridCol w="4810744">
                  <a:extLst>
                    <a:ext uri="{9D8B030D-6E8A-4147-A177-3AD203B41FA5}">
                      <a16:colId xmlns:a16="http://schemas.microsoft.com/office/drawing/2014/main" val="1791612580"/>
                    </a:ext>
                  </a:extLst>
                </a:gridCol>
              </a:tblGrid>
              <a:tr h="444053">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Examination type:</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Multiple-choice Questions</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9038915"/>
                  </a:ext>
                </a:extLst>
              </a:tr>
              <a:tr h="444053">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Number of questions:</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20</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2393937626"/>
                  </a:ext>
                </a:extLst>
              </a:tr>
              <a:tr h="444053">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Pass mark:</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65% (13/20 questions)</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6353289"/>
                  </a:ext>
                </a:extLst>
              </a:tr>
              <a:tr h="444053">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Open book/notes:</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No</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9083130"/>
                  </a:ext>
                </a:extLst>
              </a:tr>
              <a:tr h="444053">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Electronic equipment/aides permitted:</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No</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1957955"/>
                  </a:ext>
                </a:extLst>
              </a:tr>
              <a:tr h="444053">
                <a:tc>
                  <a:txBody>
                    <a:bodyPr/>
                    <a:lstStyle/>
                    <a:p>
                      <a:pPr algn="l">
                        <a:lnSpc>
                          <a:spcPts val="1200"/>
                        </a:lnSpc>
                        <a:spcAft>
                          <a:spcPts val="0"/>
                        </a:spcAft>
                      </a:pPr>
                      <a:r>
                        <a:rPr lang="en-US" sz="2400" b="0" noProof="0" dirty="0">
                          <a:solidFill>
                            <a:schemeClr val="tx1"/>
                          </a:solidFill>
                          <a:effectLst/>
                          <a:latin typeface="Roboto" panose="02000000000000000000" pitchFamily="2" charset="0"/>
                          <a:ea typeface="Roboto" panose="02000000000000000000" pitchFamily="2" charset="0"/>
                        </a:rPr>
                        <a:t>Exam</a:t>
                      </a:r>
                      <a:r>
                        <a:rPr lang="pt-BR" sz="2400" b="0" dirty="0">
                          <a:solidFill>
                            <a:schemeClr val="tx1"/>
                          </a:solidFill>
                          <a:effectLst/>
                          <a:latin typeface="Roboto" panose="02000000000000000000" pitchFamily="2" charset="0"/>
                          <a:ea typeface="Roboto" panose="02000000000000000000" pitchFamily="2" charset="0"/>
                        </a:rPr>
                        <a:t> </a:t>
                      </a:r>
                      <a:r>
                        <a:rPr lang="en-US" sz="2400" b="0" noProof="0" dirty="0">
                          <a:solidFill>
                            <a:schemeClr val="tx1"/>
                          </a:solidFill>
                          <a:effectLst/>
                          <a:latin typeface="Roboto" panose="02000000000000000000" pitchFamily="2" charset="0"/>
                          <a:ea typeface="Roboto" panose="02000000000000000000" pitchFamily="2" charset="0"/>
                        </a:rPr>
                        <a:t>duration</a:t>
                      </a:r>
                      <a:r>
                        <a:rPr lang="pt-BR" sz="2400" b="0" dirty="0">
                          <a:solidFill>
                            <a:schemeClr val="tx1"/>
                          </a:solidFill>
                          <a:effectLst/>
                          <a:latin typeface="Roboto" panose="02000000000000000000" pitchFamily="2" charset="0"/>
                          <a:ea typeface="Roboto" panose="02000000000000000000" pitchFamily="2" charset="0"/>
                        </a:rPr>
                        <a:t>:</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30 minutes</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8249382"/>
                  </a:ext>
                </a:extLst>
              </a:tr>
            </a:tbl>
          </a:graphicData>
        </a:graphic>
      </p:graphicFrame>
      <p:sp>
        <p:nvSpPr>
          <p:cNvPr id="7" name="Rectangle 2">
            <a:extLst>
              <a:ext uri="{FF2B5EF4-FFF2-40B4-BE49-F238E27FC236}">
                <a16:creationId xmlns:a16="http://schemas.microsoft.com/office/drawing/2014/main" id="{5CC65DA0-43E2-40F6-B747-6BAD2FF87C23}"/>
              </a:ext>
            </a:extLst>
          </p:cNvPr>
          <p:cNvSpPr>
            <a:spLocks noChangeArrowheads="1"/>
          </p:cNvSpPr>
          <p:nvPr/>
        </p:nvSpPr>
        <p:spPr bwMode="auto">
          <a:xfrm>
            <a:off x="609600" y="4787910"/>
            <a:ext cx="10657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0" u="none" strike="noStrike" cap="none" normalizeH="0" baseline="0" dirty="0">
                <a:ln>
                  <a:noFill/>
                </a:ln>
                <a:solidFill>
                  <a:srgbClr val="002A5A"/>
                </a:solidFill>
                <a:effectLst/>
                <a:latin typeface="Roboto" panose="02000000000000000000" pitchFamily="2" charset="0"/>
                <a:ea typeface="Arial Unicode MS" panose="020B0604020202020204" pitchFamily="34" charset="-128"/>
                <a:cs typeface="Times New Roman" panose="02020603050405020304" pitchFamily="18" charset="0"/>
              </a:rPr>
              <a:t>The Rules and Regulations for EXIN’s examinations apply to this exam.</a:t>
            </a:r>
            <a:endParaRPr kumimoji="0" lang="en-US" altLang="zh-TW"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2224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 Literature</a:t>
            </a:r>
          </a:p>
        </p:txBody>
      </p:sp>
      <p:sp>
        <p:nvSpPr>
          <p:cNvPr id="4" name="Text Placeholder 1">
            <a:extLst>
              <a:ext uri="{FF2B5EF4-FFF2-40B4-BE49-F238E27FC236}">
                <a16:creationId xmlns:a16="http://schemas.microsoft.com/office/drawing/2014/main" id="{7E25FD0B-32D3-4A5B-BFB3-4F565BD179A7}"/>
              </a:ext>
            </a:extLst>
          </p:cNvPr>
          <p:cNvSpPr txBox="1">
            <a:spLocks/>
          </p:cNvSpPr>
          <p:nvPr/>
        </p:nvSpPr>
        <p:spPr>
          <a:xfrm>
            <a:off x="624421" y="1628777"/>
            <a:ext cx="7487803" cy="4392613"/>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2400" kern="1200" baseline="0">
                <a:solidFill>
                  <a:srgbClr val="002A5A"/>
                </a:solidFill>
                <a:latin typeface="Roboto" panose="02000000000000000000" pitchFamily="2" charset="0"/>
                <a:ea typeface="Roboto" panose="02000000000000000000" pitchFamily="2" charset="0"/>
                <a:cs typeface="Arial Unicode MS" panose="020B0604020202020204" pitchFamily="34" charset="-128"/>
              </a:defRPr>
            </a:lvl1pPr>
            <a:lvl2pPr marL="742950" indent="-285750" algn="l" defTabSz="914400" rtl="0" eaLnBrk="1" latinLnBrk="0" hangingPunct="1">
              <a:spcBef>
                <a:spcPct val="20000"/>
              </a:spcBef>
              <a:buFont typeface="Arial" panose="020B0604020202020204" pitchFamily="34" charset="0"/>
              <a:buChar char="–"/>
              <a:defRPr sz="24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en-US" dirty="0"/>
              <a:t>Tiana Laurence</a:t>
            </a:r>
          </a:p>
          <a:p>
            <a:r>
              <a:rPr lang="en-US" b="1" dirty="0"/>
              <a:t>Introduction to Blockchain Technology – The many faces of blockchain technology in the 21st century</a:t>
            </a:r>
            <a:endParaRPr lang="en-US" dirty="0"/>
          </a:p>
          <a:p>
            <a:r>
              <a:rPr lang="en-US" dirty="0"/>
              <a:t>Van </a:t>
            </a:r>
            <a:r>
              <a:rPr lang="en-US" dirty="0" err="1"/>
              <a:t>Haren</a:t>
            </a:r>
            <a:r>
              <a:rPr lang="en-US" dirty="0"/>
              <a:t> Publishing (November 2019)</a:t>
            </a:r>
          </a:p>
          <a:p>
            <a:r>
              <a:rPr lang="en-US" dirty="0"/>
              <a:t>ISBN: 978 94 018 0499 8 (hardcopy)</a:t>
            </a:r>
          </a:p>
          <a:p>
            <a:r>
              <a:rPr lang="en-US" dirty="0"/>
              <a:t>ISBN: 978 94 018 0501 8 (eBook)</a:t>
            </a:r>
          </a:p>
          <a:p>
            <a:r>
              <a:rPr lang="en-US" dirty="0"/>
              <a:t>ISBN: 978 94 018 0504 9 (</a:t>
            </a:r>
            <a:r>
              <a:rPr lang="en-US" dirty="0" err="1"/>
              <a:t>ePub</a:t>
            </a:r>
            <a:r>
              <a:rPr lang="en-US" dirty="0"/>
              <a:t>)</a:t>
            </a:r>
          </a:p>
          <a:p>
            <a:endParaRPr lang="en-US" dirty="0"/>
          </a:p>
        </p:txBody>
      </p:sp>
      <p:pic>
        <p:nvPicPr>
          <p:cNvPr id="1028" name="Picture 4" descr="Afbeeldingsresultaat voor tiana laurence blockchain van haren">
            <a:extLst>
              <a:ext uri="{FF2B5EF4-FFF2-40B4-BE49-F238E27FC236}">
                <a16:creationId xmlns:a16="http://schemas.microsoft.com/office/drawing/2014/main" id="{0C0F1D91-BD41-4707-B9B3-848F9FA79D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6240" y="1484784"/>
            <a:ext cx="2899919" cy="409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47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ontserrat Medium" panose="00000600000000000000" pitchFamily="2" charset="0"/>
              </a:rPr>
              <a:t>1. Blockchain Basics</a:t>
            </a:r>
            <a:endParaRPr lang="en-GB" dirty="0">
              <a:latin typeface="Montserrat Medium" panose="00000600000000000000" pitchFamily="2" charset="0"/>
            </a:endParaRPr>
          </a:p>
        </p:txBody>
      </p:sp>
    </p:spTree>
    <p:extLst>
      <p:ext uri="{BB962C8B-B14F-4D97-AF65-F5344CB8AC3E}">
        <p14:creationId xmlns:p14="http://schemas.microsoft.com/office/powerpoint/2010/main" val="94404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1.1 Blockchain Technology</a:t>
            </a:r>
            <a:endParaRPr lang="en-GB" dirty="0"/>
          </a:p>
        </p:txBody>
      </p:sp>
    </p:spTree>
    <p:extLst>
      <p:ext uri="{BB962C8B-B14F-4D97-AF65-F5344CB8AC3E}">
        <p14:creationId xmlns:p14="http://schemas.microsoft.com/office/powerpoint/2010/main" val="40083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1.1.1 Explain how a blockchain works</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lstStyle/>
          <a:p>
            <a:r>
              <a:rPr lang="en-US" dirty="0"/>
              <a:t>What is blockchain?</a:t>
            </a:r>
          </a:p>
          <a:p>
            <a:r>
              <a:rPr lang="en-US" dirty="0"/>
              <a:t>A peer-to-peer distributed time-stamp server that holds a record of all transactions that have ever occurred on that network. </a:t>
            </a:r>
          </a:p>
        </p:txBody>
      </p:sp>
      <p:grpSp>
        <p:nvGrpSpPr>
          <p:cNvPr id="20" name="Group 19">
            <a:extLst>
              <a:ext uri="{FF2B5EF4-FFF2-40B4-BE49-F238E27FC236}">
                <a16:creationId xmlns:a16="http://schemas.microsoft.com/office/drawing/2014/main" id="{1C6A6B7C-2191-4825-ABEB-602A358A8AF7}"/>
              </a:ext>
            </a:extLst>
          </p:cNvPr>
          <p:cNvGrpSpPr/>
          <p:nvPr/>
        </p:nvGrpSpPr>
        <p:grpSpPr>
          <a:xfrm>
            <a:off x="3431704" y="3573016"/>
            <a:ext cx="1169851" cy="690654"/>
            <a:chOff x="7104111" y="3267554"/>
            <a:chExt cx="1169851" cy="690654"/>
          </a:xfrm>
        </p:grpSpPr>
        <p:pic>
          <p:nvPicPr>
            <p:cNvPr id="18" name="Graphic 17" descr="Handshake">
              <a:extLst>
                <a:ext uri="{FF2B5EF4-FFF2-40B4-BE49-F238E27FC236}">
                  <a16:creationId xmlns:a16="http://schemas.microsoft.com/office/drawing/2014/main" id="{64CE052F-222F-4CE9-8A6D-D0D6FBF58F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4111" y="3284984"/>
              <a:ext cx="673224" cy="673224"/>
            </a:xfrm>
            <a:prstGeom prst="rect">
              <a:avLst/>
            </a:prstGeom>
          </p:spPr>
        </p:pic>
        <p:pic>
          <p:nvPicPr>
            <p:cNvPr id="19" name="Graphic 18" descr="Link">
              <a:extLst>
                <a:ext uri="{FF2B5EF4-FFF2-40B4-BE49-F238E27FC236}">
                  <a16:creationId xmlns:a16="http://schemas.microsoft.com/office/drawing/2014/main" id="{D90EA84C-F55F-4CBB-8B92-C05C8F8BFF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7662745" y="3267554"/>
              <a:ext cx="611217" cy="611217"/>
            </a:xfrm>
            <a:prstGeom prst="rect">
              <a:avLst/>
            </a:prstGeom>
          </p:spPr>
        </p:pic>
      </p:grpSp>
      <p:grpSp>
        <p:nvGrpSpPr>
          <p:cNvPr id="21" name="Group 20">
            <a:extLst>
              <a:ext uri="{FF2B5EF4-FFF2-40B4-BE49-F238E27FC236}">
                <a16:creationId xmlns:a16="http://schemas.microsoft.com/office/drawing/2014/main" id="{1FC870F2-237B-4B17-8B2B-33EE57837418}"/>
              </a:ext>
            </a:extLst>
          </p:cNvPr>
          <p:cNvGrpSpPr/>
          <p:nvPr/>
        </p:nvGrpSpPr>
        <p:grpSpPr>
          <a:xfrm>
            <a:off x="4511824" y="3573016"/>
            <a:ext cx="1169851" cy="690654"/>
            <a:chOff x="7104111" y="3267554"/>
            <a:chExt cx="1169851" cy="690654"/>
          </a:xfrm>
        </p:grpSpPr>
        <p:pic>
          <p:nvPicPr>
            <p:cNvPr id="22" name="Graphic 21" descr="Handshake">
              <a:extLst>
                <a:ext uri="{FF2B5EF4-FFF2-40B4-BE49-F238E27FC236}">
                  <a16:creationId xmlns:a16="http://schemas.microsoft.com/office/drawing/2014/main" id="{739EE704-1A19-4F3E-826E-74E297EC09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4111" y="3284984"/>
              <a:ext cx="673224" cy="673224"/>
            </a:xfrm>
            <a:prstGeom prst="rect">
              <a:avLst/>
            </a:prstGeom>
          </p:spPr>
        </p:pic>
        <p:pic>
          <p:nvPicPr>
            <p:cNvPr id="23" name="Graphic 22" descr="Link">
              <a:extLst>
                <a:ext uri="{FF2B5EF4-FFF2-40B4-BE49-F238E27FC236}">
                  <a16:creationId xmlns:a16="http://schemas.microsoft.com/office/drawing/2014/main" id="{88185B4C-DA75-44F0-A7BF-02FB697E07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7662745" y="3267554"/>
              <a:ext cx="611217" cy="611217"/>
            </a:xfrm>
            <a:prstGeom prst="rect">
              <a:avLst/>
            </a:prstGeom>
          </p:spPr>
        </p:pic>
      </p:grpSp>
      <p:grpSp>
        <p:nvGrpSpPr>
          <p:cNvPr id="28" name="Group 27">
            <a:extLst>
              <a:ext uri="{FF2B5EF4-FFF2-40B4-BE49-F238E27FC236}">
                <a16:creationId xmlns:a16="http://schemas.microsoft.com/office/drawing/2014/main" id="{B79BDBCB-9220-4D7B-AC07-7BD14B420D2B}"/>
              </a:ext>
            </a:extLst>
          </p:cNvPr>
          <p:cNvGrpSpPr/>
          <p:nvPr/>
        </p:nvGrpSpPr>
        <p:grpSpPr>
          <a:xfrm>
            <a:off x="5591944" y="3573016"/>
            <a:ext cx="1169851" cy="690654"/>
            <a:chOff x="5591944" y="3212976"/>
            <a:chExt cx="1169851" cy="690654"/>
          </a:xfrm>
        </p:grpSpPr>
        <p:pic>
          <p:nvPicPr>
            <p:cNvPr id="25" name="Graphic 24" descr="Handshake">
              <a:extLst>
                <a:ext uri="{FF2B5EF4-FFF2-40B4-BE49-F238E27FC236}">
                  <a16:creationId xmlns:a16="http://schemas.microsoft.com/office/drawing/2014/main" id="{6FB88A05-8DDF-43B9-BBB5-921D9D8465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1944" y="3230406"/>
              <a:ext cx="673224" cy="673224"/>
            </a:xfrm>
            <a:prstGeom prst="rect">
              <a:avLst/>
            </a:prstGeom>
          </p:spPr>
        </p:pic>
        <p:pic>
          <p:nvPicPr>
            <p:cNvPr id="26" name="Graphic 25" descr="Link">
              <a:extLst>
                <a:ext uri="{FF2B5EF4-FFF2-40B4-BE49-F238E27FC236}">
                  <a16:creationId xmlns:a16="http://schemas.microsoft.com/office/drawing/2014/main" id="{D819922C-F843-420C-B2E8-35BC5701E5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6150578" y="3212976"/>
              <a:ext cx="611217" cy="611217"/>
            </a:xfrm>
            <a:prstGeom prst="rect">
              <a:avLst/>
            </a:prstGeom>
          </p:spPr>
        </p:pic>
      </p:grpSp>
      <p:pic>
        <p:nvPicPr>
          <p:cNvPr id="27" name="Graphic 26" descr="Handshake">
            <a:extLst>
              <a:ext uri="{FF2B5EF4-FFF2-40B4-BE49-F238E27FC236}">
                <a16:creationId xmlns:a16="http://schemas.microsoft.com/office/drawing/2014/main" id="{6346A37D-A7D6-4190-A48F-3AD596F13B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9896" y="4941168"/>
            <a:ext cx="673224" cy="673224"/>
          </a:xfrm>
          <a:prstGeom prst="rect">
            <a:avLst/>
          </a:prstGeom>
        </p:spPr>
      </p:pic>
      <p:pic>
        <p:nvPicPr>
          <p:cNvPr id="30" name="Graphic 29" descr="Arrow Counterclockwise curve">
            <a:extLst>
              <a:ext uri="{FF2B5EF4-FFF2-40B4-BE49-F238E27FC236}">
                <a16:creationId xmlns:a16="http://schemas.microsoft.com/office/drawing/2014/main" id="{D4B6FC09-0025-431B-A947-6A9EDFAA8D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28048" y="3861048"/>
            <a:ext cx="914400" cy="914400"/>
          </a:xfrm>
          <a:prstGeom prst="rect">
            <a:avLst/>
          </a:prstGeom>
        </p:spPr>
      </p:pic>
      <p:pic>
        <p:nvPicPr>
          <p:cNvPr id="32" name="Graphic 31" descr="Smiling face with no fill">
            <a:extLst>
              <a:ext uri="{FF2B5EF4-FFF2-40B4-BE49-F238E27FC236}">
                <a16:creationId xmlns:a16="http://schemas.microsoft.com/office/drawing/2014/main" id="{0ED7AAB2-E8E8-4F6C-BF1D-0EA61558B0C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00056" y="4919464"/>
            <a:ext cx="504056" cy="504056"/>
          </a:xfrm>
          <a:prstGeom prst="rect">
            <a:avLst/>
          </a:prstGeom>
        </p:spPr>
      </p:pic>
      <p:pic>
        <p:nvPicPr>
          <p:cNvPr id="33" name="Graphic 32" descr="Smiling face with no fill">
            <a:extLst>
              <a:ext uri="{FF2B5EF4-FFF2-40B4-BE49-F238E27FC236}">
                <a16:creationId xmlns:a16="http://schemas.microsoft.com/office/drawing/2014/main" id="{89F95B4D-137C-4D16-9FC3-E96E628ECC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2456" y="5071864"/>
            <a:ext cx="504056" cy="504056"/>
          </a:xfrm>
          <a:prstGeom prst="rect">
            <a:avLst/>
          </a:prstGeom>
        </p:spPr>
      </p:pic>
      <p:pic>
        <p:nvPicPr>
          <p:cNvPr id="34" name="Graphic 33" descr="Smiling face with no fill">
            <a:extLst>
              <a:ext uri="{FF2B5EF4-FFF2-40B4-BE49-F238E27FC236}">
                <a16:creationId xmlns:a16="http://schemas.microsoft.com/office/drawing/2014/main" id="{14F58532-63C7-4F90-B7C7-074BA65D03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04856" y="5224264"/>
            <a:ext cx="504056" cy="504056"/>
          </a:xfrm>
          <a:prstGeom prst="rect">
            <a:avLst/>
          </a:prstGeom>
        </p:spPr>
      </p:pic>
      <p:pic>
        <p:nvPicPr>
          <p:cNvPr id="35" name="Graphic 34" descr="Smiling face with no fill">
            <a:extLst>
              <a:ext uri="{FF2B5EF4-FFF2-40B4-BE49-F238E27FC236}">
                <a16:creationId xmlns:a16="http://schemas.microsoft.com/office/drawing/2014/main" id="{D95C4DC8-FA33-4633-AF68-102DF08DF3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60096" y="4941168"/>
            <a:ext cx="504056" cy="504056"/>
          </a:xfrm>
          <a:prstGeom prst="rect">
            <a:avLst/>
          </a:prstGeom>
        </p:spPr>
      </p:pic>
      <p:pic>
        <p:nvPicPr>
          <p:cNvPr id="36" name="Graphic 35" descr="Smiling face with no fill">
            <a:extLst>
              <a:ext uri="{FF2B5EF4-FFF2-40B4-BE49-F238E27FC236}">
                <a16:creationId xmlns:a16="http://schemas.microsoft.com/office/drawing/2014/main" id="{27DFB32F-2856-422A-A9BE-7FF3964CC3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16080" y="4725144"/>
            <a:ext cx="504056" cy="504056"/>
          </a:xfrm>
          <a:prstGeom prst="rect">
            <a:avLst/>
          </a:prstGeom>
        </p:spPr>
      </p:pic>
      <p:sp>
        <p:nvSpPr>
          <p:cNvPr id="37" name="TextBox 36">
            <a:extLst>
              <a:ext uri="{FF2B5EF4-FFF2-40B4-BE49-F238E27FC236}">
                <a16:creationId xmlns:a16="http://schemas.microsoft.com/office/drawing/2014/main" id="{406D8B9F-078F-48B5-8D7B-19AF3BB2A625}"/>
              </a:ext>
            </a:extLst>
          </p:cNvPr>
          <p:cNvSpPr txBox="1"/>
          <p:nvPr/>
        </p:nvSpPr>
        <p:spPr>
          <a:xfrm>
            <a:off x="5807968" y="5013176"/>
            <a:ext cx="936104" cy="369332"/>
          </a:xfrm>
          <a:prstGeom prst="rect">
            <a:avLst/>
          </a:prstGeom>
          <a:noFill/>
        </p:spPr>
        <p:txBody>
          <a:bodyPr wrap="square" rtlCol="0">
            <a:spAutoFit/>
          </a:bodyPr>
          <a:lstStyle/>
          <a:p>
            <a:r>
              <a:rPr lang="en-US" dirty="0"/>
              <a:t>validate</a:t>
            </a:r>
          </a:p>
        </p:txBody>
      </p:sp>
    </p:spTree>
    <p:extLst>
      <p:ext uri="{BB962C8B-B14F-4D97-AF65-F5344CB8AC3E}">
        <p14:creationId xmlns:p14="http://schemas.microsoft.com/office/powerpoint/2010/main" val="124883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1.1.1 Explain how a </a:t>
            </a:r>
            <a:r>
              <a:rPr lang="en-US" dirty="0" err="1"/>
              <a:t>blockchain</a:t>
            </a:r>
            <a:r>
              <a:rPr lang="en-US" dirty="0"/>
              <a:t> works</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a:bodyPr>
          <a:lstStyle/>
          <a:p>
            <a:pPr marL="342900" indent="-342900">
              <a:buFont typeface="Arial" pitchFamily="34" charset="0"/>
              <a:buChar char="•"/>
            </a:pPr>
            <a:r>
              <a:rPr lang="en-US" dirty="0"/>
              <a:t>Blockchain is the underlying technology of Bitcoin: a peer-to-peer electronic cash system</a:t>
            </a:r>
          </a:p>
          <a:p>
            <a:pPr marL="342900" indent="-342900">
              <a:buFont typeface="Arial" pitchFamily="34" charset="0"/>
              <a:buChar char="•"/>
            </a:pPr>
            <a:r>
              <a:rPr lang="en-US" dirty="0"/>
              <a:t>Blockchain records and secures transactions in “blocks” that are “chained” together</a:t>
            </a:r>
          </a:p>
          <a:p>
            <a:pPr marL="342900" indent="-342900">
              <a:buFont typeface="Arial" pitchFamily="34" charset="0"/>
              <a:buChar char="•"/>
            </a:pPr>
            <a:r>
              <a:rPr lang="en-US" dirty="0"/>
              <a:t>Once entries have been recorded in a block and chained to the previous block they are secured against changes via a consensus mechanism</a:t>
            </a:r>
          </a:p>
          <a:p>
            <a:pPr marL="342900" indent="-342900">
              <a:buFont typeface="Arial" pitchFamily="34" charset="0"/>
              <a:buChar char="•"/>
            </a:pPr>
            <a:r>
              <a:rPr lang="en-US" dirty="0"/>
              <a:t>Bitcoin uses Proof-of-Work (</a:t>
            </a:r>
            <a:r>
              <a:rPr lang="en-US" dirty="0" err="1"/>
              <a:t>PoW</a:t>
            </a:r>
            <a:r>
              <a:rPr lang="en-US" dirty="0"/>
              <a:t>) as consensus mechanism. A record that cannot be changed without redoing the Proof-of-Work. </a:t>
            </a:r>
          </a:p>
          <a:p>
            <a:pPr marL="342900" indent="-342900">
              <a:buFont typeface="Arial" pitchFamily="34" charset="0"/>
              <a:buChar char="•"/>
            </a:pPr>
            <a:endParaRPr lang="en-US" dirty="0"/>
          </a:p>
        </p:txBody>
      </p:sp>
    </p:spTree>
    <p:extLst>
      <p:ext uri="{BB962C8B-B14F-4D97-AF65-F5344CB8AC3E}">
        <p14:creationId xmlns:p14="http://schemas.microsoft.com/office/powerpoint/2010/main" val="1579696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1.1.2 Explain what a node is</a:t>
            </a:r>
            <a:endParaRPr lang="en-GB" dirty="0"/>
          </a:p>
        </p:txBody>
      </p:sp>
      <p:sp>
        <p:nvSpPr>
          <p:cNvPr id="6" name="Text Placeholder 2">
            <a:extLst>
              <a:ext uri="{FF2B5EF4-FFF2-40B4-BE49-F238E27FC236}">
                <a16:creationId xmlns:a16="http://schemas.microsoft.com/office/drawing/2014/main" id="{EB00048B-45A3-49BD-AE3E-D66F4E17E837}"/>
              </a:ext>
            </a:extLst>
          </p:cNvPr>
          <p:cNvSpPr>
            <a:spLocks noGrp="1"/>
          </p:cNvSpPr>
          <p:nvPr>
            <p:ph type="body" sz="quarter" idx="13"/>
          </p:nvPr>
        </p:nvSpPr>
        <p:spPr>
          <a:xfrm>
            <a:off x="839416" y="4365104"/>
            <a:ext cx="9361040" cy="1728215"/>
          </a:xfrm>
        </p:spPr>
        <p:txBody>
          <a:bodyPr>
            <a:normAutofit fontScale="85000" lnSpcReduction="10000"/>
          </a:bodyPr>
          <a:lstStyle/>
          <a:p>
            <a:pPr marL="342900" indent="-342900">
              <a:buFont typeface="Arial" pitchFamily="34" charset="0"/>
              <a:buChar char="•"/>
            </a:pPr>
            <a:r>
              <a:rPr lang="en-US" dirty="0"/>
              <a:t>A computer connected to a blockchain network</a:t>
            </a:r>
          </a:p>
          <a:p>
            <a:pPr marL="342900" indent="-342900">
              <a:buFont typeface="Arial" pitchFamily="34" charset="0"/>
              <a:buChar char="•"/>
            </a:pPr>
            <a:r>
              <a:rPr lang="en-US" dirty="0"/>
              <a:t>Runs the blockchain software for the network and keeps the network healthy by engaging in the transfer of information across the network to other nodes</a:t>
            </a:r>
          </a:p>
          <a:p>
            <a:pPr marL="342900" indent="-342900">
              <a:buFont typeface="Arial" pitchFamily="34" charset="0"/>
              <a:buChar char="•"/>
            </a:pPr>
            <a:r>
              <a:rPr lang="en-US" dirty="0"/>
              <a:t>Anyone can run a node on a public network</a:t>
            </a:r>
          </a:p>
          <a:p>
            <a:pPr marL="342900" indent="-342900">
              <a:buFont typeface="Arial" pitchFamily="34" charset="0"/>
              <a:buChar char="•"/>
            </a:pPr>
            <a:r>
              <a:rPr lang="en-US" dirty="0"/>
              <a:t>Not all nodes are the same</a:t>
            </a:r>
          </a:p>
          <a:p>
            <a:pPr marL="342900" indent="-342900">
              <a:buFont typeface="Arial" pitchFamily="34" charset="0"/>
              <a:buChar char="•"/>
            </a:pPr>
            <a:endParaRPr lang="en-US" dirty="0"/>
          </a:p>
          <a:p>
            <a:endParaRPr lang="en-US" dirty="0"/>
          </a:p>
        </p:txBody>
      </p:sp>
      <p:grpSp>
        <p:nvGrpSpPr>
          <p:cNvPr id="2" name="Group 1">
            <a:extLst>
              <a:ext uri="{FF2B5EF4-FFF2-40B4-BE49-F238E27FC236}">
                <a16:creationId xmlns:a16="http://schemas.microsoft.com/office/drawing/2014/main" id="{C3AD216B-C15E-4030-927D-9153D18B6675}"/>
              </a:ext>
            </a:extLst>
          </p:cNvPr>
          <p:cNvGrpSpPr/>
          <p:nvPr/>
        </p:nvGrpSpPr>
        <p:grpSpPr>
          <a:xfrm>
            <a:off x="3215680" y="1484784"/>
            <a:ext cx="4129608" cy="2185392"/>
            <a:chOff x="3215680" y="1484784"/>
            <a:chExt cx="4129608" cy="2185392"/>
          </a:xfrm>
        </p:grpSpPr>
        <p:grpSp>
          <p:nvGrpSpPr>
            <p:cNvPr id="7" name="Group 6">
              <a:extLst>
                <a:ext uri="{FF2B5EF4-FFF2-40B4-BE49-F238E27FC236}">
                  <a16:creationId xmlns:a16="http://schemas.microsoft.com/office/drawing/2014/main" id="{9A56891F-3226-406B-A717-D50858F384BD}"/>
                </a:ext>
              </a:extLst>
            </p:cNvPr>
            <p:cNvGrpSpPr/>
            <p:nvPr/>
          </p:nvGrpSpPr>
          <p:grpSpPr>
            <a:xfrm>
              <a:off x="3215680" y="1484784"/>
              <a:ext cx="1169851" cy="690654"/>
              <a:chOff x="7104111" y="3267554"/>
              <a:chExt cx="1169851" cy="690654"/>
            </a:xfrm>
          </p:grpSpPr>
          <p:pic>
            <p:nvPicPr>
              <p:cNvPr id="8" name="Graphic 7" descr="Handshake">
                <a:extLst>
                  <a:ext uri="{FF2B5EF4-FFF2-40B4-BE49-F238E27FC236}">
                    <a16:creationId xmlns:a16="http://schemas.microsoft.com/office/drawing/2014/main" id="{91D4DBB1-35EF-4C4C-B3E6-E5118B8966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4111" y="3284984"/>
                <a:ext cx="673224" cy="673224"/>
              </a:xfrm>
              <a:prstGeom prst="rect">
                <a:avLst/>
              </a:prstGeom>
            </p:spPr>
          </p:pic>
          <p:pic>
            <p:nvPicPr>
              <p:cNvPr id="9" name="Graphic 8" descr="Link">
                <a:extLst>
                  <a:ext uri="{FF2B5EF4-FFF2-40B4-BE49-F238E27FC236}">
                    <a16:creationId xmlns:a16="http://schemas.microsoft.com/office/drawing/2014/main" id="{D1CA43D1-75D6-4902-9874-38E9CC6156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7662745" y="3267554"/>
                <a:ext cx="611217" cy="611217"/>
              </a:xfrm>
              <a:prstGeom prst="rect">
                <a:avLst/>
              </a:prstGeom>
            </p:spPr>
          </p:pic>
        </p:grpSp>
        <p:grpSp>
          <p:nvGrpSpPr>
            <p:cNvPr id="10" name="Group 9">
              <a:extLst>
                <a:ext uri="{FF2B5EF4-FFF2-40B4-BE49-F238E27FC236}">
                  <a16:creationId xmlns:a16="http://schemas.microsoft.com/office/drawing/2014/main" id="{44DC7FE8-5409-4DB8-A761-5C5954111C91}"/>
                </a:ext>
              </a:extLst>
            </p:cNvPr>
            <p:cNvGrpSpPr/>
            <p:nvPr/>
          </p:nvGrpSpPr>
          <p:grpSpPr>
            <a:xfrm>
              <a:off x="4295800" y="1484784"/>
              <a:ext cx="1169851" cy="690654"/>
              <a:chOff x="7104111" y="3267554"/>
              <a:chExt cx="1169851" cy="690654"/>
            </a:xfrm>
          </p:grpSpPr>
          <p:pic>
            <p:nvPicPr>
              <p:cNvPr id="11" name="Graphic 10" descr="Handshake">
                <a:extLst>
                  <a:ext uri="{FF2B5EF4-FFF2-40B4-BE49-F238E27FC236}">
                    <a16:creationId xmlns:a16="http://schemas.microsoft.com/office/drawing/2014/main" id="{4A9F3951-796D-4860-9D11-5870D1506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4111" y="3284984"/>
                <a:ext cx="673224" cy="673224"/>
              </a:xfrm>
              <a:prstGeom prst="rect">
                <a:avLst/>
              </a:prstGeom>
            </p:spPr>
          </p:pic>
          <p:pic>
            <p:nvPicPr>
              <p:cNvPr id="12" name="Graphic 11" descr="Link">
                <a:extLst>
                  <a:ext uri="{FF2B5EF4-FFF2-40B4-BE49-F238E27FC236}">
                    <a16:creationId xmlns:a16="http://schemas.microsoft.com/office/drawing/2014/main" id="{1232A876-F85C-4D78-B2A8-A7C7120506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7662745" y="3267554"/>
                <a:ext cx="611217" cy="611217"/>
              </a:xfrm>
              <a:prstGeom prst="rect">
                <a:avLst/>
              </a:prstGeom>
            </p:spPr>
          </p:pic>
        </p:grpSp>
        <p:grpSp>
          <p:nvGrpSpPr>
            <p:cNvPr id="13" name="Group 12">
              <a:extLst>
                <a:ext uri="{FF2B5EF4-FFF2-40B4-BE49-F238E27FC236}">
                  <a16:creationId xmlns:a16="http://schemas.microsoft.com/office/drawing/2014/main" id="{6E8822D4-5059-49EA-AC1F-EE4E161BBB14}"/>
                </a:ext>
              </a:extLst>
            </p:cNvPr>
            <p:cNvGrpSpPr/>
            <p:nvPr/>
          </p:nvGrpSpPr>
          <p:grpSpPr>
            <a:xfrm>
              <a:off x="5375920" y="1484784"/>
              <a:ext cx="1169851" cy="690654"/>
              <a:chOff x="5591944" y="3212976"/>
              <a:chExt cx="1169851" cy="690654"/>
            </a:xfrm>
          </p:grpSpPr>
          <p:pic>
            <p:nvPicPr>
              <p:cNvPr id="14" name="Graphic 13" descr="Handshake">
                <a:extLst>
                  <a:ext uri="{FF2B5EF4-FFF2-40B4-BE49-F238E27FC236}">
                    <a16:creationId xmlns:a16="http://schemas.microsoft.com/office/drawing/2014/main" id="{2FEA754C-BF89-4A26-A9F5-5CF3CBE4DF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1944" y="3230406"/>
                <a:ext cx="673224" cy="673224"/>
              </a:xfrm>
              <a:prstGeom prst="rect">
                <a:avLst/>
              </a:prstGeom>
            </p:spPr>
          </p:pic>
          <p:pic>
            <p:nvPicPr>
              <p:cNvPr id="15" name="Graphic 14" descr="Link">
                <a:extLst>
                  <a:ext uri="{FF2B5EF4-FFF2-40B4-BE49-F238E27FC236}">
                    <a16:creationId xmlns:a16="http://schemas.microsoft.com/office/drawing/2014/main" id="{E2E92E0D-2110-4BF7-A639-4779AD400F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6150578" y="3212976"/>
                <a:ext cx="611217" cy="611217"/>
              </a:xfrm>
              <a:prstGeom prst="rect">
                <a:avLst/>
              </a:prstGeom>
            </p:spPr>
          </p:pic>
        </p:grpSp>
        <p:pic>
          <p:nvPicPr>
            <p:cNvPr id="16" name="Graphic 15" descr="Handshake">
              <a:extLst>
                <a:ext uri="{FF2B5EF4-FFF2-40B4-BE49-F238E27FC236}">
                  <a16:creationId xmlns:a16="http://schemas.microsoft.com/office/drawing/2014/main" id="{CD350C55-0799-429E-9970-BCD7F6B6E6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872" y="2852936"/>
              <a:ext cx="673224" cy="673224"/>
            </a:xfrm>
            <a:prstGeom prst="rect">
              <a:avLst/>
            </a:prstGeom>
          </p:spPr>
        </p:pic>
        <p:pic>
          <p:nvPicPr>
            <p:cNvPr id="17" name="Graphic 16" descr="Arrow Counterclockwise curve">
              <a:extLst>
                <a:ext uri="{FF2B5EF4-FFF2-40B4-BE49-F238E27FC236}">
                  <a16:creationId xmlns:a16="http://schemas.microsoft.com/office/drawing/2014/main" id="{50C766E8-1BA2-4268-8C3D-D1CE7E94C3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2024" y="1772816"/>
              <a:ext cx="914400" cy="914400"/>
            </a:xfrm>
            <a:prstGeom prst="rect">
              <a:avLst/>
            </a:prstGeom>
          </p:spPr>
        </p:pic>
        <p:sp>
          <p:nvSpPr>
            <p:cNvPr id="23" name="TextBox 22">
              <a:extLst>
                <a:ext uri="{FF2B5EF4-FFF2-40B4-BE49-F238E27FC236}">
                  <a16:creationId xmlns:a16="http://schemas.microsoft.com/office/drawing/2014/main" id="{C508BA9D-C9FE-4DD8-875D-5C1AAC2E8126}"/>
                </a:ext>
              </a:extLst>
            </p:cNvPr>
            <p:cNvSpPr txBox="1"/>
            <p:nvPr/>
          </p:nvSpPr>
          <p:spPr>
            <a:xfrm>
              <a:off x="5591944" y="2924944"/>
              <a:ext cx="936104" cy="369332"/>
            </a:xfrm>
            <a:prstGeom prst="rect">
              <a:avLst/>
            </a:prstGeom>
            <a:noFill/>
          </p:spPr>
          <p:txBody>
            <a:bodyPr wrap="square" rtlCol="0">
              <a:spAutoFit/>
            </a:bodyPr>
            <a:lstStyle/>
            <a:p>
              <a:r>
                <a:rPr lang="en-US" dirty="0"/>
                <a:t>validate</a:t>
              </a:r>
            </a:p>
          </p:txBody>
        </p:sp>
        <p:pic>
          <p:nvPicPr>
            <p:cNvPr id="3" name="Graphic 2" descr="Laptop">
              <a:extLst>
                <a:ext uri="{FF2B5EF4-FFF2-40B4-BE49-F238E27FC236}">
                  <a16:creationId xmlns:a16="http://schemas.microsoft.com/office/drawing/2014/main" id="{D5EBBA0A-ECCB-469B-9854-49B52980C05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56040" y="2780928"/>
              <a:ext cx="432048" cy="432048"/>
            </a:xfrm>
            <a:prstGeom prst="rect">
              <a:avLst/>
            </a:prstGeom>
          </p:spPr>
        </p:pic>
        <p:pic>
          <p:nvPicPr>
            <p:cNvPr id="25" name="Graphic 24" descr="Laptop">
              <a:extLst>
                <a:ext uri="{FF2B5EF4-FFF2-40B4-BE49-F238E27FC236}">
                  <a16:creationId xmlns:a16="http://schemas.microsoft.com/office/drawing/2014/main" id="{1AA41C02-B2A0-496A-AE9C-D8BB29A0E1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08440" y="2933328"/>
              <a:ext cx="432048" cy="432048"/>
            </a:xfrm>
            <a:prstGeom prst="rect">
              <a:avLst/>
            </a:prstGeom>
          </p:spPr>
        </p:pic>
        <p:pic>
          <p:nvPicPr>
            <p:cNvPr id="26" name="Graphic 25" descr="Laptop">
              <a:extLst>
                <a:ext uri="{FF2B5EF4-FFF2-40B4-BE49-F238E27FC236}">
                  <a16:creationId xmlns:a16="http://schemas.microsoft.com/office/drawing/2014/main" id="{654DB4D2-48A9-4299-A415-2B1A34DE743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60840" y="3085728"/>
              <a:ext cx="432048" cy="432048"/>
            </a:xfrm>
            <a:prstGeom prst="rect">
              <a:avLst/>
            </a:prstGeom>
          </p:spPr>
        </p:pic>
        <p:pic>
          <p:nvPicPr>
            <p:cNvPr id="27" name="Graphic 26" descr="Laptop">
              <a:extLst>
                <a:ext uri="{FF2B5EF4-FFF2-40B4-BE49-F238E27FC236}">
                  <a16:creationId xmlns:a16="http://schemas.microsoft.com/office/drawing/2014/main" id="{CC3C295B-CDE5-41DD-9287-25A3CB3C84C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13240" y="3238128"/>
              <a:ext cx="432048" cy="432048"/>
            </a:xfrm>
            <a:prstGeom prst="rect">
              <a:avLst/>
            </a:prstGeom>
          </p:spPr>
        </p:pic>
        <p:pic>
          <p:nvPicPr>
            <p:cNvPr id="28" name="Graphic 27" descr="Laptop">
              <a:extLst>
                <a:ext uri="{FF2B5EF4-FFF2-40B4-BE49-F238E27FC236}">
                  <a16:creationId xmlns:a16="http://schemas.microsoft.com/office/drawing/2014/main" id="{36667ABD-68A6-4B21-B68B-ACE960C7031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28048" y="3212976"/>
              <a:ext cx="432048" cy="432048"/>
            </a:xfrm>
            <a:prstGeom prst="rect">
              <a:avLst/>
            </a:prstGeom>
          </p:spPr>
        </p:pic>
        <p:pic>
          <p:nvPicPr>
            <p:cNvPr id="29" name="Graphic 28" descr="Laptop">
              <a:extLst>
                <a:ext uri="{FF2B5EF4-FFF2-40B4-BE49-F238E27FC236}">
                  <a16:creationId xmlns:a16="http://schemas.microsoft.com/office/drawing/2014/main" id="{CDE704E5-AB8E-4180-852F-66A883D39A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88088" y="2780928"/>
              <a:ext cx="432048" cy="432048"/>
            </a:xfrm>
            <a:prstGeom prst="rect">
              <a:avLst/>
            </a:prstGeom>
          </p:spPr>
        </p:pic>
      </p:grpSp>
    </p:spTree>
    <p:extLst>
      <p:ext uri="{BB962C8B-B14F-4D97-AF65-F5344CB8AC3E}">
        <p14:creationId xmlns:p14="http://schemas.microsoft.com/office/powerpoint/2010/main" val="331764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1.1.3 </a:t>
            </a:r>
            <a:r>
              <a:rPr lang="en-US" dirty="0"/>
              <a:t>Identify the role of a node in a network </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fontScale="85000" lnSpcReduction="10000"/>
          </a:bodyPr>
          <a:lstStyle/>
          <a:p>
            <a:pPr marL="342900" indent="-342900">
              <a:buFont typeface="Arial" pitchFamily="34" charset="0"/>
              <a:buChar char="•"/>
            </a:pPr>
            <a:r>
              <a:rPr lang="en-US" dirty="0"/>
              <a:t>Full node</a:t>
            </a:r>
          </a:p>
          <a:p>
            <a:pPr marL="1085850" lvl="1" indent="-342900">
              <a:buFont typeface="Arial" pitchFamily="34" charset="0"/>
              <a:buChar char="•"/>
            </a:pPr>
            <a:r>
              <a:rPr lang="en-US" dirty="0"/>
              <a:t>Has a complete and up-to-date history of the network’s transactions</a:t>
            </a:r>
          </a:p>
          <a:p>
            <a:pPr marL="1085850" lvl="1" indent="-342900">
              <a:buFont typeface="Arial" pitchFamily="34" charset="0"/>
              <a:buChar char="•"/>
            </a:pPr>
            <a:r>
              <a:rPr lang="en-US" dirty="0"/>
              <a:t>Can independently build and verify any transaction</a:t>
            </a:r>
          </a:p>
          <a:p>
            <a:pPr marL="1085850" lvl="1" indent="-342900">
              <a:buFont typeface="Arial" pitchFamily="34" charset="0"/>
              <a:buChar char="•"/>
            </a:pPr>
            <a:r>
              <a:rPr lang="en-US" dirty="0"/>
              <a:t>Part of consensus system </a:t>
            </a:r>
          </a:p>
          <a:p>
            <a:pPr marL="342900" indent="-342900">
              <a:buFont typeface="Arial" pitchFamily="34" charset="0"/>
              <a:buChar char="•"/>
            </a:pPr>
            <a:r>
              <a:rPr lang="en-US" dirty="0"/>
              <a:t>Lightweight node or client</a:t>
            </a:r>
          </a:p>
          <a:p>
            <a:pPr marL="1085850" lvl="1" indent="-342900">
              <a:buFont typeface="Arial" pitchFamily="34" charset="0"/>
              <a:buChar char="•"/>
            </a:pPr>
            <a:r>
              <a:rPr lang="en-US" dirty="0"/>
              <a:t>Lightweight nodes verify transactions by piggybacking on the work of full nodes.</a:t>
            </a:r>
          </a:p>
          <a:p>
            <a:pPr marL="1085850" lvl="1" indent="-342900">
              <a:buFont typeface="Arial" pitchFamily="34" charset="0"/>
              <a:buChar char="•"/>
            </a:pPr>
            <a:r>
              <a:rPr lang="en-US" dirty="0"/>
              <a:t>Only download the headers of all blocks </a:t>
            </a:r>
          </a:p>
          <a:p>
            <a:pPr marL="342900" indent="-342900">
              <a:buFont typeface="Arial" pitchFamily="34" charset="0"/>
              <a:buChar char="•"/>
            </a:pPr>
            <a:r>
              <a:rPr lang="en-US" dirty="0"/>
              <a:t>Miner</a:t>
            </a:r>
          </a:p>
          <a:p>
            <a:pPr marL="1085850" lvl="1" indent="-342900">
              <a:buFont typeface="Arial" pitchFamily="34" charset="0"/>
              <a:buChar char="•"/>
            </a:pPr>
            <a:r>
              <a:rPr lang="en-US" dirty="0"/>
              <a:t>A full node that also aggregates validated transactions to a candidate bock</a:t>
            </a:r>
          </a:p>
          <a:p>
            <a:pPr marL="1085850" lvl="1" indent="-342900">
              <a:buFont typeface="Arial" pitchFamily="34" charset="0"/>
              <a:buChar char="•"/>
            </a:pPr>
            <a:r>
              <a:rPr lang="en-US" dirty="0"/>
              <a:t>Miners compete to win the right to create a new complete block by solving a complex mathematical problem (proof-of-work)</a:t>
            </a:r>
          </a:p>
          <a:p>
            <a:pPr marL="1085850" lvl="1" indent="-342900">
              <a:buFont typeface="Arial" pitchFamily="34" charset="0"/>
              <a:buChar char="•"/>
            </a:pPr>
            <a:r>
              <a:rPr lang="en-US" dirty="0"/>
              <a:t>When the miner succeeds in finding the solution first his or her candidate block becomes a new valid block</a:t>
            </a:r>
          </a:p>
        </p:txBody>
      </p:sp>
    </p:spTree>
    <p:extLst>
      <p:ext uri="{BB962C8B-B14F-4D97-AF65-F5344CB8AC3E}">
        <p14:creationId xmlns:p14="http://schemas.microsoft.com/office/powerpoint/2010/main" val="73801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1.1.4 </a:t>
            </a:r>
            <a:r>
              <a:rPr lang="en-US" dirty="0"/>
              <a:t>Explain what tokens are</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4421" y="1628777"/>
            <a:ext cx="10440131" cy="2088255"/>
          </a:xfrm>
        </p:spPr>
        <p:txBody>
          <a:bodyPr/>
          <a:lstStyle/>
          <a:p>
            <a:pPr marL="342900" indent="-342900">
              <a:buFont typeface="Arial" pitchFamily="34" charset="0"/>
              <a:buChar char="•"/>
            </a:pPr>
            <a:r>
              <a:rPr lang="en-US" dirty="0"/>
              <a:t>Blockchain enables the issuance of tokens</a:t>
            </a:r>
          </a:p>
          <a:p>
            <a:pPr marL="342900" indent="-342900">
              <a:buFont typeface="Arial" pitchFamily="34" charset="0"/>
              <a:buChar char="•"/>
            </a:pPr>
            <a:r>
              <a:rPr lang="en-US" dirty="0"/>
              <a:t>Tokens can act as a bearer instrument that can be owned </a:t>
            </a:r>
          </a:p>
          <a:p>
            <a:pPr marL="342900" indent="-342900">
              <a:buFont typeface="Arial" pitchFamily="34" charset="0"/>
              <a:buChar char="•"/>
            </a:pPr>
            <a:r>
              <a:rPr lang="en-US" dirty="0"/>
              <a:t>Tokens can represent assets, currency or access rights</a:t>
            </a:r>
          </a:p>
          <a:p>
            <a:pPr marL="342900" indent="-342900">
              <a:buFont typeface="Arial" pitchFamily="34" charset="0"/>
              <a:buChar char="•"/>
            </a:pPr>
            <a:r>
              <a:rPr lang="en-US" dirty="0"/>
              <a:t>Tokens can be used to transfer value between two parties </a:t>
            </a:r>
          </a:p>
        </p:txBody>
      </p:sp>
    </p:spTree>
    <p:extLst>
      <p:ext uri="{BB962C8B-B14F-4D97-AF65-F5344CB8AC3E}">
        <p14:creationId xmlns:p14="http://schemas.microsoft.com/office/powerpoint/2010/main" val="178712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1.1.5 </a:t>
            </a:r>
            <a:r>
              <a:rPr lang="en-US" dirty="0"/>
              <a:t>Differentiate between public, private and hybrid blockchains</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fontScale="92500" lnSpcReduction="10000"/>
          </a:bodyPr>
          <a:lstStyle/>
          <a:p>
            <a:r>
              <a:rPr lang="en-US" dirty="0"/>
              <a:t>There are 3 main types of blockchains</a:t>
            </a:r>
          </a:p>
          <a:p>
            <a:endParaRPr lang="en-US" dirty="0"/>
          </a:p>
          <a:p>
            <a:pPr marL="342900" indent="-342900">
              <a:buFont typeface="Arial" pitchFamily="34" charset="0"/>
              <a:buChar char="•"/>
            </a:pPr>
            <a:r>
              <a:rPr lang="en-US" dirty="0"/>
              <a:t>Public blockchains</a:t>
            </a:r>
          </a:p>
          <a:p>
            <a:pPr marL="1085850" lvl="1" indent="-342900">
              <a:buFont typeface="Arial" pitchFamily="34" charset="0"/>
              <a:buChar char="•"/>
            </a:pPr>
            <a:r>
              <a:rPr lang="en-US" dirty="0"/>
              <a:t>anyone can view all transactions</a:t>
            </a:r>
          </a:p>
          <a:p>
            <a:pPr marL="1085850" lvl="1" indent="-342900">
              <a:buFont typeface="Arial" pitchFamily="34" charset="0"/>
              <a:buChar char="•"/>
            </a:pPr>
            <a:r>
              <a:rPr lang="en-US" dirty="0"/>
              <a:t>anyone can add transactions to the network</a:t>
            </a:r>
          </a:p>
          <a:p>
            <a:pPr marL="342900" indent="-342900">
              <a:buFont typeface="Arial" pitchFamily="34" charset="0"/>
              <a:buChar char="•"/>
            </a:pPr>
            <a:r>
              <a:rPr lang="en-US" dirty="0"/>
              <a:t>Private blockchains</a:t>
            </a:r>
          </a:p>
          <a:p>
            <a:pPr marL="1085850" lvl="1" indent="-342900">
              <a:buFont typeface="Arial" pitchFamily="34" charset="0"/>
              <a:buChar char="•"/>
            </a:pPr>
            <a:r>
              <a:rPr lang="en-US" dirty="0"/>
              <a:t>only trusted parties can operate the blockchain</a:t>
            </a:r>
          </a:p>
          <a:p>
            <a:pPr marL="1085850" lvl="1" indent="-342900">
              <a:buFont typeface="Arial" pitchFamily="34" charset="0"/>
              <a:buChar char="•"/>
            </a:pPr>
            <a:r>
              <a:rPr lang="en-US" dirty="0"/>
              <a:t>identity on network is linked to real identity</a:t>
            </a:r>
          </a:p>
          <a:p>
            <a:pPr marL="342900" indent="-342900">
              <a:buFont typeface="Arial" pitchFamily="34" charset="0"/>
              <a:buChar char="•"/>
            </a:pPr>
            <a:r>
              <a:rPr lang="en-US" dirty="0"/>
              <a:t>Hybrids</a:t>
            </a:r>
          </a:p>
          <a:p>
            <a:pPr marL="1085850" lvl="1" indent="-342900">
              <a:buFont typeface="Arial" pitchFamily="34" charset="0"/>
              <a:buChar char="•"/>
            </a:pPr>
            <a:r>
              <a:rPr lang="en-US" dirty="0"/>
              <a:t>control who can participate and at what level</a:t>
            </a:r>
          </a:p>
          <a:p>
            <a:pPr marL="1085850" lvl="1" indent="-342900">
              <a:buFont typeface="Arial" pitchFamily="34" charset="0"/>
              <a:buChar char="•"/>
            </a:pPr>
            <a:r>
              <a:rPr lang="en-US" dirty="0"/>
              <a:t>for example: only certain trusted parties can add transactions to the network, but anyone can view the transactions</a:t>
            </a:r>
          </a:p>
          <a:p>
            <a:endParaRPr lang="en-US" dirty="0"/>
          </a:p>
        </p:txBody>
      </p:sp>
    </p:spTree>
    <p:extLst>
      <p:ext uri="{BB962C8B-B14F-4D97-AF65-F5344CB8AC3E}">
        <p14:creationId xmlns:p14="http://schemas.microsoft.com/office/powerpoint/2010/main" val="415410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79576" y="1340768"/>
            <a:ext cx="7768952" cy="5018112"/>
          </a:xfrm>
        </p:spPr>
        <p:txBody>
          <a:bodyPr>
            <a:normAutofit/>
          </a:bodyPr>
          <a:lstStyle/>
          <a:p>
            <a:pPr algn="l"/>
            <a:r>
              <a:rPr lang="en-US" sz="1200" dirty="0">
                <a:solidFill>
                  <a:schemeClr val="tx1"/>
                </a:solidFill>
              </a:rPr>
              <a:t>Copyright © EXIN Holding B.V. 2021. All rights reserved.</a:t>
            </a:r>
          </a:p>
          <a:p>
            <a:pPr algn="l"/>
            <a:r>
              <a:rPr lang="en-US" sz="1200" dirty="0">
                <a:solidFill>
                  <a:schemeClr val="tx1"/>
                </a:solidFill>
              </a:rPr>
              <a:t>EXIN® is a registered trademark.</a:t>
            </a:r>
          </a:p>
          <a:p>
            <a:pPr algn="l"/>
            <a:r>
              <a:rPr lang="en-US" sz="1200" dirty="0">
                <a:solidFill>
                  <a:schemeClr val="tx1"/>
                </a:solidFill>
              </a:rPr>
              <a:t> </a:t>
            </a:r>
          </a:p>
          <a:p>
            <a:pPr algn="l"/>
            <a:r>
              <a:rPr lang="en-US" sz="1200" dirty="0">
                <a:solidFill>
                  <a:schemeClr val="tx1"/>
                </a:solidFill>
              </a:rPr>
              <a:t>No part of this publication may be reproduced, stored, utilized or transmitted in any form or by any means, electronic, mechanical, or otherwise, without the prior written permission from EXIN.</a:t>
            </a:r>
          </a:p>
          <a:p>
            <a:pPr algn="l"/>
            <a:endParaRPr lang="en-US" sz="1200" dirty="0">
              <a:solidFill>
                <a:schemeClr val="tx1"/>
              </a:solidFill>
            </a:endParaRPr>
          </a:p>
        </p:txBody>
      </p:sp>
    </p:spTree>
    <p:extLst>
      <p:ext uri="{BB962C8B-B14F-4D97-AF65-F5344CB8AC3E}">
        <p14:creationId xmlns:p14="http://schemas.microsoft.com/office/powerpoint/2010/main" val="331348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1.1.5 </a:t>
            </a:r>
            <a:r>
              <a:rPr lang="en-US" dirty="0"/>
              <a:t>Differentiate between public, private and hybrid blockchains</a:t>
            </a:r>
            <a:endParaRPr lang="en-GB" dirty="0"/>
          </a:p>
        </p:txBody>
      </p:sp>
      <p:grpSp>
        <p:nvGrpSpPr>
          <p:cNvPr id="41" name="Group 40">
            <a:extLst>
              <a:ext uri="{FF2B5EF4-FFF2-40B4-BE49-F238E27FC236}">
                <a16:creationId xmlns:a16="http://schemas.microsoft.com/office/drawing/2014/main" id="{CF399893-41CF-4B88-B928-04D2BCA63C39}"/>
              </a:ext>
            </a:extLst>
          </p:cNvPr>
          <p:cNvGrpSpPr/>
          <p:nvPr/>
        </p:nvGrpSpPr>
        <p:grpSpPr>
          <a:xfrm>
            <a:off x="7896200" y="1988840"/>
            <a:ext cx="3096344" cy="2160240"/>
            <a:chOff x="263352" y="1772816"/>
            <a:chExt cx="3096344" cy="2160240"/>
          </a:xfrm>
        </p:grpSpPr>
        <p:pic>
          <p:nvPicPr>
            <p:cNvPr id="6" name="Graphic 5" descr="Laptop">
              <a:extLst>
                <a:ext uri="{FF2B5EF4-FFF2-40B4-BE49-F238E27FC236}">
                  <a16:creationId xmlns:a16="http://schemas.microsoft.com/office/drawing/2014/main" id="{9E218F0D-C5F2-4476-8056-6D4670A21E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9456" y="2348880"/>
              <a:ext cx="432048" cy="432048"/>
            </a:xfrm>
            <a:prstGeom prst="rect">
              <a:avLst/>
            </a:prstGeom>
          </p:spPr>
        </p:pic>
        <p:pic>
          <p:nvPicPr>
            <p:cNvPr id="7" name="Graphic 6" descr="Laptop">
              <a:extLst>
                <a:ext uri="{FF2B5EF4-FFF2-40B4-BE49-F238E27FC236}">
                  <a16:creationId xmlns:a16="http://schemas.microsoft.com/office/drawing/2014/main" id="{2945BAE8-5DA3-417B-BD2C-966C18AF7E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7488" y="2060848"/>
              <a:ext cx="432048" cy="432048"/>
            </a:xfrm>
            <a:prstGeom prst="rect">
              <a:avLst/>
            </a:prstGeom>
          </p:spPr>
        </p:pic>
        <p:pic>
          <p:nvPicPr>
            <p:cNvPr id="8" name="Graphic 7" descr="Laptop">
              <a:extLst>
                <a:ext uri="{FF2B5EF4-FFF2-40B4-BE49-F238E27FC236}">
                  <a16:creationId xmlns:a16="http://schemas.microsoft.com/office/drawing/2014/main" id="{0A5F33E3-7AE5-4DE0-AD46-C39B2C2BB2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9456" y="2708920"/>
              <a:ext cx="432048" cy="432048"/>
            </a:xfrm>
            <a:prstGeom prst="rect">
              <a:avLst/>
            </a:prstGeom>
          </p:spPr>
        </p:pic>
        <p:pic>
          <p:nvPicPr>
            <p:cNvPr id="9" name="Graphic 8" descr="Laptop">
              <a:extLst>
                <a:ext uri="{FF2B5EF4-FFF2-40B4-BE49-F238E27FC236}">
                  <a16:creationId xmlns:a16="http://schemas.microsoft.com/office/drawing/2014/main" id="{E6B97B09-13C5-4381-B5CE-C175DDE68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5520" y="2348880"/>
              <a:ext cx="432048" cy="432048"/>
            </a:xfrm>
            <a:prstGeom prst="rect">
              <a:avLst/>
            </a:prstGeom>
          </p:spPr>
        </p:pic>
        <p:pic>
          <p:nvPicPr>
            <p:cNvPr id="10" name="Graphic 9" descr="Laptop">
              <a:extLst>
                <a:ext uri="{FF2B5EF4-FFF2-40B4-BE49-F238E27FC236}">
                  <a16:creationId xmlns:a16="http://schemas.microsoft.com/office/drawing/2014/main" id="{FEAB30D1-26B6-4483-B8D9-B81AF97743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7488" y="3068960"/>
              <a:ext cx="432048" cy="432048"/>
            </a:xfrm>
            <a:prstGeom prst="rect">
              <a:avLst/>
            </a:prstGeom>
          </p:spPr>
        </p:pic>
        <p:pic>
          <p:nvPicPr>
            <p:cNvPr id="11" name="Graphic 10" descr="Laptop">
              <a:extLst>
                <a:ext uri="{FF2B5EF4-FFF2-40B4-BE49-F238E27FC236}">
                  <a16:creationId xmlns:a16="http://schemas.microsoft.com/office/drawing/2014/main" id="{34A2B810-4148-4EBA-8620-974B0DB090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5520" y="2708920"/>
              <a:ext cx="432048" cy="432048"/>
            </a:xfrm>
            <a:prstGeom prst="rect">
              <a:avLst/>
            </a:prstGeom>
          </p:spPr>
        </p:pic>
        <p:sp>
          <p:nvSpPr>
            <p:cNvPr id="3" name="Speech Bubble: Oval 2">
              <a:extLst>
                <a:ext uri="{FF2B5EF4-FFF2-40B4-BE49-F238E27FC236}">
                  <a16:creationId xmlns:a16="http://schemas.microsoft.com/office/drawing/2014/main" id="{EEC6F70D-3E37-42CC-8AD4-5828A049D3FF}"/>
                </a:ext>
              </a:extLst>
            </p:cNvPr>
            <p:cNvSpPr/>
            <p:nvPr/>
          </p:nvSpPr>
          <p:spPr>
            <a:xfrm>
              <a:off x="263352" y="3068960"/>
              <a:ext cx="1008112" cy="288032"/>
            </a:xfrm>
            <a:prstGeom prst="wedgeEllipseCallout">
              <a:avLst>
                <a:gd name="adj1" fmla="val 48866"/>
                <a:gd name="adj2" fmla="val -117954"/>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sp>
          <p:nvSpPr>
            <p:cNvPr id="13" name="Speech Bubble: Oval 12">
              <a:extLst>
                <a:ext uri="{FF2B5EF4-FFF2-40B4-BE49-F238E27FC236}">
                  <a16:creationId xmlns:a16="http://schemas.microsoft.com/office/drawing/2014/main" id="{2E0B7B02-647D-4B96-91B8-FF0E3DBECABF}"/>
                </a:ext>
              </a:extLst>
            </p:cNvPr>
            <p:cNvSpPr/>
            <p:nvPr/>
          </p:nvSpPr>
          <p:spPr>
            <a:xfrm>
              <a:off x="263352" y="1988840"/>
              <a:ext cx="1008112" cy="288032"/>
            </a:xfrm>
            <a:prstGeom prst="wedgeEllipseCallout">
              <a:avLst>
                <a:gd name="adj1" fmla="val 46956"/>
                <a:gd name="adj2" fmla="val 139360"/>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sp>
          <p:nvSpPr>
            <p:cNvPr id="14" name="Speech Bubble: Oval 13">
              <a:extLst>
                <a:ext uri="{FF2B5EF4-FFF2-40B4-BE49-F238E27FC236}">
                  <a16:creationId xmlns:a16="http://schemas.microsoft.com/office/drawing/2014/main" id="{4025A30C-4587-44B1-91EA-7859171256B6}"/>
                </a:ext>
              </a:extLst>
            </p:cNvPr>
            <p:cNvSpPr/>
            <p:nvPr/>
          </p:nvSpPr>
          <p:spPr>
            <a:xfrm>
              <a:off x="2207568" y="2348880"/>
              <a:ext cx="1008112" cy="288032"/>
            </a:xfrm>
            <a:prstGeom prst="wedgeEllipseCallout">
              <a:avLst>
                <a:gd name="adj1" fmla="val -56160"/>
                <a:gd name="adj2" fmla="val -993"/>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sp>
          <p:nvSpPr>
            <p:cNvPr id="15" name="Speech Bubble: Oval 14">
              <a:extLst>
                <a:ext uri="{FF2B5EF4-FFF2-40B4-BE49-F238E27FC236}">
                  <a16:creationId xmlns:a16="http://schemas.microsoft.com/office/drawing/2014/main" id="{D44001C5-BF63-4B20-8AD6-5C4851A1928D}"/>
                </a:ext>
              </a:extLst>
            </p:cNvPr>
            <p:cNvSpPr/>
            <p:nvPr/>
          </p:nvSpPr>
          <p:spPr>
            <a:xfrm>
              <a:off x="2351584" y="2780928"/>
              <a:ext cx="1008112" cy="288032"/>
            </a:xfrm>
            <a:prstGeom prst="wedgeEllipseCallout">
              <a:avLst>
                <a:gd name="adj1" fmla="val -68572"/>
                <a:gd name="adj2" fmla="val -7676"/>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sp>
          <p:nvSpPr>
            <p:cNvPr id="16" name="Speech Bubble: Oval 15">
              <a:extLst>
                <a:ext uri="{FF2B5EF4-FFF2-40B4-BE49-F238E27FC236}">
                  <a16:creationId xmlns:a16="http://schemas.microsoft.com/office/drawing/2014/main" id="{E5030566-708E-497C-A0CB-881CEEF831C7}"/>
                </a:ext>
              </a:extLst>
            </p:cNvPr>
            <p:cNvSpPr/>
            <p:nvPr/>
          </p:nvSpPr>
          <p:spPr>
            <a:xfrm>
              <a:off x="1271464" y="3645024"/>
              <a:ext cx="1008112" cy="288032"/>
            </a:xfrm>
            <a:prstGeom prst="wedgeEllipseCallout">
              <a:avLst>
                <a:gd name="adj1" fmla="val -5557"/>
                <a:gd name="adj2" fmla="val -134663"/>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sp>
          <p:nvSpPr>
            <p:cNvPr id="17" name="Speech Bubble: Oval 16">
              <a:extLst>
                <a:ext uri="{FF2B5EF4-FFF2-40B4-BE49-F238E27FC236}">
                  <a16:creationId xmlns:a16="http://schemas.microsoft.com/office/drawing/2014/main" id="{03007678-5CF6-4713-BCF8-E8AEBC0B67BC}"/>
                </a:ext>
              </a:extLst>
            </p:cNvPr>
            <p:cNvSpPr/>
            <p:nvPr/>
          </p:nvSpPr>
          <p:spPr>
            <a:xfrm>
              <a:off x="1631504" y="1772816"/>
              <a:ext cx="1008112" cy="288032"/>
            </a:xfrm>
            <a:prstGeom prst="wedgeEllipseCallout">
              <a:avLst>
                <a:gd name="adj1" fmla="val -41838"/>
                <a:gd name="adj2" fmla="val 79209"/>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grpSp>
      <p:grpSp>
        <p:nvGrpSpPr>
          <p:cNvPr id="40" name="Group 39">
            <a:extLst>
              <a:ext uri="{FF2B5EF4-FFF2-40B4-BE49-F238E27FC236}">
                <a16:creationId xmlns:a16="http://schemas.microsoft.com/office/drawing/2014/main" id="{08C98C4A-D052-4F2C-A028-6747C6C0AB13}"/>
              </a:ext>
            </a:extLst>
          </p:cNvPr>
          <p:cNvGrpSpPr/>
          <p:nvPr/>
        </p:nvGrpSpPr>
        <p:grpSpPr>
          <a:xfrm>
            <a:off x="1271464" y="2420888"/>
            <a:ext cx="3096344" cy="1512168"/>
            <a:chOff x="3863752" y="1988840"/>
            <a:chExt cx="3096344" cy="1512168"/>
          </a:xfrm>
        </p:grpSpPr>
        <p:pic>
          <p:nvPicPr>
            <p:cNvPr id="18" name="Graphic 17" descr="Laptop">
              <a:extLst>
                <a:ext uri="{FF2B5EF4-FFF2-40B4-BE49-F238E27FC236}">
                  <a16:creationId xmlns:a16="http://schemas.microsoft.com/office/drawing/2014/main" id="{A1E52DF3-5D61-4EFE-8A1C-D8A08269FE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99856" y="2348880"/>
              <a:ext cx="432048" cy="432048"/>
            </a:xfrm>
            <a:prstGeom prst="rect">
              <a:avLst/>
            </a:prstGeom>
          </p:spPr>
        </p:pic>
        <p:pic>
          <p:nvPicPr>
            <p:cNvPr id="19" name="Graphic 18" descr="Laptop">
              <a:extLst>
                <a:ext uri="{FF2B5EF4-FFF2-40B4-BE49-F238E27FC236}">
                  <a16:creationId xmlns:a16="http://schemas.microsoft.com/office/drawing/2014/main" id="{2998DE63-B4BA-4B20-B034-32E4444712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7888" y="2060848"/>
              <a:ext cx="432048" cy="432048"/>
            </a:xfrm>
            <a:prstGeom prst="rect">
              <a:avLst/>
            </a:prstGeom>
          </p:spPr>
        </p:pic>
        <p:pic>
          <p:nvPicPr>
            <p:cNvPr id="20" name="Graphic 19" descr="Laptop">
              <a:extLst>
                <a:ext uri="{FF2B5EF4-FFF2-40B4-BE49-F238E27FC236}">
                  <a16:creationId xmlns:a16="http://schemas.microsoft.com/office/drawing/2014/main" id="{96C11EB1-B9C9-4592-B154-97FE2C8A24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99856" y="2708920"/>
              <a:ext cx="432048" cy="432048"/>
            </a:xfrm>
            <a:prstGeom prst="rect">
              <a:avLst/>
            </a:prstGeom>
          </p:spPr>
        </p:pic>
        <p:pic>
          <p:nvPicPr>
            <p:cNvPr id="21" name="Graphic 20" descr="Laptop">
              <a:extLst>
                <a:ext uri="{FF2B5EF4-FFF2-40B4-BE49-F238E27FC236}">
                  <a16:creationId xmlns:a16="http://schemas.microsoft.com/office/drawing/2014/main" id="{55CD49FE-DE6B-47B0-A465-DEBE691A77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5920" y="2348880"/>
              <a:ext cx="432048" cy="432048"/>
            </a:xfrm>
            <a:prstGeom prst="rect">
              <a:avLst/>
            </a:prstGeom>
          </p:spPr>
        </p:pic>
        <p:pic>
          <p:nvPicPr>
            <p:cNvPr id="22" name="Graphic 21" descr="Laptop">
              <a:extLst>
                <a:ext uri="{FF2B5EF4-FFF2-40B4-BE49-F238E27FC236}">
                  <a16:creationId xmlns:a16="http://schemas.microsoft.com/office/drawing/2014/main" id="{86319F08-DBC2-4ECB-988C-F4E6633EE7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7888" y="3068960"/>
              <a:ext cx="432048" cy="432048"/>
            </a:xfrm>
            <a:prstGeom prst="rect">
              <a:avLst/>
            </a:prstGeom>
          </p:spPr>
        </p:pic>
        <p:pic>
          <p:nvPicPr>
            <p:cNvPr id="23" name="Graphic 22" descr="Laptop">
              <a:extLst>
                <a:ext uri="{FF2B5EF4-FFF2-40B4-BE49-F238E27FC236}">
                  <a16:creationId xmlns:a16="http://schemas.microsoft.com/office/drawing/2014/main" id="{4A036D17-C469-4229-9CEA-547971011F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5920" y="2708920"/>
              <a:ext cx="432048" cy="432048"/>
            </a:xfrm>
            <a:prstGeom prst="rect">
              <a:avLst/>
            </a:prstGeom>
          </p:spPr>
        </p:pic>
        <p:sp>
          <p:nvSpPr>
            <p:cNvPr id="24" name="Speech Bubble: Oval 23">
              <a:extLst>
                <a:ext uri="{FF2B5EF4-FFF2-40B4-BE49-F238E27FC236}">
                  <a16:creationId xmlns:a16="http://schemas.microsoft.com/office/drawing/2014/main" id="{B0B91C4E-D320-4B9A-94A7-99849A1D1735}"/>
                </a:ext>
              </a:extLst>
            </p:cNvPr>
            <p:cNvSpPr/>
            <p:nvPr/>
          </p:nvSpPr>
          <p:spPr>
            <a:xfrm>
              <a:off x="3863752" y="3068960"/>
              <a:ext cx="1008112" cy="288032"/>
            </a:xfrm>
            <a:prstGeom prst="wedgeEllipseCallout">
              <a:avLst>
                <a:gd name="adj1" fmla="val 48866"/>
                <a:gd name="adj2" fmla="val -117954"/>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sp>
          <p:nvSpPr>
            <p:cNvPr id="25" name="Speech Bubble: Oval 24">
              <a:extLst>
                <a:ext uri="{FF2B5EF4-FFF2-40B4-BE49-F238E27FC236}">
                  <a16:creationId xmlns:a16="http://schemas.microsoft.com/office/drawing/2014/main" id="{67F5A8B8-8110-4E85-AD5B-5ED48123EE68}"/>
                </a:ext>
              </a:extLst>
            </p:cNvPr>
            <p:cNvSpPr/>
            <p:nvPr/>
          </p:nvSpPr>
          <p:spPr>
            <a:xfrm>
              <a:off x="3863752" y="1988840"/>
              <a:ext cx="1008112" cy="288032"/>
            </a:xfrm>
            <a:prstGeom prst="wedgeEllipseCallout">
              <a:avLst>
                <a:gd name="adj1" fmla="val 46956"/>
                <a:gd name="adj2" fmla="val 139360"/>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sp>
          <p:nvSpPr>
            <p:cNvPr id="26" name="Speech Bubble: Oval 25">
              <a:extLst>
                <a:ext uri="{FF2B5EF4-FFF2-40B4-BE49-F238E27FC236}">
                  <a16:creationId xmlns:a16="http://schemas.microsoft.com/office/drawing/2014/main" id="{CF8EF63C-A4A2-4A00-91E6-DE57A1CA6726}"/>
                </a:ext>
              </a:extLst>
            </p:cNvPr>
            <p:cNvSpPr/>
            <p:nvPr/>
          </p:nvSpPr>
          <p:spPr>
            <a:xfrm>
              <a:off x="5807968" y="2348880"/>
              <a:ext cx="1008112" cy="288032"/>
            </a:xfrm>
            <a:prstGeom prst="wedgeEllipseCallout">
              <a:avLst>
                <a:gd name="adj1" fmla="val -56160"/>
                <a:gd name="adj2" fmla="val -993"/>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sp>
          <p:nvSpPr>
            <p:cNvPr id="27" name="Speech Bubble: Oval 26">
              <a:extLst>
                <a:ext uri="{FF2B5EF4-FFF2-40B4-BE49-F238E27FC236}">
                  <a16:creationId xmlns:a16="http://schemas.microsoft.com/office/drawing/2014/main" id="{45BE4D59-A36A-46B6-A599-CE07132E458A}"/>
                </a:ext>
              </a:extLst>
            </p:cNvPr>
            <p:cNvSpPr/>
            <p:nvPr/>
          </p:nvSpPr>
          <p:spPr>
            <a:xfrm>
              <a:off x="5951984" y="2780928"/>
              <a:ext cx="1008112" cy="288032"/>
            </a:xfrm>
            <a:prstGeom prst="wedgeEllipseCallout">
              <a:avLst>
                <a:gd name="adj1" fmla="val -68572"/>
                <a:gd name="adj2" fmla="val -7676"/>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grpSp>
      <p:pic>
        <p:nvPicPr>
          <p:cNvPr id="30" name="Graphic 29" descr="Laptop">
            <a:extLst>
              <a:ext uri="{FF2B5EF4-FFF2-40B4-BE49-F238E27FC236}">
                <a16:creationId xmlns:a16="http://schemas.microsoft.com/office/drawing/2014/main" id="{82E4D9FE-5F2C-4CC5-9E47-BE9CCADEAA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5960" y="4077072"/>
            <a:ext cx="432048" cy="432048"/>
          </a:xfrm>
          <a:prstGeom prst="rect">
            <a:avLst/>
          </a:prstGeom>
        </p:spPr>
      </p:pic>
      <p:pic>
        <p:nvPicPr>
          <p:cNvPr id="31" name="Graphic 30" descr="Laptop">
            <a:extLst>
              <a:ext uri="{FF2B5EF4-FFF2-40B4-BE49-F238E27FC236}">
                <a16:creationId xmlns:a16="http://schemas.microsoft.com/office/drawing/2014/main" id="{00BAA743-4A5C-4D98-ABD5-6155460303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3992" y="3789040"/>
            <a:ext cx="432048" cy="432048"/>
          </a:xfrm>
          <a:prstGeom prst="rect">
            <a:avLst/>
          </a:prstGeom>
        </p:spPr>
      </p:pic>
      <p:pic>
        <p:nvPicPr>
          <p:cNvPr id="32" name="Graphic 31" descr="Laptop">
            <a:extLst>
              <a:ext uri="{FF2B5EF4-FFF2-40B4-BE49-F238E27FC236}">
                <a16:creationId xmlns:a16="http://schemas.microsoft.com/office/drawing/2014/main" id="{EEC3956F-F370-4341-92DB-A56DC9F17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5960" y="4437112"/>
            <a:ext cx="432048" cy="432048"/>
          </a:xfrm>
          <a:prstGeom prst="rect">
            <a:avLst/>
          </a:prstGeom>
        </p:spPr>
      </p:pic>
      <p:pic>
        <p:nvPicPr>
          <p:cNvPr id="33" name="Graphic 32" descr="Laptop">
            <a:extLst>
              <a:ext uri="{FF2B5EF4-FFF2-40B4-BE49-F238E27FC236}">
                <a16:creationId xmlns:a16="http://schemas.microsoft.com/office/drawing/2014/main" id="{5D34A04A-4653-4097-A8EF-22413EB764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024" y="4077072"/>
            <a:ext cx="432048" cy="432048"/>
          </a:xfrm>
          <a:prstGeom prst="rect">
            <a:avLst/>
          </a:prstGeom>
        </p:spPr>
      </p:pic>
      <p:pic>
        <p:nvPicPr>
          <p:cNvPr id="34" name="Graphic 33" descr="Laptop">
            <a:extLst>
              <a:ext uri="{FF2B5EF4-FFF2-40B4-BE49-F238E27FC236}">
                <a16:creationId xmlns:a16="http://schemas.microsoft.com/office/drawing/2014/main" id="{FD367059-F152-4FE4-8CCA-6711F8D973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3992" y="4797152"/>
            <a:ext cx="432048" cy="432048"/>
          </a:xfrm>
          <a:prstGeom prst="rect">
            <a:avLst/>
          </a:prstGeom>
        </p:spPr>
      </p:pic>
      <p:pic>
        <p:nvPicPr>
          <p:cNvPr id="35" name="Graphic 34" descr="Laptop">
            <a:extLst>
              <a:ext uri="{FF2B5EF4-FFF2-40B4-BE49-F238E27FC236}">
                <a16:creationId xmlns:a16="http://schemas.microsoft.com/office/drawing/2014/main" id="{73A16720-5340-4BB9-827E-07B0FC16D2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024" y="4437112"/>
            <a:ext cx="432048" cy="432048"/>
          </a:xfrm>
          <a:prstGeom prst="rect">
            <a:avLst/>
          </a:prstGeom>
        </p:spPr>
      </p:pic>
      <p:sp>
        <p:nvSpPr>
          <p:cNvPr id="36" name="Speech Bubble: Oval 35">
            <a:extLst>
              <a:ext uri="{FF2B5EF4-FFF2-40B4-BE49-F238E27FC236}">
                <a16:creationId xmlns:a16="http://schemas.microsoft.com/office/drawing/2014/main" id="{5ECB6210-6F22-479E-838C-26086535893D}"/>
              </a:ext>
            </a:extLst>
          </p:cNvPr>
          <p:cNvSpPr/>
          <p:nvPr/>
        </p:nvSpPr>
        <p:spPr>
          <a:xfrm>
            <a:off x="4511824" y="5085184"/>
            <a:ext cx="1008112" cy="288032"/>
          </a:xfrm>
          <a:prstGeom prst="wedgeEllipseCallout">
            <a:avLst>
              <a:gd name="adj1" fmla="val 48866"/>
              <a:gd name="adj2" fmla="val -117954"/>
            </a:avLst>
          </a:prstGeom>
          <a:solidFill>
            <a:schemeClr val="tx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vote</a:t>
            </a:r>
          </a:p>
        </p:txBody>
      </p:sp>
      <p:sp>
        <p:nvSpPr>
          <p:cNvPr id="42" name="TextBox 41">
            <a:extLst>
              <a:ext uri="{FF2B5EF4-FFF2-40B4-BE49-F238E27FC236}">
                <a16:creationId xmlns:a16="http://schemas.microsoft.com/office/drawing/2014/main" id="{14C1772B-0B84-4A38-B81E-A34012622126}"/>
              </a:ext>
            </a:extLst>
          </p:cNvPr>
          <p:cNvSpPr txBox="1"/>
          <p:nvPr/>
        </p:nvSpPr>
        <p:spPr>
          <a:xfrm>
            <a:off x="983432" y="4221088"/>
            <a:ext cx="3600400" cy="369332"/>
          </a:xfrm>
          <a:prstGeom prst="rect">
            <a:avLst/>
          </a:prstGeom>
          <a:noFill/>
        </p:spPr>
        <p:txBody>
          <a:bodyPr wrap="square" rtlCol="0">
            <a:spAutoFit/>
          </a:bodyPr>
          <a:lstStyle>
            <a:defPPr>
              <a:defRPr lang="en-US"/>
            </a:defPPr>
            <a:lvl1pPr algn="ctr"/>
          </a:lstStyle>
          <a:p>
            <a:r>
              <a:rPr lang="en-US" dirty="0">
                <a:latin typeface="Roboto" panose="02000000000000000000" pitchFamily="2" charset="0"/>
                <a:ea typeface="Roboto" panose="02000000000000000000" pitchFamily="2" charset="0"/>
              </a:rPr>
              <a:t>Public: no access restrictions</a:t>
            </a:r>
          </a:p>
        </p:txBody>
      </p:sp>
      <p:sp>
        <p:nvSpPr>
          <p:cNvPr id="43" name="Oval 42">
            <a:extLst>
              <a:ext uri="{FF2B5EF4-FFF2-40B4-BE49-F238E27FC236}">
                <a16:creationId xmlns:a16="http://schemas.microsoft.com/office/drawing/2014/main" id="{E897EA21-ED86-4EFC-A155-5176BCF6B50E}"/>
              </a:ext>
            </a:extLst>
          </p:cNvPr>
          <p:cNvSpPr/>
          <p:nvPr/>
        </p:nvSpPr>
        <p:spPr>
          <a:xfrm>
            <a:off x="5591944" y="3717032"/>
            <a:ext cx="1296144" cy="1584176"/>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6B8F6B6-E15B-4867-B6B5-1C592680EEFB}"/>
              </a:ext>
            </a:extLst>
          </p:cNvPr>
          <p:cNvSpPr txBox="1"/>
          <p:nvPr/>
        </p:nvSpPr>
        <p:spPr>
          <a:xfrm>
            <a:off x="4655840" y="5589240"/>
            <a:ext cx="3312368" cy="369332"/>
          </a:xfrm>
          <a:prstGeom prst="rect">
            <a:avLst/>
          </a:prstGeom>
          <a:noFill/>
        </p:spPr>
        <p:txBody>
          <a:bodyPr wrap="square" rtlCol="0">
            <a:spAutoFit/>
          </a:bodyPr>
          <a:lstStyle>
            <a:defPPr>
              <a:defRPr lang="en-US"/>
            </a:defPPr>
            <a:lvl1pPr algn="ctr">
              <a:defRPr>
                <a:latin typeface="Roboto" panose="02000000000000000000" pitchFamily="2" charset="0"/>
                <a:ea typeface="Roboto" panose="02000000000000000000" pitchFamily="2" charset="0"/>
              </a:defRPr>
            </a:lvl1pPr>
          </a:lstStyle>
          <a:p>
            <a:r>
              <a:rPr lang="en-US" dirty="0"/>
              <a:t>Private: permissioned</a:t>
            </a:r>
          </a:p>
        </p:txBody>
      </p:sp>
      <p:sp>
        <p:nvSpPr>
          <p:cNvPr id="46" name="TextBox 45">
            <a:extLst>
              <a:ext uri="{FF2B5EF4-FFF2-40B4-BE49-F238E27FC236}">
                <a16:creationId xmlns:a16="http://schemas.microsoft.com/office/drawing/2014/main" id="{CADAC7E6-71D8-45E2-A84C-84487404C777}"/>
              </a:ext>
            </a:extLst>
          </p:cNvPr>
          <p:cNvSpPr txBox="1"/>
          <p:nvPr/>
        </p:nvSpPr>
        <p:spPr>
          <a:xfrm>
            <a:off x="8256240" y="4437112"/>
            <a:ext cx="2448272" cy="369332"/>
          </a:xfrm>
          <a:prstGeom prst="rect">
            <a:avLst/>
          </a:prstGeom>
          <a:noFill/>
        </p:spPr>
        <p:txBody>
          <a:bodyPr wrap="square" rtlCol="0">
            <a:spAutoFit/>
          </a:bodyPr>
          <a:lstStyle>
            <a:defPPr>
              <a:defRPr lang="en-US"/>
            </a:defPPr>
            <a:lvl1pPr algn="ctr">
              <a:defRPr>
                <a:latin typeface="Roboto" panose="02000000000000000000" pitchFamily="2" charset="0"/>
                <a:ea typeface="Roboto" panose="02000000000000000000" pitchFamily="2" charset="0"/>
              </a:defRPr>
            </a:lvl1pPr>
          </a:lstStyle>
          <a:p>
            <a:r>
              <a:rPr lang="en-US" dirty="0"/>
              <a:t>Hybrid: combination</a:t>
            </a:r>
          </a:p>
        </p:txBody>
      </p:sp>
    </p:spTree>
    <p:extLst>
      <p:ext uri="{BB962C8B-B14F-4D97-AF65-F5344CB8AC3E}">
        <p14:creationId xmlns:p14="http://schemas.microsoft.com/office/powerpoint/2010/main" val="1691822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1.2 Additional Blockchain Elements</a:t>
            </a:r>
            <a:endParaRPr lang="en-GB" dirty="0"/>
          </a:p>
        </p:txBody>
      </p:sp>
    </p:spTree>
    <p:extLst>
      <p:ext uri="{BB962C8B-B14F-4D97-AF65-F5344CB8AC3E}">
        <p14:creationId xmlns:p14="http://schemas.microsoft.com/office/powerpoint/2010/main" val="4252186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9"/>
            <a:ext cx="10972800" cy="1143000"/>
          </a:xfrm>
        </p:spPr>
        <p:txBody>
          <a:bodyPr>
            <a:normAutofit fontScale="90000"/>
          </a:bodyPr>
          <a:lstStyle/>
          <a:p>
            <a:r>
              <a:rPr lang="en-GB" dirty="0"/>
              <a:t>1.2.1 E</a:t>
            </a:r>
            <a:r>
              <a:rPr lang="en-US" dirty="0" err="1"/>
              <a:t>xplain</a:t>
            </a:r>
            <a:r>
              <a:rPr lang="en-US" dirty="0"/>
              <a:t> how cryptography is used in a blockchain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a:bodyPr>
          <a:lstStyle/>
          <a:p>
            <a:pPr marL="342900" indent="-342900">
              <a:buFont typeface="Arial" pitchFamily="34" charset="0"/>
              <a:buChar char="•"/>
            </a:pPr>
            <a:r>
              <a:rPr lang="en-US" dirty="0"/>
              <a:t>It ensures the encryption of data.</a:t>
            </a:r>
          </a:p>
          <a:p>
            <a:pPr marL="342900" indent="-342900">
              <a:buFont typeface="Arial" pitchFamily="34" charset="0"/>
              <a:buChar char="•"/>
            </a:pPr>
            <a:r>
              <a:rPr lang="en-US" dirty="0"/>
              <a:t>Ancient Greeks and Romans used it to send secret messages.</a:t>
            </a:r>
          </a:p>
          <a:p>
            <a:pPr marL="342900" indent="-342900">
              <a:buFont typeface="Arial" pitchFamily="34" charset="0"/>
              <a:buChar char="•"/>
            </a:pPr>
            <a:endParaRPr lang="en-US" dirty="0"/>
          </a:p>
          <a:p>
            <a:pPr marL="342900" indent="-342900">
              <a:buFont typeface="Arial" pitchFamily="34" charset="0"/>
              <a:buChar char="•"/>
            </a:pPr>
            <a:r>
              <a:rPr lang="en-US" dirty="0"/>
              <a:t>Blockchains use asymmetric encryption, known as public-key cryptography, to secure the transfer of cryptocurrency from one address to another. </a:t>
            </a:r>
          </a:p>
          <a:p>
            <a:pPr marL="342900" indent="-342900">
              <a:buFont typeface="Arial" pitchFamily="34" charset="0"/>
              <a:buChar char="•"/>
            </a:pPr>
            <a:r>
              <a:rPr lang="en-US" dirty="0"/>
              <a:t>Pair of keys: public key (to send) and a private key (to decode)</a:t>
            </a:r>
          </a:p>
        </p:txBody>
      </p:sp>
    </p:spTree>
    <p:extLst>
      <p:ext uri="{BB962C8B-B14F-4D97-AF65-F5344CB8AC3E}">
        <p14:creationId xmlns:p14="http://schemas.microsoft.com/office/powerpoint/2010/main" val="2029308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1.2.2 </a:t>
            </a:r>
            <a:r>
              <a:rPr lang="en-US" dirty="0"/>
              <a:t>Explain how private and public keys are used in a blockchain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fontScale="92500" lnSpcReduction="10000"/>
          </a:bodyPr>
          <a:lstStyle/>
          <a:p>
            <a:pPr marL="342900" indent="-342900">
              <a:buFont typeface="Arial" pitchFamily="34" charset="0"/>
              <a:buChar char="•"/>
            </a:pPr>
            <a:r>
              <a:rPr lang="en-US" dirty="0"/>
              <a:t>Allows a sender to transfer cryptocurrency to a recipient without someone else interfering. </a:t>
            </a:r>
          </a:p>
          <a:p>
            <a:pPr marL="342900" indent="-342900">
              <a:buFont typeface="Arial" pitchFamily="34" charset="0"/>
              <a:buChar char="•"/>
            </a:pPr>
            <a:r>
              <a:rPr lang="en-US" dirty="0"/>
              <a:t>As long as the sender has the public key of the recipient, cryptocurrency can be transferred. </a:t>
            </a:r>
          </a:p>
          <a:p>
            <a:pPr marL="342900" indent="-342900">
              <a:buFont typeface="Arial" pitchFamily="34" charset="0"/>
              <a:buChar char="•"/>
            </a:pPr>
            <a:r>
              <a:rPr lang="en-US" dirty="0"/>
              <a:t>If a message is encrypted, such as the transfer of cryptocurrency, with a private key, it can only be decrypted by its matching public key.</a:t>
            </a:r>
          </a:p>
          <a:p>
            <a:pPr marL="342900" indent="-342900">
              <a:buFont typeface="Arial" pitchFamily="34" charset="0"/>
              <a:buChar char="•"/>
            </a:pPr>
            <a:r>
              <a:rPr lang="en-US" dirty="0"/>
              <a:t>So, when cryptocurrency is sent to a new public address, only the recipient can decode it, and everyone can see that the sender had the right to transfer cryptocurrency.</a:t>
            </a:r>
          </a:p>
          <a:p>
            <a:pPr marL="342900" indent="-342900">
              <a:buFont typeface="Arial" pitchFamily="34" charset="0"/>
              <a:buChar char="•"/>
            </a:pPr>
            <a:r>
              <a:rPr lang="en-US" dirty="0"/>
              <a:t>Private keys are used to digitally sign transactions and generate public keys</a:t>
            </a:r>
          </a:p>
          <a:p>
            <a:pPr marL="342900" indent="-342900">
              <a:buFont typeface="Arial" pitchFamily="34" charset="0"/>
              <a:buChar char="•"/>
            </a:pPr>
            <a:r>
              <a:rPr lang="en-US" dirty="0"/>
              <a:t>Public keys are used as identity, to proof that the transaction is signed, and the sender is the owner of a token</a:t>
            </a:r>
          </a:p>
        </p:txBody>
      </p:sp>
    </p:spTree>
    <p:extLst>
      <p:ext uri="{BB962C8B-B14F-4D97-AF65-F5344CB8AC3E}">
        <p14:creationId xmlns:p14="http://schemas.microsoft.com/office/powerpoint/2010/main" val="1292498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1.2.3 </a:t>
            </a:r>
            <a:r>
              <a:rPr lang="en-US" dirty="0"/>
              <a:t>Explain how hashes are used in a blockchain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4416" y="1700808"/>
            <a:ext cx="10943167" cy="4392613"/>
          </a:xfrm>
        </p:spPr>
        <p:txBody>
          <a:bodyPr/>
          <a:lstStyle/>
          <a:p>
            <a:pPr marL="342900" indent="-342900">
              <a:buFont typeface="Arial" pitchFamily="34" charset="0"/>
              <a:buChar char="•"/>
            </a:pPr>
            <a:r>
              <a:rPr lang="en-US" dirty="0"/>
              <a:t>By using hashes, blockchains ensure that records are not corrupted </a:t>
            </a:r>
          </a:p>
          <a:p>
            <a:pPr marL="342900" indent="-342900">
              <a:buFont typeface="Arial" pitchFamily="34" charset="0"/>
              <a:buChar char="•"/>
            </a:pPr>
            <a:r>
              <a:rPr lang="en-US" dirty="0"/>
              <a:t>A hash is similar to symmetric encryption; the data itself creates a fixed length key via a one-way mathematical proof; the data is the key. </a:t>
            </a:r>
          </a:p>
          <a:p>
            <a:pPr marL="342900" indent="-342900">
              <a:buFont typeface="Arial" pitchFamily="34" charset="0"/>
              <a:buChar char="•"/>
            </a:pPr>
            <a:r>
              <a:rPr lang="en-US" dirty="0"/>
              <a:t>A hashing algorithm is used to take a data input of any size and produce a fixed length string. </a:t>
            </a:r>
          </a:p>
          <a:p>
            <a:pPr marL="342900" indent="-342900">
              <a:buFont typeface="Arial" pitchFamily="34" charset="0"/>
              <a:buChar char="•"/>
            </a:pPr>
            <a:r>
              <a:rPr lang="en-US" dirty="0"/>
              <a:t>The fixed length string is the hash and acts as a “signature” or “fingerprint” for the data input.</a:t>
            </a:r>
          </a:p>
          <a:p>
            <a:pPr marL="342900" indent="-342900">
              <a:buFont typeface="Arial" pitchFamily="34" charset="0"/>
              <a:buChar char="•"/>
            </a:pPr>
            <a:r>
              <a:rPr lang="en-US" dirty="0"/>
              <a:t>Hash pointers are used to point to where specific information is stored</a:t>
            </a:r>
          </a:p>
          <a:p>
            <a:pPr marL="342900" indent="-342900">
              <a:buFont typeface="Arial" pitchFamily="34" charset="0"/>
              <a:buChar char="•"/>
            </a:pPr>
            <a:r>
              <a:rPr lang="en-US" dirty="0"/>
              <a:t>Blockchain uses a structure of hash pointers (Merkle Trees) to chain blocks</a:t>
            </a:r>
          </a:p>
          <a:p>
            <a:pPr marL="342900" indent="-342900">
              <a:buFont typeface="Arial" pitchFamily="34" charset="0"/>
              <a:buChar char="•"/>
            </a:pPr>
            <a:endParaRPr lang="en-US" dirty="0"/>
          </a:p>
        </p:txBody>
      </p:sp>
    </p:spTree>
    <p:extLst>
      <p:ext uri="{BB962C8B-B14F-4D97-AF65-F5344CB8AC3E}">
        <p14:creationId xmlns:p14="http://schemas.microsoft.com/office/powerpoint/2010/main" val="276018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1.2.3 </a:t>
            </a:r>
            <a:r>
              <a:rPr lang="en-US" dirty="0"/>
              <a:t>Explain how hashes are used in a blockchain</a:t>
            </a:r>
            <a:endParaRPr lang="en-GB" dirty="0"/>
          </a:p>
        </p:txBody>
      </p:sp>
      <p:pic>
        <p:nvPicPr>
          <p:cNvPr id="2" name="Picture 1">
            <a:extLst>
              <a:ext uri="{FF2B5EF4-FFF2-40B4-BE49-F238E27FC236}">
                <a16:creationId xmlns:a16="http://schemas.microsoft.com/office/drawing/2014/main" id="{B8B65F7F-EC03-44AF-B053-6917DD9E2CA7}"/>
              </a:ext>
            </a:extLst>
          </p:cNvPr>
          <p:cNvPicPr>
            <a:picLocks noChangeAspect="1"/>
          </p:cNvPicPr>
          <p:nvPr/>
        </p:nvPicPr>
        <p:blipFill>
          <a:blip r:embed="rId3"/>
          <a:stretch>
            <a:fillRect/>
          </a:stretch>
        </p:blipFill>
        <p:spPr>
          <a:xfrm>
            <a:off x="839416" y="1628800"/>
            <a:ext cx="10429875" cy="2705100"/>
          </a:xfrm>
          <a:prstGeom prst="rect">
            <a:avLst/>
          </a:prstGeom>
        </p:spPr>
      </p:pic>
      <p:sp>
        <p:nvSpPr>
          <p:cNvPr id="3" name="Rectangle 2">
            <a:extLst>
              <a:ext uri="{FF2B5EF4-FFF2-40B4-BE49-F238E27FC236}">
                <a16:creationId xmlns:a16="http://schemas.microsoft.com/office/drawing/2014/main" id="{F0600F1D-F165-4128-8260-DF79DDB0EA1F}"/>
              </a:ext>
            </a:extLst>
          </p:cNvPr>
          <p:cNvSpPr/>
          <p:nvPr/>
        </p:nvSpPr>
        <p:spPr>
          <a:xfrm>
            <a:off x="767408" y="4653136"/>
            <a:ext cx="10369152" cy="92333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A hash function is a mathematical function that converts an input value of any size into a compressed numerical number value of a fixed size. Each time the input changes, the hash outcome is different.</a:t>
            </a:r>
          </a:p>
        </p:txBody>
      </p:sp>
    </p:spTree>
    <p:extLst>
      <p:ext uri="{BB962C8B-B14F-4D97-AF65-F5344CB8AC3E}">
        <p14:creationId xmlns:p14="http://schemas.microsoft.com/office/powerpoint/2010/main" val="3596547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1.2.4 </a:t>
            </a:r>
            <a:r>
              <a:rPr lang="en-US" dirty="0"/>
              <a:t>Explain the purpose ledgers have in a blockchain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3392" y="1484784"/>
            <a:ext cx="10943167" cy="4392613"/>
          </a:xfrm>
        </p:spPr>
        <p:txBody>
          <a:bodyPr/>
          <a:lstStyle/>
          <a:p>
            <a:pPr marL="342900" indent="-342900">
              <a:buFont typeface="Arial" pitchFamily="34" charset="0"/>
              <a:buChar char="•"/>
            </a:pPr>
            <a:r>
              <a:rPr lang="en-US" dirty="0"/>
              <a:t>Ledgers, the records of economic transactions, are even older technology than encryption. </a:t>
            </a:r>
          </a:p>
          <a:p>
            <a:pPr marL="342900" indent="-342900">
              <a:buFont typeface="Arial" pitchFamily="34" charset="0"/>
              <a:buChar char="•"/>
            </a:pPr>
            <a:r>
              <a:rPr lang="en-US" dirty="0"/>
              <a:t>A transaction is when two parties exchange something and it is recorded in a ledger.</a:t>
            </a:r>
          </a:p>
          <a:p>
            <a:pPr marL="342900" indent="-342900">
              <a:buFont typeface="Arial" pitchFamily="34" charset="0"/>
              <a:buChar char="•"/>
            </a:pPr>
            <a:r>
              <a:rPr lang="en-US" dirty="0"/>
              <a:t>Cryptocurrencies have value, because they can be exchanged between individuals.</a:t>
            </a:r>
          </a:p>
          <a:p>
            <a:pPr marL="342900" indent="-342900">
              <a:buFont typeface="Arial" pitchFamily="34" charset="0"/>
              <a:buChar char="•"/>
            </a:pPr>
            <a:r>
              <a:rPr lang="en-US" dirty="0"/>
              <a:t>Owning cryptocurrency means that you possess a private key that allows you to send it to another public address.</a:t>
            </a:r>
          </a:p>
          <a:p>
            <a:pPr marL="342900" indent="-342900">
              <a:buFont typeface="Arial" pitchFamily="34" charset="0"/>
              <a:buChar char="•"/>
            </a:pPr>
            <a:r>
              <a:rPr lang="en-US" dirty="0"/>
              <a:t>The blockchain secures the proof of exchange, and the blockchain’s consensus algorithm enforces the transfer rules.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1561197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1.2.5 </a:t>
            </a:r>
            <a:r>
              <a:rPr lang="en-US" dirty="0"/>
              <a:t>Explain the role mining has in a blockchain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fontScale="92500" lnSpcReduction="20000"/>
          </a:bodyPr>
          <a:lstStyle/>
          <a:p>
            <a:pPr marL="342900" indent="-342900">
              <a:buFont typeface="Arial" pitchFamily="34" charset="0"/>
              <a:buChar char="•"/>
            </a:pPr>
            <a:r>
              <a:rPr lang="en-US" dirty="0"/>
              <a:t>The purpose of mining is to secure the blockchain history.</a:t>
            </a:r>
          </a:p>
          <a:p>
            <a:pPr marL="342900" indent="-342900">
              <a:buFont typeface="Arial" pitchFamily="34" charset="0"/>
              <a:buChar char="•"/>
            </a:pPr>
            <a:r>
              <a:rPr lang="en-US" dirty="0"/>
              <a:t>Traditional currencies are controlled by governments and their central banks.</a:t>
            </a:r>
          </a:p>
          <a:p>
            <a:pPr marL="342900" indent="-342900">
              <a:buFont typeface="Arial" pitchFamily="34" charset="0"/>
              <a:buChar char="•"/>
            </a:pPr>
            <a:r>
              <a:rPr lang="en-US" dirty="0"/>
              <a:t>Cryptocurrency is very different. The algorithm is, or rather the rules that govern the blockchain are, in charge of the creation of new cryptocurrency.</a:t>
            </a:r>
          </a:p>
          <a:p>
            <a:pPr marL="342900" indent="-342900">
              <a:buFont typeface="Arial" pitchFamily="34" charset="0"/>
              <a:buChar char="•"/>
            </a:pPr>
            <a:r>
              <a:rPr lang="en-US" dirty="0"/>
              <a:t>The algorithm facilitates the role of a central bank by either rewarding miners with new cryptocurrency or restricting the issuance of new coins when the competition is high.</a:t>
            </a:r>
          </a:p>
          <a:p>
            <a:pPr marL="342900" indent="-342900">
              <a:buFont typeface="Arial" pitchFamily="34" charset="0"/>
              <a:buChar char="•"/>
            </a:pPr>
            <a:r>
              <a:rPr lang="en-US" dirty="0"/>
              <a:t>Miners compete to win the right to create a new complete block by solving a complex mathematical problem (proof-of-work).</a:t>
            </a:r>
          </a:p>
          <a:p>
            <a:pPr marL="342900" indent="-342900">
              <a:buFont typeface="Arial" pitchFamily="34" charset="0"/>
              <a:buChar char="•"/>
            </a:pPr>
            <a:r>
              <a:rPr lang="en-US" dirty="0"/>
              <a:t>When the miner succeeds in finding the solution first his or her candidate block becomes a new valid block.</a:t>
            </a:r>
          </a:p>
          <a:p>
            <a:pPr marL="342900" indent="-342900">
              <a:buFont typeface="Arial" pitchFamily="34" charset="0"/>
              <a:buChar char="•"/>
            </a:pPr>
            <a:r>
              <a:rPr lang="en-US" dirty="0"/>
              <a:t>Miners are rewarded with tokens for each block they mine and for the transactions in that block.</a:t>
            </a:r>
          </a:p>
        </p:txBody>
      </p:sp>
    </p:spTree>
    <p:extLst>
      <p:ext uri="{BB962C8B-B14F-4D97-AF65-F5344CB8AC3E}">
        <p14:creationId xmlns:p14="http://schemas.microsoft.com/office/powerpoint/2010/main" val="352119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1.3 Structure of a Blockchain Network</a:t>
            </a:r>
            <a:endParaRPr lang="en-GB" dirty="0"/>
          </a:p>
        </p:txBody>
      </p:sp>
    </p:spTree>
    <p:extLst>
      <p:ext uri="{BB962C8B-B14F-4D97-AF65-F5344CB8AC3E}">
        <p14:creationId xmlns:p14="http://schemas.microsoft.com/office/powerpoint/2010/main" val="2734864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1.3.1 </a:t>
            </a:r>
            <a:r>
              <a:rPr lang="en-US" dirty="0"/>
              <a:t>Recognize the types of consensus algorithms from a description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a:bodyPr>
          <a:lstStyle/>
          <a:p>
            <a:pPr marL="342900" indent="-342900">
              <a:buFont typeface="Arial" pitchFamily="34" charset="0"/>
              <a:buChar char="•"/>
            </a:pPr>
            <a:r>
              <a:rPr lang="en-US" dirty="0"/>
              <a:t>The term “consensus” refers to this ability of a community to collectively agree upon decisions that impact the accuracy and permanence of a given blockchain.</a:t>
            </a:r>
          </a:p>
          <a:p>
            <a:pPr marL="342900" indent="-342900">
              <a:buFont typeface="Arial" pitchFamily="34" charset="0"/>
              <a:buChar char="•"/>
            </a:pPr>
            <a:r>
              <a:rPr lang="en-US" dirty="0"/>
              <a:t>Consensus mechanisms are architectural decisions and tools designed to prevent falsified transactions from occurring on the network. The general principle is to discourage lying by making it more profitable to tell the truth.</a:t>
            </a:r>
          </a:p>
          <a:p>
            <a:pPr marL="342900" indent="-342900">
              <a:buFont typeface="Arial" pitchFamily="34" charset="0"/>
              <a:buChar char="•"/>
            </a:pPr>
            <a:r>
              <a:rPr lang="en-US" dirty="0"/>
              <a:t>A consensus algorithm is a code that governs how a blockchain operates. </a:t>
            </a:r>
          </a:p>
          <a:p>
            <a:pPr marL="342900" indent="-342900">
              <a:buFont typeface="Arial" pitchFamily="34" charset="0"/>
              <a:buChar char="•"/>
            </a:pPr>
            <a:r>
              <a:rPr lang="en-US" dirty="0"/>
              <a:t>It sets the rules that all participants must follow to process transactions. </a:t>
            </a:r>
          </a:p>
          <a:p>
            <a:pPr marL="342900" indent="-342900">
              <a:buFont typeface="Arial" pitchFamily="34" charset="0"/>
              <a:buChar char="•"/>
            </a:pPr>
            <a:r>
              <a:rPr lang="en-US" dirty="0"/>
              <a:t>Consensus algorithms create a network structure and process that allows a group of independent systems to agree on a single version of the truth. </a:t>
            </a:r>
          </a:p>
          <a:p>
            <a:pPr marL="342900" indent="-342900">
              <a:buFont typeface="Arial" pitchFamily="34" charset="0"/>
              <a:buChar char="•"/>
            </a:pPr>
            <a:endParaRPr lang="en-US" dirty="0"/>
          </a:p>
          <a:p>
            <a:pPr marL="342900" indent="-342900">
              <a:buFont typeface="Arial" pitchFamily="34" charset="0"/>
              <a:buChar char="•"/>
            </a:pPr>
            <a:endParaRPr lang="en-US" dirty="0"/>
          </a:p>
          <a:p>
            <a:pPr marL="1085850" lvl="1" indent="-342900">
              <a:buFont typeface="Arial" pitchFamily="34" charset="0"/>
              <a:buChar char="•"/>
            </a:pPr>
            <a:endParaRPr lang="en-US" dirty="0"/>
          </a:p>
          <a:p>
            <a:pPr marL="1085850" lvl="1" indent="-342900">
              <a:buFont typeface="Arial" pitchFamily="34" charset="0"/>
              <a:buChar char="•"/>
            </a:pPr>
            <a:endParaRPr lang="en-US" dirty="0"/>
          </a:p>
          <a:p>
            <a:endParaRPr lang="en-US" dirty="0"/>
          </a:p>
        </p:txBody>
      </p:sp>
    </p:spTree>
    <p:extLst>
      <p:ext uri="{BB962C8B-B14F-4D97-AF65-F5344CB8AC3E}">
        <p14:creationId xmlns:p14="http://schemas.microsoft.com/office/powerpoint/2010/main" val="154514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p:txBody>
          <a:bodyPr>
            <a:noAutofit/>
          </a:bodyPr>
          <a:lstStyle/>
          <a:p>
            <a:r>
              <a:rPr lang="en-US" sz="3600" dirty="0"/>
              <a:t>Welcome to the Basic Training Material (BTM)</a:t>
            </a:r>
          </a:p>
        </p:txBody>
      </p:sp>
      <p:sp>
        <p:nvSpPr>
          <p:cNvPr id="2" name="Text Placeholder 1">
            <a:extLst>
              <a:ext uri="{FF2B5EF4-FFF2-40B4-BE49-F238E27FC236}">
                <a16:creationId xmlns:a16="http://schemas.microsoft.com/office/drawing/2014/main" id="{478C8A96-826A-4AFB-8408-59B31C5585BE}"/>
              </a:ext>
            </a:extLst>
          </p:cNvPr>
          <p:cNvSpPr>
            <a:spLocks noGrp="1"/>
          </p:cNvSpPr>
          <p:nvPr>
            <p:ph type="body" sz="quarter" idx="13"/>
          </p:nvPr>
        </p:nvSpPr>
        <p:spPr/>
        <p:txBody>
          <a:bodyPr>
            <a:normAutofit fontScale="70000" lnSpcReduction="20000"/>
          </a:bodyPr>
          <a:lstStyle/>
          <a:p>
            <a:r>
              <a:rPr lang="en-US" dirty="0"/>
              <a:t>These slides contain basic presentation material to prepare students for the EXIN Blockchain Foundation </a:t>
            </a:r>
            <a:r>
              <a:rPr lang="en-US"/>
              <a:t>and Essentials examinations. </a:t>
            </a:r>
            <a:r>
              <a:rPr lang="en-US" dirty="0"/>
              <a:t>They may be used as a basis for an accredited training.</a:t>
            </a:r>
          </a:p>
          <a:p>
            <a:r>
              <a:rPr lang="en-US" dirty="0"/>
              <a:t>The BTM refers to all exam specifications and basic concepts of this module.</a:t>
            </a:r>
          </a:p>
          <a:p>
            <a:r>
              <a:rPr lang="en-US" dirty="0"/>
              <a:t>Some trainer notes may be included. </a:t>
            </a:r>
          </a:p>
          <a:p>
            <a:r>
              <a:rPr lang="en-US" dirty="0"/>
              <a:t>A good training requires examples of practical experience, deepening of exam specifications and basic concepts, exercises, elaborating subjects of special interest to the audience.</a:t>
            </a:r>
          </a:p>
          <a:p>
            <a:r>
              <a:rPr lang="en-US" dirty="0"/>
              <a:t>In case of a minimal training duration, candidates are expected to study the literature. (compare training duration with study load in Preparation Guide)</a:t>
            </a:r>
          </a:p>
          <a:p>
            <a:r>
              <a:rPr lang="en-US" dirty="0"/>
              <a:t>The order in which the subjects are presented, follow the order of the exam specifications.</a:t>
            </a:r>
          </a:p>
          <a:p>
            <a:r>
              <a:rPr lang="en-US" dirty="0"/>
              <a:t>This BTM is not a complete set of courseware. In order to become accredited you will need to enhance and enrich this material. </a:t>
            </a:r>
          </a:p>
          <a:p>
            <a:r>
              <a:rPr lang="en-US" dirty="0"/>
              <a:t>When using this BTM, your organization will still need to go through the normal accreditation procedure at EXIN. You can find the accreditation requirements in the Accreditation Manual. </a:t>
            </a:r>
          </a:p>
          <a:p>
            <a:r>
              <a:rPr lang="en-US" dirty="0"/>
              <a:t>This BTM is a service for training providers, no rights can be derived from it.</a:t>
            </a:r>
          </a:p>
          <a:p>
            <a:r>
              <a:rPr lang="en-US" dirty="0"/>
              <a:t>Please note that this BTM cannot be sold commercially. ATO’s are allowed to use these materials for the sole purpose of developing their own full courseware to be used in EXIN accredited training. They may not create other commercial products and services based on this file without permission from EXIN. When parts of it are used in another context the source must be referenced and the EXIN copyright statement added.</a:t>
            </a:r>
          </a:p>
          <a:p>
            <a:endParaRPr lang="en-US" dirty="0">
              <a:solidFill>
                <a:schemeClr val="tx1"/>
              </a:solidFill>
            </a:endParaRPr>
          </a:p>
        </p:txBody>
      </p:sp>
    </p:spTree>
    <p:extLst>
      <p:ext uri="{BB962C8B-B14F-4D97-AF65-F5344CB8AC3E}">
        <p14:creationId xmlns:p14="http://schemas.microsoft.com/office/powerpoint/2010/main" val="3633059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1.3.1 </a:t>
            </a:r>
            <a:r>
              <a:rPr lang="en-US" dirty="0"/>
              <a:t>Recognize the types of consensus algorithms from a description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a:bodyPr>
          <a:lstStyle/>
          <a:p>
            <a:pPr marL="342900" indent="-342900">
              <a:buFont typeface="Arial" pitchFamily="34" charset="0"/>
              <a:buChar char="•"/>
            </a:pPr>
            <a:r>
              <a:rPr lang="en-US" dirty="0"/>
              <a:t>Consensus algorithms are foundation of all blockchains</a:t>
            </a:r>
          </a:p>
          <a:p>
            <a:pPr marL="1085850" lvl="1" indent="-342900">
              <a:buFont typeface="Arial" pitchFamily="34" charset="0"/>
              <a:buChar char="•"/>
            </a:pPr>
            <a:r>
              <a:rPr lang="en-US" dirty="0"/>
              <a:t>Proof of Work (</a:t>
            </a:r>
            <a:r>
              <a:rPr lang="en-US" dirty="0" err="1"/>
              <a:t>PoW</a:t>
            </a:r>
            <a:r>
              <a:rPr lang="en-US" dirty="0"/>
              <a:t>)</a:t>
            </a:r>
          </a:p>
          <a:p>
            <a:pPr marL="1085850" lvl="1" indent="-342900">
              <a:buFont typeface="Arial" pitchFamily="34" charset="0"/>
              <a:buChar char="•"/>
            </a:pPr>
            <a:r>
              <a:rPr lang="en-US" dirty="0"/>
              <a:t>Proof of Stake (</a:t>
            </a:r>
            <a:r>
              <a:rPr lang="en-US" dirty="0" err="1"/>
              <a:t>PoS</a:t>
            </a:r>
            <a:r>
              <a:rPr lang="en-US" dirty="0"/>
              <a:t>)</a:t>
            </a:r>
          </a:p>
          <a:p>
            <a:pPr marL="1085850" lvl="1" indent="-342900">
              <a:buFont typeface="Arial" pitchFamily="34" charset="0"/>
              <a:buChar char="•"/>
            </a:pPr>
            <a:r>
              <a:rPr lang="en-US" dirty="0"/>
              <a:t>Delegated Proof of Stake (</a:t>
            </a:r>
            <a:r>
              <a:rPr lang="en-US" dirty="0" err="1"/>
              <a:t>DPoS</a:t>
            </a:r>
            <a:r>
              <a:rPr lang="en-US" dirty="0"/>
              <a:t>)</a:t>
            </a:r>
          </a:p>
          <a:p>
            <a:pPr marL="1085850" lvl="1" indent="-342900">
              <a:buFont typeface="Arial" pitchFamily="34" charset="0"/>
              <a:buChar char="•"/>
            </a:pPr>
            <a:r>
              <a:rPr lang="en-US" dirty="0"/>
              <a:t>Proof of Authority (</a:t>
            </a:r>
            <a:r>
              <a:rPr lang="en-US" dirty="0" err="1"/>
              <a:t>PoA</a:t>
            </a:r>
            <a:r>
              <a:rPr lang="en-US" dirty="0"/>
              <a:t>)</a:t>
            </a:r>
          </a:p>
          <a:p>
            <a:pPr marL="1085850" lvl="1" indent="-342900">
              <a:buFont typeface="Arial" pitchFamily="34" charset="0"/>
              <a:buChar char="•"/>
            </a:pPr>
            <a:r>
              <a:rPr lang="en-US" dirty="0"/>
              <a:t>Proof of Elapsed Time (</a:t>
            </a:r>
            <a:r>
              <a:rPr lang="en-US" dirty="0" err="1"/>
              <a:t>PoET</a:t>
            </a:r>
            <a:r>
              <a:rPr lang="en-US" dirty="0"/>
              <a:t>)</a:t>
            </a:r>
          </a:p>
          <a:p>
            <a:pPr marL="1085850" lvl="1" indent="-342900">
              <a:buFont typeface="Arial" pitchFamily="34" charset="0"/>
              <a:buChar char="•"/>
            </a:pPr>
            <a:r>
              <a:rPr lang="en-US" dirty="0"/>
              <a:t>Proof of Capacity (</a:t>
            </a:r>
            <a:r>
              <a:rPr lang="en-US" dirty="0" err="1"/>
              <a:t>PoC</a:t>
            </a:r>
            <a:r>
              <a:rPr lang="en-US" dirty="0"/>
              <a:t>) and Proof of Space (</a:t>
            </a:r>
            <a:r>
              <a:rPr lang="en-US" dirty="0" err="1"/>
              <a:t>PoSpace</a:t>
            </a:r>
            <a:r>
              <a:rPr lang="en-US" dirty="0"/>
              <a:t>)</a:t>
            </a:r>
          </a:p>
          <a:p>
            <a:pPr marL="1085850" lvl="1" indent="-342900">
              <a:buFont typeface="Arial" pitchFamily="34" charset="0"/>
              <a:buChar char="•"/>
            </a:pPr>
            <a:r>
              <a:rPr lang="en-US" dirty="0"/>
              <a:t>Proof of Burn (</a:t>
            </a:r>
            <a:r>
              <a:rPr lang="en-US" dirty="0" err="1"/>
              <a:t>PoB</a:t>
            </a:r>
            <a:r>
              <a:rPr lang="en-US" dirty="0"/>
              <a:t>) and Hyperledger Fabric</a:t>
            </a:r>
          </a:p>
          <a:p>
            <a:pPr marL="342900" indent="-342900">
              <a:buFont typeface="Arial" pitchFamily="34" charset="0"/>
              <a:buChar char="•"/>
            </a:pPr>
            <a:endParaRPr lang="en-US" dirty="0"/>
          </a:p>
          <a:p>
            <a:pPr marL="342900" indent="-342900">
              <a:buFont typeface="Arial" pitchFamily="34" charset="0"/>
              <a:buChar char="•"/>
            </a:pPr>
            <a:endParaRPr lang="en-US" dirty="0"/>
          </a:p>
          <a:p>
            <a:pPr marL="342900" indent="-342900">
              <a:buFont typeface="Arial" pitchFamily="34" charset="0"/>
              <a:buChar char="•"/>
            </a:pPr>
            <a:endParaRPr lang="en-US" dirty="0"/>
          </a:p>
          <a:p>
            <a:pPr marL="1085850" lvl="1" indent="-342900">
              <a:buFont typeface="Arial" pitchFamily="34" charset="0"/>
              <a:buChar char="•"/>
            </a:pPr>
            <a:endParaRPr lang="en-US" dirty="0"/>
          </a:p>
          <a:p>
            <a:pPr marL="1085850" lvl="1" indent="-342900">
              <a:buFont typeface="Arial" pitchFamily="34" charset="0"/>
              <a:buChar char="•"/>
            </a:pPr>
            <a:endParaRPr lang="en-US" dirty="0"/>
          </a:p>
          <a:p>
            <a:endParaRPr lang="en-US" dirty="0"/>
          </a:p>
        </p:txBody>
      </p:sp>
    </p:spTree>
    <p:extLst>
      <p:ext uri="{BB962C8B-B14F-4D97-AF65-F5344CB8AC3E}">
        <p14:creationId xmlns:p14="http://schemas.microsoft.com/office/powerpoint/2010/main" val="2490510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1.3.2 </a:t>
            </a:r>
            <a:r>
              <a:rPr lang="en-US" dirty="0"/>
              <a:t>Identify advantages and disadvantages of different consensus algorithms</a:t>
            </a:r>
            <a:endParaRPr lang="en-GB" dirty="0"/>
          </a:p>
        </p:txBody>
      </p:sp>
      <p:graphicFrame>
        <p:nvGraphicFramePr>
          <p:cNvPr id="6" name="Table 6">
            <a:extLst>
              <a:ext uri="{FF2B5EF4-FFF2-40B4-BE49-F238E27FC236}">
                <a16:creationId xmlns:a16="http://schemas.microsoft.com/office/drawing/2014/main" id="{33CC4F65-DE6F-4BC6-A0BE-B1AB5AD954C1}"/>
              </a:ext>
            </a:extLst>
          </p:cNvPr>
          <p:cNvGraphicFramePr>
            <a:graphicFrameLocks noGrp="1"/>
          </p:cNvGraphicFramePr>
          <p:nvPr>
            <p:extLst>
              <p:ext uri="{D42A27DB-BD31-4B8C-83A1-F6EECF244321}">
                <p14:modId xmlns:p14="http://schemas.microsoft.com/office/powerpoint/2010/main" val="2700821845"/>
              </p:ext>
            </p:extLst>
          </p:nvPr>
        </p:nvGraphicFramePr>
        <p:xfrm>
          <a:off x="335360" y="1916832"/>
          <a:ext cx="11449273" cy="2966720"/>
        </p:xfrm>
        <a:graphic>
          <a:graphicData uri="http://schemas.openxmlformats.org/drawingml/2006/table">
            <a:tbl>
              <a:tblPr firstRow="1" bandRow="1">
                <a:tableStyleId>{7DF18680-E054-41AD-8BC1-D1AEF772440D}</a:tableStyleId>
              </a:tblPr>
              <a:tblGrid>
                <a:gridCol w="4104456">
                  <a:extLst>
                    <a:ext uri="{9D8B030D-6E8A-4147-A177-3AD203B41FA5}">
                      <a16:colId xmlns:a16="http://schemas.microsoft.com/office/drawing/2014/main" val="1550659097"/>
                    </a:ext>
                  </a:extLst>
                </a:gridCol>
                <a:gridCol w="2304256">
                  <a:extLst>
                    <a:ext uri="{9D8B030D-6E8A-4147-A177-3AD203B41FA5}">
                      <a16:colId xmlns:a16="http://schemas.microsoft.com/office/drawing/2014/main" val="2571491667"/>
                    </a:ext>
                  </a:extLst>
                </a:gridCol>
                <a:gridCol w="5040561">
                  <a:extLst>
                    <a:ext uri="{9D8B030D-6E8A-4147-A177-3AD203B41FA5}">
                      <a16:colId xmlns:a16="http://schemas.microsoft.com/office/drawing/2014/main" val="275382989"/>
                    </a:ext>
                  </a:extLst>
                </a:gridCol>
              </a:tblGrid>
              <a:tr h="370840">
                <a:tc>
                  <a:txBody>
                    <a:bodyPr/>
                    <a:lstStyle/>
                    <a:p>
                      <a:r>
                        <a:rPr lang="en-US" dirty="0"/>
                        <a:t>Algorithm</a:t>
                      </a:r>
                      <a:endParaRPr lang="en-US" dirty="0">
                        <a:latin typeface="Roboto" panose="02000000000000000000" pitchFamily="2" charset="0"/>
                        <a:ea typeface="Roboto" panose="02000000000000000000" pitchFamily="2" charset="0"/>
                      </a:endParaRPr>
                    </a:p>
                  </a:txBody>
                  <a:tcPr/>
                </a:tc>
                <a:tc>
                  <a:txBody>
                    <a:bodyPr/>
                    <a:lstStyle/>
                    <a:p>
                      <a:r>
                        <a:rPr lang="en-US" dirty="0"/>
                        <a:t>Advantage</a:t>
                      </a:r>
                      <a:endParaRPr lang="en-US" dirty="0">
                        <a:latin typeface="Roboto" panose="02000000000000000000" pitchFamily="2" charset="0"/>
                        <a:ea typeface="Roboto" panose="02000000000000000000" pitchFamily="2" charset="0"/>
                      </a:endParaRPr>
                    </a:p>
                  </a:txBody>
                  <a:tcPr/>
                </a:tc>
                <a:tc>
                  <a:txBody>
                    <a:bodyPr/>
                    <a:lstStyle/>
                    <a:p>
                      <a:r>
                        <a:rPr lang="en-US" dirty="0"/>
                        <a:t>Disadvantage</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567474638"/>
                  </a:ext>
                </a:extLst>
              </a:tr>
              <a:tr h="370840">
                <a:tc>
                  <a:txBody>
                    <a:bodyPr/>
                    <a:lstStyle/>
                    <a:p>
                      <a:r>
                        <a:rPr lang="en-US" dirty="0"/>
                        <a:t>Proof </a:t>
                      </a:r>
                      <a:r>
                        <a:rPr lang="en-US"/>
                        <a:t>of  Work</a:t>
                      </a:r>
                      <a:endParaRPr lang="en-US" dirty="0">
                        <a:latin typeface="Roboto" panose="02000000000000000000" pitchFamily="2" charset="0"/>
                        <a:ea typeface="Roboto" panose="02000000000000000000" pitchFamily="2" charset="0"/>
                      </a:endParaRPr>
                    </a:p>
                  </a:txBody>
                  <a:tcPr/>
                </a:tc>
                <a:tc>
                  <a:txBody>
                    <a:bodyPr/>
                    <a:lstStyle/>
                    <a:p>
                      <a:r>
                        <a:rPr lang="en-US" dirty="0"/>
                        <a:t>Tested since 2009</a:t>
                      </a:r>
                      <a:endParaRPr lang="en-US" dirty="0">
                        <a:latin typeface="Roboto" panose="02000000000000000000" pitchFamily="2" charset="0"/>
                        <a:ea typeface="Roboto" panose="02000000000000000000" pitchFamily="2" charset="0"/>
                      </a:endParaRPr>
                    </a:p>
                  </a:txBody>
                  <a:tcPr/>
                </a:tc>
                <a:tc>
                  <a:txBody>
                    <a:bodyPr/>
                    <a:lstStyle/>
                    <a:p>
                      <a:r>
                        <a:rPr lang="en-US" dirty="0"/>
                        <a:t>Slow, expensive, susceptible to centralization</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581238149"/>
                  </a:ext>
                </a:extLst>
              </a:tr>
              <a:tr h="370840">
                <a:tc>
                  <a:txBody>
                    <a:bodyPr/>
                    <a:lstStyle/>
                    <a:p>
                      <a:r>
                        <a:rPr lang="en-US" dirty="0"/>
                        <a:t>Proof of Stake</a:t>
                      </a:r>
                      <a:endParaRPr lang="en-US" dirty="0">
                        <a:latin typeface="Roboto" panose="02000000000000000000" pitchFamily="2" charset="0"/>
                        <a:ea typeface="Roboto" panose="02000000000000000000" pitchFamily="2" charset="0"/>
                      </a:endParaRPr>
                    </a:p>
                  </a:txBody>
                  <a:tcPr/>
                </a:tc>
                <a:tc>
                  <a:txBody>
                    <a:bodyPr/>
                    <a:lstStyle/>
                    <a:p>
                      <a:r>
                        <a:rPr lang="en-US" dirty="0"/>
                        <a:t>Energy efficient</a:t>
                      </a:r>
                      <a:endParaRPr lang="en-US" dirty="0">
                        <a:latin typeface="Roboto" panose="02000000000000000000" pitchFamily="2" charset="0"/>
                        <a:ea typeface="Roboto" panose="02000000000000000000" pitchFamily="2" charset="0"/>
                      </a:endParaRPr>
                    </a:p>
                  </a:txBody>
                  <a:tcPr/>
                </a:tc>
                <a:tc>
                  <a:txBody>
                    <a:bodyPr/>
                    <a:lstStyle/>
                    <a:p>
                      <a:r>
                        <a:rPr lang="en-US" dirty="0"/>
                        <a:t>Susceptible to centralization and censorship</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906450356"/>
                  </a:ext>
                </a:extLst>
              </a:tr>
              <a:tr h="370840">
                <a:tc>
                  <a:txBody>
                    <a:bodyPr/>
                    <a:lstStyle/>
                    <a:p>
                      <a:r>
                        <a:rPr lang="en-US" dirty="0"/>
                        <a:t>Delegated Proof of Stake</a:t>
                      </a:r>
                      <a:endParaRPr lang="en-US" dirty="0">
                        <a:latin typeface="Roboto" panose="02000000000000000000" pitchFamily="2" charset="0"/>
                        <a:ea typeface="Roboto" panose="02000000000000000000" pitchFamily="2" charset="0"/>
                      </a:endParaRPr>
                    </a:p>
                  </a:txBody>
                  <a:tcPr/>
                </a:tc>
                <a:tc>
                  <a:txBody>
                    <a:bodyPr/>
                    <a:lstStyle/>
                    <a:p>
                      <a:r>
                        <a:rPr lang="en-US" dirty="0"/>
                        <a:t>Fast</a:t>
                      </a:r>
                      <a:endParaRPr lang="en-US" dirty="0">
                        <a:latin typeface="Roboto" panose="02000000000000000000" pitchFamily="2" charset="0"/>
                        <a:ea typeface="Roboto" panose="02000000000000000000" pitchFamily="2" charset="0"/>
                      </a:endParaRPr>
                    </a:p>
                  </a:txBody>
                  <a:tcPr/>
                </a:tc>
                <a:tc>
                  <a:txBody>
                    <a:bodyPr/>
                    <a:lstStyle/>
                    <a:p>
                      <a:r>
                        <a:rPr lang="en-US" dirty="0"/>
                        <a:t>Prone to corruption</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5109070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Proof of Authority</a:t>
                      </a:r>
                      <a:endParaRPr lang="en-US" dirty="0">
                        <a:latin typeface="Roboto" panose="02000000000000000000" pitchFamily="2" charset="0"/>
                        <a:ea typeface="Roboto" panose="02000000000000000000" pitchFamily="2" charset="0"/>
                      </a:endParaRPr>
                    </a:p>
                  </a:txBody>
                  <a:tcPr/>
                </a:tc>
                <a:tc>
                  <a:txBody>
                    <a:bodyPr/>
                    <a:lstStyle/>
                    <a:p>
                      <a:r>
                        <a:rPr lang="en-US" dirty="0"/>
                        <a:t>Fast</a:t>
                      </a:r>
                      <a:endParaRPr lang="en-US" dirty="0">
                        <a:latin typeface="Roboto" panose="02000000000000000000" pitchFamily="2" charset="0"/>
                        <a:ea typeface="Roboto" panose="02000000000000000000" pitchFamily="2" charset="0"/>
                      </a:endParaRPr>
                    </a:p>
                  </a:txBody>
                  <a:tcPr/>
                </a:tc>
                <a:tc>
                  <a:txBody>
                    <a:bodyPr/>
                    <a:lstStyle/>
                    <a:p>
                      <a:r>
                        <a:rPr lang="en-US" dirty="0"/>
                        <a:t>Centralized</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8683459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Proof of Elapsed Time</a:t>
                      </a:r>
                      <a:endParaRPr lang="en-US" dirty="0">
                        <a:latin typeface="Roboto" panose="02000000000000000000" pitchFamily="2" charset="0"/>
                        <a:ea typeface="Roboto" panose="02000000000000000000" pitchFamily="2" charset="0"/>
                      </a:endParaRPr>
                    </a:p>
                  </a:txBody>
                  <a:tcPr/>
                </a:tc>
                <a:tc>
                  <a:txBody>
                    <a:bodyPr/>
                    <a:lstStyle/>
                    <a:p>
                      <a:r>
                        <a:rPr lang="en-US" dirty="0"/>
                        <a:t>Scalable</a:t>
                      </a:r>
                      <a:endParaRPr lang="en-US" dirty="0">
                        <a:latin typeface="Roboto" panose="02000000000000000000" pitchFamily="2" charset="0"/>
                        <a:ea typeface="Roboto" panose="02000000000000000000" pitchFamily="2" charset="0"/>
                      </a:endParaRPr>
                    </a:p>
                  </a:txBody>
                  <a:tcPr/>
                </a:tc>
                <a:tc>
                  <a:txBody>
                    <a:bodyPr/>
                    <a:lstStyle/>
                    <a:p>
                      <a:r>
                        <a:rPr lang="en-US" dirty="0"/>
                        <a:t>Needs specialized hardware</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430456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Proof of Capacity and Proof of Space</a:t>
                      </a:r>
                      <a:endParaRPr lang="en-US" dirty="0">
                        <a:latin typeface="Roboto" panose="02000000000000000000" pitchFamily="2" charset="0"/>
                        <a:ea typeface="Roboto" panose="02000000000000000000" pitchFamily="2" charset="0"/>
                      </a:endParaRPr>
                    </a:p>
                  </a:txBody>
                  <a:tcPr/>
                </a:tc>
                <a:tc>
                  <a:txBody>
                    <a:bodyPr/>
                    <a:lstStyle/>
                    <a:p>
                      <a:r>
                        <a:rPr lang="en-US" dirty="0"/>
                        <a:t>Environment friendly</a:t>
                      </a:r>
                      <a:endParaRPr lang="en-US" dirty="0">
                        <a:latin typeface="Roboto" panose="02000000000000000000" pitchFamily="2" charset="0"/>
                        <a:ea typeface="Roboto" panose="02000000000000000000" pitchFamily="2" charset="0"/>
                      </a:endParaRPr>
                    </a:p>
                  </a:txBody>
                  <a:tcPr/>
                </a:tc>
                <a:tc>
                  <a:txBody>
                    <a:bodyPr/>
                    <a:lstStyle/>
                    <a:p>
                      <a:r>
                        <a:rPr lang="en-US" dirty="0"/>
                        <a:t>New, not tested</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1927820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Proof of Burn and Hyperledger Fabric</a:t>
                      </a:r>
                      <a:endParaRPr lang="en-US" dirty="0">
                        <a:latin typeface="Roboto" panose="02000000000000000000" pitchFamily="2" charset="0"/>
                        <a:ea typeface="Roboto" panose="02000000000000000000" pitchFamily="2" charset="0"/>
                      </a:endParaRPr>
                    </a:p>
                  </a:txBody>
                  <a:tcPr/>
                </a:tc>
                <a:tc>
                  <a:txBody>
                    <a:bodyPr/>
                    <a:lstStyle/>
                    <a:p>
                      <a:r>
                        <a:rPr lang="en-US" dirty="0"/>
                        <a:t>Cheap</a:t>
                      </a:r>
                      <a:endParaRPr lang="en-US" dirty="0">
                        <a:latin typeface="Roboto" panose="02000000000000000000" pitchFamily="2" charset="0"/>
                        <a:ea typeface="Roboto" panose="02000000000000000000" pitchFamily="2" charset="0"/>
                      </a:endParaRPr>
                    </a:p>
                  </a:txBody>
                  <a:tcPr/>
                </a:tc>
                <a:tc>
                  <a:txBody>
                    <a:bodyPr/>
                    <a:lstStyle/>
                    <a:p>
                      <a:r>
                        <a:rPr lang="en-US" dirty="0"/>
                        <a:t>Limited functionality</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728299347"/>
                  </a:ext>
                </a:extLst>
              </a:tr>
            </a:tbl>
          </a:graphicData>
        </a:graphic>
      </p:graphicFrame>
    </p:spTree>
    <p:extLst>
      <p:ext uri="{BB962C8B-B14F-4D97-AF65-F5344CB8AC3E}">
        <p14:creationId xmlns:p14="http://schemas.microsoft.com/office/powerpoint/2010/main" val="4205346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 Blockchain challenges</a:t>
            </a:r>
            <a:endParaRPr lang="en-GB" cap="none" dirty="0">
              <a:latin typeface="Montserrat Medium" panose="00000600000000000000" pitchFamily="2" charset="0"/>
            </a:endParaRPr>
          </a:p>
        </p:txBody>
      </p:sp>
    </p:spTree>
    <p:extLst>
      <p:ext uri="{BB962C8B-B14F-4D97-AF65-F5344CB8AC3E}">
        <p14:creationId xmlns:p14="http://schemas.microsoft.com/office/powerpoint/2010/main" val="1278916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2.1 Challenges for a Blockchain</a:t>
            </a:r>
            <a:endParaRPr lang="en-GB" dirty="0"/>
          </a:p>
        </p:txBody>
      </p:sp>
    </p:spTree>
    <p:extLst>
      <p:ext uri="{BB962C8B-B14F-4D97-AF65-F5344CB8AC3E}">
        <p14:creationId xmlns:p14="http://schemas.microsoft.com/office/powerpoint/2010/main" val="2293963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2.1.1 </a:t>
            </a:r>
            <a:r>
              <a:rPr lang="en-US" dirty="0"/>
              <a:t>Identify blockchain vulnerabilities</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fontScale="92500"/>
          </a:bodyPr>
          <a:lstStyle/>
          <a:p>
            <a:pPr marL="342900" indent="-342900">
              <a:buFont typeface="Arial" pitchFamily="34" charset="0"/>
              <a:buChar char="•"/>
            </a:pPr>
            <a:r>
              <a:rPr lang="en-US" dirty="0"/>
              <a:t>Both private and public blockchains can be manipulated and trusting them blindly may well lead to disaster. </a:t>
            </a:r>
          </a:p>
          <a:p>
            <a:pPr marL="342900" indent="-342900">
              <a:buFont typeface="Arial" pitchFamily="34" charset="0"/>
              <a:buChar char="•"/>
            </a:pPr>
            <a:r>
              <a:rPr lang="en-US" dirty="0"/>
              <a:t>There are three key vulnerabilities to blockchains and distributed ledgers.</a:t>
            </a:r>
          </a:p>
          <a:p>
            <a:pPr marL="1085850" lvl="1" indent="-342900">
              <a:buFont typeface="Arial" pitchFamily="34" charset="0"/>
              <a:buChar char="•"/>
            </a:pPr>
            <a:r>
              <a:rPr lang="en-US" dirty="0"/>
              <a:t>Smart contract vulnerabilities</a:t>
            </a:r>
          </a:p>
          <a:p>
            <a:pPr marL="1485900" lvl="2" indent="-342900"/>
            <a:r>
              <a:rPr lang="en-US" dirty="0"/>
              <a:t>Code can contain vulnerabilities and can be executed in unexpected ways. There are examples where faulty smart contract code resulted in the loss of millions of tokens.</a:t>
            </a:r>
          </a:p>
          <a:p>
            <a:pPr marL="1085850" lvl="1" indent="-342900">
              <a:buFont typeface="Arial" pitchFamily="34" charset="0"/>
              <a:buChar char="•"/>
            </a:pPr>
            <a:r>
              <a:rPr lang="en-US" dirty="0"/>
              <a:t>Centralized public networks Proof of Work (</a:t>
            </a:r>
            <a:r>
              <a:rPr lang="en-US" dirty="0" err="1"/>
              <a:t>PoW</a:t>
            </a:r>
            <a:r>
              <a:rPr lang="en-US" dirty="0"/>
              <a:t>) </a:t>
            </a:r>
          </a:p>
          <a:p>
            <a:pPr marL="1485900" lvl="2" indent="-342900"/>
            <a:r>
              <a:rPr lang="en-US" dirty="0" err="1"/>
              <a:t>PoW</a:t>
            </a:r>
            <a:r>
              <a:rPr lang="en-US" dirty="0"/>
              <a:t> public </a:t>
            </a:r>
            <a:r>
              <a:rPr lang="en-US" dirty="0" err="1"/>
              <a:t>blockchains</a:t>
            </a:r>
            <a:r>
              <a:rPr lang="en-US" dirty="0"/>
              <a:t> are only as strong as they are decentralized.</a:t>
            </a:r>
          </a:p>
          <a:p>
            <a:pPr marL="1085850" lvl="1" indent="-342900">
              <a:buFont typeface="Arial" pitchFamily="34" charset="0"/>
              <a:buChar char="•"/>
            </a:pPr>
            <a:r>
              <a:rPr lang="en-US" dirty="0"/>
              <a:t>Centralized private networks</a:t>
            </a:r>
          </a:p>
          <a:p>
            <a:pPr marL="1485900" lvl="2" indent="-342900"/>
            <a:r>
              <a:rPr lang="en-US" dirty="0"/>
              <a:t>Centralized private networks usually don’t have cryptocurrency, which makes them less interesting for hackers. They also have less resources for example for bug finding.</a:t>
            </a:r>
          </a:p>
        </p:txBody>
      </p:sp>
    </p:spTree>
    <p:extLst>
      <p:ext uri="{BB962C8B-B14F-4D97-AF65-F5344CB8AC3E}">
        <p14:creationId xmlns:p14="http://schemas.microsoft.com/office/powerpoint/2010/main" val="502014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2.1.2 </a:t>
            </a:r>
            <a:r>
              <a:rPr lang="en-US" dirty="0"/>
              <a:t>Identify the risks community fractures and feuds pose to a blockchain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4421" y="1628777"/>
            <a:ext cx="10943167" cy="2160263"/>
          </a:xfrm>
        </p:spPr>
        <p:txBody>
          <a:bodyPr/>
          <a:lstStyle/>
          <a:p>
            <a:pPr marL="342900" indent="-342900">
              <a:buFont typeface="Arial" pitchFamily="34" charset="0"/>
              <a:buChar char="•"/>
            </a:pPr>
            <a:r>
              <a:rPr lang="en-US" dirty="0"/>
              <a:t>Narcissism of small differences: communities with adjoining territories and close relationships are more likely to fight. </a:t>
            </a:r>
          </a:p>
          <a:p>
            <a:pPr marL="342900" indent="-342900">
              <a:buFont typeface="Arial" pitchFamily="34" charset="0"/>
              <a:buChar char="•"/>
            </a:pPr>
            <a:r>
              <a:rPr lang="en-US" dirty="0"/>
              <a:t>The rifts in the communities go all the way down to the code.</a:t>
            </a:r>
          </a:p>
        </p:txBody>
      </p:sp>
    </p:spTree>
    <p:extLst>
      <p:ext uri="{BB962C8B-B14F-4D97-AF65-F5344CB8AC3E}">
        <p14:creationId xmlns:p14="http://schemas.microsoft.com/office/powerpoint/2010/main" val="3654000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2.1.3 </a:t>
            </a:r>
            <a:r>
              <a:rPr lang="en-US" dirty="0"/>
              <a:t>Identify the risks fraud and scams pose to a blockchain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594789" y="1556792"/>
            <a:ext cx="10972799" cy="4680622"/>
          </a:xfrm>
        </p:spPr>
        <p:txBody>
          <a:bodyPr>
            <a:normAutofit fontScale="92500"/>
          </a:bodyPr>
          <a:lstStyle/>
          <a:p>
            <a:r>
              <a:rPr lang="en-US" dirty="0"/>
              <a:t>Old crimes unfolding in new ways</a:t>
            </a:r>
          </a:p>
          <a:p>
            <a:pPr marL="342900" indent="-342900">
              <a:buFont typeface="Arial" pitchFamily="34" charset="0"/>
              <a:buChar char="•"/>
            </a:pPr>
            <a:r>
              <a:rPr lang="en-US" u="sng" dirty="0"/>
              <a:t>Advanced fee schemes </a:t>
            </a:r>
            <a:r>
              <a:rPr lang="en-US" dirty="0"/>
              <a:t>- A fraudster convinces you to pay money for something in anticipation of receiving something of greater value at a later time. In the end, you as the victim receive nothing.</a:t>
            </a:r>
          </a:p>
          <a:p>
            <a:pPr marL="342900" indent="-342900">
              <a:buFont typeface="Arial" pitchFamily="34" charset="0"/>
              <a:buChar char="•"/>
            </a:pPr>
            <a:r>
              <a:rPr lang="en-US" u="sng" dirty="0"/>
              <a:t>Identity theft and credit card fraud </a:t>
            </a:r>
            <a:r>
              <a:rPr lang="en-US" dirty="0"/>
              <a:t>- A fraudster steals your credit card and uses it. </a:t>
            </a:r>
          </a:p>
          <a:p>
            <a:pPr marL="342900" indent="-342900">
              <a:buFont typeface="Arial" pitchFamily="34" charset="0"/>
              <a:buChar char="•"/>
            </a:pPr>
            <a:r>
              <a:rPr lang="en-US" u="sng" dirty="0"/>
              <a:t>Internet and device hacking </a:t>
            </a:r>
            <a:r>
              <a:rPr lang="en-US" dirty="0"/>
              <a:t>- Tokens and cryptocurrency are only as secure as the device and internet connection. Hackers target wealthy individuals believed to have cryptocurrencies and tokens. </a:t>
            </a:r>
          </a:p>
          <a:p>
            <a:pPr marL="342900" indent="-342900">
              <a:buFont typeface="Arial" pitchFamily="34" charset="0"/>
              <a:buChar char="•"/>
            </a:pPr>
            <a:r>
              <a:rPr lang="en-US" u="sng" dirty="0"/>
              <a:t>Market manipulation </a:t>
            </a:r>
            <a:r>
              <a:rPr lang="en-US" dirty="0"/>
              <a:t>- All non-stable tokens and cryptocurrencies experience “pump and dump”.</a:t>
            </a:r>
          </a:p>
          <a:p>
            <a:pPr marL="342900" indent="-342900">
              <a:buFont typeface="Arial" pitchFamily="34" charset="0"/>
              <a:buChar char="•"/>
            </a:pPr>
            <a:r>
              <a:rPr lang="en-US" u="sng" dirty="0"/>
              <a:t>Pyramid and Ponzi schemes </a:t>
            </a:r>
            <a:r>
              <a:rPr lang="en-US" dirty="0"/>
              <a:t>- Pyramid and “Ponzi” schemes promise high financial returns or dividends.</a:t>
            </a:r>
          </a:p>
          <a:p>
            <a:pPr marL="342900" indent="-342900">
              <a:buFont typeface="Arial" pitchFamily="34" charset="0"/>
              <a:buChar char="•"/>
            </a:pPr>
            <a:endParaRPr lang="en-US" dirty="0"/>
          </a:p>
          <a:p>
            <a:pPr marL="342900" indent="-342900">
              <a:buFont typeface="Arial" pitchFamily="34" charset="0"/>
              <a:buChar char="•"/>
            </a:pPr>
            <a:endParaRPr lang="en-GB" dirty="0"/>
          </a:p>
          <a:p>
            <a:pPr marL="342900" indent="-342900">
              <a:buFont typeface="Arial" pitchFamily="34" charset="0"/>
              <a:buChar char="•"/>
            </a:pPr>
            <a:endParaRPr lang="en-US" dirty="0"/>
          </a:p>
          <a:p>
            <a:pPr marL="1085850" lvl="1" indent="-342900">
              <a:buFont typeface="Arial" pitchFamily="34" charset="0"/>
              <a:buChar char="•"/>
            </a:pPr>
            <a:endParaRPr lang="en-US" dirty="0"/>
          </a:p>
        </p:txBody>
      </p:sp>
    </p:spTree>
    <p:extLst>
      <p:ext uri="{BB962C8B-B14F-4D97-AF65-F5344CB8AC3E}">
        <p14:creationId xmlns:p14="http://schemas.microsoft.com/office/powerpoint/2010/main" val="723699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2.2 Blockchain risk Mitigation</a:t>
            </a:r>
            <a:endParaRPr lang="en-GB" dirty="0"/>
          </a:p>
        </p:txBody>
      </p:sp>
    </p:spTree>
    <p:extLst>
      <p:ext uri="{BB962C8B-B14F-4D97-AF65-F5344CB8AC3E}">
        <p14:creationId xmlns:p14="http://schemas.microsoft.com/office/powerpoint/2010/main" val="3629397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2.2.1 </a:t>
            </a:r>
            <a:r>
              <a:rPr lang="en-US" dirty="0"/>
              <a:t>Explain how the additional blockchain elements can be used to mitigate blockchain risks</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lnSpcReduction="10000"/>
          </a:bodyPr>
          <a:lstStyle/>
          <a:p>
            <a:r>
              <a:rPr lang="en-US" dirty="0"/>
              <a:t>Large institutions have been picking apart the elements of </a:t>
            </a:r>
            <a:r>
              <a:rPr lang="en-US" dirty="0" err="1"/>
              <a:t>blockchain</a:t>
            </a:r>
            <a:r>
              <a:rPr lang="en-US" dirty="0"/>
              <a:t> they like best. Many institutions see the benefit of having a shared distributed ledger.</a:t>
            </a:r>
          </a:p>
          <a:p>
            <a:pPr marL="342900" indent="-342900">
              <a:buFont typeface="Arial" pitchFamily="34" charset="0"/>
              <a:buChar char="•"/>
            </a:pPr>
            <a:r>
              <a:rPr lang="en-US" dirty="0"/>
              <a:t>Distributed ledger technology (DLT) is a network of known parties collaborating in the creation and balances of a shared record. </a:t>
            </a:r>
          </a:p>
          <a:p>
            <a:pPr marL="342900" indent="-342900">
              <a:buFont typeface="Arial" pitchFamily="34" charset="0"/>
              <a:buChar char="•"/>
            </a:pPr>
            <a:r>
              <a:rPr lang="en-US" dirty="0"/>
              <a:t>DLT does not have miners.</a:t>
            </a:r>
          </a:p>
          <a:p>
            <a:pPr marL="342900" indent="-342900">
              <a:buFont typeface="Arial" pitchFamily="34" charset="0"/>
              <a:buChar char="•"/>
            </a:pPr>
            <a:r>
              <a:rPr lang="en-US" dirty="0"/>
              <a:t>Everyone who has the ledger and the ability to edit has incentives to maintain its integrity. </a:t>
            </a:r>
          </a:p>
          <a:p>
            <a:pPr marL="342900" indent="-342900">
              <a:buFont typeface="Arial" pitchFamily="34" charset="0"/>
              <a:buChar char="•"/>
            </a:pPr>
            <a:r>
              <a:rPr lang="en-US" dirty="0"/>
              <a:t>DLT has no cryptocurrency but can be used to issue a token that can operate like a cryptocurrency. </a:t>
            </a:r>
          </a:p>
          <a:p>
            <a:pPr marL="342900" indent="-342900">
              <a:buFont typeface="Arial" pitchFamily="34" charset="0"/>
              <a:buChar char="•"/>
            </a:pPr>
            <a:r>
              <a:rPr lang="en-US" dirty="0"/>
              <a:t>DLT networks are not decentralized. Whoever creates a distributed ledger has complete control.</a:t>
            </a:r>
          </a:p>
        </p:txBody>
      </p:sp>
    </p:spTree>
    <p:extLst>
      <p:ext uri="{BB962C8B-B14F-4D97-AF65-F5344CB8AC3E}">
        <p14:creationId xmlns:p14="http://schemas.microsoft.com/office/powerpoint/2010/main" val="1740289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2.2.2 </a:t>
            </a:r>
            <a:r>
              <a:rPr lang="en-US" dirty="0"/>
              <a:t>Explain the role of the public witness in a blockchain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3392" y="1340768"/>
            <a:ext cx="10943167" cy="4824536"/>
          </a:xfrm>
        </p:spPr>
        <p:txBody>
          <a:bodyPr>
            <a:normAutofit/>
          </a:bodyPr>
          <a:lstStyle/>
          <a:p>
            <a:pPr marL="342900" indent="-342900">
              <a:buFont typeface="Arial" pitchFamily="34" charset="0"/>
              <a:buChar char="•"/>
            </a:pPr>
            <a:r>
              <a:rPr lang="en-US" dirty="0"/>
              <a:t>A public witness is a person that is attesting to a fact or event. </a:t>
            </a:r>
          </a:p>
          <a:p>
            <a:pPr marL="342900" indent="-342900">
              <a:buFont typeface="Arial" pitchFamily="34" charset="0"/>
              <a:buChar char="•"/>
            </a:pPr>
            <a:r>
              <a:rPr lang="en-US" dirty="0"/>
              <a:t>Their testimony allows others to believe that something took place.</a:t>
            </a:r>
          </a:p>
          <a:p>
            <a:pPr marL="342900" indent="-342900">
              <a:buFont typeface="Arial" pitchFamily="34" charset="0"/>
              <a:buChar char="•"/>
            </a:pPr>
            <a:r>
              <a:rPr lang="en-US" dirty="0"/>
              <a:t>Each node on a </a:t>
            </a:r>
            <a:r>
              <a:rPr lang="en-US" dirty="0" err="1"/>
              <a:t>blockchain</a:t>
            </a:r>
            <a:r>
              <a:rPr lang="en-US" dirty="0"/>
              <a:t> network is witnessing information.</a:t>
            </a:r>
          </a:p>
          <a:p>
            <a:pPr marL="342900" indent="-342900">
              <a:buFont typeface="Arial" pitchFamily="34" charset="0"/>
              <a:buChar char="•"/>
            </a:pPr>
            <a:r>
              <a:rPr lang="en-US" dirty="0"/>
              <a:t>It is attesting to its accuracy and truthfulness at a later date.</a:t>
            </a:r>
          </a:p>
          <a:p>
            <a:pPr marL="342900" indent="-342900">
              <a:buFont typeface="Arial" pitchFamily="34" charset="0"/>
              <a:buChar char="•"/>
            </a:pPr>
            <a:r>
              <a:rPr lang="en-US" dirty="0"/>
              <a:t>Each node holds an independent archive of all the transactions that have occurred on its </a:t>
            </a:r>
            <a:r>
              <a:rPr lang="en-US" dirty="0" err="1"/>
              <a:t>blockchain</a:t>
            </a:r>
            <a:r>
              <a:rPr lang="en-US" dirty="0"/>
              <a:t> network. </a:t>
            </a:r>
          </a:p>
          <a:p>
            <a:pPr marL="342900" indent="-342900">
              <a:buFont typeface="Arial" pitchFamily="34" charset="0"/>
              <a:buChar char="•"/>
            </a:pPr>
            <a:r>
              <a:rPr lang="en-US" dirty="0"/>
              <a:t>A node hears a “history” and then “chooses” what to do based on the rules of that </a:t>
            </a:r>
            <a:r>
              <a:rPr lang="en-US" dirty="0" err="1"/>
              <a:t>blockchain</a:t>
            </a:r>
            <a:r>
              <a:rPr lang="en-US" dirty="0"/>
              <a:t>.</a:t>
            </a:r>
          </a:p>
          <a:p>
            <a:pPr marL="342900" indent="-342900">
              <a:buFont typeface="Arial" pitchFamily="34" charset="0"/>
              <a:buChar char="•"/>
            </a:pPr>
            <a:r>
              <a:rPr lang="en-US" dirty="0"/>
              <a:t>The majority of nodes agree to these rules and operate under them</a:t>
            </a:r>
          </a:p>
          <a:p>
            <a:pPr marL="342900" indent="-342900">
              <a:buFont typeface="Arial" pitchFamily="34" charset="0"/>
              <a:buChar char="•"/>
            </a:pPr>
            <a:r>
              <a:rPr lang="en-US" dirty="0"/>
              <a:t>When only a few nodes disagree on the history of a </a:t>
            </a:r>
            <a:r>
              <a:rPr lang="en-US" dirty="0" err="1"/>
              <a:t>blockchain</a:t>
            </a:r>
            <a:r>
              <a:rPr lang="en-US" dirty="0"/>
              <a:t>, they are ignored.</a:t>
            </a:r>
            <a:endParaRPr lang="en-GB" dirty="0"/>
          </a:p>
          <a:p>
            <a:pPr marL="342900" indent="-342900">
              <a:buFont typeface="Arial" pitchFamily="34" charset="0"/>
              <a:buChar char="•"/>
            </a:pPr>
            <a:endParaRPr lang="en-US" dirty="0"/>
          </a:p>
          <a:p>
            <a:pPr marL="342900" indent="-342900">
              <a:buFont typeface="Arial" pitchFamily="34" charset="0"/>
              <a:buChar char="•"/>
            </a:pPr>
            <a:endParaRPr lang="en-US" dirty="0"/>
          </a:p>
          <a:p>
            <a:pPr marL="342900" indent="-342900">
              <a:buFont typeface="Arial" pitchFamily="34" charset="0"/>
              <a:buChar char="•"/>
            </a:pPr>
            <a:endParaRPr lang="en-US" dirty="0"/>
          </a:p>
        </p:txBody>
      </p:sp>
    </p:spTree>
    <p:extLst>
      <p:ext uri="{BB962C8B-B14F-4D97-AF65-F5344CB8AC3E}">
        <p14:creationId xmlns:p14="http://schemas.microsoft.com/office/powerpoint/2010/main" val="110242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p:txBody>
          <a:bodyPr>
            <a:noAutofit/>
          </a:bodyPr>
          <a:lstStyle/>
          <a:p>
            <a:r>
              <a:rPr lang="nl-NL" sz="3600" dirty="0"/>
              <a:t>Program </a:t>
            </a:r>
            <a:r>
              <a:rPr lang="nl-NL" sz="3600" dirty="0" err="1"/>
              <a:t>Overview</a:t>
            </a:r>
            <a:endParaRPr lang="en-US" sz="1400" dirty="0"/>
          </a:p>
        </p:txBody>
      </p:sp>
      <p:pic>
        <p:nvPicPr>
          <p:cNvPr id="5" name="Picture 4">
            <a:extLst>
              <a:ext uri="{FF2B5EF4-FFF2-40B4-BE49-F238E27FC236}">
                <a16:creationId xmlns:a16="http://schemas.microsoft.com/office/drawing/2014/main" id="{6027B7B4-63C9-4DE8-92AB-37EEE7A1AE0E}"/>
              </a:ext>
              <a:ext uri="{C183D7F6-B498-43B3-948B-1728B52AA6E4}">
                <adec:decorative xmlns:adec="http://schemas.microsoft.com/office/drawing/2017/decorative" val="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7688" y="1110753"/>
            <a:ext cx="5616624" cy="5472608"/>
          </a:xfrm>
          <a:prstGeom prst="rect">
            <a:avLst/>
          </a:prstGeom>
          <a:noFill/>
          <a:ln>
            <a:noFill/>
          </a:ln>
        </p:spPr>
      </p:pic>
    </p:spTree>
    <p:extLst>
      <p:ext uri="{BB962C8B-B14F-4D97-AF65-F5344CB8AC3E}">
        <p14:creationId xmlns:p14="http://schemas.microsoft.com/office/powerpoint/2010/main" val="2654043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 Applications of a Blockchain</a:t>
            </a:r>
            <a:endParaRPr lang="en-GB" cap="none" dirty="0">
              <a:latin typeface="Montserrat Medium" panose="00000600000000000000" pitchFamily="2" charset="0"/>
            </a:endParaRPr>
          </a:p>
        </p:txBody>
      </p:sp>
    </p:spTree>
    <p:extLst>
      <p:ext uri="{BB962C8B-B14F-4D97-AF65-F5344CB8AC3E}">
        <p14:creationId xmlns:p14="http://schemas.microsoft.com/office/powerpoint/2010/main" val="1213283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 Blockchain Use Case</a:t>
            </a:r>
            <a:endParaRPr lang="en-GB" dirty="0"/>
          </a:p>
        </p:txBody>
      </p:sp>
    </p:spTree>
    <p:extLst>
      <p:ext uri="{BB962C8B-B14F-4D97-AF65-F5344CB8AC3E}">
        <p14:creationId xmlns:p14="http://schemas.microsoft.com/office/powerpoint/2010/main" val="3226101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9"/>
            <a:ext cx="10972800" cy="1143000"/>
          </a:xfrm>
        </p:spPr>
        <p:txBody>
          <a:bodyPr>
            <a:normAutofit fontScale="90000"/>
          </a:bodyPr>
          <a:lstStyle/>
          <a:p>
            <a:r>
              <a:rPr lang="en-GB" dirty="0"/>
              <a:t>3.1.1 E</a:t>
            </a:r>
            <a:r>
              <a:rPr lang="en-US" dirty="0" err="1"/>
              <a:t>xplain</a:t>
            </a:r>
            <a:r>
              <a:rPr lang="en-US" dirty="0"/>
              <a:t> in which scenarios a blockchain is useful</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fontScale="85000" lnSpcReduction="20000"/>
          </a:bodyPr>
          <a:lstStyle/>
          <a:p>
            <a:r>
              <a:rPr lang="en-US" dirty="0"/>
              <a:t>Four primary use cases of </a:t>
            </a:r>
            <a:r>
              <a:rPr lang="en-US" dirty="0" err="1"/>
              <a:t>blockchain</a:t>
            </a:r>
            <a:r>
              <a:rPr lang="en-US" dirty="0"/>
              <a:t> technology: </a:t>
            </a:r>
          </a:p>
          <a:p>
            <a:pPr marL="342900" indent="-342900">
              <a:buFont typeface="Arial" pitchFamily="34" charset="0"/>
              <a:buChar char="•"/>
            </a:pPr>
            <a:r>
              <a:rPr lang="en-US" dirty="0"/>
              <a:t>Tokenization</a:t>
            </a:r>
          </a:p>
          <a:p>
            <a:pPr marL="1085850" lvl="1" indent="-342900">
              <a:buFont typeface="Arial" pitchFamily="34" charset="0"/>
              <a:buChar char="•"/>
            </a:pPr>
            <a:r>
              <a:rPr lang="en-US" dirty="0"/>
              <a:t>Tokenization can be applied to regulated financial instruments such as equities and bonds, tangible assets such as real estate.</a:t>
            </a:r>
          </a:p>
          <a:p>
            <a:pPr marL="342900" indent="-342900">
              <a:buFont typeface="Arial" pitchFamily="34" charset="0"/>
              <a:buChar char="•"/>
            </a:pPr>
            <a:r>
              <a:rPr lang="en-US" dirty="0"/>
              <a:t>Digital identity</a:t>
            </a:r>
          </a:p>
          <a:p>
            <a:pPr marL="1085850" lvl="1" indent="-342900">
              <a:buFont typeface="Arial" pitchFamily="34" charset="0"/>
              <a:buChar char="•"/>
            </a:pPr>
            <a:r>
              <a:rPr lang="en-US" dirty="0"/>
              <a:t>Blockchain technology can eliminate the need for intermediaries and enable people to have full control over their digital and legal identity. </a:t>
            </a:r>
          </a:p>
          <a:p>
            <a:pPr marL="342900" indent="-342900">
              <a:buFont typeface="Arial" pitchFamily="34" charset="0"/>
              <a:buChar char="•"/>
            </a:pPr>
            <a:r>
              <a:rPr lang="en-US" dirty="0"/>
              <a:t>Transfer of value</a:t>
            </a:r>
          </a:p>
          <a:p>
            <a:pPr marL="1085850" lvl="1" indent="-342900">
              <a:buFont typeface="Arial" pitchFamily="34" charset="0"/>
              <a:buChar char="•"/>
            </a:pPr>
            <a:r>
              <a:rPr lang="en-US" dirty="0"/>
              <a:t>It can be used to allow smart connected devices to buy and sell items autonomously. </a:t>
            </a:r>
            <a:r>
              <a:rPr lang="en-US" dirty="0" err="1"/>
              <a:t>Blockchain</a:t>
            </a:r>
            <a:r>
              <a:rPr lang="en-US" dirty="0"/>
              <a:t> technology does this by creating a secure means of directly authenticating </a:t>
            </a:r>
            <a:r>
              <a:rPr lang="en-US" dirty="0" err="1"/>
              <a:t>IoT</a:t>
            </a:r>
            <a:r>
              <a:rPr lang="en-US" dirty="0"/>
              <a:t> devices without a certification authority. </a:t>
            </a:r>
          </a:p>
          <a:p>
            <a:pPr marL="342900" indent="-342900">
              <a:buFont typeface="Arial" pitchFamily="34" charset="0"/>
              <a:buChar char="•"/>
            </a:pPr>
            <a:r>
              <a:rPr lang="en-US" dirty="0"/>
              <a:t>Decentralized Applications.</a:t>
            </a:r>
          </a:p>
          <a:p>
            <a:pPr marL="1085850" lvl="1" indent="-342900">
              <a:buFont typeface="Arial" pitchFamily="34" charset="0"/>
              <a:buChar char="•"/>
            </a:pPr>
            <a:r>
              <a:rPr lang="en-US" dirty="0"/>
              <a:t>EOS enables the development and hosting of decentralized apps differently, allowing for more scalability, speed, and flexibility.</a:t>
            </a:r>
          </a:p>
        </p:txBody>
      </p:sp>
    </p:spTree>
    <p:extLst>
      <p:ext uri="{BB962C8B-B14F-4D97-AF65-F5344CB8AC3E}">
        <p14:creationId xmlns:p14="http://schemas.microsoft.com/office/powerpoint/2010/main" val="3753305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3.2 Blockchain Technology Supporting Businesses</a:t>
            </a:r>
            <a:endParaRPr lang="en-GB" dirty="0"/>
          </a:p>
        </p:txBody>
      </p:sp>
    </p:spTree>
    <p:extLst>
      <p:ext uri="{BB962C8B-B14F-4D97-AF65-F5344CB8AC3E}">
        <p14:creationId xmlns:p14="http://schemas.microsoft.com/office/powerpoint/2010/main" val="3765199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3.2.1 </a:t>
            </a:r>
            <a:r>
              <a:rPr lang="en-US" dirty="0"/>
              <a:t>Explain how cryptocurrencies are used</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fontScale="92500"/>
          </a:bodyPr>
          <a:lstStyle/>
          <a:p>
            <a:pPr marL="342900" indent="-342900">
              <a:buFont typeface="Arial" pitchFamily="34" charset="0"/>
              <a:buChar char="•"/>
            </a:pPr>
            <a:r>
              <a:rPr lang="en-US" dirty="0"/>
              <a:t>The difference between a </a:t>
            </a:r>
            <a:r>
              <a:rPr lang="en-US" dirty="0" err="1"/>
              <a:t>cryptocurrency</a:t>
            </a:r>
            <a:r>
              <a:rPr lang="en-US" dirty="0"/>
              <a:t> and a token lies in the reason they are created. </a:t>
            </a:r>
          </a:p>
          <a:p>
            <a:pPr marL="342900" indent="-342900">
              <a:buFont typeface="Arial" pitchFamily="34" charset="0"/>
              <a:buChar char="•"/>
            </a:pPr>
            <a:r>
              <a:rPr lang="en-US" dirty="0"/>
              <a:t>A token is created by a single party that would like to account for something of value. This may be a payment coupon, stock in a company, or licenses for software. </a:t>
            </a:r>
          </a:p>
          <a:p>
            <a:pPr marL="342900" indent="-342900">
              <a:buFont typeface="Arial" pitchFamily="34" charset="0"/>
              <a:buChar char="•"/>
            </a:pPr>
            <a:r>
              <a:rPr lang="en-US" dirty="0"/>
              <a:t>In contrast, a </a:t>
            </a:r>
            <a:r>
              <a:rPr lang="en-US" dirty="0" err="1"/>
              <a:t>blockchain</a:t>
            </a:r>
            <a:r>
              <a:rPr lang="en-US" dirty="0"/>
              <a:t> network generates a </a:t>
            </a:r>
            <a:r>
              <a:rPr lang="en-US" dirty="0" err="1"/>
              <a:t>cryptocurrency</a:t>
            </a:r>
            <a:r>
              <a:rPr lang="en-US" dirty="0"/>
              <a:t> as a reward mechanism for nodes that facilitate the upkeep of its shared database. </a:t>
            </a:r>
          </a:p>
          <a:p>
            <a:pPr marL="342900" indent="-342900">
              <a:buFont typeface="Arial" pitchFamily="34" charset="0"/>
              <a:buChar char="•"/>
            </a:pPr>
            <a:r>
              <a:rPr lang="en-US" dirty="0" err="1"/>
              <a:t>Cryptocurrencies</a:t>
            </a:r>
            <a:r>
              <a:rPr lang="en-US" dirty="0"/>
              <a:t> are generated over time by the </a:t>
            </a:r>
            <a:r>
              <a:rPr lang="en-US" dirty="0" err="1"/>
              <a:t>blockchain’s</a:t>
            </a:r>
            <a:r>
              <a:rPr lang="en-US" dirty="0"/>
              <a:t> algorithm and in response to actions taken on the </a:t>
            </a:r>
            <a:r>
              <a:rPr lang="en-US" dirty="0" err="1"/>
              <a:t>blockchain</a:t>
            </a:r>
            <a:r>
              <a:rPr lang="en-US" dirty="0"/>
              <a:t> network. Tokens are often generated all at once.</a:t>
            </a:r>
          </a:p>
          <a:p>
            <a:pPr marL="342900" indent="-342900">
              <a:buFont typeface="Arial" pitchFamily="34" charset="0"/>
              <a:buChar char="•"/>
            </a:pPr>
            <a:r>
              <a:rPr lang="en-US" dirty="0" err="1"/>
              <a:t>Cryptocurrencies</a:t>
            </a:r>
            <a:r>
              <a:rPr lang="en-US" dirty="0"/>
              <a:t> are not backed by gold or the future output of a country like other currencies. Owning </a:t>
            </a:r>
            <a:r>
              <a:rPr lang="en-US" dirty="0" err="1"/>
              <a:t>cryptocurrency</a:t>
            </a:r>
            <a:r>
              <a:rPr lang="en-US" dirty="0"/>
              <a:t> means that you are in possession of a private key that allows you to send it to another public address.</a:t>
            </a:r>
          </a:p>
        </p:txBody>
      </p:sp>
    </p:spTree>
    <p:extLst>
      <p:ext uri="{BB962C8B-B14F-4D97-AF65-F5344CB8AC3E}">
        <p14:creationId xmlns:p14="http://schemas.microsoft.com/office/powerpoint/2010/main" val="722453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3.2.2 </a:t>
            </a:r>
            <a:r>
              <a:rPr lang="en-US" dirty="0"/>
              <a:t>Identify the blockchain technology used in a scenario</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fontScale="77500" lnSpcReduction="20000"/>
          </a:bodyPr>
          <a:lstStyle/>
          <a:p>
            <a:pPr marL="342900" indent="-342900">
              <a:buFont typeface="Arial" panose="020B0604020202020204" pitchFamily="34" charset="0"/>
              <a:buChar char="•"/>
            </a:pPr>
            <a:r>
              <a:rPr lang="en-US" dirty="0"/>
              <a:t>Type of blockchain</a:t>
            </a:r>
          </a:p>
          <a:p>
            <a:pPr marL="1085850" lvl="1" indent="-342900">
              <a:buFont typeface="Arial" panose="020B0604020202020204" pitchFamily="34" charset="0"/>
              <a:buChar char="•"/>
            </a:pPr>
            <a:r>
              <a:rPr lang="en-US" dirty="0"/>
              <a:t>Private blockchain</a:t>
            </a:r>
          </a:p>
          <a:p>
            <a:pPr marL="1085850" lvl="1" indent="-342900">
              <a:buFont typeface="Arial" panose="020B0604020202020204" pitchFamily="34" charset="0"/>
              <a:buChar char="•"/>
            </a:pPr>
            <a:r>
              <a:rPr lang="en-US" dirty="0"/>
              <a:t>Public blockchain</a:t>
            </a:r>
          </a:p>
          <a:p>
            <a:pPr marL="1085850" lvl="1" indent="-342900">
              <a:buFont typeface="Arial" panose="020B0604020202020204" pitchFamily="34" charset="0"/>
              <a:buChar char="•"/>
            </a:pPr>
            <a:r>
              <a:rPr lang="en-US" dirty="0"/>
              <a:t>Hybrid blockchain</a:t>
            </a:r>
          </a:p>
          <a:p>
            <a:pPr marL="342900" indent="-342900">
              <a:buFont typeface="Arial" panose="020B0604020202020204" pitchFamily="34" charset="0"/>
              <a:buChar char="•"/>
            </a:pPr>
            <a:r>
              <a:rPr lang="en-US" dirty="0"/>
              <a:t>Type of network</a:t>
            </a:r>
          </a:p>
          <a:p>
            <a:pPr marL="1085850" lvl="1" indent="-342900">
              <a:buFont typeface="Arial" panose="020B0604020202020204" pitchFamily="34" charset="0"/>
              <a:buChar char="•"/>
            </a:pPr>
            <a:r>
              <a:rPr lang="en-US" dirty="0"/>
              <a:t>Bitcoin</a:t>
            </a:r>
          </a:p>
          <a:p>
            <a:pPr marL="1085850" lvl="1" indent="-342900">
              <a:buFont typeface="Arial" panose="020B0604020202020204" pitchFamily="34" charset="0"/>
              <a:buChar char="•"/>
            </a:pPr>
            <a:r>
              <a:rPr lang="en-US" dirty="0"/>
              <a:t>Ethereum</a:t>
            </a:r>
          </a:p>
          <a:p>
            <a:pPr marL="1085850" lvl="1" indent="-342900">
              <a:buFont typeface="Arial" panose="020B0604020202020204" pitchFamily="34" charset="0"/>
              <a:buChar char="•"/>
            </a:pPr>
            <a:r>
              <a:rPr lang="en-US" dirty="0"/>
              <a:t>Hyperledger</a:t>
            </a:r>
          </a:p>
          <a:p>
            <a:pPr marL="1085850" lvl="1" indent="-342900">
              <a:buFont typeface="Arial" panose="020B0604020202020204" pitchFamily="34" charset="0"/>
              <a:buChar char="•"/>
            </a:pPr>
            <a:r>
              <a:rPr lang="en-US" dirty="0"/>
              <a:t>EOS</a:t>
            </a:r>
          </a:p>
          <a:p>
            <a:pPr marL="1085850" lvl="1" indent="-342900">
              <a:buFont typeface="Arial" panose="020B0604020202020204" pitchFamily="34" charset="0"/>
              <a:buChar char="•"/>
            </a:pPr>
            <a:r>
              <a:rPr lang="en-US" dirty="0"/>
              <a:t>Waves</a:t>
            </a:r>
          </a:p>
          <a:p>
            <a:pPr marL="342900" indent="-342900">
              <a:buFont typeface="Arial" panose="020B0604020202020204" pitchFamily="34" charset="0"/>
              <a:buChar char="•"/>
            </a:pPr>
            <a:r>
              <a:rPr lang="en-US" dirty="0"/>
              <a:t>Type of technology</a:t>
            </a:r>
          </a:p>
          <a:p>
            <a:pPr marL="1085850" lvl="1" indent="-342900">
              <a:buFont typeface="Arial" panose="020B0604020202020204" pitchFamily="34" charset="0"/>
              <a:buChar char="•"/>
            </a:pPr>
            <a:r>
              <a:rPr lang="en-US" dirty="0"/>
              <a:t>Distributed ledger</a:t>
            </a:r>
          </a:p>
          <a:p>
            <a:pPr marL="1085850" lvl="1" indent="-342900">
              <a:buFont typeface="Arial" panose="020B0604020202020204" pitchFamily="34" charset="0"/>
              <a:buChar char="•"/>
            </a:pPr>
            <a:r>
              <a:rPr lang="en-US" dirty="0"/>
              <a:t>Smart contracts</a:t>
            </a:r>
          </a:p>
          <a:p>
            <a:pPr marL="1085850" lvl="1" indent="-342900">
              <a:buFont typeface="Arial" panose="020B0604020202020204" pitchFamily="34" charset="0"/>
              <a:buChar char="•"/>
            </a:pPr>
            <a:r>
              <a:rPr lang="en-US" dirty="0"/>
              <a:t>Digital fiat currency</a:t>
            </a:r>
          </a:p>
          <a:p>
            <a:pPr marL="1085850" lvl="1" indent="-342900">
              <a:buFont typeface="Arial" panose="020B0604020202020204" pitchFamily="34" charset="0"/>
              <a:buChar char="•"/>
            </a:pPr>
            <a:r>
              <a:rPr lang="en-US" dirty="0"/>
              <a:t>Cryptocurrency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319431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3.2.3 </a:t>
            </a:r>
            <a:r>
              <a:rPr lang="en-US" dirty="0"/>
              <a:t>Differentiate between blockchain networks</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4421" y="1268635"/>
            <a:ext cx="10943167" cy="5040685"/>
          </a:xfrm>
        </p:spPr>
        <p:txBody>
          <a:bodyPr>
            <a:normAutofit fontScale="92500"/>
          </a:bodyPr>
          <a:lstStyle/>
          <a:p>
            <a:r>
              <a:rPr lang="en-US" dirty="0"/>
              <a:t>Blockchain and network</a:t>
            </a:r>
          </a:p>
          <a:p>
            <a:pPr marL="342900" indent="-342900">
              <a:buFont typeface="Arial" pitchFamily="34" charset="0"/>
              <a:buChar char="•"/>
            </a:pPr>
            <a:r>
              <a:rPr lang="en-US" dirty="0" err="1"/>
              <a:t>Blockchain</a:t>
            </a:r>
            <a:endParaRPr lang="en-US" dirty="0"/>
          </a:p>
          <a:p>
            <a:pPr marL="1085850" lvl="1" indent="-342900">
              <a:buFont typeface="Arial" pitchFamily="34" charset="0"/>
              <a:buChar char="•"/>
            </a:pPr>
            <a:r>
              <a:rPr lang="en-US" dirty="0"/>
              <a:t>A </a:t>
            </a:r>
            <a:r>
              <a:rPr lang="en-US" dirty="0" err="1"/>
              <a:t>blockchain</a:t>
            </a:r>
            <a:r>
              <a:rPr lang="en-US" dirty="0"/>
              <a:t> is a public and widely copied record of all the transactions that have ever occurred on a </a:t>
            </a:r>
            <a:r>
              <a:rPr lang="en-US" dirty="0" err="1"/>
              <a:t>blockchain</a:t>
            </a:r>
            <a:r>
              <a:rPr lang="en-US" dirty="0"/>
              <a:t>. This record is often referred to as a ledger</a:t>
            </a:r>
          </a:p>
          <a:p>
            <a:pPr marL="1085850" lvl="1" indent="-342900">
              <a:buFont typeface="Arial" pitchFamily="34" charset="0"/>
              <a:buChar char="•"/>
            </a:pPr>
            <a:r>
              <a:rPr lang="en-US" dirty="0"/>
              <a:t>A ledger within </a:t>
            </a:r>
            <a:r>
              <a:rPr lang="en-US" dirty="0" err="1"/>
              <a:t>blockchain</a:t>
            </a:r>
            <a:r>
              <a:rPr lang="en-US" dirty="0"/>
              <a:t> is a record of events and transactions that have occurred since that </a:t>
            </a:r>
            <a:r>
              <a:rPr lang="en-US" dirty="0" err="1"/>
              <a:t>blockchain’s</a:t>
            </a:r>
            <a:r>
              <a:rPr lang="en-US" dirty="0"/>
              <a:t> inception to the present moment. </a:t>
            </a:r>
          </a:p>
          <a:p>
            <a:pPr marL="342900" indent="-342900">
              <a:buFont typeface="Arial" pitchFamily="34" charset="0"/>
              <a:buChar char="•"/>
            </a:pPr>
            <a:r>
              <a:rPr lang="en-US" dirty="0"/>
              <a:t>Network:</a:t>
            </a:r>
          </a:p>
          <a:p>
            <a:pPr marL="1085850" lvl="1" indent="-342900">
              <a:buFont typeface="Arial" pitchFamily="34" charset="0"/>
              <a:buChar char="•"/>
            </a:pPr>
            <a:r>
              <a:rPr lang="en-US" dirty="0"/>
              <a:t>The record of the transaction is spread across a network of computers that each hold a complete transaction history. </a:t>
            </a:r>
          </a:p>
          <a:p>
            <a:pPr marL="1085850" lvl="1" indent="-342900">
              <a:buFont typeface="Arial" pitchFamily="34" charset="0"/>
              <a:buChar char="•"/>
            </a:pPr>
            <a:r>
              <a:rPr lang="en-US" dirty="0"/>
              <a:t>Blockchain networks do not have a central server. It is a peer-to-peer network and each node communicates directly with other nodes.</a:t>
            </a:r>
          </a:p>
          <a:p>
            <a:pPr marL="1085850" lvl="1" indent="-342900">
              <a:buFont typeface="Arial" pitchFamily="34" charset="0"/>
              <a:buChar char="•"/>
            </a:pPr>
            <a:r>
              <a:rPr lang="en-US" dirty="0"/>
              <a:t>The more nodes there are, the more secure the network is. </a:t>
            </a:r>
          </a:p>
          <a:p>
            <a:pPr marL="342900" indent="-342900">
              <a:buFont typeface="Arial" pitchFamily="34" charset="0"/>
              <a:buChar char="•"/>
            </a:pPr>
            <a:endParaRPr lang="en-US" dirty="0"/>
          </a:p>
        </p:txBody>
      </p:sp>
    </p:spTree>
    <p:extLst>
      <p:ext uri="{BB962C8B-B14F-4D97-AF65-F5344CB8AC3E}">
        <p14:creationId xmlns:p14="http://schemas.microsoft.com/office/powerpoint/2010/main" val="1638053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3.2.3 </a:t>
            </a:r>
            <a:r>
              <a:rPr lang="en-US" dirty="0"/>
              <a:t>Differentiate between blockchain networks</a:t>
            </a:r>
            <a:endParaRPr lang="en-GB" dirty="0"/>
          </a:p>
        </p:txBody>
      </p:sp>
      <p:sp>
        <p:nvSpPr>
          <p:cNvPr id="5" name="Text Placeholder 4">
            <a:extLst>
              <a:ext uri="{FF2B5EF4-FFF2-40B4-BE49-F238E27FC236}">
                <a16:creationId xmlns:a16="http://schemas.microsoft.com/office/drawing/2014/main" id="{7ED85C2D-0F57-4BFB-A90F-FDB4738655BE}"/>
              </a:ext>
            </a:extLst>
          </p:cNvPr>
          <p:cNvSpPr>
            <a:spLocks noGrp="1"/>
          </p:cNvSpPr>
          <p:nvPr>
            <p:ph type="body" sz="quarter" idx="13"/>
          </p:nvPr>
        </p:nvSpPr>
        <p:spPr/>
        <p:txBody>
          <a:bodyPr/>
          <a:lstStyle/>
          <a:p>
            <a:pPr marL="342900" indent="-342900">
              <a:buFont typeface="Arial" panose="020B0604020202020204" pitchFamily="34" charset="0"/>
              <a:buChar char="•"/>
            </a:pPr>
            <a:r>
              <a:rPr lang="en-US" dirty="0"/>
              <a:t>Bitcoin: first blockchain network (bitcoin = name of the currency)</a:t>
            </a:r>
          </a:p>
          <a:p>
            <a:pPr marL="342900" indent="-342900">
              <a:buFont typeface="Arial" panose="020B0604020202020204" pitchFamily="34" charset="0"/>
              <a:buChar char="•"/>
            </a:pPr>
            <a:r>
              <a:rPr lang="en-US" dirty="0"/>
              <a:t>Hyperledger: by Linux; distributed ledger technology (DLT); no cryptocurrency but nodes; private; open source</a:t>
            </a:r>
          </a:p>
          <a:p>
            <a:pPr marL="342900" indent="-342900">
              <a:buFont typeface="Arial" panose="020B0604020202020204" pitchFamily="34" charset="0"/>
              <a:buChar char="•"/>
            </a:pPr>
            <a:r>
              <a:rPr lang="en-US" dirty="0"/>
              <a:t>EOS: a smart contract operating system; user-friendly for decentralized app developers</a:t>
            </a:r>
          </a:p>
          <a:p>
            <a:pPr marL="342900" indent="-342900">
              <a:buFont typeface="Arial" panose="020B0604020202020204" pitchFamily="34" charset="0"/>
              <a:buChar char="•"/>
            </a:pPr>
            <a:r>
              <a:rPr lang="en-US" dirty="0"/>
              <a:t>Ripple: requires that all parties trust and know one another to some extent; replacing some central bank functionality; fast</a:t>
            </a:r>
          </a:p>
          <a:p>
            <a:pPr marL="342900" indent="-342900">
              <a:buFont typeface="Arial" panose="020B0604020202020204" pitchFamily="34" charset="0"/>
              <a:buChar char="•"/>
            </a:pPr>
            <a:r>
              <a:rPr lang="en-US" dirty="0"/>
              <a:t>Ethereum: advanced and accessible</a:t>
            </a:r>
          </a:p>
          <a:p>
            <a:pPr marL="342900" indent="-342900">
              <a:buFont typeface="Arial" panose="020B0604020202020204" pitchFamily="34" charset="0"/>
              <a:buChar char="•"/>
            </a:pPr>
            <a:r>
              <a:rPr lang="en-US" dirty="0"/>
              <a:t>The Waves platform: easy to use; easy creation of decentralized applications (</a:t>
            </a:r>
            <a:r>
              <a:rPr lang="en-US" dirty="0" err="1"/>
              <a:t>DApps</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500639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3.3 Blockchain Technology Supporting People</a:t>
            </a:r>
            <a:endParaRPr lang="en-GB" dirty="0"/>
          </a:p>
        </p:txBody>
      </p:sp>
    </p:spTree>
    <p:extLst>
      <p:ext uri="{BB962C8B-B14F-4D97-AF65-F5344CB8AC3E}">
        <p14:creationId xmlns:p14="http://schemas.microsoft.com/office/powerpoint/2010/main" val="3590658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3.3.1 </a:t>
            </a:r>
            <a:r>
              <a:rPr lang="en-US" dirty="0"/>
              <a:t>Explain the use of smart contracts</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lstStyle/>
          <a:p>
            <a:pPr marL="342900" indent="-342900">
              <a:buFont typeface="Arial" pitchFamily="34" charset="0"/>
              <a:buChar char="•"/>
            </a:pPr>
            <a:r>
              <a:rPr lang="en-US" dirty="0"/>
              <a:t>A smart contract acts as an online contract between two or more parties. </a:t>
            </a:r>
          </a:p>
          <a:p>
            <a:pPr marL="342900" indent="-342900">
              <a:buFont typeface="Arial" pitchFamily="34" charset="0"/>
              <a:buChar char="•"/>
            </a:pPr>
            <a:r>
              <a:rPr lang="en-US" dirty="0"/>
              <a:t>Smart contracts are coded by developers and enforced with Boolean logic, mathematics and encryption</a:t>
            </a:r>
          </a:p>
          <a:p>
            <a:pPr marL="342900" indent="-342900">
              <a:buFont typeface="Arial" pitchFamily="34" charset="0"/>
              <a:buChar char="•"/>
            </a:pPr>
            <a:r>
              <a:rPr lang="en-US" dirty="0"/>
              <a:t>Smart contacts have automated performance and verification.</a:t>
            </a:r>
          </a:p>
          <a:p>
            <a:endParaRPr lang="en-US" dirty="0"/>
          </a:p>
          <a:p>
            <a:r>
              <a:rPr lang="en-US" dirty="0"/>
              <a:t>Example: an automated energy contract to buy power when the price reaches a predetermined rate. The smart contract listens to a data feed from a wind turbine. The code in the contract executes when the wind turbine produces a preset volume of energy. </a:t>
            </a:r>
          </a:p>
        </p:txBody>
      </p:sp>
    </p:spTree>
    <p:extLst>
      <p:ext uri="{BB962C8B-B14F-4D97-AF65-F5344CB8AC3E}">
        <p14:creationId xmlns:p14="http://schemas.microsoft.com/office/powerpoint/2010/main" val="145798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Training schedule</a:t>
            </a:r>
          </a:p>
        </p:txBody>
      </p:sp>
      <p:sp>
        <p:nvSpPr>
          <p:cNvPr id="2" name="Text Placeholder 1">
            <a:extLst>
              <a:ext uri="{FF2B5EF4-FFF2-40B4-BE49-F238E27FC236}">
                <a16:creationId xmlns:a16="http://schemas.microsoft.com/office/drawing/2014/main" id="{664714FB-E9B7-48F9-9ECE-C698F2F15C71}"/>
              </a:ext>
            </a:extLst>
          </p:cNvPr>
          <p:cNvSpPr>
            <a:spLocks noGrp="1"/>
          </p:cNvSpPr>
          <p:nvPr>
            <p:ph type="body" sz="quarter" idx="13"/>
          </p:nvPr>
        </p:nvSpPr>
        <p:spPr/>
        <p:txBody>
          <a:bodyPr/>
          <a:lstStyle/>
          <a:p>
            <a:r>
              <a:rPr lang="en-GB" dirty="0"/>
              <a:t>Blockchain Basics</a:t>
            </a:r>
          </a:p>
          <a:p>
            <a:r>
              <a:rPr lang="en-GB" dirty="0"/>
              <a:t>Blockchain Challenges</a:t>
            </a:r>
          </a:p>
          <a:p>
            <a:r>
              <a:rPr lang="en-GB" dirty="0"/>
              <a:t>Applications of a Blockchain</a:t>
            </a:r>
          </a:p>
          <a:p>
            <a:r>
              <a:rPr lang="en-GB" dirty="0"/>
              <a:t>Blockchain Innovations</a:t>
            </a:r>
            <a:endParaRPr lang="en-US" dirty="0"/>
          </a:p>
        </p:txBody>
      </p:sp>
    </p:spTree>
    <p:extLst>
      <p:ext uri="{BB962C8B-B14F-4D97-AF65-F5344CB8AC3E}">
        <p14:creationId xmlns:p14="http://schemas.microsoft.com/office/powerpoint/2010/main" val="3047517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3.3.2 </a:t>
            </a:r>
            <a:r>
              <a:rPr lang="en-US" dirty="0"/>
              <a:t>Explain the use of decentralized applications (</a:t>
            </a:r>
            <a:r>
              <a:rPr lang="en-US" dirty="0" err="1"/>
              <a:t>DApps</a:t>
            </a:r>
            <a:r>
              <a:rPr lang="en-US" dirty="0"/>
              <a:t>)</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lstStyle/>
          <a:p>
            <a:pPr marL="342900" indent="-342900">
              <a:buFont typeface="Arial" pitchFamily="34" charset="0"/>
              <a:buChar char="•"/>
            </a:pPr>
            <a:r>
              <a:rPr lang="en-US" dirty="0"/>
              <a:t>Decentralized applications - often just referred to as </a:t>
            </a:r>
            <a:r>
              <a:rPr lang="en-US" dirty="0" err="1"/>
              <a:t>DApps</a:t>
            </a:r>
            <a:r>
              <a:rPr lang="en-US" dirty="0"/>
              <a:t> - are applications that run on a P2P (peer-to-peer) network instead of a single system. </a:t>
            </a:r>
            <a:r>
              <a:rPr lang="en-US" dirty="0" err="1"/>
              <a:t>DApps</a:t>
            </a:r>
            <a:r>
              <a:rPr lang="en-US" dirty="0"/>
              <a:t> can be tools, programs, games, and more connecting users and providers directly. </a:t>
            </a:r>
          </a:p>
          <a:p>
            <a:pPr marL="342900" indent="-342900">
              <a:buFont typeface="Arial" pitchFamily="34" charset="0"/>
              <a:buChar char="•"/>
            </a:pPr>
            <a:r>
              <a:rPr lang="en-US" dirty="0" err="1"/>
              <a:t>DApps</a:t>
            </a:r>
            <a:r>
              <a:rPr lang="en-US" dirty="0"/>
              <a:t> work like traditional web apps. They utilize common web programming languages such as HTML, CSS, and JavaScript. A </a:t>
            </a:r>
            <a:r>
              <a:rPr lang="en-US" dirty="0" err="1"/>
              <a:t>DApp</a:t>
            </a:r>
            <a:r>
              <a:rPr lang="en-US" dirty="0"/>
              <a:t> will not call an API but a blockchain smart contract.</a:t>
            </a:r>
          </a:p>
        </p:txBody>
      </p:sp>
    </p:spTree>
    <p:extLst>
      <p:ext uri="{BB962C8B-B14F-4D97-AF65-F5344CB8AC3E}">
        <p14:creationId xmlns:p14="http://schemas.microsoft.com/office/powerpoint/2010/main" val="322909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2800" dirty="0"/>
              <a:t>3.3.3 </a:t>
            </a:r>
            <a:r>
              <a:rPr lang="en-US" sz="2800" dirty="0"/>
              <a:t>Explain the role of decentralized autonomous organizations (DAO) and sophisticated smart contracts </a:t>
            </a:r>
            <a:endParaRPr lang="en-GB" sz="2800"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lstStyle/>
          <a:p>
            <a:pPr marL="342900" indent="-342900">
              <a:buFont typeface="Arial" pitchFamily="34" charset="0"/>
              <a:buChar char="•"/>
            </a:pPr>
            <a:r>
              <a:rPr lang="en-US" dirty="0"/>
              <a:t>A Decentralized Autonomous Organization is a sophisticated smart contract. They have more code than other smart contracts because they govern more than just the transfer of  value. </a:t>
            </a:r>
          </a:p>
          <a:p>
            <a:pPr marL="342900" indent="-342900">
              <a:buFont typeface="Arial" pitchFamily="34" charset="0"/>
              <a:buChar char="•"/>
            </a:pPr>
            <a:r>
              <a:rPr lang="en-US" dirty="0"/>
              <a:t>DAOs have voting rights of members. The bylaws of DAO are in the code of the smart contract and are secured directly within their </a:t>
            </a:r>
            <a:r>
              <a:rPr lang="en-US" dirty="0" err="1"/>
              <a:t>blockchain</a:t>
            </a:r>
            <a:r>
              <a:rPr lang="en-US" dirty="0"/>
              <a:t>. </a:t>
            </a:r>
          </a:p>
          <a:p>
            <a:pPr marL="342900" indent="-342900">
              <a:buFont typeface="Arial" pitchFamily="34" charset="0"/>
              <a:buChar char="•"/>
            </a:pPr>
            <a:r>
              <a:rPr lang="en-US" dirty="0"/>
              <a:t>A DAO allows people to collaborate and agree on courses of action within agreed rules. </a:t>
            </a:r>
          </a:p>
          <a:p>
            <a:pPr marL="342900" indent="-342900">
              <a:buFont typeface="Arial" pitchFamily="34" charset="0"/>
              <a:buChar char="•"/>
            </a:pPr>
            <a:r>
              <a:rPr lang="en-US" dirty="0"/>
              <a:t>The code within a DAO acts as the governance structure. </a:t>
            </a:r>
          </a:p>
        </p:txBody>
      </p:sp>
    </p:spTree>
    <p:extLst>
      <p:ext uri="{BB962C8B-B14F-4D97-AF65-F5344CB8AC3E}">
        <p14:creationId xmlns:p14="http://schemas.microsoft.com/office/powerpoint/2010/main" val="546543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3.4 Expanding Blockchain Applications</a:t>
            </a:r>
            <a:endParaRPr lang="en-GB" dirty="0"/>
          </a:p>
        </p:txBody>
      </p:sp>
    </p:spTree>
    <p:extLst>
      <p:ext uri="{BB962C8B-B14F-4D97-AF65-F5344CB8AC3E}">
        <p14:creationId xmlns:p14="http://schemas.microsoft.com/office/powerpoint/2010/main" val="192697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3.4.1 </a:t>
            </a:r>
            <a:r>
              <a:rPr lang="en-US" dirty="0"/>
              <a:t>Describe possible applications for a blockchain with regard to identity</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4421" y="1628777"/>
            <a:ext cx="5327563" cy="4392613"/>
          </a:xfrm>
        </p:spPr>
        <p:txBody>
          <a:bodyPr/>
          <a:lstStyle/>
          <a:p>
            <a:pPr marL="342900" indent="-342900">
              <a:buFont typeface="Arial" pitchFamily="34" charset="0"/>
              <a:buChar char="•"/>
            </a:pPr>
            <a:r>
              <a:rPr lang="en-US" dirty="0" err="1"/>
              <a:t>Blockchain</a:t>
            </a:r>
            <a:r>
              <a:rPr lang="en-US" dirty="0"/>
              <a:t> technology can potentially eliminate the need for intermediaries and allow people total control over their digital identities</a:t>
            </a:r>
          </a:p>
          <a:p>
            <a:pPr marL="342900" indent="-342900">
              <a:buFont typeface="Arial" pitchFamily="34" charset="0"/>
              <a:buChar char="•"/>
            </a:pPr>
            <a:r>
              <a:rPr lang="en-US" dirty="0"/>
              <a:t>Blockchain protected identity – information about a person can be written into a blockchain using small transactions to create an unalterable history of what happened and when</a:t>
            </a:r>
          </a:p>
        </p:txBody>
      </p:sp>
      <p:grpSp>
        <p:nvGrpSpPr>
          <p:cNvPr id="35" name="Group 34">
            <a:extLst>
              <a:ext uri="{FF2B5EF4-FFF2-40B4-BE49-F238E27FC236}">
                <a16:creationId xmlns:a16="http://schemas.microsoft.com/office/drawing/2014/main" id="{418DA12D-0B90-4395-AA93-F2076AA2947D}"/>
              </a:ext>
            </a:extLst>
          </p:cNvPr>
          <p:cNvGrpSpPr/>
          <p:nvPr/>
        </p:nvGrpSpPr>
        <p:grpSpPr>
          <a:xfrm>
            <a:off x="7896200" y="2492896"/>
            <a:ext cx="3330091" cy="2041376"/>
            <a:chOff x="6960096" y="2420888"/>
            <a:chExt cx="3330091" cy="2041376"/>
          </a:xfrm>
        </p:grpSpPr>
        <p:grpSp>
          <p:nvGrpSpPr>
            <p:cNvPr id="6" name="Group 5">
              <a:extLst>
                <a:ext uri="{FF2B5EF4-FFF2-40B4-BE49-F238E27FC236}">
                  <a16:creationId xmlns:a16="http://schemas.microsoft.com/office/drawing/2014/main" id="{C298AC7E-B833-4C03-87FB-53D7228641D9}"/>
                </a:ext>
              </a:extLst>
            </p:cNvPr>
            <p:cNvGrpSpPr/>
            <p:nvPr/>
          </p:nvGrpSpPr>
          <p:grpSpPr>
            <a:xfrm>
              <a:off x="6960096" y="2420888"/>
              <a:ext cx="1169851" cy="690654"/>
              <a:chOff x="7104111" y="3267554"/>
              <a:chExt cx="1169851" cy="690654"/>
            </a:xfrm>
          </p:grpSpPr>
          <p:pic>
            <p:nvPicPr>
              <p:cNvPr id="7" name="Graphic 6" descr="Handshake">
                <a:extLst>
                  <a:ext uri="{FF2B5EF4-FFF2-40B4-BE49-F238E27FC236}">
                    <a16:creationId xmlns:a16="http://schemas.microsoft.com/office/drawing/2014/main" id="{D1560FF9-3E85-4FE6-BA59-9FB7513860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4111" y="3284984"/>
                <a:ext cx="673224" cy="673224"/>
              </a:xfrm>
              <a:prstGeom prst="rect">
                <a:avLst/>
              </a:prstGeom>
            </p:spPr>
          </p:pic>
          <p:pic>
            <p:nvPicPr>
              <p:cNvPr id="8" name="Graphic 7" descr="Link">
                <a:extLst>
                  <a:ext uri="{FF2B5EF4-FFF2-40B4-BE49-F238E27FC236}">
                    <a16:creationId xmlns:a16="http://schemas.microsoft.com/office/drawing/2014/main" id="{13B5F7F4-0D95-49B9-AC3B-4F80635737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7662745" y="3267554"/>
                <a:ext cx="611217" cy="611217"/>
              </a:xfrm>
              <a:prstGeom prst="rect">
                <a:avLst/>
              </a:prstGeom>
            </p:spPr>
          </p:pic>
        </p:grpSp>
        <p:grpSp>
          <p:nvGrpSpPr>
            <p:cNvPr id="9" name="Group 8">
              <a:extLst>
                <a:ext uri="{FF2B5EF4-FFF2-40B4-BE49-F238E27FC236}">
                  <a16:creationId xmlns:a16="http://schemas.microsoft.com/office/drawing/2014/main" id="{CE23E4AB-1F36-45D2-9AB7-F6CEE0542449}"/>
                </a:ext>
              </a:extLst>
            </p:cNvPr>
            <p:cNvGrpSpPr/>
            <p:nvPr/>
          </p:nvGrpSpPr>
          <p:grpSpPr>
            <a:xfrm>
              <a:off x="8040216" y="2420888"/>
              <a:ext cx="1169851" cy="690654"/>
              <a:chOff x="7104111" y="3267554"/>
              <a:chExt cx="1169851" cy="690654"/>
            </a:xfrm>
          </p:grpSpPr>
          <p:pic>
            <p:nvPicPr>
              <p:cNvPr id="10" name="Graphic 9" descr="Handshake">
                <a:extLst>
                  <a:ext uri="{FF2B5EF4-FFF2-40B4-BE49-F238E27FC236}">
                    <a16:creationId xmlns:a16="http://schemas.microsoft.com/office/drawing/2014/main" id="{4CCFCA04-6C0E-4C37-8628-68B24E231F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4111" y="3284984"/>
                <a:ext cx="673224" cy="673224"/>
              </a:xfrm>
              <a:prstGeom prst="rect">
                <a:avLst/>
              </a:prstGeom>
            </p:spPr>
          </p:pic>
          <p:pic>
            <p:nvPicPr>
              <p:cNvPr id="11" name="Graphic 10" descr="Link">
                <a:extLst>
                  <a:ext uri="{FF2B5EF4-FFF2-40B4-BE49-F238E27FC236}">
                    <a16:creationId xmlns:a16="http://schemas.microsoft.com/office/drawing/2014/main" id="{75E3F514-9DF2-4274-857B-4B0E4202D2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7662745" y="3267554"/>
                <a:ext cx="611217" cy="611217"/>
              </a:xfrm>
              <a:prstGeom prst="rect">
                <a:avLst/>
              </a:prstGeom>
            </p:spPr>
          </p:pic>
        </p:grpSp>
        <p:grpSp>
          <p:nvGrpSpPr>
            <p:cNvPr id="12" name="Group 11">
              <a:extLst>
                <a:ext uri="{FF2B5EF4-FFF2-40B4-BE49-F238E27FC236}">
                  <a16:creationId xmlns:a16="http://schemas.microsoft.com/office/drawing/2014/main" id="{3A14997E-624F-482C-AB4A-75D95887FB80}"/>
                </a:ext>
              </a:extLst>
            </p:cNvPr>
            <p:cNvGrpSpPr/>
            <p:nvPr/>
          </p:nvGrpSpPr>
          <p:grpSpPr>
            <a:xfrm>
              <a:off x="9120336" y="2420888"/>
              <a:ext cx="1169851" cy="690654"/>
              <a:chOff x="5591944" y="3212976"/>
              <a:chExt cx="1169851" cy="690654"/>
            </a:xfrm>
          </p:grpSpPr>
          <p:pic>
            <p:nvPicPr>
              <p:cNvPr id="13" name="Graphic 12" descr="Handshake">
                <a:extLst>
                  <a:ext uri="{FF2B5EF4-FFF2-40B4-BE49-F238E27FC236}">
                    <a16:creationId xmlns:a16="http://schemas.microsoft.com/office/drawing/2014/main" id="{B26032BF-649B-4381-B04E-80BD57A9E8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1944" y="3230406"/>
                <a:ext cx="673224" cy="673224"/>
              </a:xfrm>
              <a:prstGeom prst="rect">
                <a:avLst/>
              </a:prstGeom>
            </p:spPr>
          </p:pic>
          <p:pic>
            <p:nvPicPr>
              <p:cNvPr id="14" name="Graphic 13" descr="Link">
                <a:extLst>
                  <a:ext uri="{FF2B5EF4-FFF2-40B4-BE49-F238E27FC236}">
                    <a16:creationId xmlns:a16="http://schemas.microsoft.com/office/drawing/2014/main" id="{C29039CA-E7FB-43FF-BAFA-525A069929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6150578" y="3212976"/>
                <a:ext cx="611217" cy="611217"/>
              </a:xfrm>
              <a:prstGeom prst="rect">
                <a:avLst/>
              </a:prstGeom>
            </p:spPr>
          </p:pic>
        </p:grpSp>
        <p:pic>
          <p:nvPicPr>
            <p:cNvPr id="24" name="Graphic 23" descr="Female Profile">
              <a:extLst>
                <a:ext uri="{FF2B5EF4-FFF2-40B4-BE49-F238E27FC236}">
                  <a16:creationId xmlns:a16="http://schemas.microsoft.com/office/drawing/2014/main" id="{658C7881-423F-4696-B9FB-01F0106465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92344" y="3933056"/>
              <a:ext cx="529208" cy="529208"/>
            </a:xfrm>
            <a:prstGeom prst="rect">
              <a:avLst/>
            </a:prstGeom>
          </p:spPr>
        </p:pic>
        <p:pic>
          <p:nvPicPr>
            <p:cNvPr id="26" name="Graphic 25" descr="Stroller">
              <a:extLst>
                <a:ext uri="{FF2B5EF4-FFF2-40B4-BE49-F238E27FC236}">
                  <a16:creationId xmlns:a16="http://schemas.microsoft.com/office/drawing/2014/main" id="{1327299F-52BC-4CF7-A26F-0B93199BAD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04112" y="4005064"/>
              <a:ext cx="457200" cy="457200"/>
            </a:xfrm>
            <a:prstGeom prst="rect">
              <a:avLst/>
            </a:prstGeom>
          </p:spPr>
        </p:pic>
        <p:pic>
          <p:nvPicPr>
            <p:cNvPr id="28" name="Graphic 27" descr="Diploma roll">
              <a:extLst>
                <a:ext uri="{FF2B5EF4-FFF2-40B4-BE49-F238E27FC236}">
                  <a16:creationId xmlns:a16="http://schemas.microsoft.com/office/drawing/2014/main" id="{FECEF30F-B724-43C4-AB8C-564CF4FA8CF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040216" y="3140968"/>
              <a:ext cx="529208" cy="529208"/>
            </a:xfrm>
            <a:prstGeom prst="rect">
              <a:avLst/>
            </a:prstGeom>
          </p:spPr>
        </p:pic>
        <p:pic>
          <p:nvPicPr>
            <p:cNvPr id="30" name="Graphic 29" descr="Document">
              <a:extLst>
                <a:ext uri="{FF2B5EF4-FFF2-40B4-BE49-F238E27FC236}">
                  <a16:creationId xmlns:a16="http://schemas.microsoft.com/office/drawing/2014/main" id="{375ADAC1-DB1C-4F60-88FE-2654AA28EBA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04112" y="3212976"/>
              <a:ext cx="457200" cy="457200"/>
            </a:xfrm>
            <a:prstGeom prst="rect">
              <a:avLst/>
            </a:prstGeom>
          </p:spPr>
        </p:pic>
        <p:pic>
          <p:nvPicPr>
            <p:cNvPr id="32" name="Graphic 31" descr="Briefcase">
              <a:extLst>
                <a:ext uri="{FF2B5EF4-FFF2-40B4-BE49-F238E27FC236}">
                  <a16:creationId xmlns:a16="http://schemas.microsoft.com/office/drawing/2014/main" id="{9AB474BD-E8B9-4BA3-ACA9-27436A57501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192344" y="3212976"/>
              <a:ext cx="457200" cy="457200"/>
            </a:xfrm>
            <a:prstGeom prst="rect">
              <a:avLst/>
            </a:prstGeom>
          </p:spPr>
        </p:pic>
        <p:pic>
          <p:nvPicPr>
            <p:cNvPr id="34" name="Graphic 33" descr="School girl">
              <a:extLst>
                <a:ext uri="{FF2B5EF4-FFF2-40B4-BE49-F238E27FC236}">
                  <a16:creationId xmlns:a16="http://schemas.microsoft.com/office/drawing/2014/main" id="{9DD00226-F53D-451A-8D52-DDADE244516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112224" y="4005064"/>
              <a:ext cx="457200" cy="457200"/>
            </a:xfrm>
            <a:prstGeom prst="rect">
              <a:avLst/>
            </a:prstGeom>
          </p:spPr>
        </p:pic>
      </p:grpSp>
    </p:spTree>
    <p:extLst>
      <p:ext uri="{BB962C8B-B14F-4D97-AF65-F5344CB8AC3E}">
        <p14:creationId xmlns:p14="http://schemas.microsoft.com/office/powerpoint/2010/main" val="3839234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2800" dirty="0"/>
              <a:t>3.4.2 </a:t>
            </a:r>
            <a:r>
              <a:rPr lang="en-US" sz="2800" dirty="0"/>
              <a:t>Identify the possibilities of combining a blockchain with internet of things (IoT) or artificial intelligence (AI)</a:t>
            </a:r>
            <a:endParaRPr lang="en-GB" sz="2800"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lstStyle/>
          <a:p>
            <a:pPr marL="342900" indent="-342900">
              <a:buFont typeface="Arial" pitchFamily="34" charset="0"/>
              <a:buChar char="•"/>
            </a:pPr>
            <a:r>
              <a:rPr lang="en-US" dirty="0" err="1"/>
              <a:t>IoT</a:t>
            </a:r>
            <a:r>
              <a:rPr lang="en-US" dirty="0"/>
              <a:t> refers to all connected devices on the internet.</a:t>
            </a:r>
          </a:p>
          <a:p>
            <a:pPr marL="342900" indent="-342900">
              <a:buFont typeface="Arial" pitchFamily="34" charset="0"/>
              <a:buChar char="•"/>
            </a:pPr>
            <a:r>
              <a:rPr lang="en-US" dirty="0" err="1"/>
              <a:t>Blockchains</a:t>
            </a:r>
            <a:r>
              <a:rPr lang="en-US" dirty="0"/>
              <a:t> and distributed ledgers offer a new solution to secure data from these devices. </a:t>
            </a:r>
          </a:p>
          <a:p>
            <a:pPr marL="342900" indent="-342900">
              <a:buFont typeface="Arial" pitchFamily="34" charset="0"/>
              <a:buChar char="•"/>
            </a:pPr>
            <a:r>
              <a:rPr lang="en-US" dirty="0"/>
              <a:t>They can be used to allow smart connected devices to buy and sell items autonomously. </a:t>
            </a:r>
          </a:p>
          <a:p>
            <a:pPr marL="342900" indent="-342900">
              <a:buFont typeface="Arial" pitchFamily="34" charset="0"/>
              <a:buChar char="•"/>
            </a:pPr>
            <a:r>
              <a:rPr lang="en-US" dirty="0" err="1"/>
              <a:t>Blockchain</a:t>
            </a:r>
            <a:r>
              <a:rPr lang="en-US" dirty="0"/>
              <a:t> technology does this by creating a secure means of directly authenticating </a:t>
            </a:r>
            <a:r>
              <a:rPr lang="en-US" dirty="0" err="1"/>
              <a:t>IoT</a:t>
            </a:r>
            <a:r>
              <a:rPr lang="en-US" dirty="0"/>
              <a:t> devices without a certification authority. </a:t>
            </a:r>
          </a:p>
          <a:p>
            <a:pPr marL="342900" indent="-342900">
              <a:buFont typeface="Arial" pitchFamily="34" charset="0"/>
              <a:buChar char="•"/>
            </a:pPr>
            <a:r>
              <a:rPr lang="en-US" dirty="0"/>
              <a:t>It is the same model used by </a:t>
            </a:r>
            <a:r>
              <a:rPr lang="en-US" dirty="0" err="1"/>
              <a:t>Bitcoin</a:t>
            </a:r>
            <a:r>
              <a:rPr lang="en-US" dirty="0"/>
              <a:t> and another </a:t>
            </a:r>
            <a:r>
              <a:rPr lang="en-US" dirty="0" err="1"/>
              <a:t>cryptocurrency</a:t>
            </a:r>
            <a:r>
              <a:rPr lang="en-US" dirty="0"/>
              <a:t> to authenticate users and allow for the transfer of value between accounts. </a:t>
            </a:r>
          </a:p>
        </p:txBody>
      </p:sp>
    </p:spTree>
    <p:extLst>
      <p:ext uri="{BB962C8B-B14F-4D97-AF65-F5344CB8AC3E}">
        <p14:creationId xmlns:p14="http://schemas.microsoft.com/office/powerpoint/2010/main" val="1438024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2800" dirty="0"/>
              <a:t>3.4.3 </a:t>
            </a:r>
            <a:r>
              <a:rPr lang="en-US" sz="2800" dirty="0"/>
              <a:t>Identify the use of decentralized marketplaces and exchanges facilitated by blockchain technology</a:t>
            </a:r>
            <a:endParaRPr lang="en-GB" sz="2800"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479376" y="1700808"/>
            <a:ext cx="10943167" cy="4392613"/>
          </a:xfrm>
        </p:spPr>
        <p:txBody>
          <a:bodyPr/>
          <a:lstStyle/>
          <a:p>
            <a:pPr marL="342900" indent="-342900">
              <a:buFont typeface="Arial" pitchFamily="34" charset="0"/>
              <a:buChar char="•"/>
            </a:pPr>
            <a:r>
              <a:rPr lang="en-US" dirty="0"/>
              <a:t>A peer-to-peer platform that allows buyers and sellers to interact directly without involving a third party. </a:t>
            </a:r>
          </a:p>
          <a:p>
            <a:pPr marL="342900" indent="-342900">
              <a:buFont typeface="Arial" pitchFamily="34" charset="0"/>
              <a:buChar char="•"/>
            </a:pPr>
            <a:r>
              <a:rPr lang="en-US" dirty="0"/>
              <a:t>No central control, and the data is spread across many devices through a blockchain. </a:t>
            </a:r>
          </a:p>
        </p:txBody>
      </p:sp>
      <p:grpSp>
        <p:nvGrpSpPr>
          <p:cNvPr id="24" name="Group 23">
            <a:extLst>
              <a:ext uri="{FF2B5EF4-FFF2-40B4-BE49-F238E27FC236}">
                <a16:creationId xmlns:a16="http://schemas.microsoft.com/office/drawing/2014/main" id="{A8BC29E7-1665-42A7-88DD-AF6AC37D430F}"/>
              </a:ext>
            </a:extLst>
          </p:cNvPr>
          <p:cNvGrpSpPr/>
          <p:nvPr/>
        </p:nvGrpSpPr>
        <p:grpSpPr>
          <a:xfrm>
            <a:off x="6816080" y="4279912"/>
            <a:ext cx="1584176" cy="458416"/>
            <a:chOff x="6816080" y="4279912"/>
            <a:chExt cx="1584176" cy="458416"/>
          </a:xfrm>
        </p:grpSpPr>
        <p:pic>
          <p:nvPicPr>
            <p:cNvPr id="7" name="Graphic 6" descr="Male profile">
              <a:extLst>
                <a:ext uri="{FF2B5EF4-FFF2-40B4-BE49-F238E27FC236}">
                  <a16:creationId xmlns:a16="http://schemas.microsoft.com/office/drawing/2014/main" id="{3A7B6E81-EF15-4402-9A12-E14247F317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5024" y="4279912"/>
              <a:ext cx="445232" cy="445232"/>
            </a:xfrm>
            <a:prstGeom prst="rect">
              <a:avLst/>
            </a:prstGeom>
          </p:spPr>
        </p:pic>
        <p:pic>
          <p:nvPicPr>
            <p:cNvPr id="9" name="Graphic 8" descr="Female Profile">
              <a:extLst>
                <a:ext uri="{FF2B5EF4-FFF2-40B4-BE49-F238E27FC236}">
                  <a16:creationId xmlns:a16="http://schemas.microsoft.com/office/drawing/2014/main" id="{36136A47-FFE1-4D71-B08E-98DE8F2FBE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16080" y="4293096"/>
              <a:ext cx="445232" cy="445232"/>
            </a:xfrm>
            <a:prstGeom prst="rect">
              <a:avLst/>
            </a:prstGeom>
          </p:spPr>
        </p:pic>
        <p:sp>
          <p:nvSpPr>
            <p:cNvPr id="14" name="Callout: Right Arrow 13">
              <a:extLst>
                <a:ext uri="{FF2B5EF4-FFF2-40B4-BE49-F238E27FC236}">
                  <a16:creationId xmlns:a16="http://schemas.microsoft.com/office/drawing/2014/main" id="{200D06EB-4017-458D-B06D-5AAA62B5E281}"/>
                </a:ext>
              </a:extLst>
            </p:cNvPr>
            <p:cNvSpPr/>
            <p:nvPr/>
          </p:nvSpPr>
          <p:spPr>
            <a:xfrm>
              <a:off x="7405328" y="4293096"/>
              <a:ext cx="504056" cy="360040"/>
            </a:xfrm>
            <a:prstGeom prst="rightArrow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3606996-5E7E-4E18-A401-EA54D8EF98C7}"/>
                </a:ext>
              </a:extLst>
            </p:cNvPr>
            <p:cNvSpPr txBox="1"/>
            <p:nvPr/>
          </p:nvSpPr>
          <p:spPr>
            <a:xfrm>
              <a:off x="7405328" y="4293096"/>
              <a:ext cx="288032" cy="369332"/>
            </a:xfrm>
            <a:prstGeom prst="rect">
              <a:avLst/>
            </a:prstGeom>
            <a:noFill/>
          </p:spPr>
          <p:txBody>
            <a:bodyPr wrap="square" rtlCol="0">
              <a:spAutoFit/>
            </a:bodyPr>
            <a:lstStyle/>
            <a:p>
              <a:r>
                <a:rPr lang="en-US" dirty="0"/>
                <a:t>€</a:t>
              </a:r>
            </a:p>
          </p:txBody>
        </p:sp>
      </p:grpSp>
      <p:grpSp>
        <p:nvGrpSpPr>
          <p:cNvPr id="21" name="Group 20">
            <a:extLst>
              <a:ext uri="{FF2B5EF4-FFF2-40B4-BE49-F238E27FC236}">
                <a16:creationId xmlns:a16="http://schemas.microsoft.com/office/drawing/2014/main" id="{8D41078E-FBBD-473C-BAAC-40B705BB5DF4}"/>
              </a:ext>
            </a:extLst>
          </p:cNvPr>
          <p:cNvGrpSpPr/>
          <p:nvPr/>
        </p:nvGrpSpPr>
        <p:grpSpPr>
          <a:xfrm>
            <a:off x="2135560" y="4279912"/>
            <a:ext cx="2461456" cy="517240"/>
            <a:chOff x="7392144" y="4653136"/>
            <a:chExt cx="2461456" cy="517240"/>
          </a:xfrm>
        </p:grpSpPr>
        <p:pic>
          <p:nvPicPr>
            <p:cNvPr id="11" name="Graphic 10" descr="Building">
              <a:extLst>
                <a:ext uri="{FF2B5EF4-FFF2-40B4-BE49-F238E27FC236}">
                  <a16:creationId xmlns:a16="http://schemas.microsoft.com/office/drawing/2014/main" id="{BD612123-DDF1-417D-821B-2C891533D7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0256" y="4653136"/>
              <a:ext cx="445232" cy="445232"/>
            </a:xfrm>
            <a:prstGeom prst="rect">
              <a:avLst/>
            </a:prstGeom>
          </p:spPr>
        </p:pic>
        <p:pic>
          <p:nvPicPr>
            <p:cNvPr id="12" name="Graphic 11" descr="Male profile">
              <a:extLst>
                <a:ext uri="{FF2B5EF4-FFF2-40B4-BE49-F238E27FC236}">
                  <a16:creationId xmlns:a16="http://schemas.microsoft.com/office/drawing/2014/main" id="{1852E60A-6B49-4AEE-981D-4512832DE4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8368" y="4725144"/>
              <a:ext cx="445232" cy="445232"/>
            </a:xfrm>
            <a:prstGeom prst="rect">
              <a:avLst/>
            </a:prstGeom>
          </p:spPr>
        </p:pic>
        <p:pic>
          <p:nvPicPr>
            <p:cNvPr id="13" name="Graphic 12" descr="Female Profile">
              <a:extLst>
                <a:ext uri="{FF2B5EF4-FFF2-40B4-BE49-F238E27FC236}">
                  <a16:creationId xmlns:a16="http://schemas.microsoft.com/office/drawing/2014/main" id="{7AF597EF-A728-4564-8FB9-F1F96D95A8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92144" y="4725144"/>
              <a:ext cx="445232" cy="445232"/>
            </a:xfrm>
            <a:prstGeom prst="rect">
              <a:avLst/>
            </a:prstGeom>
          </p:spPr>
        </p:pic>
        <p:sp>
          <p:nvSpPr>
            <p:cNvPr id="16" name="Callout: Right Arrow 15">
              <a:extLst>
                <a:ext uri="{FF2B5EF4-FFF2-40B4-BE49-F238E27FC236}">
                  <a16:creationId xmlns:a16="http://schemas.microsoft.com/office/drawing/2014/main" id="{F626EBF8-77E2-4D58-B4A2-54BCD796CFBD}"/>
                </a:ext>
              </a:extLst>
            </p:cNvPr>
            <p:cNvSpPr/>
            <p:nvPr/>
          </p:nvSpPr>
          <p:spPr>
            <a:xfrm>
              <a:off x="7896200" y="4725144"/>
              <a:ext cx="504056" cy="360040"/>
            </a:xfrm>
            <a:prstGeom prst="rightArrow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580DF72-341F-4139-A2FF-F29D78647E0B}"/>
                </a:ext>
              </a:extLst>
            </p:cNvPr>
            <p:cNvSpPr txBox="1"/>
            <p:nvPr/>
          </p:nvSpPr>
          <p:spPr>
            <a:xfrm>
              <a:off x="7896200" y="4725144"/>
              <a:ext cx="288032" cy="369332"/>
            </a:xfrm>
            <a:prstGeom prst="rect">
              <a:avLst/>
            </a:prstGeom>
            <a:noFill/>
          </p:spPr>
          <p:txBody>
            <a:bodyPr wrap="square" rtlCol="0">
              <a:spAutoFit/>
            </a:bodyPr>
            <a:lstStyle/>
            <a:p>
              <a:r>
                <a:rPr lang="en-US" dirty="0"/>
                <a:t>€</a:t>
              </a:r>
            </a:p>
          </p:txBody>
        </p:sp>
        <p:sp>
          <p:nvSpPr>
            <p:cNvPr id="18" name="Callout: Right Arrow 17">
              <a:extLst>
                <a:ext uri="{FF2B5EF4-FFF2-40B4-BE49-F238E27FC236}">
                  <a16:creationId xmlns:a16="http://schemas.microsoft.com/office/drawing/2014/main" id="{2D59A290-1213-426D-8A9B-FD2A150DDE76}"/>
                </a:ext>
              </a:extLst>
            </p:cNvPr>
            <p:cNvSpPr/>
            <p:nvPr/>
          </p:nvSpPr>
          <p:spPr>
            <a:xfrm>
              <a:off x="8904312" y="4725144"/>
              <a:ext cx="504056" cy="360040"/>
            </a:xfrm>
            <a:prstGeom prst="rightArrow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62DBFC4-6401-43DE-8370-FD988AC25943}"/>
                </a:ext>
              </a:extLst>
            </p:cNvPr>
            <p:cNvSpPr txBox="1"/>
            <p:nvPr/>
          </p:nvSpPr>
          <p:spPr>
            <a:xfrm>
              <a:off x="8904312" y="4725144"/>
              <a:ext cx="288032" cy="369332"/>
            </a:xfrm>
            <a:prstGeom prst="rect">
              <a:avLst/>
            </a:prstGeom>
            <a:noFill/>
          </p:spPr>
          <p:txBody>
            <a:bodyPr wrap="square" rtlCol="0">
              <a:spAutoFit/>
            </a:bodyPr>
            <a:lstStyle/>
            <a:p>
              <a:r>
                <a:rPr lang="en-US" dirty="0"/>
                <a:t>€</a:t>
              </a:r>
            </a:p>
          </p:txBody>
        </p:sp>
      </p:grpSp>
      <p:sp>
        <p:nvSpPr>
          <p:cNvPr id="22" name="TextBox 21">
            <a:extLst>
              <a:ext uri="{FF2B5EF4-FFF2-40B4-BE49-F238E27FC236}">
                <a16:creationId xmlns:a16="http://schemas.microsoft.com/office/drawing/2014/main" id="{F869BDB0-71AE-45D5-A9F4-8459CBF020DE}"/>
              </a:ext>
            </a:extLst>
          </p:cNvPr>
          <p:cNvSpPr txBox="1"/>
          <p:nvPr/>
        </p:nvSpPr>
        <p:spPr>
          <a:xfrm>
            <a:off x="4079776" y="5013176"/>
            <a:ext cx="3672408"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centralized and decentralized</a:t>
            </a:r>
          </a:p>
        </p:txBody>
      </p:sp>
    </p:spTree>
    <p:extLst>
      <p:ext uri="{BB962C8B-B14F-4D97-AF65-F5344CB8AC3E}">
        <p14:creationId xmlns:p14="http://schemas.microsoft.com/office/powerpoint/2010/main" val="2312096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3.5 Blockchain and the World Economy</a:t>
            </a:r>
            <a:endParaRPr lang="en-GB" dirty="0"/>
          </a:p>
        </p:txBody>
      </p:sp>
    </p:spTree>
    <p:extLst>
      <p:ext uri="{BB962C8B-B14F-4D97-AF65-F5344CB8AC3E}">
        <p14:creationId xmlns:p14="http://schemas.microsoft.com/office/powerpoint/2010/main" val="853722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3.5.1 </a:t>
            </a:r>
            <a:r>
              <a:rPr lang="en-US" dirty="0"/>
              <a:t>Describe the role a blockchain can play in the supply chain</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3392" y="1412651"/>
            <a:ext cx="5472607" cy="4968677"/>
          </a:xfrm>
        </p:spPr>
        <p:txBody>
          <a:bodyPr>
            <a:normAutofit/>
          </a:bodyPr>
          <a:lstStyle/>
          <a:p>
            <a:pPr marL="342900" indent="-342900">
              <a:buFont typeface="Arial" pitchFamily="34" charset="0"/>
              <a:buChar char="•"/>
            </a:pPr>
            <a:r>
              <a:rPr lang="en-US" dirty="0"/>
              <a:t>Provides a globally accessible record.</a:t>
            </a:r>
          </a:p>
          <a:p>
            <a:pPr marL="342900" indent="-342900">
              <a:buFont typeface="Arial" pitchFamily="34" charset="0"/>
              <a:buChar char="•"/>
            </a:pPr>
            <a:r>
              <a:rPr lang="en-US" dirty="0"/>
              <a:t>Provides the ability to transfer value, or tokenized ownership through a software system.</a:t>
            </a:r>
          </a:p>
          <a:p>
            <a:pPr marL="342900" indent="-342900">
              <a:buFont typeface="Arial" pitchFamily="34" charset="0"/>
              <a:buChar char="•"/>
            </a:pPr>
            <a:r>
              <a:rPr lang="en-US" dirty="0"/>
              <a:t>Build a history of an item in the supply chain over time by multiple parties. </a:t>
            </a:r>
          </a:p>
          <a:p>
            <a:pPr marL="342900" indent="-342900">
              <a:buFont typeface="Arial" pitchFamily="34" charset="0"/>
              <a:buChar char="•"/>
            </a:pPr>
            <a:r>
              <a:rPr lang="en-US" dirty="0"/>
              <a:t>Three use cases in supply chain:</a:t>
            </a:r>
          </a:p>
          <a:p>
            <a:pPr marL="1085850" lvl="1" indent="-342900">
              <a:buFont typeface="Arial" pitchFamily="34" charset="0"/>
              <a:buChar char="•"/>
            </a:pPr>
            <a:r>
              <a:rPr lang="en-US" dirty="0"/>
              <a:t>Provenance attestations</a:t>
            </a:r>
          </a:p>
          <a:p>
            <a:pPr marL="1085850" lvl="1" indent="-342900">
              <a:buFont typeface="Arial" pitchFamily="34" charset="0"/>
              <a:buChar char="•"/>
            </a:pPr>
            <a:r>
              <a:rPr lang="en-US" dirty="0"/>
              <a:t>Environmental monitoring</a:t>
            </a:r>
          </a:p>
          <a:p>
            <a:pPr marL="1085850" lvl="1" indent="-342900">
              <a:buFont typeface="Arial" pitchFamily="34" charset="0"/>
              <a:buChar char="•"/>
            </a:pPr>
            <a:r>
              <a:rPr lang="en-US" dirty="0"/>
              <a:t>Dispute resolution</a:t>
            </a:r>
          </a:p>
        </p:txBody>
      </p:sp>
      <p:grpSp>
        <p:nvGrpSpPr>
          <p:cNvPr id="34" name="Group 33">
            <a:extLst>
              <a:ext uri="{FF2B5EF4-FFF2-40B4-BE49-F238E27FC236}">
                <a16:creationId xmlns:a16="http://schemas.microsoft.com/office/drawing/2014/main" id="{53F0E1AC-2EE7-4767-AAB9-8ECF99F351D7}"/>
              </a:ext>
            </a:extLst>
          </p:cNvPr>
          <p:cNvGrpSpPr/>
          <p:nvPr/>
        </p:nvGrpSpPr>
        <p:grpSpPr>
          <a:xfrm>
            <a:off x="6960096" y="2564904"/>
            <a:ext cx="4410211" cy="1368152"/>
            <a:chOff x="6960096" y="2564904"/>
            <a:chExt cx="4410211" cy="1368152"/>
          </a:xfrm>
        </p:grpSpPr>
        <p:grpSp>
          <p:nvGrpSpPr>
            <p:cNvPr id="7" name="Group 6">
              <a:extLst>
                <a:ext uri="{FF2B5EF4-FFF2-40B4-BE49-F238E27FC236}">
                  <a16:creationId xmlns:a16="http://schemas.microsoft.com/office/drawing/2014/main" id="{2BE28CA1-FDC7-4389-9CCB-E4F5E892D988}"/>
                </a:ext>
              </a:extLst>
            </p:cNvPr>
            <p:cNvGrpSpPr/>
            <p:nvPr/>
          </p:nvGrpSpPr>
          <p:grpSpPr>
            <a:xfrm>
              <a:off x="6960096" y="2564904"/>
              <a:ext cx="1169851" cy="690654"/>
              <a:chOff x="7104111" y="3267554"/>
              <a:chExt cx="1169851" cy="690654"/>
            </a:xfrm>
          </p:grpSpPr>
          <p:pic>
            <p:nvPicPr>
              <p:cNvPr id="20" name="Graphic 19" descr="Handshake">
                <a:extLst>
                  <a:ext uri="{FF2B5EF4-FFF2-40B4-BE49-F238E27FC236}">
                    <a16:creationId xmlns:a16="http://schemas.microsoft.com/office/drawing/2014/main" id="{94571FD7-4469-4096-A7C1-F9B9FD8D31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4111" y="3284984"/>
                <a:ext cx="673224" cy="673224"/>
              </a:xfrm>
              <a:prstGeom prst="rect">
                <a:avLst/>
              </a:prstGeom>
            </p:spPr>
          </p:pic>
          <p:pic>
            <p:nvPicPr>
              <p:cNvPr id="21" name="Graphic 20" descr="Link">
                <a:extLst>
                  <a:ext uri="{FF2B5EF4-FFF2-40B4-BE49-F238E27FC236}">
                    <a16:creationId xmlns:a16="http://schemas.microsoft.com/office/drawing/2014/main" id="{E7B0391E-C388-4FEA-86F3-132165921F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7662745" y="3267554"/>
                <a:ext cx="611217" cy="611217"/>
              </a:xfrm>
              <a:prstGeom prst="rect">
                <a:avLst/>
              </a:prstGeom>
            </p:spPr>
          </p:pic>
        </p:grpSp>
        <p:grpSp>
          <p:nvGrpSpPr>
            <p:cNvPr id="8" name="Group 7">
              <a:extLst>
                <a:ext uri="{FF2B5EF4-FFF2-40B4-BE49-F238E27FC236}">
                  <a16:creationId xmlns:a16="http://schemas.microsoft.com/office/drawing/2014/main" id="{524FD8AB-D0D6-4B6C-AEAB-28503AB5FF33}"/>
                </a:ext>
              </a:extLst>
            </p:cNvPr>
            <p:cNvGrpSpPr/>
            <p:nvPr/>
          </p:nvGrpSpPr>
          <p:grpSpPr>
            <a:xfrm>
              <a:off x="8040216" y="2564904"/>
              <a:ext cx="1169851" cy="690654"/>
              <a:chOff x="7104111" y="3267554"/>
              <a:chExt cx="1169851" cy="690654"/>
            </a:xfrm>
          </p:grpSpPr>
          <p:pic>
            <p:nvPicPr>
              <p:cNvPr id="18" name="Graphic 17" descr="Handshake">
                <a:extLst>
                  <a:ext uri="{FF2B5EF4-FFF2-40B4-BE49-F238E27FC236}">
                    <a16:creationId xmlns:a16="http://schemas.microsoft.com/office/drawing/2014/main" id="{A8191D4B-FA68-4311-A995-032510A1CE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4111" y="3284984"/>
                <a:ext cx="673224" cy="673224"/>
              </a:xfrm>
              <a:prstGeom prst="rect">
                <a:avLst/>
              </a:prstGeom>
            </p:spPr>
          </p:pic>
          <p:pic>
            <p:nvPicPr>
              <p:cNvPr id="19" name="Graphic 18" descr="Link">
                <a:extLst>
                  <a:ext uri="{FF2B5EF4-FFF2-40B4-BE49-F238E27FC236}">
                    <a16:creationId xmlns:a16="http://schemas.microsoft.com/office/drawing/2014/main" id="{211DD59F-61BB-47BC-998F-2370E0E847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7662745" y="3267554"/>
                <a:ext cx="611217" cy="611217"/>
              </a:xfrm>
              <a:prstGeom prst="rect">
                <a:avLst/>
              </a:prstGeom>
            </p:spPr>
          </p:pic>
        </p:grpSp>
        <p:grpSp>
          <p:nvGrpSpPr>
            <p:cNvPr id="9" name="Group 8">
              <a:extLst>
                <a:ext uri="{FF2B5EF4-FFF2-40B4-BE49-F238E27FC236}">
                  <a16:creationId xmlns:a16="http://schemas.microsoft.com/office/drawing/2014/main" id="{728A1C49-2648-4F4E-8373-8911D2560C10}"/>
                </a:ext>
              </a:extLst>
            </p:cNvPr>
            <p:cNvGrpSpPr/>
            <p:nvPr/>
          </p:nvGrpSpPr>
          <p:grpSpPr>
            <a:xfrm>
              <a:off x="9120336" y="2564904"/>
              <a:ext cx="1169851" cy="690654"/>
              <a:chOff x="5591944" y="3212976"/>
              <a:chExt cx="1169851" cy="690654"/>
            </a:xfrm>
          </p:grpSpPr>
          <p:pic>
            <p:nvPicPr>
              <p:cNvPr id="16" name="Graphic 15" descr="Handshake">
                <a:extLst>
                  <a:ext uri="{FF2B5EF4-FFF2-40B4-BE49-F238E27FC236}">
                    <a16:creationId xmlns:a16="http://schemas.microsoft.com/office/drawing/2014/main" id="{5CC703B4-35A0-4B8A-A430-E167FE0FC0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1944" y="3230406"/>
                <a:ext cx="673224" cy="673224"/>
              </a:xfrm>
              <a:prstGeom prst="rect">
                <a:avLst/>
              </a:prstGeom>
            </p:spPr>
          </p:pic>
          <p:pic>
            <p:nvPicPr>
              <p:cNvPr id="17" name="Graphic 16" descr="Link">
                <a:extLst>
                  <a:ext uri="{FF2B5EF4-FFF2-40B4-BE49-F238E27FC236}">
                    <a16:creationId xmlns:a16="http://schemas.microsoft.com/office/drawing/2014/main" id="{6D35F7FD-C62D-4634-8EB0-EE4776917A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6150578" y="3212976"/>
                <a:ext cx="611217" cy="611217"/>
              </a:xfrm>
              <a:prstGeom prst="rect">
                <a:avLst/>
              </a:prstGeom>
            </p:spPr>
          </p:pic>
        </p:grpSp>
        <p:pic>
          <p:nvPicPr>
            <p:cNvPr id="22" name="Graphic 21" descr="Shopping cart">
              <a:extLst>
                <a:ext uri="{FF2B5EF4-FFF2-40B4-BE49-F238E27FC236}">
                  <a16:creationId xmlns:a16="http://schemas.microsoft.com/office/drawing/2014/main" id="{E0954372-8A67-4F3B-BC66-645EE9CC5C1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44472" y="3501008"/>
              <a:ext cx="360040" cy="360040"/>
            </a:xfrm>
            <a:prstGeom prst="rect">
              <a:avLst/>
            </a:prstGeom>
          </p:spPr>
        </p:pic>
        <p:pic>
          <p:nvPicPr>
            <p:cNvPr id="24" name="Graphic 23" descr="Box trolley">
              <a:extLst>
                <a:ext uri="{FF2B5EF4-FFF2-40B4-BE49-F238E27FC236}">
                  <a16:creationId xmlns:a16="http://schemas.microsoft.com/office/drawing/2014/main" id="{D69E62CD-32A5-41BB-A5EB-C689824A62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12224" y="3356992"/>
              <a:ext cx="504056" cy="504056"/>
            </a:xfrm>
            <a:prstGeom prst="rect">
              <a:avLst/>
            </a:prstGeom>
          </p:spPr>
        </p:pic>
        <p:pic>
          <p:nvPicPr>
            <p:cNvPr id="26" name="Graphic 25" descr="Truck">
              <a:extLst>
                <a:ext uri="{FF2B5EF4-FFF2-40B4-BE49-F238E27FC236}">
                  <a16:creationId xmlns:a16="http://schemas.microsoft.com/office/drawing/2014/main" id="{8DFD27E8-B0B2-47F7-B475-8A24D1199B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64352" y="3429000"/>
              <a:ext cx="504056" cy="504056"/>
            </a:xfrm>
            <a:prstGeom prst="rect">
              <a:avLst/>
            </a:prstGeom>
          </p:spPr>
        </p:pic>
        <p:grpSp>
          <p:nvGrpSpPr>
            <p:cNvPr id="29" name="Group 28">
              <a:extLst>
                <a:ext uri="{FF2B5EF4-FFF2-40B4-BE49-F238E27FC236}">
                  <a16:creationId xmlns:a16="http://schemas.microsoft.com/office/drawing/2014/main" id="{012702C5-96D1-4641-8A40-A27AB20D44C4}"/>
                </a:ext>
              </a:extLst>
            </p:cNvPr>
            <p:cNvGrpSpPr/>
            <p:nvPr/>
          </p:nvGrpSpPr>
          <p:grpSpPr>
            <a:xfrm>
              <a:off x="10200456" y="2564904"/>
              <a:ext cx="1169851" cy="690654"/>
              <a:chOff x="5591944" y="3212976"/>
              <a:chExt cx="1169851" cy="690654"/>
            </a:xfrm>
          </p:grpSpPr>
          <p:pic>
            <p:nvPicPr>
              <p:cNvPr id="30" name="Graphic 29" descr="Handshake">
                <a:extLst>
                  <a:ext uri="{FF2B5EF4-FFF2-40B4-BE49-F238E27FC236}">
                    <a16:creationId xmlns:a16="http://schemas.microsoft.com/office/drawing/2014/main" id="{F00A6113-4CFD-4BF9-B139-D289CE1EF2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1944" y="3230406"/>
                <a:ext cx="673224" cy="673224"/>
              </a:xfrm>
              <a:prstGeom prst="rect">
                <a:avLst/>
              </a:prstGeom>
            </p:spPr>
          </p:pic>
          <p:pic>
            <p:nvPicPr>
              <p:cNvPr id="31" name="Graphic 30" descr="Link">
                <a:extLst>
                  <a:ext uri="{FF2B5EF4-FFF2-40B4-BE49-F238E27FC236}">
                    <a16:creationId xmlns:a16="http://schemas.microsoft.com/office/drawing/2014/main" id="{3628580A-FAEC-4C48-AF89-C649D45B73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6150578" y="3212976"/>
                <a:ext cx="611217" cy="611217"/>
              </a:xfrm>
              <a:prstGeom prst="rect">
                <a:avLst/>
              </a:prstGeom>
            </p:spPr>
          </p:pic>
        </p:grpSp>
        <p:pic>
          <p:nvPicPr>
            <p:cNvPr id="33" name="Graphic 32" descr="Skate">
              <a:extLst>
                <a:ext uri="{FF2B5EF4-FFF2-40B4-BE49-F238E27FC236}">
                  <a16:creationId xmlns:a16="http://schemas.microsoft.com/office/drawing/2014/main" id="{15DA3394-3261-4B5E-927E-77FC9FDF52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04112" y="3429000"/>
              <a:ext cx="457200" cy="457200"/>
            </a:xfrm>
            <a:prstGeom prst="rect">
              <a:avLst/>
            </a:prstGeom>
          </p:spPr>
        </p:pic>
      </p:grpSp>
    </p:spTree>
    <p:extLst>
      <p:ext uri="{BB962C8B-B14F-4D97-AF65-F5344CB8AC3E}">
        <p14:creationId xmlns:p14="http://schemas.microsoft.com/office/powerpoint/2010/main" val="35648787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3.5.2 </a:t>
            </a:r>
            <a:r>
              <a:rPr lang="en-US" dirty="0"/>
              <a:t>Describe the role a blockchain can play in cross-border money transfers</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3392" y="1628800"/>
            <a:ext cx="9865096" cy="2592288"/>
          </a:xfrm>
        </p:spPr>
        <p:txBody>
          <a:bodyPr/>
          <a:lstStyle/>
          <a:p>
            <a:pPr marL="342900" indent="-342900">
              <a:buFont typeface="Arial" pitchFamily="34" charset="0"/>
              <a:buChar char="•"/>
            </a:pPr>
            <a:r>
              <a:rPr lang="en-US" dirty="0"/>
              <a:t>Blockchain technology transforming the movement of money</a:t>
            </a:r>
          </a:p>
          <a:p>
            <a:pPr marL="342900" indent="-342900">
              <a:buFont typeface="Arial" pitchFamily="34" charset="0"/>
              <a:buChar char="•"/>
            </a:pPr>
            <a:r>
              <a:rPr lang="en-US" dirty="0"/>
              <a:t>Nearly instant global 24x7 money transfer because the record of value is self-authenticating</a:t>
            </a:r>
          </a:p>
          <a:p>
            <a:pPr marL="342900" indent="-342900">
              <a:buFont typeface="Arial" pitchFamily="34" charset="0"/>
              <a:buChar char="•"/>
            </a:pPr>
            <a:r>
              <a:rPr lang="en-US" dirty="0"/>
              <a:t>Cryptocurrency and tokens are digital equivalents for a bearer instrument, proving authenticity</a:t>
            </a:r>
          </a:p>
        </p:txBody>
      </p:sp>
      <p:grpSp>
        <p:nvGrpSpPr>
          <p:cNvPr id="24" name="Group 23">
            <a:extLst>
              <a:ext uri="{FF2B5EF4-FFF2-40B4-BE49-F238E27FC236}">
                <a16:creationId xmlns:a16="http://schemas.microsoft.com/office/drawing/2014/main" id="{0C958382-752F-47F3-AAD6-97C45EC05DE0}"/>
              </a:ext>
            </a:extLst>
          </p:cNvPr>
          <p:cNvGrpSpPr/>
          <p:nvPr/>
        </p:nvGrpSpPr>
        <p:grpSpPr>
          <a:xfrm>
            <a:off x="6744072" y="4797152"/>
            <a:ext cx="1656184" cy="1251721"/>
            <a:chOff x="6744072" y="4797152"/>
            <a:chExt cx="1656184" cy="1251721"/>
          </a:xfrm>
        </p:grpSpPr>
        <p:pic>
          <p:nvPicPr>
            <p:cNvPr id="7" name="Graphic 6" descr="Male profile">
              <a:extLst>
                <a:ext uri="{FF2B5EF4-FFF2-40B4-BE49-F238E27FC236}">
                  <a16:creationId xmlns:a16="http://schemas.microsoft.com/office/drawing/2014/main" id="{DF45E8C3-7B17-40DF-84FB-7FFB16B5B0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5024" y="4797152"/>
              <a:ext cx="445232" cy="445232"/>
            </a:xfrm>
            <a:prstGeom prst="rect">
              <a:avLst/>
            </a:prstGeom>
          </p:spPr>
        </p:pic>
        <p:pic>
          <p:nvPicPr>
            <p:cNvPr id="8" name="Graphic 7" descr="Female Profile">
              <a:extLst>
                <a:ext uri="{FF2B5EF4-FFF2-40B4-BE49-F238E27FC236}">
                  <a16:creationId xmlns:a16="http://schemas.microsoft.com/office/drawing/2014/main" id="{CEA9FA57-1910-4CD8-8936-7952C947BD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44072" y="4810336"/>
              <a:ext cx="445232" cy="445232"/>
            </a:xfrm>
            <a:prstGeom prst="rect">
              <a:avLst/>
            </a:prstGeom>
          </p:spPr>
        </p:pic>
        <p:sp>
          <p:nvSpPr>
            <p:cNvPr id="9" name="Callout: Right Arrow 8">
              <a:extLst>
                <a:ext uri="{FF2B5EF4-FFF2-40B4-BE49-F238E27FC236}">
                  <a16:creationId xmlns:a16="http://schemas.microsoft.com/office/drawing/2014/main" id="{A9FFEB39-2A76-4C4E-8B7B-3D3EABD8B364}"/>
                </a:ext>
              </a:extLst>
            </p:cNvPr>
            <p:cNvSpPr/>
            <p:nvPr/>
          </p:nvSpPr>
          <p:spPr>
            <a:xfrm>
              <a:off x="7333320" y="4810336"/>
              <a:ext cx="562880" cy="360040"/>
            </a:xfrm>
            <a:prstGeom prst="rightArrow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53FE935-BCAD-40E4-AC05-0D740093E13F}"/>
                </a:ext>
              </a:extLst>
            </p:cNvPr>
            <p:cNvPicPr>
              <a:picLocks noChangeAspect="1"/>
            </p:cNvPicPr>
            <p:nvPr/>
          </p:nvPicPr>
          <p:blipFill>
            <a:blip r:embed="rId7"/>
            <a:stretch>
              <a:fillRect/>
            </a:stretch>
          </p:blipFill>
          <p:spPr>
            <a:xfrm>
              <a:off x="7470428" y="5760841"/>
              <a:ext cx="288664" cy="288032"/>
            </a:xfrm>
            <a:prstGeom prst="rect">
              <a:avLst/>
            </a:prstGeom>
          </p:spPr>
        </p:pic>
      </p:grpSp>
      <p:grpSp>
        <p:nvGrpSpPr>
          <p:cNvPr id="26" name="Group 25">
            <a:extLst>
              <a:ext uri="{FF2B5EF4-FFF2-40B4-BE49-F238E27FC236}">
                <a16:creationId xmlns:a16="http://schemas.microsoft.com/office/drawing/2014/main" id="{C778E674-6433-4D27-9DCB-9A5867F03901}"/>
              </a:ext>
            </a:extLst>
          </p:cNvPr>
          <p:cNvGrpSpPr/>
          <p:nvPr/>
        </p:nvGrpSpPr>
        <p:grpSpPr>
          <a:xfrm>
            <a:off x="1415480" y="4797152"/>
            <a:ext cx="3541576" cy="458416"/>
            <a:chOff x="1415480" y="4797152"/>
            <a:chExt cx="3541576" cy="458416"/>
          </a:xfrm>
        </p:grpSpPr>
        <p:pic>
          <p:nvPicPr>
            <p:cNvPr id="12" name="Graphic 11" descr="Building">
              <a:extLst>
                <a:ext uri="{FF2B5EF4-FFF2-40B4-BE49-F238E27FC236}">
                  <a16:creationId xmlns:a16="http://schemas.microsoft.com/office/drawing/2014/main" id="{435D1215-4A19-4846-9698-2F97B74625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23592" y="4806777"/>
              <a:ext cx="445232" cy="445232"/>
            </a:xfrm>
            <a:prstGeom prst="rect">
              <a:avLst/>
            </a:prstGeom>
          </p:spPr>
        </p:pic>
        <p:pic>
          <p:nvPicPr>
            <p:cNvPr id="13" name="Graphic 12" descr="Male profile">
              <a:extLst>
                <a:ext uri="{FF2B5EF4-FFF2-40B4-BE49-F238E27FC236}">
                  <a16:creationId xmlns:a16="http://schemas.microsoft.com/office/drawing/2014/main" id="{81873E5C-42FC-4B75-A799-669064F69A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5480" y="4797152"/>
              <a:ext cx="445232" cy="445232"/>
            </a:xfrm>
            <a:prstGeom prst="rect">
              <a:avLst/>
            </a:prstGeom>
          </p:spPr>
        </p:pic>
        <p:pic>
          <p:nvPicPr>
            <p:cNvPr id="14" name="Graphic 13" descr="Female Profile">
              <a:extLst>
                <a:ext uri="{FF2B5EF4-FFF2-40B4-BE49-F238E27FC236}">
                  <a16:creationId xmlns:a16="http://schemas.microsoft.com/office/drawing/2014/main" id="{D9FE2965-7438-4703-9C73-C1E91F9808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11824" y="4797152"/>
              <a:ext cx="445232" cy="445232"/>
            </a:xfrm>
            <a:prstGeom prst="rect">
              <a:avLst/>
            </a:prstGeom>
          </p:spPr>
        </p:pic>
        <p:sp>
          <p:nvSpPr>
            <p:cNvPr id="15" name="Callout: Right Arrow 14">
              <a:extLst>
                <a:ext uri="{FF2B5EF4-FFF2-40B4-BE49-F238E27FC236}">
                  <a16:creationId xmlns:a16="http://schemas.microsoft.com/office/drawing/2014/main" id="{CDF63501-7D48-40BE-A08A-C383C9D48506}"/>
                </a:ext>
              </a:extLst>
            </p:cNvPr>
            <p:cNvSpPr/>
            <p:nvPr/>
          </p:nvSpPr>
          <p:spPr>
            <a:xfrm>
              <a:off x="1919536" y="4810336"/>
              <a:ext cx="504056" cy="360040"/>
            </a:xfrm>
            <a:prstGeom prst="rightArrow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167C330-E3ED-4DF9-80E1-408D3F0D885B}"/>
                </a:ext>
              </a:extLst>
            </p:cNvPr>
            <p:cNvSpPr txBox="1"/>
            <p:nvPr/>
          </p:nvSpPr>
          <p:spPr>
            <a:xfrm>
              <a:off x="1919536" y="4810336"/>
              <a:ext cx="288032" cy="369332"/>
            </a:xfrm>
            <a:prstGeom prst="rect">
              <a:avLst/>
            </a:prstGeom>
            <a:noFill/>
          </p:spPr>
          <p:txBody>
            <a:bodyPr wrap="square" rtlCol="0">
              <a:spAutoFit/>
            </a:bodyPr>
            <a:lstStyle/>
            <a:p>
              <a:r>
                <a:rPr lang="en-US" dirty="0"/>
                <a:t>€</a:t>
              </a:r>
            </a:p>
          </p:txBody>
        </p:sp>
        <p:sp>
          <p:nvSpPr>
            <p:cNvPr id="17" name="Callout: Right Arrow 16">
              <a:extLst>
                <a:ext uri="{FF2B5EF4-FFF2-40B4-BE49-F238E27FC236}">
                  <a16:creationId xmlns:a16="http://schemas.microsoft.com/office/drawing/2014/main" id="{2EC1D2BF-1610-4800-8AFF-763CFFE1282B}"/>
                </a:ext>
              </a:extLst>
            </p:cNvPr>
            <p:cNvSpPr/>
            <p:nvPr/>
          </p:nvSpPr>
          <p:spPr>
            <a:xfrm>
              <a:off x="2999656" y="4819961"/>
              <a:ext cx="504056" cy="360040"/>
            </a:xfrm>
            <a:prstGeom prst="rightArrow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C513D89-9AFE-4CBF-8007-B2A7DD48F821}"/>
                </a:ext>
              </a:extLst>
            </p:cNvPr>
            <p:cNvSpPr txBox="1"/>
            <p:nvPr/>
          </p:nvSpPr>
          <p:spPr>
            <a:xfrm>
              <a:off x="4007768" y="4810336"/>
              <a:ext cx="288032"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863C7A87-70CD-4332-B95A-4D06D7A530FD}"/>
                </a:ext>
              </a:extLst>
            </p:cNvPr>
            <p:cNvSpPr txBox="1"/>
            <p:nvPr/>
          </p:nvSpPr>
          <p:spPr>
            <a:xfrm>
              <a:off x="2990031" y="4882344"/>
              <a:ext cx="504056" cy="246221"/>
            </a:xfrm>
            <a:prstGeom prst="rect">
              <a:avLst/>
            </a:prstGeom>
            <a:noFill/>
          </p:spPr>
          <p:txBody>
            <a:bodyPr wrap="square" rtlCol="0">
              <a:spAutoFit/>
            </a:bodyPr>
            <a:lstStyle/>
            <a:p>
              <a:r>
                <a:rPr lang="en-US" sz="1000" b="1" dirty="0"/>
                <a:t>€/¥</a:t>
              </a:r>
            </a:p>
          </p:txBody>
        </p:sp>
        <p:pic>
          <p:nvPicPr>
            <p:cNvPr id="20" name="Graphic 19" descr="Building">
              <a:extLst>
                <a:ext uri="{FF2B5EF4-FFF2-40B4-BE49-F238E27FC236}">
                  <a16:creationId xmlns:a16="http://schemas.microsoft.com/office/drawing/2014/main" id="{90180BE3-3B2A-4664-B808-170D29FE26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03712" y="4810336"/>
              <a:ext cx="445232" cy="445232"/>
            </a:xfrm>
            <a:prstGeom prst="rect">
              <a:avLst/>
            </a:prstGeom>
          </p:spPr>
        </p:pic>
        <p:sp>
          <p:nvSpPr>
            <p:cNvPr id="25" name="Callout: Right Arrow 24">
              <a:extLst>
                <a:ext uri="{FF2B5EF4-FFF2-40B4-BE49-F238E27FC236}">
                  <a16:creationId xmlns:a16="http://schemas.microsoft.com/office/drawing/2014/main" id="{0FEFF6FE-3B4B-4A50-B00B-50756D9CD5D2}"/>
                </a:ext>
              </a:extLst>
            </p:cNvPr>
            <p:cNvSpPr/>
            <p:nvPr/>
          </p:nvSpPr>
          <p:spPr>
            <a:xfrm>
              <a:off x="3992060" y="4833112"/>
              <a:ext cx="504056" cy="360040"/>
            </a:xfrm>
            <a:prstGeom prst="rightArrow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7609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 Blockchain Innovations</a:t>
            </a:r>
            <a:endParaRPr lang="en-GB" cap="none" dirty="0">
              <a:latin typeface="Montserrat Medium" panose="00000600000000000000" pitchFamily="2" charset="0"/>
            </a:endParaRPr>
          </a:p>
        </p:txBody>
      </p:sp>
    </p:spTree>
    <p:extLst>
      <p:ext uri="{BB962C8B-B14F-4D97-AF65-F5344CB8AC3E}">
        <p14:creationId xmlns:p14="http://schemas.microsoft.com/office/powerpoint/2010/main" val="167963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dirty="0"/>
              <a:t>Course Objectives and Target Group</a:t>
            </a:r>
          </a:p>
        </p:txBody>
      </p:sp>
      <p:sp>
        <p:nvSpPr>
          <p:cNvPr id="2" name="Text Placeholder 1">
            <a:extLst>
              <a:ext uri="{FF2B5EF4-FFF2-40B4-BE49-F238E27FC236}">
                <a16:creationId xmlns:a16="http://schemas.microsoft.com/office/drawing/2014/main" id="{9689A2A8-7F87-416B-BB86-B75D8C71BC34}"/>
              </a:ext>
            </a:extLst>
          </p:cNvPr>
          <p:cNvSpPr>
            <a:spLocks noGrp="1"/>
          </p:cNvSpPr>
          <p:nvPr>
            <p:ph type="body" sz="quarter" idx="13"/>
          </p:nvPr>
        </p:nvSpPr>
        <p:spPr/>
        <p:txBody>
          <a:bodyPr/>
          <a:lstStyle/>
          <a:p>
            <a:pPr marL="0" indent="0">
              <a:buNone/>
            </a:pPr>
            <a:r>
              <a:rPr lang="en-US" dirty="0"/>
              <a:t>EXIN Blockchain Foundation is a certification that validates a professional’s knowledge about: </a:t>
            </a:r>
          </a:p>
          <a:p>
            <a:r>
              <a:rPr lang="en-US" dirty="0"/>
              <a:t>blockchain basics;</a:t>
            </a:r>
          </a:p>
          <a:p>
            <a:r>
              <a:rPr lang="en-US" dirty="0"/>
              <a:t>blockchain challenges;</a:t>
            </a:r>
          </a:p>
          <a:p>
            <a:r>
              <a:rPr lang="en-US" dirty="0"/>
              <a:t>applications of a blockchain;</a:t>
            </a:r>
          </a:p>
          <a:p>
            <a:r>
              <a:rPr lang="en-US" dirty="0"/>
              <a:t>blockchain innovations.</a:t>
            </a:r>
          </a:p>
          <a:p>
            <a:pPr marL="0" indent="0">
              <a:buNone/>
            </a:pPr>
            <a:endParaRPr lang="en-US" dirty="0"/>
          </a:p>
          <a:p>
            <a:pPr marL="0" indent="0">
              <a:buNone/>
            </a:pPr>
            <a:r>
              <a:rPr lang="en-US" dirty="0"/>
              <a:t>This certification is tailored to professionals in both business and IT who have, or aim to have, a professional role in blockchain as a cryptographic and smart contract solution.</a:t>
            </a:r>
          </a:p>
          <a:p>
            <a:pPr marL="0" indent="0">
              <a:buNone/>
            </a:pPr>
            <a:endParaRPr lang="en-US" dirty="0"/>
          </a:p>
        </p:txBody>
      </p:sp>
    </p:spTree>
    <p:extLst>
      <p:ext uri="{BB962C8B-B14F-4D97-AF65-F5344CB8AC3E}">
        <p14:creationId xmlns:p14="http://schemas.microsoft.com/office/powerpoint/2010/main" val="30750504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4.1 Innovations in Blockchain Technology</a:t>
            </a:r>
            <a:endParaRPr lang="en-GB" dirty="0"/>
          </a:p>
        </p:txBody>
      </p:sp>
    </p:spTree>
    <p:extLst>
      <p:ext uri="{BB962C8B-B14F-4D97-AF65-F5344CB8AC3E}">
        <p14:creationId xmlns:p14="http://schemas.microsoft.com/office/powerpoint/2010/main" val="3978213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4.1.1 </a:t>
            </a:r>
            <a:r>
              <a:rPr lang="en-US" dirty="0"/>
              <a:t>Explain what digital fiat currency and disruption in banking and currency are</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lstStyle/>
          <a:p>
            <a:pPr marL="342900" indent="-342900">
              <a:buFont typeface="Arial" pitchFamily="34" charset="0"/>
              <a:buChar char="•"/>
            </a:pPr>
            <a:r>
              <a:rPr lang="en-US" dirty="0"/>
              <a:t>Central Bank Digital Currency (CBDC), more commonly known as the digital fiat currency, is defined as the representation in the digital form of a fiat currency of a particular nation (or region) and is issued and regulated by the competent monetary authority of the country. </a:t>
            </a:r>
          </a:p>
          <a:p>
            <a:pPr marL="342900" indent="-342900">
              <a:buFont typeface="Arial" pitchFamily="34" charset="0"/>
              <a:buChar char="•"/>
            </a:pPr>
            <a:r>
              <a:rPr lang="en-US" dirty="0"/>
              <a:t>Startups are looking to adopt blockchain technology to create new efficiencies in banking, ranging from retail accounts to the very creation of money. </a:t>
            </a:r>
          </a:p>
        </p:txBody>
      </p:sp>
    </p:spTree>
    <p:extLst>
      <p:ext uri="{BB962C8B-B14F-4D97-AF65-F5344CB8AC3E}">
        <p14:creationId xmlns:p14="http://schemas.microsoft.com/office/powerpoint/2010/main" val="1876207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4.1.2 </a:t>
            </a:r>
            <a:r>
              <a:rPr lang="en-US" dirty="0"/>
              <a:t>Explain how blockchain technology can change insurance</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normAutofit/>
          </a:bodyPr>
          <a:lstStyle/>
          <a:p>
            <a:pPr marL="342900" indent="-342900">
              <a:buFont typeface="Arial" pitchFamily="34" charset="0"/>
              <a:buChar char="•"/>
            </a:pPr>
            <a:r>
              <a:rPr lang="en-US" dirty="0"/>
              <a:t>Insurance is a contractual arrangement, usually referred to as a policy, that an entity or an individual engages into as a means of financial protection.</a:t>
            </a:r>
          </a:p>
          <a:p>
            <a:pPr marL="342900" indent="-342900">
              <a:buFont typeface="Arial" pitchFamily="34" charset="0"/>
              <a:buChar char="•"/>
            </a:pPr>
            <a:r>
              <a:rPr lang="en-US" dirty="0"/>
              <a:t>Insurance companies need to find ways to sell new products at lower costs.</a:t>
            </a:r>
          </a:p>
          <a:p>
            <a:pPr marL="342900" indent="-342900">
              <a:buFont typeface="Arial" pitchFamily="34" charset="0"/>
              <a:buChar char="•"/>
            </a:pPr>
            <a:r>
              <a:rPr lang="en-US" dirty="0"/>
              <a:t>DLT and other types of blockchain software may help to record contracts better and share them with relevant third parties. </a:t>
            </a:r>
          </a:p>
          <a:p>
            <a:pPr marL="342900" indent="-342900">
              <a:buFont typeface="Arial" pitchFamily="34" charset="0"/>
              <a:buChar char="•"/>
            </a:pPr>
            <a:r>
              <a:rPr lang="en-US" dirty="0"/>
              <a:t>Other interesting experiments include instant insurance sold from vending machines or an app on the phone. </a:t>
            </a:r>
          </a:p>
          <a:p>
            <a:r>
              <a:rPr lang="en-US" dirty="0"/>
              <a:t>Example: purchase insurance for accommodation based on geolocation, claims can be processed automatically if something goes wrong and this is publicly known. </a:t>
            </a:r>
          </a:p>
        </p:txBody>
      </p:sp>
    </p:spTree>
    <p:extLst>
      <p:ext uri="{BB962C8B-B14F-4D97-AF65-F5344CB8AC3E}">
        <p14:creationId xmlns:p14="http://schemas.microsoft.com/office/powerpoint/2010/main" val="17596230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2800" dirty="0"/>
              <a:t>4.1.3 E</a:t>
            </a:r>
            <a:r>
              <a:rPr lang="en-US" sz="2800" dirty="0" err="1"/>
              <a:t>xplain</a:t>
            </a:r>
            <a:r>
              <a:rPr lang="en-US" sz="2800" dirty="0"/>
              <a:t> the use of blockchain technology for the protection of intellectual property rights (IP) and providence</a:t>
            </a:r>
            <a:endParaRPr lang="en-GB" sz="2800"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3392" y="1844825"/>
            <a:ext cx="5040559" cy="3744416"/>
          </a:xfrm>
        </p:spPr>
        <p:txBody>
          <a:bodyPr/>
          <a:lstStyle/>
          <a:p>
            <a:pPr marL="342900" indent="-342900">
              <a:buFont typeface="Arial" pitchFamily="34" charset="0"/>
              <a:buChar char="•"/>
            </a:pPr>
            <a:r>
              <a:rPr lang="en-US" dirty="0"/>
              <a:t>Blockchain technology allows anyone to begin recording events and information that is time stamped and in an unalterable state. </a:t>
            </a:r>
          </a:p>
          <a:p>
            <a:pPr marL="342900" indent="-342900">
              <a:buFont typeface="Arial" pitchFamily="34" charset="0"/>
              <a:buChar char="•"/>
            </a:pPr>
            <a:r>
              <a:rPr lang="en-US" dirty="0"/>
              <a:t>This functionality can harness creation of IP. </a:t>
            </a:r>
          </a:p>
          <a:p>
            <a:pPr marL="342900" indent="-342900">
              <a:buFont typeface="Arial" pitchFamily="34" charset="0"/>
              <a:buChar char="•"/>
            </a:pPr>
            <a:r>
              <a:rPr lang="en-US" dirty="0"/>
              <a:t>Prove that something existed at a given point in time.</a:t>
            </a:r>
          </a:p>
        </p:txBody>
      </p:sp>
      <p:grpSp>
        <p:nvGrpSpPr>
          <p:cNvPr id="30" name="Group 29">
            <a:extLst>
              <a:ext uri="{FF2B5EF4-FFF2-40B4-BE49-F238E27FC236}">
                <a16:creationId xmlns:a16="http://schemas.microsoft.com/office/drawing/2014/main" id="{E02212C7-8394-4336-BB42-92CA4BCF6EF2}"/>
              </a:ext>
            </a:extLst>
          </p:cNvPr>
          <p:cNvGrpSpPr/>
          <p:nvPr/>
        </p:nvGrpSpPr>
        <p:grpSpPr>
          <a:xfrm>
            <a:off x="6240016" y="2348880"/>
            <a:ext cx="4752528" cy="1969368"/>
            <a:chOff x="5951984" y="1772816"/>
            <a:chExt cx="4752528" cy="1969368"/>
          </a:xfrm>
        </p:grpSpPr>
        <p:grpSp>
          <p:nvGrpSpPr>
            <p:cNvPr id="6" name="Group 5">
              <a:extLst>
                <a:ext uri="{FF2B5EF4-FFF2-40B4-BE49-F238E27FC236}">
                  <a16:creationId xmlns:a16="http://schemas.microsoft.com/office/drawing/2014/main" id="{94157417-71F8-48E7-95EE-38304650F114}"/>
                </a:ext>
              </a:extLst>
            </p:cNvPr>
            <p:cNvGrpSpPr/>
            <p:nvPr/>
          </p:nvGrpSpPr>
          <p:grpSpPr>
            <a:xfrm>
              <a:off x="6240016" y="2420888"/>
              <a:ext cx="1169851" cy="690654"/>
              <a:chOff x="7104111" y="3267554"/>
              <a:chExt cx="1169851" cy="690654"/>
            </a:xfrm>
          </p:grpSpPr>
          <p:pic>
            <p:nvPicPr>
              <p:cNvPr id="7" name="Graphic 6" descr="Handshake">
                <a:extLst>
                  <a:ext uri="{FF2B5EF4-FFF2-40B4-BE49-F238E27FC236}">
                    <a16:creationId xmlns:a16="http://schemas.microsoft.com/office/drawing/2014/main" id="{1B9472D0-B898-4061-9AFA-A1A04F727E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4111" y="3284984"/>
                <a:ext cx="673224" cy="673224"/>
              </a:xfrm>
              <a:prstGeom prst="rect">
                <a:avLst/>
              </a:prstGeom>
            </p:spPr>
          </p:pic>
          <p:pic>
            <p:nvPicPr>
              <p:cNvPr id="8" name="Graphic 7" descr="Link">
                <a:extLst>
                  <a:ext uri="{FF2B5EF4-FFF2-40B4-BE49-F238E27FC236}">
                    <a16:creationId xmlns:a16="http://schemas.microsoft.com/office/drawing/2014/main" id="{10A5EC41-FF18-4EB5-BF4F-B293444A21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7662745" y="3267554"/>
                <a:ext cx="611217" cy="611217"/>
              </a:xfrm>
              <a:prstGeom prst="rect">
                <a:avLst/>
              </a:prstGeom>
            </p:spPr>
          </p:pic>
        </p:grpSp>
        <p:grpSp>
          <p:nvGrpSpPr>
            <p:cNvPr id="9" name="Group 8">
              <a:extLst>
                <a:ext uri="{FF2B5EF4-FFF2-40B4-BE49-F238E27FC236}">
                  <a16:creationId xmlns:a16="http://schemas.microsoft.com/office/drawing/2014/main" id="{2A89FFEF-9248-4C87-B3B5-832492B0206E}"/>
                </a:ext>
              </a:extLst>
            </p:cNvPr>
            <p:cNvGrpSpPr/>
            <p:nvPr/>
          </p:nvGrpSpPr>
          <p:grpSpPr>
            <a:xfrm>
              <a:off x="7320136" y="2420888"/>
              <a:ext cx="1169851" cy="690654"/>
              <a:chOff x="7104111" y="3267554"/>
              <a:chExt cx="1169851" cy="690654"/>
            </a:xfrm>
          </p:grpSpPr>
          <p:pic>
            <p:nvPicPr>
              <p:cNvPr id="10" name="Graphic 9" descr="Handshake">
                <a:extLst>
                  <a:ext uri="{FF2B5EF4-FFF2-40B4-BE49-F238E27FC236}">
                    <a16:creationId xmlns:a16="http://schemas.microsoft.com/office/drawing/2014/main" id="{8CB9EC9C-B0D4-4BB0-BB9D-6A9FF5F73F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4111" y="3284984"/>
                <a:ext cx="673224" cy="673224"/>
              </a:xfrm>
              <a:prstGeom prst="rect">
                <a:avLst/>
              </a:prstGeom>
            </p:spPr>
          </p:pic>
          <p:pic>
            <p:nvPicPr>
              <p:cNvPr id="11" name="Graphic 10" descr="Link">
                <a:extLst>
                  <a:ext uri="{FF2B5EF4-FFF2-40B4-BE49-F238E27FC236}">
                    <a16:creationId xmlns:a16="http://schemas.microsoft.com/office/drawing/2014/main" id="{76705560-483D-4BE4-99EA-03A2B7599E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7662745" y="3267554"/>
                <a:ext cx="611217" cy="611217"/>
              </a:xfrm>
              <a:prstGeom prst="rect">
                <a:avLst/>
              </a:prstGeom>
            </p:spPr>
          </p:pic>
        </p:grpSp>
        <p:grpSp>
          <p:nvGrpSpPr>
            <p:cNvPr id="12" name="Group 11">
              <a:extLst>
                <a:ext uri="{FF2B5EF4-FFF2-40B4-BE49-F238E27FC236}">
                  <a16:creationId xmlns:a16="http://schemas.microsoft.com/office/drawing/2014/main" id="{28458B73-15BE-4281-9660-AAEE50729723}"/>
                </a:ext>
              </a:extLst>
            </p:cNvPr>
            <p:cNvGrpSpPr/>
            <p:nvPr/>
          </p:nvGrpSpPr>
          <p:grpSpPr>
            <a:xfrm>
              <a:off x="8400256" y="2420888"/>
              <a:ext cx="1169851" cy="690654"/>
              <a:chOff x="5591944" y="3212976"/>
              <a:chExt cx="1169851" cy="690654"/>
            </a:xfrm>
          </p:grpSpPr>
          <p:pic>
            <p:nvPicPr>
              <p:cNvPr id="13" name="Graphic 12" descr="Handshake">
                <a:extLst>
                  <a:ext uri="{FF2B5EF4-FFF2-40B4-BE49-F238E27FC236}">
                    <a16:creationId xmlns:a16="http://schemas.microsoft.com/office/drawing/2014/main" id="{49E7F349-1874-42C4-A17A-4A2FA16438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1944" y="3230406"/>
                <a:ext cx="673224" cy="673224"/>
              </a:xfrm>
              <a:prstGeom prst="rect">
                <a:avLst/>
              </a:prstGeom>
            </p:spPr>
          </p:pic>
          <p:pic>
            <p:nvPicPr>
              <p:cNvPr id="14" name="Graphic 13" descr="Link">
                <a:extLst>
                  <a:ext uri="{FF2B5EF4-FFF2-40B4-BE49-F238E27FC236}">
                    <a16:creationId xmlns:a16="http://schemas.microsoft.com/office/drawing/2014/main" id="{CEE5152C-1000-49CE-A7C7-F174011403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6150578" y="3212976"/>
                <a:ext cx="611217" cy="611217"/>
              </a:xfrm>
              <a:prstGeom prst="rect">
                <a:avLst/>
              </a:prstGeom>
            </p:spPr>
          </p:pic>
        </p:grpSp>
        <p:grpSp>
          <p:nvGrpSpPr>
            <p:cNvPr id="15" name="Group 14">
              <a:extLst>
                <a:ext uri="{FF2B5EF4-FFF2-40B4-BE49-F238E27FC236}">
                  <a16:creationId xmlns:a16="http://schemas.microsoft.com/office/drawing/2014/main" id="{A5E73D39-5F12-4E55-84E2-2E11AF40A306}"/>
                </a:ext>
              </a:extLst>
            </p:cNvPr>
            <p:cNvGrpSpPr/>
            <p:nvPr/>
          </p:nvGrpSpPr>
          <p:grpSpPr>
            <a:xfrm>
              <a:off x="9480376" y="2420888"/>
              <a:ext cx="1169851" cy="690654"/>
              <a:chOff x="5591944" y="3212976"/>
              <a:chExt cx="1169851" cy="690654"/>
            </a:xfrm>
          </p:grpSpPr>
          <p:pic>
            <p:nvPicPr>
              <p:cNvPr id="16" name="Graphic 15" descr="Handshake">
                <a:extLst>
                  <a:ext uri="{FF2B5EF4-FFF2-40B4-BE49-F238E27FC236}">
                    <a16:creationId xmlns:a16="http://schemas.microsoft.com/office/drawing/2014/main" id="{57197437-C6E2-4D80-B0A4-B93A3642D2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1944" y="3230406"/>
                <a:ext cx="673224" cy="673224"/>
              </a:xfrm>
              <a:prstGeom prst="rect">
                <a:avLst/>
              </a:prstGeom>
            </p:spPr>
          </p:pic>
          <p:pic>
            <p:nvPicPr>
              <p:cNvPr id="17" name="Graphic 16" descr="Link">
                <a:extLst>
                  <a:ext uri="{FF2B5EF4-FFF2-40B4-BE49-F238E27FC236}">
                    <a16:creationId xmlns:a16="http://schemas.microsoft.com/office/drawing/2014/main" id="{91BDCA67-39A7-4588-9814-FBBE405054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8740">
                <a:off x="6150578" y="3212976"/>
                <a:ext cx="611217" cy="611217"/>
              </a:xfrm>
              <a:prstGeom prst="rect">
                <a:avLst/>
              </a:prstGeom>
            </p:spPr>
          </p:pic>
        </p:grpSp>
        <p:pic>
          <p:nvPicPr>
            <p:cNvPr id="18" name="Graphic 17" descr="Music notation">
              <a:extLst>
                <a:ext uri="{FF2B5EF4-FFF2-40B4-BE49-F238E27FC236}">
                  <a16:creationId xmlns:a16="http://schemas.microsoft.com/office/drawing/2014/main" id="{F41ADB95-6FC9-43E0-A8EF-2DBEFA22D8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2024" y="3212976"/>
              <a:ext cx="529208" cy="529208"/>
            </a:xfrm>
            <a:prstGeom prst="rect">
              <a:avLst/>
            </a:prstGeom>
          </p:spPr>
        </p:pic>
        <p:pic>
          <p:nvPicPr>
            <p:cNvPr id="20" name="Graphic 19" descr="Monthly calendar">
              <a:extLst>
                <a:ext uri="{FF2B5EF4-FFF2-40B4-BE49-F238E27FC236}">
                  <a16:creationId xmlns:a16="http://schemas.microsoft.com/office/drawing/2014/main" id="{2310FA98-2C97-4A74-A5F1-E3D391F708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12024" y="1916832"/>
              <a:ext cx="457200" cy="457200"/>
            </a:xfrm>
            <a:prstGeom prst="rect">
              <a:avLst/>
            </a:prstGeom>
          </p:spPr>
        </p:pic>
        <p:pic>
          <p:nvPicPr>
            <p:cNvPr id="21" name="Graphic 20" descr="Monthly calendar">
              <a:extLst>
                <a:ext uri="{FF2B5EF4-FFF2-40B4-BE49-F238E27FC236}">
                  <a16:creationId xmlns:a16="http://schemas.microsoft.com/office/drawing/2014/main" id="{7ED291E6-C25F-436A-8598-DAA9880C10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52384" y="1916832"/>
              <a:ext cx="457200" cy="457200"/>
            </a:xfrm>
            <a:prstGeom prst="rect">
              <a:avLst/>
            </a:prstGeom>
          </p:spPr>
        </p:pic>
        <p:pic>
          <p:nvPicPr>
            <p:cNvPr id="22" name="Graphic 21" descr="Music notation">
              <a:extLst>
                <a:ext uri="{FF2B5EF4-FFF2-40B4-BE49-F238E27FC236}">
                  <a16:creationId xmlns:a16="http://schemas.microsoft.com/office/drawing/2014/main" id="{B9A72F87-A6FE-4E61-95A5-596D1D46EA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0416" y="3212976"/>
              <a:ext cx="529208" cy="529208"/>
            </a:xfrm>
            <a:prstGeom prst="rect">
              <a:avLst/>
            </a:prstGeom>
          </p:spPr>
        </p:pic>
        <p:pic>
          <p:nvPicPr>
            <p:cNvPr id="23" name="Graphic 22" descr="Music notation">
              <a:extLst>
                <a:ext uri="{FF2B5EF4-FFF2-40B4-BE49-F238E27FC236}">
                  <a16:creationId xmlns:a16="http://schemas.microsoft.com/office/drawing/2014/main" id="{6F6062F5-A13A-4AD0-9F1A-30CBD1881B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36360" y="3212976"/>
              <a:ext cx="529208" cy="529208"/>
            </a:xfrm>
            <a:prstGeom prst="rect">
              <a:avLst/>
            </a:prstGeom>
          </p:spPr>
        </p:pic>
        <p:cxnSp>
          <p:nvCxnSpPr>
            <p:cNvPr id="25" name="Straight Arrow Connector 24">
              <a:extLst>
                <a:ext uri="{FF2B5EF4-FFF2-40B4-BE49-F238E27FC236}">
                  <a16:creationId xmlns:a16="http://schemas.microsoft.com/office/drawing/2014/main" id="{91B883C5-CBD8-4B4A-A79F-50FED3F29E24}"/>
                </a:ext>
              </a:extLst>
            </p:cNvPr>
            <p:cNvCxnSpPr>
              <a:cxnSpLocks/>
            </p:cNvCxnSpPr>
            <p:nvPr/>
          </p:nvCxnSpPr>
          <p:spPr>
            <a:xfrm>
              <a:off x="5951984" y="1844824"/>
              <a:ext cx="432048" cy="28803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AFA4CDF-9057-48AA-8936-3E3E46913282}"/>
                </a:ext>
              </a:extLst>
            </p:cNvPr>
            <p:cNvCxnSpPr>
              <a:cxnSpLocks/>
            </p:cNvCxnSpPr>
            <p:nvPr/>
          </p:nvCxnSpPr>
          <p:spPr>
            <a:xfrm flipH="1">
              <a:off x="9912424" y="1772816"/>
              <a:ext cx="792088" cy="43204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7312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4.1.4 </a:t>
            </a:r>
            <a:r>
              <a:rPr lang="en-US" dirty="0"/>
              <a:t>Explain how blockchain technology may change governments</a:t>
            </a:r>
            <a:endParaRPr lang="en-GB"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p:txBody>
          <a:bodyPr/>
          <a:lstStyle/>
          <a:p>
            <a:pPr marL="342900" indent="-342900">
              <a:buFont typeface="Arial" pitchFamily="34" charset="0"/>
              <a:buChar char="•"/>
            </a:pPr>
            <a:r>
              <a:rPr lang="en-US" dirty="0"/>
              <a:t>Smaller countries: capitalizing on the opportunities of trustless transactions and data with providence</a:t>
            </a:r>
          </a:p>
          <a:p>
            <a:pPr marL="342900" indent="-342900">
              <a:buFont typeface="Arial" pitchFamily="34" charset="0"/>
              <a:buChar char="•"/>
            </a:pPr>
            <a:r>
              <a:rPr lang="en-US" dirty="0"/>
              <a:t>Governments: fight cybercrime and identity </a:t>
            </a:r>
          </a:p>
          <a:p>
            <a:pPr marL="342900" indent="-342900">
              <a:buFont typeface="Arial" pitchFamily="34" charset="0"/>
              <a:buChar char="•"/>
            </a:pPr>
            <a:r>
              <a:rPr lang="en-US" dirty="0"/>
              <a:t>Smart city initiatives: enhance infrastructure, safety; improve traffic and air quality</a:t>
            </a:r>
          </a:p>
        </p:txBody>
      </p:sp>
    </p:spTree>
    <p:extLst>
      <p:ext uri="{BB962C8B-B14F-4D97-AF65-F5344CB8AC3E}">
        <p14:creationId xmlns:p14="http://schemas.microsoft.com/office/powerpoint/2010/main" val="3927281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2800" dirty="0"/>
              <a:t>4.1.5 I</a:t>
            </a:r>
            <a:r>
              <a:rPr lang="en-US" sz="2800" dirty="0" err="1"/>
              <a:t>dentify</a:t>
            </a:r>
            <a:r>
              <a:rPr lang="en-US" sz="2800" dirty="0"/>
              <a:t> applications for blockchain technology in e-mail and the trust layer for the internet</a:t>
            </a:r>
            <a:endParaRPr lang="en-GB" sz="2800" dirty="0"/>
          </a:p>
        </p:txBody>
      </p:sp>
      <p:sp>
        <p:nvSpPr>
          <p:cNvPr id="3" name="Text Placeholder 2">
            <a:extLst>
              <a:ext uri="{FF2B5EF4-FFF2-40B4-BE49-F238E27FC236}">
                <a16:creationId xmlns:a16="http://schemas.microsoft.com/office/drawing/2014/main" id="{88457801-331E-4CED-9D6C-3F851B28F440}"/>
              </a:ext>
            </a:extLst>
          </p:cNvPr>
          <p:cNvSpPr>
            <a:spLocks noGrp="1"/>
          </p:cNvSpPr>
          <p:nvPr>
            <p:ph type="body" sz="quarter" idx="13"/>
          </p:nvPr>
        </p:nvSpPr>
        <p:spPr>
          <a:xfrm>
            <a:off x="623392" y="1484784"/>
            <a:ext cx="10943167" cy="4392613"/>
          </a:xfrm>
        </p:spPr>
        <p:txBody>
          <a:bodyPr>
            <a:normAutofit/>
          </a:bodyPr>
          <a:lstStyle/>
          <a:p>
            <a:pPr marL="342900" indent="-342900">
              <a:buFont typeface="Arial" pitchFamily="34" charset="0"/>
              <a:buChar char="•"/>
            </a:pPr>
            <a:r>
              <a:rPr lang="en-US" dirty="0"/>
              <a:t>The blockchain is the next layer of the internet. It allows collaboration of individuals, governments, and business in a fair and open manner without first establishing trust, ownership, and authority. </a:t>
            </a:r>
          </a:p>
          <a:p>
            <a:pPr marL="342900" indent="-342900">
              <a:buFont typeface="Arial" pitchFamily="34" charset="0"/>
              <a:buChar char="•"/>
            </a:pPr>
            <a:r>
              <a:rPr lang="en-US" dirty="0" err="1"/>
              <a:t>Blockchain</a:t>
            </a:r>
            <a:r>
              <a:rPr lang="en-US" dirty="0"/>
              <a:t> is the trust layer. </a:t>
            </a:r>
          </a:p>
          <a:p>
            <a:pPr marL="342900" indent="-342900">
              <a:buFont typeface="Arial" pitchFamily="34" charset="0"/>
              <a:buChar char="•"/>
            </a:pPr>
            <a:r>
              <a:rPr lang="en-US" dirty="0"/>
              <a:t>Secure and spam free email is a use case for blockchain technology. </a:t>
            </a:r>
          </a:p>
        </p:txBody>
      </p:sp>
    </p:spTree>
    <p:extLst>
      <p:ext uri="{BB962C8B-B14F-4D97-AF65-F5344CB8AC3E}">
        <p14:creationId xmlns:p14="http://schemas.microsoft.com/office/powerpoint/2010/main" val="24625239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9824" t="23312" r="7105" b="24004"/>
          <a:stretch/>
        </p:blipFill>
        <p:spPr>
          <a:xfrm>
            <a:off x="6896999" y="147621"/>
            <a:ext cx="3485201" cy="1696597"/>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00" y="6447846"/>
            <a:ext cx="685800" cy="293522"/>
          </a:xfrm>
          <a:prstGeom prst="rect">
            <a:avLst/>
          </a:prstGeom>
        </p:spPr>
      </p:pic>
      <p:sp>
        <p:nvSpPr>
          <p:cNvPr id="6" name="Rectangle 5"/>
          <p:cNvSpPr/>
          <p:nvPr/>
        </p:nvSpPr>
        <p:spPr>
          <a:xfrm>
            <a:off x="6210507" y="2437872"/>
            <a:ext cx="5981493" cy="4524315"/>
          </a:xfrm>
          <a:prstGeom prst="rect">
            <a:avLst/>
          </a:prstGeom>
        </p:spPr>
        <p:txBody>
          <a:bodyPr wrap="square">
            <a:spAutoFit/>
          </a:bodyPr>
          <a:lstStyle/>
          <a:p>
            <a:pPr marL="342900" indent="-342900">
              <a:buFont typeface="Arial" panose="020B0604020202020204" pitchFamily="34" charset="0"/>
              <a:buChar char="•"/>
            </a:pPr>
            <a:r>
              <a:rPr lang="en-GB" sz="2400" b="1" dirty="0">
                <a:latin typeface="Roboto" panose="02000000000000000000" pitchFamily="2" charset="0"/>
                <a:ea typeface="Roboto" panose="02000000000000000000" pitchFamily="2" charset="0"/>
              </a:rPr>
              <a:t>Save 25% of costs by </a:t>
            </a:r>
            <a:r>
              <a:rPr lang="en-GB" sz="2400" dirty="0">
                <a:latin typeface="Roboto" panose="02000000000000000000" pitchFamily="2" charset="0"/>
                <a:ea typeface="Roboto" panose="02000000000000000000" pitchFamily="2" charset="0"/>
              </a:rPr>
              <a:t>training the talent you already have (Gartner).</a:t>
            </a:r>
            <a:endParaRPr lang="en-US"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en-GB" sz="2400" b="1" dirty="0">
                <a:latin typeface="Roboto" panose="02000000000000000000" pitchFamily="2" charset="0"/>
                <a:ea typeface="Roboto" panose="02000000000000000000" pitchFamily="2" charset="0"/>
              </a:rPr>
              <a:t>Defence</a:t>
            </a:r>
            <a:r>
              <a:rPr lang="en-GB" sz="2400" dirty="0">
                <a:latin typeface="Roboto" panose="02000000000000000000" pitchFamily="2" charset="0"/>
                <a:ea typeface="Roboto" panose="02000000000000000000" pitchFamily="2" charset="0"/>
              </a:rPr>
              <a:t> against </a:t>
            </a:r>
            <a:r>
              <a:rPr lang="en-GB" sz="2400" b="1" dirty="0">
                <a:latin typeface="Roboto" panose="02000000000000000000" pitchFamily="2" charset="0"/>
                <a:ea typeface="Roboto" panose="02000000000000000000" pitchFamily="2" charset="0"/>
              </a:rPr>
              <a:t>aging IT workforce</a:t>
            </a:r>
          </a:p>
          <a:p>
            <a:pPr marL="342900" indent="-342900">
              <a:buFont typeface="Arial" panose="020B0604020202020204" pitchFamily="34" charset="0"/>
              <a:buChar char="•"/>
            </a:pPr>
            <a:r>
              <a:rPr lang="en-GB" sz="2400" dirty="0">
                <a:latin typeface="Roboto" panose="02000000000000000000" pitchFamily="2" charset="0"/>
                <a:ea typeface="Roboto" panose="02000000000000000000" pitchFamily="2" charset="0"/>
              </a:rPr>
              <a:t>Enhanced </a:t>
            </a:r>
            <a:r>
              <a:rPr lang="en-GB" sz="2400" b="1" dirty="0">
                <a:latin typeface="Roboto" panose="02000000000000000000" pitchFamily="2" charset="0"/>
                <a:ea typeface="Roboto" panose="02000000000000000000" pitchFamily="2" charset="0"/>
              </a:rPr>
              <a:t>employee</a:t>
            </a:r>
            <a:r>
              <a:rPr lang="en-GB" sz="2400" dirty="0">
                <a:latin typeface="Roboto" panose="02000000000000000000" pitchFamily="2" charset="0"/>
                <a:ea typeface="Roboto" panose="02000000000000000000" pitchFamily="2" charset="0"/>
              </a:rPr>
              <a:t> </a:t>
            </a:r>
            <a:r>
              <a:rPr lang="en-GB" sz="2400" b="1" dirty="0">
                <a:latin typeface="Roboto" panose="02000000000000000000" pitchFamily="2" charset="0"/>
                <a:ea typeface="Roboto" panose="02000000000000000000" pitchFamily="2" charset="0"/>
              </a:rPr>
              <a:t>self-esteem</a:t>
            </a:r>
          </a:p>
          <a:p>
            <a:pPr marL="342900" indent="-342900">
              <a:buFont typeface="Arial" panose="020B0604020202020204" pitchFamily="34" charset="0"/>
              <a:buChar char="•"/>
            </a:pPr>
            <a:r>
              <a:rPr lang="en-GB" sz="2400" dirty="0">
                <a:latin typeface="Roboto" panose="02000000000000000000" pitchFamily="2" charset="0"/>
                <a:ea typeface="Roboto" panose="02000000000000000000" pitchFamily="2" charset="0"/>
              </a:rPr>
              <a:t>Better </a:t>
            </a:r>
            <a:r>
              <a:rPr lang="en-GB" sz="2400" b="1" dirty="0">
                <a:latin typeface="Roboto" panose="02000000000000000000" pitchFamily="2" charset="0"/>
                <a:ea typeface="Roboto" panose="02000000000000000000" pitchFamily="2" charset="0"/>
              </a:rPr>
              <a:t>quality </a:t>
            </a:r>
            <a:r>
              <a:rPr lang="en-GB" sz="2400" dirty="0">
                <a:latin typeface="Roboto" panose="02000000000000000000" pitchFamily="2" charset="0"/>
                <a:ea typeface="Roboto" panose="02000000000000000000" pitchFamily="2" charset="0"/>
              </a:rPr>
              <a:t>in process and IT infrastructure</a:t>
            </a:r>
          </a:p>
          <a:p>
            <a:pPr marL="342900" indent="-342900">
              <a:buFont typeface="Arial" panose="020B0604020202020204" pitchFamily="34" charset="0"/>
              <a:buChar char="•"/>
            </a:pPr>
            <a:r>
              <a:rPr lang="en-GB" sz="2400" dirty="0">
                <a:latin typeface="Roboto" panose="02000000000000000000" pitchFamily="2" charset="0"/>
                <a:ea typeface="Roboto" panose="02000000000000000000" pitchFamily="2" charset="0"/>
              </a:rPr>
              <a:t>Developing team skills reduces failure, decreases costs, increases </a:t>
            </a:r>
            <a:r>
              <a:rPr lang="en-GB" sz="2400" b="1" dirty="0">
                <a:latin typeface="Roboto" panose="02000000000000000000" pitchFamily="2" charset="0"/>
                <a:ea typeface="Roboto" panose="02000000000000000000" pitchFamily="2" charset="0"/>
              </a:rPr>
              <a:t>effectiveness</a:t>
            </a:r>
            <a:endParaRPr lang="nl-NL" sz="2400" b="1"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en-GB" sz="2400" b="1" dirty="0">
                <a:latin typeface="Roboto" panose="02000000000000000000" pitchFamily="2" charset="0"/>
                <a:ea typeface="Roboto" panose="02000000000000000000" pitchFamily="2" charset="0"/>
              </a:rPr>
              <a:t>Staff retention</a:t>
            </a:r>
          </a:p>
          <a:p>
            <a:pPr marL="342900" indent="-342900">
              <a:buFont typeface="Arial" panose="020B0604020202020204" pitchFamily="34" charset="0"/>
              <a:buChar char="•"/>
            </a:pPr>
            <a:r>
              <a:rPr lang="en-GB" sz="2400" b="1" dirty="0">
                <a:latin typeface="Roboto" panose="02000000000000000000" pitchFamily="2" charset="0"/>
                <a:ea typeface="Roboto" panose="02000000000000000000" pitchFamily="2" charset="0"/>
              </a:rPr>
              <a:t>Beat the competition</a:t>
            </a:r>
            <a:endParaRPr lang="en-US" sz="2400" dirty="0">
              <a:latin typeface="Roboto" panose="02000000000000000000" pitchFamily="2" charset="0"/>
              <a:ea typeface="Roboto" panose="02000000000000000000" pitchFamily="2" charset="0"/>
            </a:endParaRPr>
          </a:p>
          <a:p>
            <a:endParaRPr lang="en-US" sz="2400" dirty="0">
              <a:latin typeface="Roboto" panose="02000000000000000000" pitchFamily="2" charset="0"/>
              <a:ea typeface="Roboto" panose="02000000000000000000" pitchFamily="2" charset="0"/>
            </a:endParaRPr>
          </a:p>
        </p:txBody>
      </p:sp>
      <p:pic>
        <p:nvPicPr>
          <p:cNvPr id="7" name="Content Placeholder 4"/>
          <p:cNvPicPr>
            <a:picLocks noChangeAspect="1"/>
          </p:cNvPicPr>
          <p:nvPr/>
        </p:nvPicPr>
        <p:blipFill rotWithShape="1">
          <a:blip r:embed="rId5" cstate="print">
            <a:extLst>
              <a:ext uri="{28A0092B-C50C-407E-A947-70E740481C1C}">
                <a14:useLocalDpi xmlns:a14="http://schemas.microsoft.com/office/drawing/2010/main" val="0"/>
              </a:ext>
            </a:extLst>
          </a:blip>
          <a:srcRect l="9123" t="22808" r="7456" b="23823"/>
          <a:stretch/>
        </p:blipFill>
        <p:spPr>
          <a:xfrm>
            <a:off x="618450" y="147621"/>
            <a:ext cx="3449053" cy="1693699"/>
          </a:xfrm>
          <a:prstGeom prst="rect">
            <a:avLst/>
          </a:prstGeom>
        </p:spPr>
      </p:pic>
      <p:sp>
        <p:nvSpPr>
          <p:cNvPr id="8" name="Rectangle 7"/>
          <p:cNvSpPr/>
          <p:nvPr/>
        </p:nvSpPr>
        <p:spPr>
          <a:xfrm>
            <a:off x="373584" y="2498933"/>
            <a:ext cx="5318787" cy="2308324"/>
          </a:xfrm>
          <a:prstGeom prst="rect">
            <a:avLst/>
          </a:prstGeom>
        </p:spPr>
        <p:txBody>
          <a:bodyPr wrap="square">
            <a:spAutoFit/>
          </a:bodyPr>
          <a:lstStyle/>
          <a:p>
            <a:pPr marL="285750" indent="-285750">
              <a:buFont typeface="Arial" panose="020B0604020202020204" pitchFamily="34" charset="0"/>
              <a:buChar char="•"/>
            </a:pPr>
            <a:r>
              <a:rPr lang="en-GB" sz="2400" dirty="0">
                <a:latin typeface="Roboto" panose="02000000000000000000" pitchFamily="2" charset="0"/>
                <a:ea typeface="Roboto" panose="02000000000000000000" pitchFamily="2" charset="0"/>
              </a:rPr>
              <a:t>Certificate leverages </a:t>
            </a:r>
            <a:r>
              <a:rPr lang="en-GB" sz="2400" b="1" dirty="0">
                <a:latin typeface="Roboto" panose="02000000000000000000" pitchFamily="2" charset="0"/>
                <a:ea typeface="Roboto" panose="02000000000000000000" pitchFamily="2" charset="0"/>
              </a:rPr>
              <a:t>career opportunities</a:t>
            </a:r>
          </a:p>
          <a:p>
            <a:pPr marL="285750" lvl="0" indent="-285750">
              <a:buFont typeface="Arial" panose="020B0604020202020204" pitchFamily="34" charset="0"/>
              <a:buChar char="•"/>
            </a:pPr>
            <a:r>
              <a:rPr lang="en-GB" sz="2400" dirty="0">
                <a:latin typeface="Roboto" panose="02000000000000000000" pitchFamily="2" charset="0"/>
                <a:ea typeface="Roboto" panose="02000000000000000000" pitchFamily="2" charset="0"/>
              </a:rPr>
              <a:t>Certificate contributes to </a:t>
            </a:r>
            <a:r>
              <a:rPr lang="en-GB" sz="2400" b="1" dirty="0">
                <a:latin typeface="Roboto" panose="02000000000000000000" pitchFamily="2" charset="0"/>
                <a:ea typeface="Roboto" panose="02000000000000000000" pitchFamily="2" charset="0"/>
              </a:rPr>
              <a:t>productivity</a:t>
            </a:r>
          </a:p>
          <a:p>
            <a:pPr marL="285750" lvl="0" indent="-285750">
              <a:buFont typeface="Arial" panose="020B0604020202020204" pitchFamily="34" charset="0"/>
              <a:buChar char="•"/>
            </a:pPr>
            <a:r>
              <a:rPr lang="en-GB" sz="2400" dirty="0">
                <a:latin typeface="Roboto" panose="02000000000000000000" pitchFamily="2" charset="0"/>
                <a:ea typeface="Roboto" panose="02000000000000000000" pitchFamily="2" charset="0"/>
              </a:rPr>
              <a:t>Training and certification are </a:t>
            </a:r>
            <a:r>
              <a:rPr lang="en-GB" sz="2400" b="1" dirty="0">
                <a:latin typeface="Roboto" panose="02000000000000000000" pitchFamily="2" charset="0"/>
                <a:ea typeface="Roboto" panose="02000000000000000000" pitchFamily="2" charset="0"/>
              </a:rPr>
              <a:t>satisfaction</a:t>
            </a:r>
            <a:r>
              <a:rPr lang="en-GB" sz="2400" dirty="0">
                <a:latin typeface="Roboto" panose="02000000000000000000" pitchFamily="2" charset="0"/>
                <a:ea typeface="Roboto" panose="02000000000000000000" pitchFamily="2" charset="0"/>
              </a:rPr>
              <a:t> drivers </a:t>
            </a:r>
          </a:p>
        </p:txBody>
      </p:sp>
    </p:spTree>
    <p:extLst>
      <p:ext uri="{BB962C8B-B14F-4D97-AF65-F5344CB8AC3E}">
        <p14:creationId xmlns:p14="http://schemas.microsoft.com/office/powerpoint/2010/main" val="42735074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021" y="352760"/>
            <a:ext cx="9382818" cy="4371639"/>
          </a:xfrm>
          <a:prstGeom prst="rect">
            <a:avLst/>
          </a:prstGeom>
        </p:spPr>
      </p:pic>
      <p:sp>
        <p:nvSpPr>
          <p:cNvPr id="2" name="Rectangle 1"/>
          <p:cNvSpPr/>
          <p:nvPr/>
        </p:nvSpPr>
        <p:spPr>
          <a:xfrm>
            <a:off x="665747" y="4275273"/>
            <a:ext cx="10627895" cy="2308324"/>
          </a:xfrm>
          <a:prstGeom prst="rect">
            <a:avLst/>
          </a:prstGeom>
        </p:spPr>
        <p:txBody>
          <a:bodyPr wrap="square">
            <a:spAutoFit/>
          </a:bodyPr>
          <a:lstStyle/>
          <a:p>
            <a:r>
              <a:rPr lang="en-US" dirty="0">
                <a:solidFill>
                  <a:srgbClr val="5F6160"/>
                </a:solidFill>
                <a:latin typeface="GillSansMTPro-Book"/>
              </a:rPr>
              <a:t>ABOUT EXIN</a:t>
            </a:r>
          </a:p>
          <a:p>
            <a:endParaRPr lang="en-US" dirty="0">
              <a:solidFill>
                <a:srgbClr val="5F6160"/>
              </a:solidFill>
              <a:latin typeface="GillSansMTPro-Book"/>
            </a:endParaRPr>
          </a:p>
          <a:p>
            <a:r>
              <a:rPr lang="en-US" dirty="0">
                <a:solidFill>
                  <a:srgbClr val="5F6160"/>
                </a:solidFill>
                <a:latin typeface="GillSansMTPro-Book"/>
              </a:rPr>
              <a:t>Published and designed by EXIN. EXIN is the global independent certification institute for professionals in the IT domain. With more than 30 years of experience in certifying the competences of over 2 million IT professionals, EXIN is the leading and trusted authority in the IT market. With over 1000 accredited partners EXIN facilitates exams and e-competence assessments in more than 165 countries and 20 languages. EXIN is co-initiator of the e-Competence Framework, which was set up to provide unambiguous ICT certification measurement principles </a:t>
            </a:r>
            <a:r>
              <a:rPr lang="nl-NL" dirty="0">
                <a:solidFill>
                  <a:srgbClr val="5F6160"/>
                </a:solidFill>
                <a:latin typeface="GillSansMTPro-Book"/>
              </a:rPr>
              <a:t>within Europe and beyond.</a:t>
            </a:r>
            <a:endParaRPr lang="nl-NL" dirty="0"/>
          </a:p>
        </p:txBody>
      </p:sp>
    </p:spTree>
    <p:extLst>
      <p:ext uri="{BB962C8B-B14F-4D97-AF65-F5344CB8AC3E}">
        <p14:creationId xmlns:p14="http://schemas.microsoft.com/office/powerpoint/2010/main" val="893391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Questions?</a:t>
            </a:r>
          </a:p>
        </p:txBody>
      </p:sp>
      <p:sp>
        <p:nvSpPr>
          <p:cNvPr id="5" name="Text Placeholder 4"/>
          <p:cNvSpPr>
            <a:spLocks noGrp="1"/>
          </p:cNvSpPr>
          <p:nvPr>
            <p:ph type="body" idx="1"/>
          </p:nvPr>
        </p:nvSpPr>
        <p:spPr/>
        <p:txBody>
          <a:bodyPr/>
          <a:lstStyle/>
          <a:p>
            <a:r>
              <a:rPr lang="en-GB" dirty="0"/>
              <a:t>Thank you – EXIN Blockchain Foundation</a:t>
            </a:r>
          </a:p>
        </p:txBody>
      </p:sp>
    </p:spTree>
    <p:extLst>
      <p:ext uri="{BB962C8B-B14F-4D97-AF65-F5344CB8AC3E}">
        <p14:creationId xmlns:p14="http://schemas.microsoft.com/office/powerpoint/2010/main" val="287836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for Certification</a:t>
            </a:r>
          </a:p>
        </p:txBody>
      </p:sp>
      <p:sp>
        <p:nvSpPr>
          <p:cNvPr id="4" name="Text Placeholder 1">
            <a:extLst>
              <a:ext uri="{FF2B5EF4-FFF2-40B4-BE49-F238E27FC236}">
                <a16:creationId xmlns:a16="http://schemas.microsoft.com/office/drawing/2014/main" id="{ABE953FD-2ED0-4D33-87A2-65C81B1D66DB}"/>
              </a:ext>
            </a:extLst>
          </p:cNvPr>
          <p:cNvSpPr txBox="1">
            <a:spLocks/>
          </p:cNvSpPr>
          <p:nvPr/>
        </p:nvSpPr>
        <p:spPr>
          <a:xfrm>
            <a:off x="624421" y="1628777"/>
            <a:ext cx="10943167" cy="4392613"/>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2400" kern="1200" baseline="0">
                <a:solidFill>
                  <a:srgbClr val="002A5A"/>
                </a:solidFill>
                <a:latin typeface="Roboto" panose="02000000000000000000" pitchFamily="2" charset="0"/>
                <a:ea typeface="Roboto" panose="02000000000000000000" pitchFamily="2" charset="0"/>
                <a:cs typeface="Arial Unicode MS" panose="020B0604020202020204" pitchFamily="34" charset="-128"/>
              </a:defRPr>
            </a:lvl1pPr>
            <a:lvl2pPr marL="742950" indent="-285750" algn="l" defTabSz="914400" rtl="0" eaLnBrk="1" latinLnBrk="0" hangingPunct="1">
              <a:spcBef>
                <a:spcPct val="20000"/>
              </a:spcBef>
              <a:buFont typeface="Arial" panose="020B0604020202020204" pitchFamily="34" charset="0"/>
              <a:buChar char="–"/>
              <a:defRPr sz="24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2A5A"/>
                </a:solidFill>
                <a:latin typeface="Roboto" panose="02000000000000000000" pitchFamily="2" charset="0"/>
                <a:ea typeface="Roboto" panose="02000000000000000000" pitchFamily="2" charset="0"/>
                <a:cs typeface="Arial Unicode MS" panose="020B060402020202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0" indent="-342900">
              <a:buFont typeface="Arial" panose="020B0604020202020204" pitchFamily="34" charset="0"/>
              <a:buChar char="•"/>
            </a:pPr>
            <a:r>
              <a:rPr lang="en-US" dirty="0"/>
              <a:t>Successful completion of the EXIN Blockchain Foundation or Essentials exam.</a:t>
            </a:r>
          </a:p>
        </p:txBody>
      </p:sp>
    </p:spTree>
    <p:extLst>
      <p:ext uri="{BB962C8B-B14F-4D97-AF65-F5344CB8AC3E}">
        <p14:creationId xmlns:p14="http://schemas.microsoft.com/office/powerpoint/2010/main" val="131566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Concepts</a:t>
            </a:r>
          </a:p>
        </p:txBody>
      </p:sp>
      <p:sp>
        <p:nvSpPr>
          <p:cNvPr id="4" name="Text Placeholder 3">
            <a:extLst>
              <a:ext uri="{FF2B5EF4-FFF2-40B4-BE49-F238E27FC236}">
                <a16:creationId xmlns:a16="http://schemas.microsoft.com/office/drawing/2014/main" id="{213CE709-50AE-4F0F-820A-1588C1EB6ECF}"/>
              </a:ext>
            </a:extLst>
          </p:cNvPr>
          <p:cNvSpPr>
            <a:spLocks noGrp="1"/>
          </p:cNvSpPr>
          <p:nvPr>
            <p:ph type="body" sz="quarter" idx="13"/>
          </p:nvPr>
        </p:nvSpPr>
        <p:spPr/>
        <p:txBody>
          <a:bodyPr/>
          <a:lstStyle/>
          <a:p>
            <a:pPr marL="342900" indent="-342900">
              <a:buFont typeface="Arial" panose="020B0604020202020204" pitchFamily="34" charset="0"/>
              <a:buChar char="•"/>
            </a:pPr>
            <a:r>
              <a:rPr lang="en-GB" dirty="0"/>
              <a:t>The list of Basic Concepts in the student notes below will be considered understood for the exam</a:t>
            </a:r>
          </a:p>
          <a:p>
            <a:pPr marL="342900" indent="-342900">
              <a:buFont typeface="Arial" panose="020B0604020202020204" pitchFamily="34" charset="0"/>
              <a:buChar char="•"/>
            </a:pPr>
            <a:r>
              <a:rPr lang="en-GB" dirty="0"/>
              <a:t>The student is advised to research and understand the concepts</a:t>
            </a:r>
          </a:p>
          <a:p>
            <a:endParaRPr lang="en-US" dirty="0"/>
          </a:p>
        </p:txBody>
      </p:sp>
    </p:spTree>
    <p:extLst>
      <p:ext uri="{BB962C8B-B14F-4D97-AF65-F5344CB8AC3E}">
        <p14:creationId xmlns:p14="http://schemas.microsoft.com/office/powerpoint/2010/main" val="311577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 Format EXIN Blockchain Foundation</a:t>
            </a:r>
            <a:br>
              <a:rPr lang="en-GB" dirty="0"/>
            </a:br>
            <a:endParaRPr lang="en-GB" dirty="0"/>
          </a:p>
        </p:txBody>
      </p:sp>
      <p:graphicFrame>
        <p:nvGraphicFramePr>
          <p:cNvPr id="6" name="Table 5">
            <a:extLst>
              <a:ext uri="{FF2B5EF4-FFF2-40B4-BE49-F238E27FC236}">
                <a16:creationId xmlns:a16="http://schemas.microsoft.com/office/drawing/2014/main" id="{C00A23CD-BAD6-4EBA-93FA-B2624AF49AE8}"/>
              </a:ext>
            </a:extLst>
          </p:cNvPr>
          <p:cNvGraphicFramePr>
            <a:graphicFrameLocks noGrp="1"/>
          </p:cNvGraphicFramePr>
          <p:nvPr>
            <p:extLst>
              <p:ext uri="{D42A27DB-BD31-4B8C-83A1-F6EECF244321}">
                <p14:modId xmlns:p14="http://schemas.microsoft.com/office/powerpoint/2010/main" val="4151465184"/>
              </p:ext>
            </p:extLst>
          </p:nvPr>
        </p:nvGraphicFramePr>
        <p:xfrm>
          <a:off x="627033" y="1628777"/>
          <a:ext cx="10639751" cy="2664318"/>
        </p:xfrm>
        <a:graphic>
          <a:graphicData uri="http://schemas.openxmlformats.org/drawingml/2006/table">
            <a:tbl>
              <a:tblPr firstRow="1" firstCol="1" bandRow="1">
                <a:tableStyleId>{00A15C55-8517-42AA-B614-E9B94910E393}</a:tableStyleId>
              </a:tblPr>
              <a:tblGrid>
                <a:gridCol w="5829007">
                  <a:extLst>
                    <a:ext uri="{9D8B030D-6E8A-4147-A177-3AD203B41FA5}">
                      <a16:colId xmlns:a16="http://schemas.microsoft.com/office/drawing/2014/main" val="2064359756"/>
                    </a:ext>
                  </a:extLst>
                </a:gridCol>
                <a:gridCol w="4810744">
                  <a:extLst>
                    <a:ext uri="{9D8B030D-6E8A-4147-A177-3AD203B41FA5}">
                      <a16:colId xmlns:a16="http://schemas.microsoft.com/office/drawing/2014/main" val="1791612580"/>
                    </a:ext>
                  </a:extLst>
                </a:gridCol>
              </a:tblGrid>
              <a:tr h="444053">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Examination type:</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Multiple-choice Questions</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9038915"/>
                  </a:ext>
                </a:extLst>
              </a:tr>
              <a:tr h="444053">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Number of questions:</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40</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2393937626"/>
                  </a:ext>
                </a:extLst>
              </a:tr>
              <a:tr h="444053">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Pass mark:</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65% (26/40 questions)</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6353289"/>
                  </a:ext>
                </a:extLst>
              </a:tr>
              <a:tr h="444053">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Open book/notes:</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No</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9083130"/>
                  </a:ext>
                </a:extLst>
              </a:tr>
              <a:tr h="444053">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Electronic equipment/aides permitted:</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No</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1957955"/>
                  </a:ext>
                </a:extLst>
              </a:tr>
              <a:tr h="444053">
                <a:tc>
                  <a:txBody>
                    <a:bodyPr/>
                    <a:lstStyle/>
                    <a:p>
                      <a:pPr algn="l">
                        <a:lnSpc>
                          <a:spcPts val="1200"/>
                        </a:lnSpc>
                        <a:spcAft>
                          <a:spcPts val="0"/>
                        </a:spcAft>
                      </a:pPr>
                      <a:r>
                        <a:rPr lang="en-US" sz="2400" b="0" noProof="0" dirty="0">
                          <a:solidFill>
                            <a:schemeClr val="tx1"/>
                          </a:solidFill>
                          <a:effectLst/>
                          <a:latin typeface="Roboto" panose="02000000000000000000" pitchFamily="2" charset="0"/>
                          <a:ea typeface="Roboto" panose="02000000000000000000" pitchFamily="2" charset="0"/>
                        </a:rPr>
                        <a:t>Exam</a:t>
                      </a:r>
                      <a:r>
                        <a:rPr lang="pt-BR" sz="2400" b="0" dirty="0">
                          <a:solidFill>
                            <a:schemeClr val="tx1"/>
                          </a:solidFill>
                          <a:effectLst/>
                          <a:latin typeface="Roboto" panose="02000000000000000000" pitchFamily="2" charset="0"/>
                          <a:ea typeface="Roboto" panose="02000000000000000000" pitchFamily="2" charset="0"/>
                        </a:rPr>
                        <a:t> </a:t>
                      </a:r>
                      <a:r>
                        <a:rPr lang="en-US" sz="2400" b="0" noProof="0" dirty="0">
                          <a:solidFill>
                            <a:schemeClr val="tx1"/>
                          </a:solidFill>
                          <a:effectLst/>
                          <a:latin typeface="Roboto" panose="02000000000000000000" pitchFamily="2" charset="0"/>
                          <a:ea typeface="Roboto" panose="02000000000000000000" pitchFamily="2" charset="0"/>
                        </a:rPr>
                        <a:t>duration</a:t>
                      </a:r>
                      <a:r>
                        <a:rPr lang="pt-BR" sz="2400" b="0" dirty="0">
                          <a:solidFill>
                            <a:schemeClr val="tx1"/>
                          </a:solidFill>
                          <a:effectLst/>
                          <a:latin typeface="Roboto" panose="02000000000000000000" pitchFamily="2" charset="0"/>
                          <a:ea typeface="Roboto" panose="02000000000000000000" pitchFamily="2" charset="0"/>
                        </a:rPr>
                        <a:t>:</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tc>
                  <a:txBody>
                    <a:bodyPr/>
                    <a:lstStyle/>
                    <a:p>
                      <a:pPr algn="l">
                        <a:lnSpc>
                          <a:spcPts val="1200"/>
                        </a:lnSpc>
                        <a:spcAft>
                          <a:spcPts val="0"/>
                        </a:spcAft>
                      </a:pPr>
                      <a:r>
                        <a:rPr lang="en-US" sz="2400" b="0" dirty="0">
                          <a:solidFill>
                            <a:schemeClr val="tx1"/>
                          </a:solidFill>
                          <a:effectLst/>
                          <a:latin typeface="Roboto" panose="02000000000000000000" pitchFamily="2" charset="0"/>
                          <a:ea typeface="Roboto" panose="02000000000000000000" pitchFamily="2" charset="0"/>
                        </a:rPr>
                        <a:t>60 minutes</a:t>
                      </a:r>
                      <a:endParaRPr lang="en-US" sz="2400" b="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8249382"/>
                  </a:ext>
                </a:extLst>
              </a:tr>
            </a:tbl>
          </a:graphicData>
        </a:graphic>
      </p:graphicFrame>
      <p:sp>
        <p:nvSpPr>
          <p:cNvPr id="7" name="Rectangle 2">
            <a:extLst>
              <a:ext uri="{FF2B5EF4-FFF2-40B4-BE49-F238E27FC236}">
                <a16:creationId xmlns:a16="http://schemas.microsoft.com/office/drawing/2014/main" id="{5CC65DA0-43E2-40F6-B747-6BAD2FF87C23}"/>
              </a:ext>
            </a:extLst>
          </p:cNvPr>
          <p:cNvSpPr>
            <a:spLocks noChangeArrowheads="1"/>
          </p:cNvSpPr>
          <p:nvPr/>
        </p:nvSpPr>
        <p:spPr bwMode="auto">
          <a:xfrm>
            <a:off x="609600" y="4787910"/>
            <a:ext cx="10657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0" u="none" strike="noStrike" cap="none" normalizeH="0" baseline="0" dirty="0">
                <a:ln>
                  <a:noFill/>
                </a:ln>
                <a:solidFill>
                  <a:srgbClr val="002A5A"/>
                </a:solidFill>
                <a:effectLst/>
                <a:latin typeface="Roboto" panose="02000000000000000000" pitchFamily="2" charset="0"/>
                <a:ea typeface="Arial Unicode MS" panose="020B0604020202020204" pitchFamily="34" charset="-128"/>
                <a:cs typeface="Times New Roman" panose="02020603050405020304" pitchFamily="18" charset="0"/>
              </a:rPr>
              <a:t>The Rules and Regulations for EXIN’s examinations apply to this exam.</a:t>
            </a:r>
            <a:endParaRPr kumimoji="0" lang="en-US" altLang="zh-TW"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834213"/>
      </p:ext>
    </p:extLst>
  </p:cSld>
  <p:clrMapOvr>
    <a:masterClrMapping/>
  </p:clrMapOvr>
</p:sld>
</file>

<file path=ppt/theme/theme1.xml><?xml version="1.0" encoding="utf-8"?>
<a:theme xmlns:a="http://schemas.openxmlformats.org/drawingml/2006/main" name="Blanc Powerpoint Template">
  <a:themeElements>
    <a:clrScheme name="EXIN">
      <a:dk1>
        <a:srgbClr val="002A5A"/>
      </a:dk1>
      <a:lt1>
        <a:sysClr val="window" lastClr="FFFFFF"/>
      </a:lt1>
      <a:dk2>
        <a:srgbClr val="009DE0"/>
      </a:dk2>
      <a:lt2>
        <a:srgbClr val="EEECE1"/>
      </a:lt2>
      <a:accent1>
        <a:srgbClr val="F5BA30"/>
      </a:accent1>
      <a:accent2>
        <a:srgbClr val="F96B2E"/>
      </a:accent2>
      <a:accent3>
        <a:srgbClr val="00A650"/>
      </a:accent3>
      <a:accent4>
        <a:srgbClr val="FFFFFF"/>
      </a:accent4>
      <a:accent5>
        <a:srgbClr val="009DE0"/>
      </a:accent5>
      <a:accent6>
        <a:srgbClr val="FFFFFF"/>
      </a:accent6>
      <a:hlink>
        <a:srgbClr val="0000FF"/>
      </a:hlink>
      <a:folHlink>
        <a:srgbClr val="7030A0"/>
      </a:folHlink>
    </a:clrScheme>
    <a:fontScheme name="GILL SANS MT">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rporate presentation PPT 2015 groot formaat.pptx [Alleen-lezen]" id="{19D3FD21-25EC-4B78-84DC-F824A904D371}" vid="{9FB6DFF9-B1E9-4BFB-A601-4EF76E0F23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093A55ADD87F4D8506C1AED9336E13" ma:contentTypeVersion="14" ma:contentTypeDescription="Create a new document." ma:contentTypeScope="" ma:versionID="2ff0ac2d532f31b0d624c1d00b206781">
  <xsd:schema xmlns:xsd="http://www.w3.org/2001/XMLSchema" xmlns:xs="http://www.w3.org/2001/XMLSchema" xmlns:p="http://schemas.microsoft.com/office/2006/metadata/properties" xmlns:ns2="babcf66f-7420-42fc-be69-35e4560e537e" xmlns:ns3="38736918-e672-4fcc-8490-d27e12bf5664" targetNamespace="http://schemas.microsoft.com/office/2006/metadata/properties" ma:root="true" ma:fieldsID="9c3052e309df452b4ae39dbf9ce9bc5f" ns2:_="" ns3:_="">
    <xsd:import namespace="babcf66f-7420-42fc-be69-35e4560e537e"/>
    <xsd:import namespace="38736918-e672-4fcc-8490-d27e12bf566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gecontroleerd"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bcf66f-7420-42fc-be69-35e4560e53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gecontroleerd" ma:index="18" nillable="true" ma:displayName="gecontroleerd" ma:format="Dropdown" ma:internalName="gecontroleerd" ma:percentage="FALSE">
      <xsd:simpleType>
        <xsd:restriction base="dms:Number"/>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8736918-e672-4fcc-8490-d27e12bf566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gecontroleerd xmlns="babcf66f-7420-42fc-be69-35e4560e537e" xsi:nil="true"/>
  </documentManagement>
</p:properties>
</file>

<file path=customXml/itemProps1.xml><?xml version="1.0" encoding="utf-8"?>
<ds:datastoreItem xmlns:ds="http://schemas.openxmlformats.org/officeDocument/2006/customXml" ds:itemID="{B8F0DC54-FC60-44BE-B187-E6D059FF80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bcf66f-7420-42fc-be69-35e4560e537e"/>
    <ds:schemaRef ds:uri="38736918-e672-4fcc-8490-d27e12bf56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16D0B-D759-4F2C-AC86-35FF3CC321DF}">
  <ds:schemaRefs>
    <ds:schemaRef ds:uri="http://schemas.microsoft.com/sharepoint/v3/contenttype/forms"/>
  </ds:schemaRefs>
</ds:datastoreItem>
</file>

<file path=customXml/itemProps3.xml><?xml version="1.0" encoding="utf-8"?>
<ds:datastoreItem xmlns:ds="http://schemas.openxmlformats.org/officeDocument/2006/customXml" ds:itemID="{5B3377E4-0CE5-4B5A-B981-C998B8DA7931}">
  <ds:schemaRefs>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babcf66f-7420-42fc-be69-35e4560e537e"/>
    <ds:schemaRef ds:uri="http://purl.org/dc/elements/1.1/"/>
    <ds:schemaRef ds:uri="38736918-e672-4fcc-8490-d27e12bf5664"/>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9407</TotalTime>
  <Words>5753</Words>
  <Application>Microsoft Macintosh PowerPoint</Application>
  <PresentationFormat>Widescreen</PresentationFormat>
  <Paragraphs>603</Paragraphs>
  <Slides>68</Slides>
  <Notes>66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Gill Sans MT</vt:lpstr>
      <vt:lpstr>GillSansMTPro-Book</vt:lpstr>
      <vt:lpstr>Montserrat Medium</vt:lpstr>
      <vt:lpstr>Montserrat SemiBold</vt:lpstr>
      <vt:lpstr>Roboto</vt:lpstr>
      <vt:lpstr>Blanc Powerpoint Template</vt:lpstr>
      <vt:lpstr>Basic Training Material 202110</vt:lpstr>
      <vt:lpstr>PowerPoint Presentation</vt:lpstr>
      <vt:lpstr>Welcome to the Basic Training Material (BTM)</vt:lpstr>
      <vt:lpstr>Program Overview</vt:lpstr>
      <vt:lpstr>Training schedule</vt:lpstr>
      <vt:lpstr>Course Objectives and Target Group</vt:lpstr>
      <vt:lpstr>Requirements for Certification</vt:lpstr>
      <vt:lpstr>Basic Concepts</vt:lpstr>
      <vt:lpstr>Exam Format EXIN Blockchain Foundation </vt:lpstr>
      <vt:lpstr>Exam Format EXIN Blockchain Essentials </vt:lpstr>
      <vt:lpstr>Exam Literature</vt:lpstr>
      <vt:lpstr>1. Blockchain Basics</vt:lpstr>
      <vt:lpstr>1.1 Blockchain Technology</vt:lpstr>
      <vt:lpstr>1.1.1 Explain how a blockchain works</vt:lpstr>
      <vt:lpstr>1.1.1 Explain how a blockchain works</vt:lpstr>
      <vt:lpstr>1.1.2 Explain what a node is</vt:lpstr>
      <vt:lpstr>1.1.3 Identify the role of a node in a network </vt:lpstr>
      <vt:lpstr>1.1.4 Explain what tokens are</vt:lpstr>
      <vt:lpstr>1.1.5 Differentiate between public, private and hybrid blockchains</vt:lpstr>
      <vt:lpstr>1.1.5 Differentiate between public, private and hybrid blockchains</vt:lpstr>
      <vt:lpstr>1.2 Additional Blockchain Elements</vt:lpstr>
      <vt:lpstr>1.2.1 Explain how cryptography is used in a blockchain</vt:lpstr>
      <vt:lpstr>1.2.2 Explain how private and public keys are used in a blockchain</vt:lpstr>
      <vt:lpstr>1.2.3 Explain how hashes are used in a blockchain</vt:lpstr>
      <vt:lpstr>1.2.3 Explain how hashes are used in a blockchain</vt:lpstr>
      <vt:lpstr>1.2.4 Explain the purpose ledgers have in a blockchain</vt:lpstr>
      <vt:lpstr>1.2.5 Explain the role mining has in a blockchain</vt:lpstr>
      <vt:lpstr>1.3 Structure of a Blockchain Network</vt:lpstr>
      <vt:lpstr>1.3.1 Recognize the types of consensus algorithms from a description</vt:lpstr>
      <vt:lpstr>1.3.1 Recognize the types of consensus algorithms from a description</vt:lpstr>
      <vt:lpstr>1.3.2 Identify advantages and disadvantages of different consensus algorithms</vt:lpstr>
      <vt:lpstr>2. Blockchain challenges</vt:lpstr>
      <vt:lpstr>2.1 Challenges for a Blockchain</vt:lpstr>
      <vt:lpstr>2.1.1 Identify blockchain vulnerabilities</vt:lpstr>
      <vt:lpstr>2.1.2 Identify the risks community fractures and feuds pose to a blockchain</vt:lpstr>
      <vt:lpstr>2.1.3 Identify the risks fraud and scams pose to a blockchain</vt:lpstr>
      <vt:lpstr>2.2 Blockchain risk Mitigation</vt:lpstr>
      <vt:lpstr>2.2.1 Explain how the additional blockchain elements can be used to mitigate blockchain risks</vt:lpstr>
      <vt:lpstr>2.2.2 Explain the role of the public witness in a blockchain</vt:lpstr>
      <vt:lpstr>3. Applications of a Blockchain</vt:lpstr>
      <vt:lpstr>3.1 Blockchain Use Case</vt:lpstr>
      <vt:lpstr>3.1.1 Explain in which scenarios a blockchain is useful</vt:lpstr>
      <vt:lpstr>3.2 Blockchain Technology Supporting Businesses</vt:lpstr>
      <vt:lpstr>3.2.1 Explain how cryptocurrencies are used</vt:lpstr>
      <vt:lpstr>3.2.2 Identify the blockchain technology used in a scenario</vt:lpstr>
      <vt:lpstr>3.2.3 Differentiate between blockchain networks</vt:lpstr>
      <vt:lpstr>3.2.3 Differentiate between blockchain networks</vt:lpstr>
      <vt:lpstr>3.3 Blockchain Technology Supporting People</vt:lpstr>
      <vt:lpstr>3.3.1 Explain the use of smart contracts</vt:lpstr>
      <vt:lpstr>3.3.2 Explain the use of decentralized applications (DApps)</vt:lpstr>
      <vt:lpstr>3.3.3 Explain the role of decentralized autonomous organizations (DAO) and sophisticated smart contracts </vt:lpstr>
      <vt:lpstr>3.4 Expanding Blockchain Applications</vt:lpstr>
      <vt:lpstr>3.4.1 Describe possible applications for a blockchain with regard to identity</vt:lpstr>
      <vt:lpstr>3.4.2 Identify the possibilities of combining a blockchain with internet of things (IoT) or artificial intelligence (AI)</vt:lpstr>
      <vt:lpstr>3.4.3 Identify the use of decentralized marketplaces and exchanges facilitated by blockchain technology</vt:lpstr>
      <vt:lpstr>3.5 Blockchain and the World Economy</vt:lpstr>
      <vt:lpstr>3.5.1 Describe the role a blockchain can play in the supply chain</vt:lpstr>
      <vt:lpstr>3.5.2 Describe the role a blockchain can play in cross-border money transfers</vt:lpstr>
      <vt:lpstr>4. Blockchain Innovations</vt:lpstr>
      <vt:lpstr>4.1 Innovations in Blockchain Technology</vt:lpstr>
      <vt:lpstr>4.1.1 Explain what digital fiat currency and disruption in banking and currency are</vt:lpstr>
      <vt:lpstr>4.1.2 Explain how blockchain technology can change insurance</vt:lpstr>
      <vt:lpstr>4.1.3 Explain the use of blockchain technology for the protection of intellectual property rights (IP) and providence</vt:lpstr>
      <vt:lpstr>4.1.4 Explain how blockchain technology may change governments</vt:lpstr>
      <vt:lpstr>4.1.5 Identify applications for blockchain technology in e-mail and the trust layer for the internet</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EXIN DevOps Master</dc:title>
  <dc:creator>Ingrid Moleveld</dc:creator>
  <cp:lastModifiedBy>Ingrid Moleveld | EXIN</cp:lastModifiedBy>
  <cp:revision>434</cp:revision>
  <dcterms:created xsi:type="dcterms:W3CDTF">2016-08-03T07:06:52Z</dcterms:created>
  <dcterms:modified xsi:type="dcterms:W3CDTF">2021-10-21T13:26:49Z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0x0101008F093A55ADD87F4D8506C1AED9336E13</vt:lpwstr>
  </property>
  <property fmtid="{D5CDD505-2E9C-101B-9397-08002B2CF9AE}" pid="3" name="AuthorIds_UIVersion_2048">
    <vt:lpwstr>16</vt:lpwstr>
  </property>
</Properties>
</file>