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386" r:id="rId2"/>
    <p:sldId id="387" r:id="rId3"/>
    <p:sldId id="306" r:id="rId4"/>
    <p:sldId id="271" r:id="rId5"/>
    <p:sldId id="398" r:id="rId6"/>
    <p:sldId id="399" r:id="rId7"/>
    <p:sldId id="452" r:id="rId8"/>
    <p:sldId id="397" r:id="rId9"/>
    <p:sldId id="400" r:id="rId10"/>
    <p:sldId id="388" r:id="rId11"/>
    <p:sldId id="382" r:id="rId12"/>
    <p:sldId id="401" r:id="rId13"/>
    <p:sldId id="402" r:id="rId14"/>
    <p:sldId id="403" r:id="rId15"/>
    <p:sldId id="404" r:id="rId16"/>
    <p:sldId id="405" r:id="rId17"/>
    <p:sldId id="406" r:id="rId18"/>
    <p:sldId id="407" r:id="rId19"/>
    <p:sldId id="273" r:id="rId20"/>
    <p:sldId id="274" r:id="rId21"/>
    <p:sldId id="275" r:id="rId22"/>
    <p:sldId id="276" r:id="rId23"/>
    <p:sldId id="385" r:id="rId24"/>
    <p:sldId id="315" r:id="rId25"/>
    <p:sldId id="316" r:id="rId26"/>
    <p:sldId id="357" r:id="rId27"/>
    <p:sldId id="356" r:id="rId28"/>
    <p:sldId id="358" r:id="rId29"/>
    <p:sldId id="359" r:id="rId30"/>
    <p:sldId id="360" r:id="rId31"/>
    <p:sldId id="417" r:id="rId32"/>
    <p:sldId id="414" r:id="rId33"/>
    <p:sldId id="415" r:id="rId34"/>
    <p:sldId id="416" r:id="rId35"/>
    <p:sldId id="447" r:id="rId36"/>
    <p:sldId id="448" r:id="rId37"/>
    <p:sldId id="449" r:id="rId38"/>
    <p:sldId id="450" r:id="rId39"/>
    <p:sldId id="418" r:id="rId40"/>
    <p:sldId id="420" r:id="rId41"/>
    <p:sldId id="421" r:id="rId42"/>
    <p:sldId id="422" r:id="rId43"/>
    <p:sldId id="423" r:id="rId44"/>
    <p:sldId id="424" r:id="rId45"/>
    <p:sldId id="451" r:id="rId46"/>
    <p:sldId id="426" r:id="rId47"/>
    <p:sldId id="427" r:id="rId48"/>
    <p:sldId id="428" r:id="rId49"/>
    <p:sldId id="429" r:id="rId50"/>
    <p:sldId id="431" r:id="rId51"/>
    <p:sldId id="434" r:id="rId52"/>
    <p:sldId id="458" r:id="rId53"/>
    <p:sldId id="459" r:id="rId54"/>
    <p:sldId id="453" r:id="rId55"/>
    <p:sldId id="454" r:id="rId56"/>
    <p:sldId id="436" r:id="rId57"/>
    <p:sldId id="440" r:id="rId58"/>
    <p:sldId id="441" r:id="rId59"/>
    <p:sldId id="461" r:id="rId60"/>
    <p:sldId id="442" r:id="rId61"/>
    <p:sldId id="443" r:id="rId62"/>
    <p:sldId id="456" r:id="rId63"/>
    <p:sldId id="444" r:id="rId64"/>
    <p:sldId id="460" r:id="rId65"/>
    <p:sldId id="445" r:id="rId66"/>
    <p:sldId id="44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25T11:44:23.391"/>
    </inkml:context>
    <inkml:brush xml:id="br0">
      <inkml:brushProperty name="width" value="0.05292" units="cm"/>
      <inkml:brushProperty name="height" value="0.05292" units="cm"/>
      <inkml:brushProperty name="color" value="#FF0000"/>
    </inkml:brush>
  </inkml:definitions>
  <inkml:trace contextRef="#ctx0" brushRef="#br0">31357 4831 0 0,'-82'-40'0'0,"17"-2"0"16,2 1 0-16,-4 1 0 16,-6-3 0-1,4 11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BDD77-7032-44AF-9428-55DC20FD3CF9}" type="datetimeFigureOut">
              <a:rPr lang="en-IN" smtClean="0"/>
              <a:t>06-03-2022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C384C-7534-4FB9-829D-E1992014006B}" type="slidenum">
              <a:rPr lang="en-IN" smtClean="0"/>
              <a:t>‹#›</a:t>
            </a:fld>
            <a:endParaRPr lang="en-IN"/>
          </a:p>
        </p:txBody>
      </p:sp>
    </p:spTree>
    <p:extLst>
      <p:ext uri="{BB962C8B-B14F-4D97-AF65-F5344CB8AC3E}">
        <p14:creationId xmlns:p14="http://schemas.microsoft.com/office/powerpoint/2010/main" val="99843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Virtualization is simulating a hardware platform, operating system, storage device or network resources</a:t>
            </a:r>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181291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2.3</a:t>
            </a:r>
          </a:p>
        </p:txBody>
      </p:sp>
    </p:spTree>
    <p:extLst>
      <p:ext uri="{BB962C8B-B14F-4D97-AF65-F5344CB8AC3E}">
        <p14:creationId xmlns:p14="http://schemas.microsoft.com/office/powerpoint/2010/main" val="91993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RL 2.4</a:t>
            </a:r>
          </a:p>
        </p:txBody>
      </p:sp>
    </p:spTree>
    <p:extLst>
      <p:ext uri="{BB962C8B-B14F-4D97-AF65-F5344CB8AC3E}">
        <p14:creationId xmlns:p14="http://schemas.microsoft.com/office/powerpoint/2010/main" val="232600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prstClr val="black"/>
                </a:solidFill>
                <a:latin typeface="Times New Roman" panose="02020603050405020304" pitchFamily="18" charset="0"/>
                <a:cs typeface="Times New Roman" panose="02020603050405020304" pitchFamily="18" charset="0"/>
              </a:rPr>
              <a:t>Distributed Management of Virtual Machines</a:t>
            </a:r>
          </a:p>
          <a:p>
            <a:r>
              <a:rPr lang="en-IN" dirty="0">
                <a:latin typeface="Times New Roman" panose="02020603050405020304" pitchFamily="18" charset="0"/>
                <a:cs typeface="Times New Roman" panose="02020603050405020304" pitchFamily="18" charset="0"/>
              </a:rPr>
              <a:t>Managing VMs need to set up </a:t>
            </a:r>
            <a:r>
              <a:rPr lang="en-US" dirty="0">
                <a:latin typeface="Times New Roman" panose="02020603050405020304" pitchFamily="18" charset="0"/>
                <a:cs typeface="Times New Roman" panose="02020603050405020304" pitchFamily="18" charset="0"/>
              </a:rPr>
              <a:t>custom software environments for VMs, setting up and managing networking for interrelated VMs, and reducing the various overheads involved in using VMs. Thus, VI managers must be able to efficiently orchestrate all these different tasks.</a:t>
            </a:r>
          </a:p>
          <a:p>
            <a:endParaRPr lang="en-US" dirty="0"/>
          </a:p>
          <a:p>
            <a:r>
              <a:rPr lang="en-US" dirty="0"/>
              <a:t>Reservation-Based Provisioning of Virtualized Resources</a:t>
            </a:r>
            <a:endParaRPr lang="en-IN" dirty="0"/>
          </a:p>
          <a:p>
            <a:r>
              <a:rPr lang="en-US" dirty="0"/>
              <a:t>Determination of the demand for resources is known beforehand so that </a:t>
            </a:r>
            <a:r>
              <a:rPr lang="en-IN" dirty="0"/>
              <a:t>the computational resources </a:t>
            </a:r>
            <a:r>
              <a:rPr lang="en-US" dirty="0"/>
              <a:t>must be available at exactly that time to process the data produced by the </a:t>
            </a:r>
            <a:r>
              <a:rPr lang="en-IN" dirty="0"/>
              <a:t>equipment</a:t>
            </a:r>
          </a:p>
          <a:p>
            <a:endParaRPr lang="en-IN" dirty="0"/>
          </a:p>
          <a:p>
            <a:r>
              <a:rPr lang="en-US" dirty="0"/>
              <a:t>Provisioning to Meet SLA Commitments</a:t>
            </a:r>
          </a:p>
          <a:p>
            <a:r>
              <a:rPr lang="en-US" dirty="0" err="1"/>
              <a:t>IaaS</a:t>
            </a:r>
            <a:r>
              <a:rPr lang="en-US" dirty="0"/>
              <a:t> clouds can be used to deploy services that will be consumed by users other than the one that deployed the services. cloud providers are typically not directly exposed to the service semantics or the SLAs that service owners may contract with their end users. The capacity requirements are, thus, less predictable and more elastic.</a:t>
            </a:r>
            <a:endParaRPr lang="en-IN" dirty="0"/>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65</a:t>
            </a:fld>
            <a:endParaRPr lang="en-IN">
              <a:solidFill>
                <a:prstClr val="black"/>
              </a:solidFill>
            </a:endParaRPr>
          </a:p>
        </p:txBody>
      </p:sp>
    </p:spTree>
    <p:extLst>
      <p:ext uri="{BB962C8B-B14F-4D97-AF65-F5344CB8AC3E}">
        <p14:creationId xmlns:p14="http://schemas.microsoft.com/office/powerpoint/2010/main" val="259410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64439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129563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112516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26"/>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66" name="Group 66"/>
          <p:cNvGrpSpPr/>
          <p:nvPr/>
        </p:nvGrpSpPr>
        <p:grpSpPr>
          <a:xfrm>
            <a:off x="2844800"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70" name="Group 70"/>
          <p:cNvGrpSpPr/>
          <p:nvPr/>
        </p:nvGrpSpPr>
        <p:grpSpPr>
          <a:xfrm>
            <a:off x="-1"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172201"/>
            <a:ext cx="2844800" cy="368301"/>
          </a:xfrm>
          <a:prstGeom prst="rect">
            <a:avLst/>
          </a:prstGeom>
        </p:spPr>
        <p:txBody>
          <a:bodyPr/>
          <a:lstStyle/>
          <a:p>
            <a:pPr lvl="0"/>
            <a:fld id="{86CB4B4D-7CA3-9044-876B-883B54F8677D}" type="slidenum">
              <a:rPr/>
              <a:pPr lvl="0"/>
              <a:t>‹#›</a:t>
            </a:fld>
            <a:endParaRPr/>
          </a:p>
        </p:txBody>
      </p:sp>
    </p:spTree>
    <p:extLst>
      <p:ext uri="{BB962C8B-B14F-4D97-AF65-F5344CB8AC3E}">
        <p14:creationId xmlns:p14="http://schemas.microsoft.com/office/powerpoint/2010/main" val="27476364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68859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269836574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810155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972142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529562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51663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9324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FB78050-9708-4CA0-B2E1-7B99F4565BB7}"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541988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04995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13968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752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6761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45648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78050-9708-4CA0-B2E1-7B99F4565BB7}"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8088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FB78050-9708-4CA0-B2E1-7B99F4565BB7}"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65355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B78050-9708-4CA0-B2E1-7B99F4565BB7}"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18064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B78050-9708-4CA0-B2E1-7B99F4565BB7}"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96343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78050-9708-4CA0-B2E1-7B99F4565BB7}"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247111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78050-9708-4CA0-B2E1-7B99F4565BB7}"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6935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78050-9708-4CA0-B2E1-7B99F4565BB7}"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9F85A-C3D7-478C-99AB-9D969291AEF3}" type="slidenum">
              <a:rPr lang="en-IN" smtClean="0"/>
              <a:t>‹#›</a:t>
            </a:fld>
            <a:endParaRPr lang="en-IN"/>
          </a:p>
        </p:txBody>
      </p:sp>
    </p:spTree>
    <p:extLst>
      <p:ext uri="{BB962C8B-B14F-4D97-AF65-F5344CB8AC3E}">
        <p14:creationId xmlns:p14="http://schemas.microsoft.com/office/powerpoint/2010/main" val="318809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78050-9708-4CA0-B2E1-7B99F4565BB7}" type="datetimeFigureOut">
              <a:rPr lang="en-IN" smtClean="0"/>
              <a:t>06-03-2022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9F85A-C3D7-478C-99AB-9D969291AEF3}" type="slidenum">
              <a:rPr lang="en-IN" smtClean="0"/>
              <a:t>‹#›</a:t>
            </a:fld>
            <a:endParaRPr lang="en-IN"/>
          </a:p>
        </p:txBody>
      </p:sp>
    </p:spTree>
    <p:extLst>
      <p:ext uri="{BB962C8B-B14F-4D97-AF65-F5344CB8AC3E}">
        <p14:creationId xmlns:p14="http://schemas.microsoft.com/office/powerpoint/2010/main" val="288270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90" r:id="rId13"/>
    <p:sldLayoutId id="2147483715" r:id="rId14"/>
    <p:sldLayoutId id="2147483716" r:id="rId15"/>
    <p:sldLayoutId id="2147483717" r:id="rId16"/>
    <p:sldLayoutId id="2147483718" r:id="rId17"/>
    <p:sldLayoutId id="2147483719" r:id="rId18"/>
    <p:sldLayoutId id="2147483720" r:id="rId19"/>
    <p:sldLayoutId id="2147483722" r:id="rId20"/>
    <p:sldLayoutId id="2147483724" r:id="rId21"/>
    <p:sldLayoutId id="2147483726" r:id="rId22"/>
    <p:sldLayoutId id="2147483727" r:id="rId23"/>
    <p:sldLayoutId id="2147483728"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50.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hyperlink" Target="https://phoenixnap.com/blog/what-is-bare-metal-hypervisor"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buntu.com/blog/kvm-hyphervisor"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embed/phCWC7AgxYM?modestbranding=1&amp;showsearch=0&amp;autohide=1&amp;showinfo=0&amp;rel=0&amp;frameborder=0"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hyperlink" Target="https://www.princeton.edu/~rblee/ELE572Papers/Fall04Readings/secureOS/popek_virtualizable.pdf" TargetMode="External"/><Relationship Id="rId4" Type="http://schemas.openxmlformats.org/officeDocument/2006/relationships/hyperlink" Target="https://www.youtube.com/embed/EYqwMulUKWY?modestbranding=1&amp;showsearch=0&amp;autohide=1&amp;showinfo=0&amp;rel=0&amp;frameborder=0"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s://reader.elsevier.com/reader/sd/pii/S1877050920311315?token=12D4662BF758D895621AEC6D7BFA5017249B01073B19B65D815E5DA9BF802399AEC3308F55520B7B4B19FFD993C62B46&amp;originRegion=eu-west-1&amp;originCreation=20220205092613" TargetMode="External"/><Relationship Id="rId3" Type="http://schemas.openxmlformats.org/officeDocument/2006/relationships/hyperlink" Target="https://www.citefactor.org/journal/pdf/A-Virtualization-Approach-in-Smart-phone-Using-Cloud-computing-for-machine-to-machine-Communication.pdf" TargetMode="External"/><Relationship Id="rId7" Type="http://schemas.openxmlformats.org/officeDocument/2006/relationships/hyperlink" Target="https://reader.elsevier.com/reader/sd/pii/S0140366417300956?token=1BD05F31679AFAE6D696EDCF93DA910B51D2CDB3CDEA5A1B88AB87B6E50DD62AA0DB365B7AB9CD83A29F0C9568058F34&amp;originRegion=eu-west-1&amp;originCreation=20220205092527" TargetMode="External"/><Relationship Id="rId2" Type="http://schemas.openxmlformats.org/officeDocument/2006/relationships/hyperlink" Target="https://blackberry.qnx.com/content/dam/qnx/whitepapers/2017/what-is-a-hypervisor-and-how-does-it-work-pt1.pdf" TargetMode="External"/><Relationship Id="rId1" Type="http://schemas.openxmlformats.org/officeDocument/2006/relationships/slideLayout" Target="../slideLayouts/slideLayout24.xml"/><Relationship Id="rId6" Type="http://schemas.openxmlformats.org/officeDocument/2006/relationships/hyperlink" Target="https://courses.cs.washington.edu/courses/cse451/18sp/readings/virtualization.pdf" TargetMode="External"/><Relationship Id="rId5" Type="http://schemas.openxmlformats.org/officeDocument/2006/relationships/hyperlink" Target="https://www.vmware.com/in/solutions/virtualization.html" TargetMode="External"/><Relationship Id="rId4" Type="http://schemas.openxmlformats.org/officeDocument/2006/relationships/hyperlink" Target="http://dsc.soic.indiana.edu/publications/virtualization.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3162300" y="3211059"/>
            <a:ext cx="6019800" cy="24622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kern="0" dirty="0">
                <a:solidFill>
                  <a:srgbClr val="FFFFFF"/>
                </a:solidFill>
                <a:latin typeface="Calibri"/>
                <a:sym typeface="Calibri"/>
              </a:rPr>
              <a:t>Module 2</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endParaRPr lang="en-US" sz="4400" b="1" kern="0" dirty="0">
              <a:solidFill>
                <a:srgbClr val="FFFFFF"/>
              </a:solidFill>
              <a:latin typeface="Calibri"/>
              <a:sym typeface="Calibri"/>
            </a:endParaRP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kern="0" dirty="0">
                <a:solidFill>
                  <a:srgbClr val="FFFFFF"/>
                </a:solidFill>
                <a:latin typeface="Calibri"/>
                <a:sym typeface="Calibri"/>
              </a:rPr>
              <a:t>CS G527</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sz="4000" b="1" kern="0" dirty="0">
              <a:solidFill>
                <a:srgbClr val="FFFFFF"/>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4" name="TextBox 3"/>
          <p:cNvSpPr txBox="1"/>
          <p:nvPr/>
        </p:nvSpPr>
        <p:spPr>
          <a:xfrm>
            <a:off x="4455885" y="5073108"/>
            <a:ext cx="4891315"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Calibri"/>
                <a:ea typeface="Calibri"/>
                <a:cs typeface="Calibri"/>
                <a:sym typeface="Calibri"/>
              </a:rPr>
              <a:t>Dr. D.V.N. Siva Kumar</a:t>
            </a:r>
          </a:p>
          <a:p>
            <a:pPr marL="0" marR="0" indent="0" algn="ctr" defTabSz="914400" rtl="0" fontAlgn="auto" latinLnBrk="1" hangingPunct="0">
              <a:lnSpc>
                <a:spcPct val="100000"/>
              </a:lnSpc>
              <a:spcBef>
                <a:spcPts val="0"/>
              </a:spcBef>
              <a:spcAft>
                <a:spcPts val="0"/>
              </a:spcAft>
              <a:buClrTx/>
              <a:buSzTx/>
              <a:buFontTx/>
              <a:buNone/>
              <a:tabLst/>
            </a:pPr>
            <a:r>
              <a:rPr lang="en-US" dirty="0">
                <a:solidFill>
                  <a:schemeClr val="bg1"/>
                </a:solidFill>
                <a:latin typeface="Calibri"/>
                <a:ea typeface="Calibri"/>
                <a:cs typeface="Calibri"/>
                <a:sym typeface="Calibri"/>
              </a:rPr>
              <a:t>    CSIS Department, BITS </a:t>
            </a:r>
            <a:r>
              <a:rPr lang="en-US" dirty="0" err="1">
                <a:solidFill>
                  <a:schemeClr val="bg1"/>
                </a:solidFill>
                <a:latin typeface="Calibri"/>
                <a:ea typeface="Calibri"/>
                <a:cs typeface="Calibri"/>
                <a:sym typeface="Calibri"/>
              </a:rPr>
              <a:t>Pilani</a:t>
            </a:r>
            <a:r>
              <a:rPr lang="en-US" dirty="0">
                <a:solidFill>
                  <a:schemeClr val="bg1"/>
                </a:solidFill>
                <a:latin typeface="Calibri"/>
                <a:ea typeface="Calibri"/>
                <a:cs typeface="Calibri"/>
                <a:sym typeface="Calibri"/>
              </a:rPr>
              <a:t>, Hyderabad Campus</a:t>
            </a:r>
            <a:endParaRPr kumimoji="0" lang="en-IN" sz="1800" b="0" i="0" u="none" strike="noStrike" cap="none" spc="0" normalizeH="0" baseline="0" dirty="0">
              <a:ln>
                <a:noFill/>
              </a:ln>
              <a:solidFill>
                <a:schemeClr val="bg1"/>
              </a:solidFill>
              <a:effectLst/>
              <a:uFillTx/>
              <a:latin typeface="Calibri"/>
              <a:ea typeface="Calibri"/>
              <a:cs typeface="Calibri"/>
              <a:sym typeface="Calibri"/>
            </a:endParaRPr>
          </a:p>
        </p:txBody>
      </p:sp>
    </p:spTree>
    <p:extLst>
      <p:ext uri="{BB962C8B-B14F-4D97-AF65-F5344CB8AC3E}">
        <p14:creationId xmlns:p14="http://schemas.microsoft.com/office/powerpoint/2010/main" val="28431388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Font typeface="Arial" panose="020B0604020202020204" pitchFamily="34" charset="0"/>
              <a:buChar char="•"/>
            </a:pPr>
            <a:r>
              <a:rPr lang="en-US" dirty="0"/>
              <a:t>The software responsible  for system virtualization is called the </a:t>
            </a:r>
            <a:r>
              <a:rPr lang="en-US" b="1" dirty="0"/>
              <a:t>Virtual machine Monitor (VMM) or Hypervisor. </a:t>
            </a:r>
          </a:p>
          <a:p>
            <a:pPr marL="342900" indent="-342900">
              <a:buFont typeface="Arial" panose="020B0604020202020204" pitchFamily="34" charset="0"/>
              <a:buChar char="•"/>
            </a:pPr>
            <a:r>
              <a:rPr lang="en-US" dirty="0"/>
              <a:t>The software is used in two ways (three different structures):</a:t>
            </a:r>
          </a:p>
          <a:p>
            <a:pPr marL="0" indent="0"/>
            <a:r>
              <a:rPr lang="en-US" dirty="0"/>
              <a:t> 	- </a:t>
            </a:r>
            <a:r>
              <a:rPr lang="en-US" b="1" dirty="0"/>
              <a:t>Bare-Metal or Native Hypervisors: </a:t>
            </a:r>
            <a:r>
              <a:rPr lang="en-US" dirty="0"/>
              <a:t>Run directly on the hardware. 		Examples are VMWare ESX server and KVM</a:t>
            </a:r>
          </a:p>
          <a:p>
            <a:pPr marL="0" indent="0"/>
            <a:r>
              <a:rPr lang="en-US" dirty="0"/>
              <a:t>	- </a:t>
            </a:r>
            <a:r>
              <a:rPr lang="en-US" b="1" dirty="0"/>
              <a:t>Hosted Hypervisors: </a:t>
            </a:r>
            <a:r>
              <a:rPr lang="en-US" dirty="0"/>
              <a:t>Run on top of existing OS and leverage 		the features of the underlying OS. Examples are VMWare ESX 		server,</a:t>
            </a:r>
          </a:p>
          <a:p>
            <a:pPr marL="0" indent="0"/>
            <a:r>
              <a:rPr lang="en-US" dirty="0"/>
              <a:t>	- </a:t>
            </a:r>
            <a:r>
              <a:rPr lang="en-US" b="1" dirty="0"/>
              <a:t>Hybrid Hypervisors</a:t>
            </a:r>
            <a:r>
              <a:rPr lang="en-US" dirty="0"/>
              <a:t>: Run directly on the hardware, but leverage 		the features of an existing OS running as a guest.  Examples are 		</a:t>
            </a:r>
            <a:r>
              <a:rPr lang="en-US" dirty="0" err="1"/>
              <a:t>Xen</a:t>
            </a:r>
            <a:r>
              <a:rPr lang="en-US" dirty="0"/>
              <a:t> and Microsoft’s Hyper-V</a:t>
            </a:r>
          </a:p>
          <a:p>
            <a:pPr marL="0" indent="0"/>
            <a:r>
              <a:rPr lang="en-US" dirty="0"/>
              <a:t>   </a:t>
            </a:r>
            <a:endParaRPr lang="en-IN" dirty="0"/>
          </a:p>
        </p:txBody>
      </p:sp>
      <p:sp>
        <p:nvSpPr>
          <p:cNvPr id="5" name="TextBox 4"/>
          <p:cNvSpPr txBox="1"/>
          <p:nvPr/>
        </p:nvSpPr>
        <p:spPr>
          <a:xfrm>
            <a:off x="245660" y="150125"/>
            <a:ext cx="11286698" cy="984885"/>
          </a:xfrm>
          <a:prstGeom prst="rect">
            <a:avLst/>
          </a:prstGeom>
          <a:noFill/>
        </p:spPr>
        <p:txBody>
          <a:bodyPr wrap="square" rtlCol="0">
            <a:spAutoFit/>
          </a:bodyPr>
          <a:lstStyle/>
          <a:p>
            <a:endParaRPr lang="en-US" dirty="0"/>
          </a:p>
          <a:p>
            <a:r>
              <a:rPr lang="en-US" sz="4000" dirty="0"/>
              <a:t>Hypervisor (Virtual Machine Monitor)</a:t>
            </a:r>
            <a:endParaRPr lang="en-IN" sz="4000" dirty="0"/>
          </a:p>
        </p:txBody>
      </p:sp>
    </p:spTree>
    <p:extLst>
      <p:ext uri="{BB962C8B-B14F-4D97-AF65-F5344CB8AC3E}">
        <p14:creationId xmlns:p14="http://schemas.microsoft.com/office/powerpoint/2010/main" val="336243924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b="0" i="0" dirty="0">
                <a:solidFill>
                  <a:srgbClr val="004080"/>
                </a:solidFill>
                <a:effectLst/>
                <a:latin typeface="RedHatText"/>
              </a:rPr>
              <a:t>Hypervisor</a:t>
            </a:r>
            <a:r>
              <a:rPr lang="en-US" b="0" i="0" dirty="0">
                <a:solidFill>
                  <a:srgbClr val="151515"/>
                </a:solidFill>
                <a:effectLst/>
                <a:latin typeface="RedHatText"/>
              </a:rPr>
              <a:t> separate the physical resources from the virtual environments—the things that need those resources. </a:t>
            </a:r>
          </a:p>
          <a:p>
            <a:pPr marL="342900" indent="-342900">
              <a:buFont typeface="Arial" panose="020B0604020202020204" pitchFamily="34" charset="0"/>
              <a:buChar char="•"/>
            </a:pPr>
            <a:r>
              <a:rPr lang="en-US" b="0" i="0" dirty="0">
                <a:solidFill>
                  <a:srgbClr val="151515"/>
                </a:solidFill>
                <a:effectLst/>
                <a:latin typeface="RedHatText"/>
              </a:rPr>
              <a:t>Hypervisors take our physical resources and divide them up so that virtual environments can use them.</a:t>
            </a:r>
          </a:p>
          <a:p>
            <a:pPr marL="342900" indent="-342900">
              <a:buFont typeface="Arial" panose="020B0604020202020204" pitchFamily="34" charset="0"/>
              <a:buChar char="•"/>
            </a:pPr>
            <a:r>
              <a:rPr lang="en-US" b="0" i="0" dirty="0">
                <a:solidFill>
                  <a:srgbClr val="151515"/>
                </a:solidFill>
                <a:effectLst/>
                <a:latin typeface="RedHatText"/>
              </a:rPr>
              <a:t>Resources are partitioned as needed from the physical environment to the many virtual environments</a:t>
            </a:r>
            <a:r>
              <a:rPr lang="en-US" dirty="0">
                <a:solidFill>
                  <a:srgbClr val="151515"/>
                </a:solidFill>
                <a:latin typeface="RedHatText"/>
              </a:rPr>
              <a:t>.</a:t>
            </a:r>
          </a:p>
          <a:p>
            <a:pPr marL="342900" indent="-342900">
              <a:buFont typeface="Arial" panose="020B0604020202020204" pitchFamily="34" charset="0"/>
              <a:buChar char="•"/>
            </a:pPr>
            <a:r>
              <a:rPr lang="en-US" b="0" i="0" dirty="0">
                <a:solidFill>
                  <a:srgbClr val="151515"/>
                </a:solidFill>
                <a:effectLst/>
                <a:latin typeface="RedHatText"/>
              </a:rPr>
              <a:t>Users interact with and run computations within the virtual environment (typically called a guest machine or </a:t>
            </a:r>
            <a:r>
              <a:rPr lang="en-US" dirty="0">
                <a:solidFill>
                  <a:srgbClr val="0066CC"/>
                </a:solidFill>
                <a:latin typeface="RedHatText"/>
              </a:rPr>
              <a:t>virtual machine</a:t>
            </a:r>
            <a:r>
              <a:rPr lang="en-US" b="0" i="0" dirty="0">
                <a:solidFill>
                  <a:srgbClr val="151515"/>
                </a:solidFill>
                <a:effectLst/>
                <a:latin typeface="RedHatText"/>
              </a:rPr>
              <a:t>). </a:t>
            </a:r>
          </a:p>
          <a:p>
            <a:pPr marL="342900" indent="-342900">
              <a:buFont typeface="Arial" panose="020B0604020202020204" pitchFamily="34" charset="0"/>
              <a:buChar char="•"/>
            </a:pPr>
            <a:r>
              <a:rPr lang="en-US" b="0" i="0" dirty="0">
                <a:solidFill>
                  <a:srgbClr val="151515"/>
                </a:solidFill>
                <a:effectLst/>
                <a:latin typeface="RedHatText"/>
              </a:rPr>
              <a:t>When the virtual environment is running and a user or program issues an instruction that requires additional resources from the physical environment, the hypervisor relays the request to the physical system and caches the changes—which all happens at close to native speed (</a:t>
            </a:r>
            <a:r>
              <a:rPr lang="en-US" dirty="0">
                <a:solidFill>
                  <a:srgbClr val="151515"/>
                </a:solidFill>
                <a:latin typeface="RedHatText"/>
              </a:rPr>
              <a:t>subjected to the type of hypervisor)</a:t>
            </a:r>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How does Virtualization work?</a:t>
            </a:r>
          </a:p>
        </p:txBody>
      </p:sp>
    </p:spTree>
    <p:extLst>
      <p:ext uri="{BB962C8B-B14F-4D97-AF65-F5344CB8AC3E}">
        <p14:creationId xmlns:p14="http://schemas.microsoft.com/office/powerpoint/2010/main" val="30858039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body" idx="1"/>
          </p:nvPr>
        </p:nvSpPr>
        <p:spPr>
          <a:xfrm>
            <a:off x="1828800" y="1493838"/>
            <a:ext cx="3429000" cy="4525963"/>
          </a:xfrm>
          <a:prstGeom prst="rect">
            <a:avLst/>
          </a:prstGeom>
        </p:spPr>
        <p:txBody>
          <a:bodyPr/>
          <a:lstStyle/>
          <a:p>
            <a:pPr marL="257175" indent="-257175">
              <a:spcBef>
                <a:spcPts val="400"/>
              </a:spcBef>
              <a:buClr>
                <a:srgbClr val="101141"/>
              </a:buClr>
              <a:buSzPct val="100000"/>
              <a:buFont typeface="Arial"/>
              <a:buChar char="•"/>
              <a:defRPr sz="1800"/>
            </a:pPr>
            <a:r>
              <a:rPr b="1" dirty="0"/>
              <a:t>Monolithic hypervisor</a:t>
            </a:r>
          </a:p>
          <a:p>
            <a:pPr marL="778668" lvl="1" indent="-321468">
              <a:spcBef>
                <a:spcPts val="400"/>
              </a:spcBef>
              <a:buFont typeface="Arial"/>
              <a:buChar char="•"/>
              <a:defRPr sz="1800"/>
            </a:pPr>
            <a:r>
              <a:rPr dirty="0"/>
              <a:t>Simpler than a modern kernel, but still complex</a:t>
            </a:r>
            <a:endParaRPr sz="1600" dirty="0"/>
          </a:p>
          <a:p>
            <a:pPr marL="778668" lvl="1" indent="-321468">
              <a:spcBef>
                <a:spcPts val="400"/>
              </a:spcBef>
              <a:buFont typeface="Arial"/>
              <a:buChar char="•"/>
              <a:defRPr sz="1800"/>
            </a:pPr>
            <a:r>
              <a:rPr dirty="0"/>
              <a:t>Contains its own drivers model</a:t>
            </a:r>
          </a:p>
        </p:txBody>
      </p:sp>
      <p:sp>
        <p:nvSpPr>
          <p:cNvPr id="122" name="Shape 122"/>
          <p:cNvSpPr/>
          <p:nvPr/>
        </p:nvSpPr>
        <p:spPr>
          <a:xfrm>
            <a:off x="1676400" y="457200"/>
            <a:ext cx="75438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2800" dirty="0"/>
              <a:t>Monolithic versus </a:t>
            </a:r>
            <a:r>
              <a:rPr sz="2800" dirty="0" err="1"/>
              <a:t>Microkernelized</a:t>
            </a:r>
            <a:endParaRPr sz="2800" dirty="0"/>
          </a:p>
        </p:txBody>
      </p:sp>
      <p:sp>
        <p:nvSpPr>
          <p:cNvPr id="123" name="Shape 123"/>
          <p:cNvSpPr/>
          <p:nvPr/>
        </p:nvSpPr>
        <p:spPr>
          <a:xfrm>
            <a:off x="1676400" y="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Hypervisor</a:t>
            </a:r>
          </a:p>
        </p:txBody>
      </p:sp>
      <p:sp>
        <p:nvSpPr>
          <p:cNvPr id="124" name="Shape 124"/>
          <p:cNvSpPr/>
          <p:nvPr/>
        </p:nvSpPr>
        <p:spPr>
          <a:xfrm>
            <a:off x="5791200" y="1524001"/>
            <a:ext cx="4114800"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marL="342900" indent="-342900">
              <a:spcBef>
                <a:spcPts val="400"/>
              </a:spcBef>
              <a:buClr>
                <a:srgbClr val="101141"/>
              </a:buClr>
              <a:buSzPct val="100000"/>
              <a:buFont typeface="Arial"/>
              <a:buChar char="•"/>
            </a:pPr>
            <a:r>
              <a:rPr b="1" dirty="0" err="1">
                <a:latin typeface="Arial"/>
                <a:ea typeface="Arial"/>
                <a:cs typeface="Arial"/>
                <a:sym typeface="Arial"/>
              </a:rPr>
              <a:t>Microkernelized</a:t>
            </a:r>
            <a:r>
              <a:rPr b="1" dirty="0">
                <a:latin typeface="Arial"/>
                <a:ea typeface="Arial"/>
                <a:cs typeface="Arial"/>
                <a:sym typeface="Arial"/>
              </a:rPr>
              <a:t> hypervisor</a:t>
            </a:r>
          </a:p>
          <a:p>
            <a:pPr lvl="1">
              <a:buSzPct val="100000"/>
              <a:buFont typeface="Helvetica"/>
              <a:buChar char="▪"/>
            </a:pPr>
            <a:r>
              <a:rPr dirty="0">
                <a:latin typeface="Arial"/>
                <a:ea typeface="Arial"/>
                <a:cs typeface="Arial"/>
                <a:sym typeface="Arial"/>
              </a:rPr>
              <a:t> Simple partitioning functionality</a:t>
            </a:r>
          </a:p>
          <a:p>
            <a:pPr lvl="1">
              <a:buSzPct val="100000"/>
              <a:buFont typeface="Helvetica"/>
              <a:buChar char="▪"/>
            </a:pPr>
            <a:r>
              <a:rPr dirty="0">
                <a:latin typeface="Arial"/>
                <a:ea typeface="Arial"/>
                <a:cs typeface="Arial"/>
                <a:sym typeface="Arial"/>
              </a:rPr>
              <a:t> Increase reliability and minimize lowest level of the TCB</a:t>
            </a:r>
          </a:p>
          <a:p>
            <a:pPr lvl="1">
              <a:buSzPct val="100000"/>
              <a:buFont typeface="Helvetica"/>
              <a:buChar char="▪"/>
            </a:pPr>
            <a:r>
              <a:rPr dirty="0">
                <a:latin typeface="Arial"/>
                <a:ea typeface="Arial"/>
                <a:cs typeface="Arial"/>
                <a:sym typeface="Arial"/>
              </a:rPr>
              <a:t> No third-party code</a:t>
            </a:r>
          </a:p>
          <a:p>
            <a:pPr lvl="1">
              <a:buSzPct val="100000"/>
              <a:buFont typeface="Helvetica"/>
              <a:buChar char="▪"/>
            </a:pPr>
            <a:r>
              <a:rPr dirty="0">
                <a:latin typeface="Arial"/>
                <a:ea typeface="Arial"/>
                <a:cs typeface="Arial"/>
                <a:sym typeface="Arial"/>
              </a:rPr>
              <a:t> Drivers run within guests</a:t>
            </a:r>
          </a:p>
        </p:txBody>
      </p:sp>
      <p:pic>
        <p:nvPicPr>
          <p:cNvPr id="125" name="image9.png"/>
          <p:cNvPicPr/>
          <p:nvPr/>
        </p:nvPicPr>
        <p:blipFill>
          <a:blip r:embed="rId2"/>
          <a:stretch>
            <a:fillRect/>
          </a:stretch>
        </p:blipFill>
        <p:spPr>
          <a:xfrm>
            <a:off x="2286000" y="3581400"/>
            <a:ext cx="7543800" cy="2743200"/>
          </a:xfrm>
          <a:prstGeom prst="rect">
            <a:avLst/>
          </a:prstGeom>
          <a:ln w="12700">
            <a:miter lim="400000"/>
          </a:ln>
        </p:spPr>
      </p:pic>
      <p:sp>
        <p:nvSpPr>
          <p:cNvPr id="126" name="Shape 12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12</a:t>
            </a:fld>
            <a:endParaRPr>
              <a:solidFill>
                <a:srgbClr val="888888"/>
              </a:solidFill>
            </a:endParaRPr>
          </a:p>
        </p:txBody>
      </p:sp>
    </p:spTree>
    <p:extLst>
      <p:ext uri="{BB962C8B-B14F-4D97-AF65-F5344CB8AC3E}">
        <p14:creationId xmlns:p14="http://schemas.microsoft.com/office/powerpoint/2010/main" val="34652405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nvSpPr>
        <p:spPr>
          <a:xfrm>
            <a:off x="1828799" y="152400"/>
            <a:ext cx="9990161"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US" sz="3200" dirty="0"/>
              <a:t>Two Popular </a:t>
            </a:r>
            <a:r>
              <a:rPr sz="3200" dirty="0"/>
              <a:t>Approaches for </a:t>
            </a:r>
            <a:r>
              <a:rPr lang="en-US" sz="3200" dirty="0"/>
              <a:t>Server </a:t>
            </a:r>
            <a:r>
              <a:rPr sz="3200" dirty="0"/>
              <a:t>Virtualization</a:t>
            </a:r>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13</a:t>
            </a:fld>
            <a:endParaRPr>
              <a:solidFill>
                <a:srgbClr val="888888"/>
              </a:solidFill>
            </a:endParaRPr>
          </a:p>
        </p:txBody>
      </p:sp>
      <p:pic>
        <p:nvPicPr>
          <p:cNvPr id="1026" name="Picture 2" descr="http://image.slidesharecdn.com/xen-expert-days2356/95/xen-expert-days-13-728.jpg?cb=12712717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327" y="1339851"/>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481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lvl="0">
              <a:buClr>
                <a:srgbClr val="101141"/>
              </a:buClr>
              <a:buSzPct val="100000"/>
              <a:buFont typeface="Helvetica"/>
              <a:buChar char="❑"/>
              <a:defRPr sz="1800"/>
            </a:pPr>
            <a:r>
              <a:rPr b="1" dirty="0"/>
              <a:t>Full virtualization</a:t>
            </a:r>
          </a:p>
          <a:p>
            <a:pPr lvl="0">
              <a:buClr>
                <a:srgbClr val="101141"/>
              </a:buClr>
              <a:buSzPct val="100000"/>
              <a:buFont typeface="Arial"/>
              <a:buChar char="•"/>
              <a:defRPr sz="1800"/>
            </a:pPr>
            <a:r>
              <a:rPr dirty="0"/>
              <a:t>In its basic form known as “full virtualization” the hypervisor provides a fully emulated machine in which an operating system can run. </a:t>
            </a:r>
            <a:r>
              <a:rPr b="1" dirty="0"/>
              <a:t>VMWare</a:t>
            </a:r>
            <a:r>
              <a:rPr dirty="0"/>
              <a:t> is a good example. </a:t>
            </a:r>
            <a:endParaRPr lang="en-US" dirty="0"/>
          </a:p>
          <a:p>
            <a:pPr lvl="0">
              <a:buClr>
                <a:srgbClr val="101141"/>
              </a:buClr>
              <a:buSzPct val="100000"/>
              <a:buFont typeface="Arial"/>
              <a:buChar char="•"/>
              <a:defRPr sz="1800"/>
            </a:pPr>
            <a:r>
              <a:rPr lang="en-US" sz="1800" dirty="0"/>
              <a:t>Full virtualization is achieved by using a combination of </a:t>
            </a:r>
            <a:r>
              <a:rPr lang="en-US" sz="1800" b="1" dirty="0"/>
              <a:t>binary translation</a:t>
            </a:r>
            <a:r>
              <a:rPr lang="en-US" sz="1800" dirty="0"/>
              <a:t> and </a:t>
            </a:r>
            <a:r>
              <a:rPr lang="en-US" sz="1800" b="1" dirty="0"/>
              <a:t>direct execution</a:t>
            </a:r>
            <a:r>
              <a:rPr lang="en-US" sz="1800" dirty="0"/>
              <a:t>. In this type of virtualization, hypervisor translates all privileged instructions (from machine code of guest OS to machine code of host OS) on the fly and caches the results for future use, while user level instructions run unmodified at native speed.</a:t>
            </a:r>
            <a:r>
              <a:rPr lang="en-US" b="1" dirty="0"/>
              <a:t>      </a:t>
            </a:r>
          </a:p>
          <a:p>
            <a:pPr lvl="0">
              <a:buClr>
                <a:srgbClr val="101141"/>
              </a:buClr>
              <a:buSzPct val="100000"/>
              <a:buFont typeface="Arial"/>
              <a:buChar char="•"/>
              <a:defRPr sz="1800"/>
            </a:pPr>
            <a:r>
              <a:rPr lang="en-US" dirty="0"/>
              <a:t>Guest OS doesn’t see that is used in an emulated environment.</a:t>
            </a:r>
            <a:endParaRPr dirty="0"/>
          </a:p>
          <a:p>
            <a:pPr lvl="0">
              <a:buClr>
                <a:srgbClr val="101141"/>
              </a:buClr>
              <a:buSzPct val="100000"/>
              <a:buFont typeface="Arial"/>
              <a:buChar char="•"/>
              <a:defRPr sz="1800"/>
            </a:pPr>
            <a:r>
              <a:rPr dirty="0"/>
              <a:t>The biggest advantage to this approach is its flexibility: one could run a </a:t>
            </a:r>
            <a:r>
              <a:rPr b="1" dirty="0"/>
              <a:t>RISC-based OS </a:t>
            </a:r>
            <a:r>
              <a:rPr dirty="0"/>
              <a:t>as a guest on an Intel-based host. </a:t>
            </a:r>
          </a:p>
          <a:p>
            <a:pPr lvl="0">
              <a:buClr>
                <a:srgbClr val="101141"/>
              </a:buClr>
              <a:buSzPct val="100000"/>
              <a:buFont typeface="Arial"/>
              <a:buChar char="•"/>
              <a:defRPr sz="1800"/>
            </a:pPr>
            <a:r>
              <a:rPr dirty="0"/>
              <a:t>While this is an obvious approach, there are significant performance problems in trying to emulate a complete set of hardware in software. </a:t>
            </a: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Full </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14</a:t>
            </a:fld>
            <a:endParaRPr>
              <a:solidFill>
                <a:srgbClr val="888888"/>
              </a:solidFill>
            </a:endParaRPr>
          </a:p>
        </p:txBody>
      </p:sp>
    </p:spTree>
    <p:extLst>
      <p:ext uri="{BB962C8B-B14F-4D97-AF65-F5344CB8AC3E}">
        <p14:creationId xmlns:p14="http://schemas.microsoft.com/office/powerpoint/2010/main" val="24692093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marL="0" lvl="0" indent="0">
              <a:buClr>
                <a:srgbClr val="101141"/>
              </a:buClr>
              <a:buSzPct val="100000"/>
              <a:defRPr sz="1800"/>
            </a:pPr>
            <a:r>
              <a:rPr lang="en-US" b="1" dirty="0"/>
              <a:t>Advantages:</a:t>
            </a:r>
            <a:r>
              <a:rPr dirty="0"/>
              <a:t> </a:t>
            </a:r>
            <a:endParaRPr lang="en-US" dirty="0"/>
          </a:p>
          <a:p>
            <a:pPr marL="342900" lvl="0" indent="-342900">
              <a:buClr>
                <a:srgbClr val="101141"/>
              </a:buClr>
              <a:buSzPct val="100000"/>
              <a:buFont typeface="Arial" panose="020B0604020202020204" pitchFamily="34" charset="0"/>
              <a:buChar char="•"/>
              <a:defRPr sz="1800"/>
            </a:pPr>
            <a:r>
              <a:rPr lang="en-US" dirty="0"/>
              <a:t>Isolates VMs from each host OS and  from each other.</a:t>
            </a:r>
          </a:p>
          <a:p>
            <a:pPr marL="342900" lvl="0" indent="-342900">
              <a:buClr>
                <a:srgbClr val="101141"/>
              </a:buClr>
              <a:buSzPct val="100000"/>
              <a:buFont typeface="Arial" panose="020B0604020202020204" pitchFamily="34" charset="0"/>
              <a:buChar char="•"/>
              <a:defRPr sz="1800"/>
            </a:pPr>
            <a:r>
              <a:rPr lang="en-US" dirty="0"/>
              <a:t>Controls individual VM access to system resources, preventing  an unstable VM from impacting system performance.</a:t>
            </a:r>
          </a:p>
          <a:p>
            <a:pPr marL="285750" lvl="0" indent="-285750">
              <a:buClr>
                <a:srgbClr val="101141"/>
              </a:buClr>
              <a:buSzPct val="100000"/>
              <a:buFont typeface="Arial" panose="020B0604020202020204" pitchFamily="34" charset="0"/>
              <a:buChar char="•"/>
              <a:defRPr sz="1800"/>
            </a:pPr>
            <a:r>
              <a:rPr lang="en-US" dirty="0"/>
              <a:t>Total VM portability: VMs have the ability to transparently move between hosts with dissimilar hardware without any problems. A VM running on a Dell Server can be relocated to a HP Server.</a:t>
            </a:r>
          </a:p>
          <a:p>
            <a:pPr marL="0" lvl="0" indent="0">
              <a:buClr>
                <a:srgbClr val="101141"/>
              </a:buClr>
              <a:buSzPct val="100000"/>
              <a:defRPr sz="1800"/>
            </a:pPr>
            <a:endParaRPr lang="en-US" dirty="0"/>
          </a:p>
          <a:p>
            <a:pPr marL="0" lvl="0" indent="0">
              <a:buClr>
                <a:srgbClr val="101141"/>
              </a:buClr>
              <a:buSzPct val="100000"/>
              <a:defRPr sz="1800"/>
            </a:pPr>
            <a:r>
              <a:rPr lang="en-US" b="1" dirty="0"/>
              <a:t>Drawbacks:</a:t>
            </a:r>
          </a:p>
          <a:p>
            <a:pPr marL="285750" lvl="0" indent="-285750">
              <a:buClr>
                <a:srgbClr val="101141"/>
              </a:buClr>
              <a:buSzPct val="100000"/>
              <a:buFont typeface="Arial" panose="020B0604020202020204" pitchFamily="34" charset="0"/>
              <a:buChar char="•"/>
              <a:defRPr sz="1800"/>
            </a:pPr>
            <a:r>
              <a:rPr lang="en-US" dirty="0"/>
              <a:t> Performance due to binary translation of specific privileged instructions.</a:t>
            </a:r>
          </a:p>
          <a:p>
            <a:pPr marL="0" lvl="0" indent="0">
              <a:buClr>
                <a:srgbClr val="101141"/>
              </a:buClr>
              <a:buSzPct val="100000"/>
              <a:defRPr sz="1800"/>
            </a:pP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9637486"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Advantages and Drawbacks of Full </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15</a:t>
            </a:fld>
            <a:endParaRPr>
              <a:solidFill>
                <a:srgbClr val="888888"/>
              </a:solidFill>
            </a:endParaRPr>
          </a:p>
        </p:txBody>
      </p:sp>
    </p:spTree>
    <p:extLst>
      <p:ext uri="{BB962C8B-B14F-4D97-AF65-F5344CB8AC3E}">
        <p14:creationId xmlns:p14="http://schemas.microsoft.com/office/powerpoint/2010/main" val="277329612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676400" y="1417638"/>
            <a:ext cx="8610600" cy="4983163"/>
          </a:xfrm>
          <a:prstGeom prst="rect">
            <a:avLst/>
          </a:prstGeom>
        </p:spPr>
        <p:txBody>
          <a:bodyPr>
            <a:normAutofit lnSpcReduction="10000"/>
          </a:bodyPr>
          <a:lstStyle/>
          <a:p>
            <a:pPr lvl="0">
              <a:lnSpc>
                <a:spcPct val="90000"/>
              </a:lnSpc>
              <a:buClr>
                <a:srgbClr val="101141"/>
              </a:buClr>
              <a:buSzPct val="100000"/>
              <a:buFont typeface="Helvetica"/>
              <a:buChar char="❑"/>
              <a:defRPr sz="1800"/>
            </a:pPr>
            <a:r>
              <a:rPr sz="2200" b="1" dirty="0" err="1"/>
              <a:t>Paravirtualization</a:t>
            </a:r>
            <a:endParaRPr sz="2200" b="1" dirty="0"/>
          </a:p>
          <a:p>
            <a:pPr lvl="0">
              <a:lnSpc>
                <a:spcPct val="90000"/>
              </a:lnSpc>
              <a:buClr>
                <a:srgbClr val="101141"/>
              </a:buClr>
              <a:buSzPct val="100000"/>
              <a:buFont typeface="Arial"/>
              <a:buChar char="•"/>
              <a:defRPr sz="1800"/>
            </a:pPr>
            <a:r>
              <a:rPr sz="2600" dirty="0"/>
              <a:t>“Paravirtualization,” found in the </a:t>
            </a:r>
            <a:r>
              <a:rPr sz="2600" b="1" dirty="0" err="1"/>
              <a:t>XenSource</a:t>
            </a:r>
            <a:r>
              <a:rPr sz="2600" dirty="0"/>
              <a:t>, open source Xen product</a:t>
            </a:r>
            <a:r>
              <a:rPr lang="en-US" sz="2600" dirty="0"/>
              <a:t>.</a:t>
            </a:r>
          </a:p>
          <a:p>
            <a:pPr lvl="0">
              <a:lnSpc>
                <a:spcPct val="90000"/>
              </a:lnSpc>
              <a:buClr>
                <a:srgbClr val="101141"/>
              </a:buClr>
              <a:buSzPct val="100000"/>
              <a:buFont typeface="Arial"/>
              <a:buChar char="•"/>
              <a:defRPr sz="1800"/>
            </a:pPr>
            <a:r>
              <a:rPr lang="en-US" sz="2600" b="1" dirty="0"/>
              <a:t>P</a:t>
            </a:r>
            <a:r>
              <a:rPr sz="2600" b="1" dirty="0"/>
              <a:t>aravirtualization </a:t>
            </a:r>
            <a:r>
              <a:rPr sz="2600" dirty="0"/>
              <a:t>uses slightly altered versions of the operating system which allows access to the hardware resources directly as managed by the hypervisor.</a:t>
            </a:r>
            <a:endParaRPr lang="en-US" sz="2600" dirty="0"/>
          </a:p>
          <a:p>
            <a:pPr marL="342900" indent="-342900">
              <a:buFont typeface="Arial" panose="020B0604020202020204" pitchFamily="34" charset="0"/>
              <a:buChar char="•"/>
            </a:pPr>
            <a:r>
              <a:rPr lang="en-US" dirty="0"/>
              <a:t>This typically involves replacing any privileged operations that will only run in CPU with calls to the hypervisor </a:t>
            </a:r>
            <a:r>
              <a:rPr lang="en-US" b="1" dirty="0"/>
              <a:t>(known as </a:t>
            </a:r>
            <a:r>
              <a:rPr lang="en-US" b="1" i="1" dirty="0" err="1"/>
              <a:t>hypercalls</a:t>
            </a:r>
            <a:r>
              <a:rPr lang="en-US" b="1" dirty="0"/>
              <a:t>)</a:t>
            </a:r>
            <a:r>
              <a:rPr lang="en-US" dirty="0"/>
              <a:t>. The hypervisor in turn performs the task on behalf of the guest kernel and also provides </a:t>
            </a:r>
            <a:r>
              <a:rPr lang="en-US" dirty="0" err="1"/>
              <a:t>hypercall</a:t>
            </a:r>
            <a:r>
              <a:rPr lang="en-US" dirty="0"/>
              <a:t> interfaces for other critical kernel operations such as memory management, interrupt handling, etc.</a:t>
            </a:r>
            <a:endParaRPr lang="en-IN" dirty="0"/>
          </a:p>
          <a:p>
            <a:pPr lvl="0">
              <a:lnSpc>
                <a:spcPct val="90000"/>
              </a:lnSpc>
              <a:buClr>
                <a:srgbClr val="101141"/>
              </a:buClr>
              <a:buSzPct val="100000"/>
              <a:buFont typeface="Arial"/>
              <a:buChar char="•"/>
              <a:defRPr sz="1800"/>
            </a:pPr>
            <a:r>
              <a:rPr lang="en-US" sz="2600" dirty="0"/>
              <a:t>Here, the guest OS is modified version and thus run kernel level specific instructions. </a:t>
            </a:r>
            <a:endParaRPr sz="2600" dirty="0"/>
          </a:p>
        </p:txBody>
      </p:sp>
      <p:sp>
        <p:nvSpPr>
          <p:cNvPr id="155" name="Shape 155"/>
          <p:cNvSpPr/>
          <p:nvPr/>
        </p:nvSpPr>
        <p:spPr>
          <a:xfrm>
            <a:off x="1828800" y="152400"/>
            <a:ext cx="84582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Para</a:t>
            </a:r>
            <a:r>
              <a:rPr sz="3200" dirty="0"/>
              <a:t>Virtualization</a:t>
            </a:r>
            <a:r>
              <a:rPr lang="en-US" sz="3200" dirty="0"/>
              <a:t> / OS Assisted Virtualization</a:t>
            </a:r>
            <a:endParaRPr sz="3200" dirty="0"/>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16</a:t>
            </a:fld>
            <a:endParaRPr>
              <a:solidFill>
                <a:srgbClr val="888888"/>
              </a:solidFill>
            </a:endParaRPr>
          </a:p>
        </p:txBody>
      </p:sp>
    </p:spTree>
    <p:extLst>
      <p:ext uri="{BB962C8B-B14F-4D97-AF65-F5344CB8AC3E}">
        <p14:creationId xmlns:p14="http://schemas.microsoft.com/office/powerpoint/2010/main" val="9468803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676400" y="1417638"/>
            <a:ext cx="8610600" cy="4983163"/>
          </a:xfrm>
          <a:prstGeom prst="rect">
            <a:avLst/>
          </a:prstGeom>
        </p:spPr>
        <p:txBody>
          <a:bodyPr>
            <a:normAutofit/>
          </a:bodyPr>
          <a:lstStyle/>
          <a:p>
            <a:pPr lvl="0">
              <a:lnSpc>
                <a:spcPct val="90000"/>
              </a:lnSpc>
              <a:buClr>
                <a:srgbClr val="101141"/>
              </a:buClr>
              <a:buSzPct val="100000"/>
              <a:buFont typeface="Arial"/>
              <a:buChar char="•"/>
              <a:defRPr sz="1800"/>
            </a:pPr>
            <a:r>
              <a:rPr lang="en-US" sz="2200" dirty="0"/>
              <a:t>In order to retain flexibility, the guest OS is not tied to its host OS. Drastically different operating systems can be running in a hypervisor at the same time, just as they can under full virtualization. </a:t>
            </a:r>
          </a:p>
          <a:p>
            <a:pPr lvl="0">
              <a:lnSpc>
                <a:spcPct val="90000"/>
              </a:lnSpc>
              <a:buClr>
                <a:srgbClr val="101141"/>
              </a:buClr>
              <a:buSzPct val="100000"/>
              <a:buFont typeface="Arial"/>
              <a:buChar char="•"/>
              <a:defRPr sz="1800"/>
            </a:pPr>
            <a:r>
              <a:rPr lang="en-US" sz="2200" dirty="0"/>
              <a:t>Privileged instruction translation by the VMM (Hypervisor) is not necessary. </a:t>
            </a:r>
          </a:p>
          <a:p>
            <a:pPr lvl="0">
              <a:lnSpc>
                <a:spcPct val="90000"/>
              </a:lnSpc>
              <a:buClr>
                <a:srgbClr val="101141"/>
              </a:buClr>
              <a:buSzPct val="100000"/>
              <a:buFont typeface="Arial"/>
              <a:buChar char="•"/>
              <a:defRPr sz="1800"/>
            </a:pPr>
            <a:r>
              <a:rPr lang="en-US" sz="2200" dirty="0"/>
              <a:t>Guest OS uses a specialized API to talk to the VMM and execute the privileged instructions. </a:t>
            </a:r>
          </a:p>
          <a:p>
            <a:pPr lvl="0">
              <a:lnSpc>
                <a:spcPct val="90000"/>
              </a:lnSpc>
              <a:buClr>
                <a:srgbClr val="101141"/>
              </a:buClr>
              <a:buSzPct val="100000"/>
              <a:buFont typeface="Arial"/>
              <a:buChar char="•"/>
              <a:defRPr sz="1800"/>
            </a:pPr>
            <a:r>
              <a:rPr lang="en-US" sz="2200" dirty="0"/>
              <a:t>In this way, </a:t>
            </a:r>
            <a:r>
              <a:rPr lang="en-US" sz="2200" dirty="0" err="1"/>
              <a:t>paravirtualization</a:t>
            </a:r>
            <a:r>
              <a:rPr lang="en-US" sz="2200" dirty="0"/>
              <a:t> can be thought of as a low-overhead full virtualization.</a:t>
            </a:r>
          </a:p>
          <a:p>
            <a:pPr marL="0" lvl="0" indent="0">
              <a:lnSpc>
                <a:spcPct val="90000"/>
              </a:lnSpc>
              <a:buClr>
                <a:srgbClr val="101141"/>
              </a:buClr>
              <a:buSzPct val="100000"/>
              <a:defRPr sz="1800"/>
            </a:pPr>
            <a:endParaRPr sz="2200" b="1" dirty="0"/>
          </a:p>
        </p:txBody>
      </p:sp>
      <p:sp>
        <p:nvSpPr>
          <p:cNvPr id="155" name="Shape 155"/>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Para</a:t>
            </a:r>
            <a:r>
              <a:rPr sz="3200" dirty="0"/>
              <a:t>Virtualization</a:t>
            </a:r>
            <a:r>
              <a:rPr lang="en-US" sz="3200" dirty="0"/>
              <a:t>  (</a:t>
            </a:r>
            <a:r>
              <a:rPr lang="en-US" sz="3200" dirty="0" err="1"/>
              <a:t>Cont</a:t>
            </a:r>
            <a:r>
              <a:rPr lang="en-US" sz="3200" dirty="0"/>
              <a:t>…)</a:t>
            </a:r>
            <a:endParaRPr sz="3200" dirty="0"/>
          </a:p>
        </p:txBody>
      </p:sp>
      <p:sp>
        <p:nvSpPr>
          <p:cNvPr id="156" name="Shape 15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17</a:t>
            </a:fld>
            <a:endParaRPr>
              <a:solidFill>
                <a:srgbClr val="888888"/>
              </a:solidFill>
            </a:endParaRPr>
          </a:p>
        </p:txBody>
      </p:sp>
    </p:spTree>
    <p:extLst>
      <p:ext uri="{BB962C8B-B14F-4D97-AF65-F5344CB8AC3E}">
        <p14:creationId xmlns:p14="http://schemas.microsoft.com/office/powerpoint/2010/main" val="24232104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idx="1"/>
          </p:nvPr>
        </p:nvSpPr>
        <p:spPr>
          <a:xfrm>
            <a:off x="1828800" y="1493838"/>
            <a:ext cx="8229600" cy="4525963"/>
          </a:xfrm>
          <a:prstGeom prst="rect">
            <a:avLst/>
          </a:prstGeom>
        </p:spPr>
        <p:txBody>
          <a:bodyPr/>
          <a:lstStyle/>
          <a:p>
            <a:pPr marL="0" lvl="0" indent="0">
              <a:buClr>
                <a:srgbClr val="101141"/>
              </a:buClr>
              <a:buSzPct val="100000"/>
              <a:defRPr sz="1800"/>
            </a:pPr>
            <a:r>
              <a:rPr lang="en-US" b="1" dirty="0"/>
              <a:t>Advantages:</a:t>
            </a:r>
            <a:r>
              <a:rPr dirty="0"/>
              <a:t> </a:t>
            </a:r>
            <a:endParaRPr lang="en-US" dirty="0"/>
          </a:p>
          <a:p>
            <a:pPr marL="342900" lvl="0" indent="-342900">
              <a:buClr>
                <a:srgbClr val="101141"/>
              </a:buClr>
              <a:buSzPct val="100000"/>
              <a:buFont typeface="Arial" panose="020B0604020202020204" pitchFamily="34" charset="0"/>
              <a:buChar char="•"/>
              <a:defRPr sz="1800"/>
            </a:pPr>
            <a:r>
              <a:rPr lang="en-US" dirty="0"/>
              <a:t>Significant performance improvement.</a:t>
            </a:r>
          </a:p>
          <a:p>
            <a:pPr marL="0" lvl="0" indent="0">
              <a:buClr>
                <a:srgbClr val="101141"/>
              </a:buClr>
              <a:buSzPct val="100000"/>
              <a:defRPr sz="1800"/>
            </a:pPr>
            <a:endParaRPr lang="en-US" dirty="0"/>
          </a:p>
          <a:p>
            <a:pPr marL="0" lvl="0" indent="0">
              <a:buClr>
                <a:srgbClr val="101141"/>
              </a:buClr>
              <a:buSzPct val="100000"/>
              <a:defRPr sz="1800"/>
            </a:pPr>
            <a:r>
              <a:rPr lang="en-US" b="1" dirty="0"/>
              <a:t>Drawbacks:</a:t>
            </a:r>
          </a:p>
          <a:p>
            <a:pPr marL="285750" lvl="0" indent="-285750">
              <a:buClr>
                <a:srgbClr val="101141"/>
              </a:buClr>
              <a:buSzPct val="100000"/>
              <a:buFont typeface="Arial" panose="020B0604020202020204" pitchFamily="34" charset="0"/>
              <a:buChar char="•"/>
              <a:defRPr sz="1800"/>
            </a:pPr>
            <a:r>
              <a:rPr lang="en-US" dirty="0"/>
              <a:t>Requires the modified Guest OSes.</a:t>
            </a:r>
          </a:p>
          <a:p>
            <a:pPr marL="285750" lvl="0" indent="-285750">
              <a:buClr>
                <a:srgbClr val="101141"/>
              </a:buClr>
              <a:buSzPct val="100000"/>
              <a:buFont typeface="Arial" panose="020B0604020202020204" pitchFamily="34" charset="0"/>
              <a:buChar char="•"/>
              <a:defRPr sz="1800"/>
            </a:pPr>
            <a:r>
              <a:rPr lang="en-US" dirty="0"/>
              <a:t>Guest OS could expose the host to security threats due to the direct communication line.</a:t>
            </a:r>
          </a:p>
          <a:p>
            <a:pPr marL="285750" lvl="0" indent="-285750">
              <a:buClr>
                <a:srgbClr val="101141"/>
              </a:buClr>
              <a:buSzPct val="100000"/>
              <a:buFont typeface="Arial" panose="020B0604020202020204" pitchFamily="34" charset="0"/>
              <a:buChar char="•"/>
              <a:defRPr sz="1800"/>
            </a:pPr>
            <a:endParaRPr lang="en-US" dirty="0"/>
          </a:p>
          <a:p>
            <a:pPr marL="0" lvl="0" indent="0">
              <a:buClr>
                <a:srgbClr val="101141"/>
              </a:buClr>
              <a:buSzPct val="100000"/>
              <a:defRPr sz="1800"/>
            </a:pPr>
            <a:endParaRPr lang="en-US" dirty="0"/>
          </a:p>
          <a:p>
            <a:pPr lvl="0">
              <a:buClr>
                <a:srgbClr val="101141"/>
              </a:buClr>
              <a:buSzPct val="100000"/>
              <a:buFont typeface="Arial"/>
              <a:buChar char="•"/>
              <a:defRPr sz="1800"/>
            </a:pPr>
            <a:endParaRPr dirty="0"/>
          </a:p>
        </p:txBody>
      </p:sp>
      <p:sp>
        <p:nvSpPr>
          <p:cNvPr id="147" name="Shape 147"/>
          <p:cNvSpPr/>
          <p:nvPr/>
        </p:nvSpPr>
        <p:spPr>
          <a:xfrm>
            <a:off x="1828800" y="152400"/>
            <a:ext cx="9637486"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IN" sz="3200" dirty="0"/>
              <a:t>Advantages and Drawbacks of Para</a:t>
            </a:r>
            <a:r>
              <a:rPr sz="3200" dirty="0"/>
              <a:t>Virtualization</a:t>
            </a:r>
          </a:p>
        </p:txBody>
      </p:sp>
      <p:sp>
        <p:nvSpPr>
          <p:cNvPr id="148" name="Shape 14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18</a:t>
            </a:fld>
            <a:endParaRPr>
              <a:solidFill>
                <a:srgbClr val="888888"/>
              </a:solidFill>
            </a:endParaRPr>
          </a:p>
        </p:txBody>
      </p:sp>
    </p:spTree>
    <p:extLst>
      <p:ext uri="{BB962C8B-B14F-4D97-AF65-F5344CB8AC3E}">
        <p14:creationId xmlns:p14="http://schemas.microsoft.com/office/powerpoint/2010/main" val="30287782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Could you give me an example scenario where one application requires Windows OS?. </a:t>
            </a:r>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19</a:t>
            </a:fld>
            <a:endParaRPr lang="en-IN"/>
          </a:p>
        </p:txBody>
      </p:sp>
    </p:spTree>
    <p:extLst>
      <p:ext uri="{BB962C8B-B14F-4D97-AF65-F5344CB8AC3E}">
        <p14:creationId xmlns:p14="http://schemas.microsoft.com/office/powerpoint/2010/main" val="42363607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sz="4400" dirty="0"/>
              <a:t>Virtualization</a:t>
            </a:r>
            <a:endParaRPr lang="en-US" sz="4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1671003"/>
            <a:ext cx="11326055" cy="3046988"/>
          </a:xfrm>
          <a:prstGeom prst="rect">
            <a:avLst/>
          </a:prstGeom>
          <a:noFill/>
        </p:spPr>
        <p:txBody>
          <a:bodyPr wrap="square" rtlCol="0">
            <a:spAutoFit/>
          </a:bodyPr>
          <a:lstStyle/>
          <a:p>
            <a:pPr defTabSz="914012"/>
            <a:r>
              <a:rPr lang="en-US" sz="3200" b="1" dirty="0">
                <a:solidFill>
                  <a:prstClr val="black"/>
                </a:solidFill>
                <a:latin typeface="Times New Roman" panose="02020603050405020304" pitchFamily="18" charset="0"/>
                <a:cs typeface="Times New Roman" panose="02020603050405020304" pitchFamily="18" charset="0"/>
              </a:rPr>
              <a:t>Agenda</a:t>
            </a:r>
          </a:p>
          <a:p>
            <a:pPr marL="971550" lvl="1" indent="-514350" defTabSz="914012">
              <a:buFont typeface="+mj-lt"/>
              <a:buAutoNum type="arabicPeriod"/>
            </a:pPr>
            <a:r>
              <a:rPr lang="en-US" sz="3200" dirty="0">
                <a:solidFill>
                  <a:prstClr val="black"/>
                </a:solidFill>
                <a:latin typeface="Times New Roman" panose="02020603050405020304" pitchFamily="18" charset="0"/>
                <a:cs typeface="Times New Roman" panose="02020603050405020304" pitchFamily="18" charset="0"/>
              </a:rPr>
              <a:t>Introduction to Virtualization</a:t>
            </a:r>
          </a:p>
          <a:p>
            <a:pPr marL="971550" lvl="1" indent="-514350" defTabSz="914012">
              <a:buFont typeface="+mj-lt"/>
              <a:buAutoNum type="arabicPeriod"/>
            </a:pPr>
            <a:r>
              <a:rPr lang="en-IN" sz="3200" dirty="0">
                <a:latin typeface="Arial"/>
                <a:ea typeface="Arial"/>
                <a:cs typeface="Arial"/>
                <a:sym typeface="Arial"/>
              </a:rPr>
              <a:t>Use &amp; demerits of Virtualization</a:t>
            </a:r>
          </a:p>
          <a:p>
            <a:pPr marL="971550" lvl="1" indent="-514350" defTabSz="914012">
              <a:buFont typeface="+mj-lt"/>
              <a:buAutoNum type="arabicPeriod"/>
            </a:pPr>
            <a:r>
              <a:rPr lang="en-US" sz="3200" dirty="0">
                <a:solidFill>
                  <a:prstClr val="black"/>
                </a:solidFill>
                <a:latin typeface="Arial"/>
                <a:cs typeface="Arial"/>
                <a:sym typeface="Arial"/>
              </a:rPr>
              <a:t>Types of Virtualization and Examples</a:t>
            </a:r>
          </a:p>
          <a:p>
            <a:pPr marL="971550" lvl="1" indent="-514350" defTabSz="914012">
              <a:buFont typeface="+mj-lt"/>
              <a:buAutoNum type="arabicPeriod"/>
            </a:pPr>
            <a:r>
              <a:rPr lang="en-IN" sz="3200" dirty="0">
                <a:latin typeface="Arial"/>
                <a:ea typeface="Arial"/>
                <a:cs typeface="Arial"/>
                <a:sym typeface="Arial"/>
              </a:rPr>
              <a:t>x86 Hardware Virtualization</a:t>
            </a:r>
          </a:p>
          <a:p>
            <a:pPr lvl="1" defTabSz="914012"/>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416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Could you give me an example scenario where one application requires Windows OS?. </a:t>
            </a:r>
          </a:p>
          <a:p>
            <a:endParaRPr lang="en-US" dirty="0"/>
          </a:p>
          <a:p>
            <a:r>
              <a:rPr lang="en-US" b="1" dirty="0" err="1"/>
              <a:t>Ans</a:t>
            </a:r>
            <a:r>
              <a:rPr lang="en-US" b="1" dirty="0"/>
              <a:t>:</a:t>
            </a:r>
            <a:r>
              <a:rPr lang="en-US" dirty="0"/>
              <a:t> An application that is developed using .NET requires Windows OS and </a:t>
            </a:r>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20</a:t>
            </a:fld>
            <a:endParaRPr lang="en-IN"/>
          </a:p>
        </p:txBody>
      </p:sp>
    </p:spTree>
    <p:extLst>
      <p:ext uri="{BB962C8B-B14F-4D97-AF65-F5344CB8AC3E}">
        <p14:creationId xmlns:p14="http://schemas.microsoft.com/office/powerpoint/2010/main" val="181489332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What are the few examples of Hypervisors that are available for use.?</a:t>
            </a:r>
          </a:p>
          <a:p>
            <a:endParaRPr lang="en-US" dirty="0"/>
          </a:p>
          <a:p>
            <a:endParaRPr lang="en-US" dirty="0"/>
          </a:p>
          <a:p>
            <a:endParaRPr lang="en-US" dirty="0"/>
          </a:p>
          <a:p>
            <a:endParaRPr lang="en-US" dirty="0"/>
          </a:p>
          <a:p>
            <a:r>
              <a:rPr lang="en-US" dirty="0"/>
              <a:t>Why should a separate computer system is required for hosting an application?</a:t>
            </a:r>
          </a:p>
          <a:p>
            <a:endParaRPr lang="en-US" dirty="0"/>
          </a:p>
          <a:p>
            <a:endParaRPr lang="en-US" dirty="0"/>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21</a:t>
            </a:fld>
            <a:endParaRPr lang="en-IN"/>
          </a:p>
        </p:txBody>
      </p:sp>
    </p:spTree>
    <p:extLst>
      <p:ext uri="{BB962C8B-B14F-4D97-AF65-F5344CB8AC3E}">
        <p14:creationId xmlns:p14="http://schemas.microsoft.com/office/powerpoint/2010/main" val="409807523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a:t>What are the few examples of Hypervisors that are available for use.?</a:t>
            </a:r>
          </a:p>
          <a:p>
            <a:endParaRPr lang="en-US" dirty="0"/>
          </a:p>
          <a:p>
            <a:r>
              <a:rPr lang="en-US" b="1" dirty="0" err="1"/>
              <a:t>Ans</a:t>
            </a:r>
            <a:r>
              <a:rPr lang="en-US" b="1" dirty="0"/>
              <a:t>:  </a:t>
            </a:r>
            <a:r>
              <a:rPr lang="en-US" dirty="0"/>
              <a:t>Oracle Virtual Box and Hyper-V, etc.</a:t>
            </a:r>
            <a:endParaRPr lang="en-US" b="1" dirty="0"/>
          </a:p>
          <a:p>
            <a:endParaRPr lang="en-US" dirty="0"/>
          </a:p>
          <a:p>
            <a:endParaRPr lang="en-US" dirty="0"/>
          </a:p>
          <a:p>
            <a:endParaRPr lang="en-US" dirty="0"/>
          </a:p>
          <a:p>
            <a:endParaRPr lang="en-US" dirty="0"/>
          </a:p>
          <a:p>
            <a:r>
              <a:rPr lang="en-US" dirty="0"/>
              <a:t>Why should a separate computer system is required for hosting an application?</a:t>
            </a:r>
          </a:p>
          <a:p>
            <a:r>
              <a:rPr lang="en-US" b="1" dirty="0" err="1"/>
              <a:t>Ans</a:t>
            </a:r>
            <a:r>
              <a:rPr lang="en-US" b="1" dirty="0"/>
              <a:t>: </a:t>
            </a:r>
          </a:p>
          <a:p>
            <a:pPr marL="342900" indent="-342900">
              <a:buFont typeface="Arial" panose="020B0604020202020204" pitchFamily="34" charset="0"/>
              <a:buChar char="•"/>
            </a:pPr>
            <a:r>
              <a:rPr lang="en-US" dirty="0"/>
              <a:t>To ensure speed, scalability, and reliability.</a:t>
            </a:r>
          </a:p>
          <a:p>
            <a:pPr marL="342900" indent="-342900">
              <a:buFont typeface="Arial" panose="020B0604020202020204" pitchFamily="34" charset="0"/>
              <a:buChar char="•"/>
            </a:pPr>
            <a:r>
              <a:rPr lang="en-US" dirty="0"/>
              <a:t>To identify the reasons for the problems encountered while accessing application, etc.</a:t>
            </a:r>
          </a:p>
          <a:p>
            <a:endParaRPr lang="en-US" dirty="0"/>
          </a:p>
          <a:p>
            <a:endParaRPr lang="en-US" dirty="0"/>
          </a:p>
          <a:p>
            <a:endParaRPr lang="en-US" dirty="0"/>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22</a:t>
            </a:fld>
            <a:endParaRPr lang="en-IN"/>
          </a:p>
        </p:txBody>
      </p:sp>
    </p:spTree>
    <p:extLst>
      <p:ext uri="{BB962C8B-B14F-4D97-AF65-F5344CB8AC3E}">
        <p14:creationId xmlns:p14="http://schemas.microsoft.com/office/powerpoint/2010/main" val="228222862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6DA4A7-31FE-4E22-B8AB-B3596ACCEE18}"/>
              </a:ext>
            </a:extLst>
          </p:cNvPr>
          <p:cNvSpPr>
            <a:spLocks noGrp="1"/>
          </p:cNvSpPr>
          <p:nvPr>
            <p:ph type="body" idx="1"/>
          </p:nvPr>
        </p:nvSpPr>
        <p:spPr/>
        <p:txBody>
          <a:bodyPr/>
          <a:lstStyle/>
          <a:p>
            <a:pPr algn="ctr"/>
            <a:r>
              <a:rPr lang="en-US" dirty="0"/>
              <a:t>Virtualization Versus Cloud Computing</a:t>
            </a:r>
          </a:p>
          <a:p>
            <a:pPr algn="ctr"/>
            <a:r>
              <a:rPr lang="en-US" dirty="0"/>
              <a:t>?</a:t>
            </a:r>
          </a:p>
          <a:p>
            <a:pPr algn="ctr"/>
            <a:endParaRPr lang="en-US" dirty="0"/>
          </a:p>
          <a:p>
            <a:r>
              <a:rPr lang="en-US" b="0" i="0" dirty="0">
                <a:solidFill>
                  <a:srgbClr val="565656"/>
                </a:solidFill>
                <a:effectLst/>
                <a:latin typeface="metropolislight"/>
              </a:rPr>
              <a:t>Virtualization is software that makes computing environments independent of physical infrastructure, while cloud computing is a service that delivers shared computing resources (software and/or data) on demand via the Internet.</a:t>
            </a:r>
          </a:p>
          <a:p>
            <a:endParaRPr lang="en-US" dirty="0">
              <a:solidFill>
                <a:srgbClr val="565656"/>
              </a:solidFill>
              <a:latin typeface="metropolislight"/>
            </a:endParaRPr>
          </a:p>
          <a:p>
            <a:r>
              <a:rPr lang="en-US" dirty="0">
                <a:solidFill>
                  <a:srgbClr val="565656"/>
                </a:solidFill>
                <a:latin typeface="metropolislight"/>
              </a:rPr>
              <a:t>Note: </a:t>
            </a:r>
            <a:r>
              <a:rPr lang="en-US" b="0" i="0" dirty="0">
                <a:solidFill>
                  <a:srgbClr val="565656"/>
                </a:solidFill>
                <a:effectLst/>
                <a:latin typeface="metropolislight"/>
              </a:rPr>
              <a:t>organizations  begin by virtualizing their servers and then moving to cloud computing for even greater agility and self-service.</a:t>
            </a:r>
            <a:endParaRPr lang="en-US" dirty="0"/>
          </a:p>
        </p:txBody>
      </p:sp>
    </p:spTree>
    <p:extLst>
      <p:ext uri="{BB962C8B-B14F-4D97-AF65-F5344CB8AC3E}">
        <p14:creationId xmlns:p14="http://schemas.microsoft.com/office/powerpoint/2010/main" val="11401404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body" idx="1"/>
          </p:nvPr>
        </p:nvSpPr>
        <p:spPr>
          <a:xfrm>
            <a:off x="1828800" y="1493838"/>
            <a:ext cx="4572000" cy="4525963"/>
          </a:xfrm>
          <a:prstGeom prst="rect">
            <a:avLst/>
          </a:prstGeom>
        </p:spPr>
        <p:txBody>
          <a:bodyPr/>
          <a:lstStyle/>
          <a:p>
            <a:pPr lvl="0">
              <a:lnSpc>
                <a:spcPct val="80000"/>
              </a:lnSpc>
              <a:buClr>
                <a:srgbClr val="101141"/>
              </a:buClr>
              <a:buSzPct val="100000"/>
              <a:buFont typeface="Arial"/>
              <a:buChar char="•"/>
              <a:defRPr sz="1800"/>
            </a:pPr>
            <a:r>
              <a:rPr sz="2200"/>
              <a:t>The latest generation of x86-based systems feature processors with 64-bit extensions supporting very large memory capacities.</a:t>
            </a:r>
          </a:p>
          <a:p>
            <a:pPr lvl="0">
              <a:lnSpc>
                <a:spcPct val="80000"/>
              </a:lnSpc>
              <a:buClr>
                <a:srgbClr val="101141"/>
              </a:buClr>
              <a:buSzPct val="100000"/>
              <a:buFont typeface="Arial"/>
              <a:buChar char="•"/>
              <a:defRPr sz="1800"/>
            </a:pPr>
            <a:r>
              <a:rPr sz="2200"/>
              <a:t>This enhances their ability to host large, memory-intensive  applications, as well as allowing many more virtual machines to be hosted by a physical server deployed within a virtual infra-structure. </a:t>
            </a:r>
          </a:p>
          <a:p>
            <a:pPr lvl="0">
              <a:lnSpc>
                <a:spcPct val="80000"/>
              </a:lnSpc>
              <a:buClr>
                <a:srgbClr val="101141"/>
              </a:buClr>
              <a:buSzPct val="100000"/>
              <a:buFont typeface="Arial"/>
              <a:buChar char="•"/>
              <a:defRPr sz="1800"/>
            </a:pPr>
            <a:r>
              <a:rPr sz="2200"/>
              <a:t>The continual decrease in memory costs will further accelerate this trend. </a:t>
            </a:r>
          </a:p>
        </p:txBody>
      </p:sp>
      <p:sp>
        <p:nvSpPr>
          <p:cNvPr id="159" name="Shape 159"/>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x86 Hardware Virtualization</a:t>
            </a:r>
          </a:p>
        </p:txBody>
      </p:sp>
      <p:pic>
        <p:nvPicPr>
          <p:cNvPr id="160" name="image12.png"/>
          <p:cNvPicPr/>
          <p:nvPr/>
        </p:nvPicPr>
        <p:blipFill>
          <a:blip r:embed="rId2"/>
          <a:stretch>
            <a:fillRect/>
          </a:stretch>
        </p:blipFill>
        <p:spPr>
          <a:xfrm>
            <a:off x="6472130" y="1447800"/>
            <a:ext cx="4195870" cy="4114800"/>
          </a:xfrm>
          <a:prstGeom prst="rect">
            <a:avLst/>
          </a:prstGeom>
          <a:ln w="12700">
            <a:miter lim="400000"/>
          </a:ln>
        </p:spPr>
      </p:pic>
      <p:sp>
        <p:nvSpPr>
          <p:cNvPr id="161" name="Shape 16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24</a:t>
            </a:fld>
            <a:endParaRPr>
              <a:solidFill>
                <a:srgbClr val="888888"/>
              </a:solidFill>
            </a:endParaRPr>
          </a:p>
        </p:txBody>
      </p:sp>
    </p:spTree>
    <p:extLst>
      <p:ext uri="{BB962C8B-B14F-4D97-AF65-F5344CB8AC3E}">
        <p14:creationId xmlns:p14="http://schemas.microsoft.com/office/powerpoint/2010/main" val="395303622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body" idx="1"/>
          </p:nvPr>
        </p:nvSpPr>
        <p:spPr>
          <a:xfrm>
            <a:off x="1752600" y="1371601"/>
            <a:ext cx="8534400" cy="4525963"/>
          </a:xfrm>
          <a:prstGeom prst="rect">
            <a:avLst/>
          </a:prstGeom>
        </p:spPr>
        <p:txBody>
          <a:bodyPr>
            <a:normAutofit/>
          </a:bodyPr>
          <a:lstStyle/>
          <a:p>
            <a:pPr marL="305180" indent="-305180" defTabSz="813816">
              <a:buClr>
                <a:srgbClr val="101141"/>
              </a:buClr>
              <a:buSzPct val="100000"/>
              <a:buFont typeface="Arial"/>
              <a:buChar char="•"/>
              <a:defRPr sz="1800"/>
            </a:pPr>
            <a:r>
              <a:rPr sz="2000" dirty="0"/>
              <a:t>For Industry-standard x86 systems, the two approaches typically used with software-based partitioning are </a:t>
            </a:r>
          </a:p>
          <a:p>
            <a:pPr marL="788384" lvl="1" indent="-381476" defTabSz="813816">
              <a:buFont typeface="Arial"/>
              <a:buChar char="•"/>
              <a:defRPr sz="1800"/>
            </a:pPr>
            <a:r>
              <a:rPr lang="en-IN" dirty="0"/>
              <a:t>Type 1 Hypervisor (also called </a:t>
            </a:r>
            <a:r>
              <a:rPr lang="en-IN" b="1" dirty="0"/>
              <a:t>bare metal or native</a:t>
            </a:r>
            <a:r>
              <a:rPr lang="en-IN" dirty="0"/>
              <a:t>)</a:t>
            </a:r>
          </a:p>
          <a:p>
            <a:pPr marL="788384" lvl="1" indent="-381476" defTabSz="813816">
              <a:buFont typeface="Arial"/>
              <a:buChar char="•"/>
              <a:defRPr sz="1800"/>
            </a:pPr>
            <a:r>
              <a:rPr lang="en-US" dirty="0"/>
              <a:t>Type 2 Hypervisor (also known </a:t>
            </a:r>
            <a:r>
              <a:rPr lang="en-US" b="1" dirty="0"/>
              <a:t>as hosted hypervisors</a:t>
            </a:r>
            <a:r>
              <a:rPr lang="en-US" dirty="0"/>
              <a:t>)</a:t>
            </a:r>
          </a:p>
        </p:txBody>
      </p:sp>
      <p:sp>
        <p:nvSpPr>
          <p:cNvPr id="164" name="Shape 164"/>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x86 Hardware Virtualization</a:t>
            </a:r>
          </a:p>
        </p:txBody>
      </p:sp>
      <p:sp>
        <p:nvSpPr>
          <p:cNvPr id="165" name="Shape 16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25</a:t>
            </a:fld>
            <a:endParaRPr>
              <a:solidFill>
                <a:srgbClr val="888888"/>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1137680" y="1653480"/>
              <a:ext cx="151200" cy="86040"/>
            </p14:xfrm>
          </p:contentPart>
        </mc:Choice>
        <mc:Fallback xmlns="">
          <p:pic>
            <p:nvPicPr>
              <p:cNvPr id="3" name="Ink 2"/>
              <p:cNvPicPr/>
              <p:nvPr/>
            </p:nvPicPr>
            <p:blipFill>
              <a:blip r:embed="rId3"/>
              <a:stretch>
                <a:fillRect/>
              </a:stretch>
            </p:blipFill>
            <p:spPr>
              <a:xfrm>
                <a:off x="11135160" y="1650960"/>
                <a:ext cx="156240" cy="91080"/>
              </a:xfrm>
              <a:prstGeom prst="rect">
                <a:avLst/>
              </a:prstGeom>
            </p:spPr>
          </p:pic>
        </mc:Fallback>
      </mc:AlternateContent>
    </p:spTree>
    <p:extLst>
      <p:ext uri="{BB962C8B-B14F-4D97-AF65-F5344CB8AC3E}">
        <p14:creationId xmlns:p14="http://schemas.microsoft.com/office/powerpoint/2010/main" val="16308017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13.png"/>
          <p:cNvPicPr/>
          <p:nvPr/>
        </p:nvPicPr>
        <p:blipFill>
          <a:blip r:embed="rId2"/>
          <a:stretch>
            <a:fillRect/>
          </a:stretch>
        </p:blipFill>
        <p:spPr>
          <a:xfrm>
            <a:off x="1752600" y="1752601"/>
            <a:ext cx="8768596" cy="3890853"/>
          </a:xfrm>
          <a:prstGeom prst="rect">
            <a:avLst/>
          </a:prstGeom>
          <a:ln w="12700">
            <a:miter lim="400000"/>
          </a:ln>
        </p:spPr>
      </p:pic>
      <p:sp>
        <p:nvSpPr>
          <p:cNvPr id="169" name="Shape 16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26</a:t>
            </a:fld>
            <a:endParaRPr>
              <a:solidFill>
                <a:srgbClr val="888888"/>
              </a:solidFill>
            </a:endParaRPr>
          </a:p>
        </p:txBody>
      </p:sp>
      <p:sp>
        <p:nvSpPr>
          <p:cNvPr id="2" name="TextBox 1"/>
          <p:cNvSpPr txBox="1"/>
          <p:nvPr/>
        </p:nvSpPr>
        <p:spPr>
          <a:xfrm>
            <a:off x="614149" y="218364"/>
            <a:ext cx="10727141" cy="1046440"/>
          </a:xfrm>
          <a:prstGeom prst="rect">
            <a:avLst/>
          </a:prstGeom>
          <a:noFill/>
        </p:spPr>
        <p:txBody>
          <a:bodyPr wrap="square" rtlCol="0">
            <a:spAutoFit/>
          </a:bodyPr>
          <a:lstStyle/>
          <a:p>
            <a:pPr lvl="0"/>
            <a:r>
              <a:rPr lang="en-IN" sz="4400" b="1" dirty="0"/>
              <a:t>x86 Hardware Virtualization</a:t>
            </a:r>
          </a:p>
          <a:p>
            <a:endParaRPr lang="en-IN" dirty="0"/>
          </a:p>
        </p:txBody>
      </p:sp>
    </p:spTree>
    <p:extLst>
      <p:ext uri="{BB962C8B-B14F-4D97-AF65-F5344CB8AC3E}">
        <p14:creationId xmlns:p14="http://schemas.microsoft.com/office/powerpoint/2010/main" val="22740550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A </a:t>
            </a:r>
            <a:r>
              <a:rPr lang="en-US" dirty="0">
                <a:hlinkClick r:id="rId2"/>
              </a:rPr>
              <a:t>bare-metal hypervisor</a:t>
            </a:r>
            <a:r>
              <a:rPr lang="en-US" dirty="0"/>
              <a:t> (Type 1) is a layer of software we install directly on top of a physical server and its underlying hardware.</a:t>
            </a:r>
          </a:p>
          <a:p>
            <a:pPr marL="342900" indent="-342900">
              <a:buFont typeface="Arial" panose="020B0604020202020204" pitchFamily="34" charset="0"/>
              <a:buChar char="•"/>
            </a:pPr>
            <a:r>
              <a:rPr lang="en-US" dirty="0"/>
              <a:t>There is no software or any operating system in between, hence the name </a:t>
            </a:r>
            <a:r>
              <a:rPr lang="en-US" i="1" dirty="0"/>
              <a:t>bare-metal hypervisor</a:t>
            </a:r>
            <a:r>
              <a:rPr lang="en-US" dirty="0"/>
              <a:t>.</a:t>
            </a:r>
          </a:p>
          <a:p>
            <a:pPr marL="342900" indent="-342900">
              <a:buFont typeface="Arial" panose="020B0604020202020204" pitchFamily="34" charset="0"/>
              <a:buChar char="•"/>
            </a:pPr>
            <a:r>
              <a:rPr lang="en-US" dirty="0"/>
              <a:t>A Type 1 hypervisor is proven in providing excellent performance and stability since it does not run inside Windows or any other operating system.</a:t>
            </a:r>
          </a:p>
          <a:p>
            <a:pPr marL="342900" indent="-342900">
              <a:buFont typeface="Arial" panose="020B0604020202020204" pitchFamily="34" charset="0"/>
              <a:buChar char="•"/>
            </a:pPr>
            <a:r>
              <a:rPr lang="en-US" dirty="0"/>
              <a:t>Type 1 hypervisors are mainly found in enterprise environments.</a:t>
            </a:r>
          </a:p>
          <a:p>
            <a:pPr marL="342900" indent="-342900">
              <a:buFont typeface="Arial" panose="020B0604020202020204" pitchFamily="34" charset="0"/>
              <a:buChar char="•"/>
            </a:pPr>
            <a:r>
              <a:rPr lang="en-US" dirty="0"/>
              <a:t>It offers high performance since it has direct access to the underlying hardware (and no other Operating Systems and device drivers to content with). Due to this, Type 1 Hypervisor is considered to be the best performing and most efficient. </a:t>
            </a:r>
          </a:p>
          <a:p>
            <a:pPr marL="342900" indent="-342900">
              <a:buFont typeface="Arial" panose="020B0604020202020204" pitchFamily="34" charset="0"/>
              <a:buChar char="•"/>
            </a:pPr>
            <a:r>
              <a:rPr lang="en-US" dirty="0"/>
              <a:t>Two examples of Type 1 Vendors: VMware vSphere, KVM (Kernel-Based Virtual Machine), Citrix Hypervisor (formerly known as </a:t>
            </a:r>
            <a:r>
              <a:rPr lang="en-US" dirty="0" err="1"/>
              <a:t>Xen</a:t>
            </a:r>
            <a:r>
              <a:rPr lang="en-US" dirty="0"/>
              <a:t> Server)</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3" name="TextBox 2"/>
          <p:cNvSpPr txBox="1"/>
          <p:nvPr/>
        </p:nvSpPr>
        <p:spPr>
          <a:xfrm>
            <a:off x="614148" y="0"/>
            <a:ext cx="12173803" cy="2123658"/>
          </a:xfrm>
          <a:prstGeom prst="rect">
            <a:avLst/>
          </a:prstGeom>
          <a:noFill/>
        </p:spPr>
        <p:txBody>
          <a:bodyPr wrap="square" rtlCol="0">
            <a:spAutoFit/>
          </a:bodyPr>
          <a:lstStyle/>
          <a:p>
            <a:r>
              <a:rPr lang="en-IN" sz="4400" b="1" dirty="0"/>
              <a:t>Type 1 Hypervisor </a:t>
            </a:r>
            <a:r>
              <a:rPr lang="en-US" sz="4400" b="1" dirty="0"/>
              <a:t>(also called as Bare-metal hypervisor)</a:t>
            </a:r>
            <a:endParaRPr lang="en-IN" sz="4400" b="1" dirty="0"/>
          </a:p>
          <a:p>
            <a:endParaRPr lang="en-IN" sz="4400" b="1" dirty="0"/>
          </a:p>
        </p:txBody>
      </p:sp>
    </p:spTree>
    <p:extLst>
      <p:ext uri="{BB962C8B-B14F-4D97-AF65-F5344CB8AC3E}">
        <p14:creationId xmlns:p14="http://schemas.microsoft.com/office/powerpoint/2010/main" val="40551074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lvl="0" indent="-342900">
              <a:buFont typeface="Arial" panose="020B0604020202020204" pitchFamily="34" charset="0"/>
              <a:buChar char="•"/>
            </a:pPr>
            <a:r>
              <a:rPr lang="en-US" dirty="0"/>
              <a:t>When High-performance computing is required, where any overhead should be avoided, and hardware components are selected and tuned for maximum performance: e.g., computing clusters for silicon chip design.</a:t>
            </a:r>
            <a:endParaRPr lang="en-IN" dirty="0"/>
          </a:p>
          <a:p>
            <a:pPr marL="342900" lvl="0" indent="-342900">
              <a:buFont typeface="Arial" panose="020B0604020202020204" pitchFamily="34" charset="0"/>
              <a:buChar char="•"/>
            </a:pPr>
            <a:r>
              <a:rPr lang="en-US" dirty="0"/>
              <a:t>Imagine building a medical imaging device that needs to process huge medical data in real-time and also simultaneously provide an interactive GUI to users. Both the real-time OS and general purpose can be run simultaneously. </a:t>
            </a:r>
            <a:endParaRPr lang="en-IN" dirty="0"/>
          </a:p>
          <a:p>
            <a:endParaRPr lang="en-IN" dirty="0"/>
          </a:p>
        </p:txBody>
      </p:sp>
      <p:sp>
        <p:nvSpPr>
          <p:cNvPr id="3" name="TextBox 2"/>
          <p:cNvSpPr txBox="1"/>
          <p:nvPr/>
        </p:nvSpPr>
        <p:spPr>
          <a:xfrm>
            <a:off x="750627" y="313899"/>
            <a:ext cx="8488907" cy="646331"/>
          </a:xfrm>
          <a:prstGeom prst="rect">
            <a:avLst/>
          </a:prstGeom>
          <a:noFill/>
        </p:spPr>
        <p:txBody>
          <a:bodyPr wrap="square" rtlCol="0">
            <a:spAutoFit/>
          </a:bodyPr>
          <a:lstStyle/>
          <a:p>
            <a:r>
              <a:rPr lang="en-US" sz="3600" b="1" dirty="0"/>
              <a:t>Example Applications of Type 1 Hypervisor</a:t>
            </a:r>
            <a:endParaRPr lang="en-IN" sz="3600" b="1" dirty="0"/>
          </a:p>
        </p:txBody>
      </p:sp>
    </p:spTree>
    <p:extLst>
      <p:ext uri="{BB962C8B-B14F-4D97-AF65-F5344CB8AC3E}">
        <p14:creationId xmlns:p14="http://schemas.microsoft.com/office/powerpoint/2010/main" val="257524885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t>This type of hypervisor runs inside of an operating system of a physical host machine.</a:t>
            </a:r>
          </a:p>
          <a:p>
            <a:pPr marL="342900" lvl="1" indent="-342900">
              <a:buFont typeface="Arial" panose="020B0604020202020204" pitchFamily="34" charset="0"/>
              <a:buChar char="•"/>
            </a:pPr>
            <a:r>
              <a:rPr lang="en-US" sz="2136" dirty="0"/>
              <a:t>A </a:t>
            </a:r>
            <a:r>
              <a:rPr lang="en-US" sz="2136" b="1" dirty="0"/>
              <a:t>hosted approach </a:t>
            </a:r>
            <a:r>
              <a:rPr lang="en-US" sz="2136" dirty="0"/>
              <a:t>provides partitioning services on top of a standard  operating system and supports the broadest range of hardware configurations. </a:t>
            </a:r>
            <a:endParaRPr lang="en-US" dirty="0"/>
          </a:p>
          <a:p>
            <a:pPr marL="342900" indent="-342900">
              <a:buFont typeface="Arial" panose="020B0604020202020204" pitchFamily="34" charset="0"/>
              <a:buChar char="•"/>
            </a:pPr>
            <a:r>
              <a:rPr lang="en-US" dirty="0"/>
              <a:t>We call type 2 hypervisors – </a:t>
            </a:r>
            <a:r>
              <a:rPr lang="en-US" b="1" i="1" dirty="0"/>
              <a:t>hosted hypervisors</a:t>
            </a:r>
            <a:r>
              <a:rPr lang="en-US" b="1" dirty="0"/>
              <a:t>.</a:t>
            </a:r>
            <a:r>
              <a:rPr lang="en-US" dirty="0"/>
              <a:t>  As opposed to type 1 hypervisors that run directly on the hardware, </a:t>
            </a:r>
            <a:r>
              <a:rPr lang="en-US" b="1" dirty="0"/>
              <a:t>hosted hypervisors have one software layer underneath</a:t>
            </a:r>
            <a:r>
              <a:rPr lang="en-US" dirty="0"/>
              <a:t>. In this case we have:</a:t>
            </a:r>
          </a:p>
          <a:p>
            <a:r>
              <a:rPr lang="en-US" dirty="0"/>
              <a:t>	-A physical machine.</a:t>
            </a:r>
          </a:p>
          <a:p>
            <a:r>
              <a:rPr lang="en-US" dirty="0"/>
              <a:t>   -An operating system installed on the hardware (Windows, Linux, </a:t>
            </a:r>
            <a:r>
              <a:rPr lang="en-US" dirty="0" err="1"/>
              <a:t>macOS</a:t>
            </a:r>
            <a:r>
              <a:rPr lang="en-US" dirty="0"/>
              <a:t>).</a:t>
            </a:r>
          </a:p>
          <a:p>
            <a:r>
              <a:rPr lang="en-US" dirty="0"/>
              <a:t>   -A type 2 hypervisor software within that operating system.</a:t>
            </a:r>
          </a:p>
          <a:p>
            <a:r>
              <a:rPr lang="en-US" dirty="0"/>
              <a:t>   -The actual instances of guest virtual machines.</a:t>
            </a:r>
          </a:p>
          <a:p>
            <a:pPr marL="342900" indent="-342900">
              <a:buFont typeface="Arial" panose="020B0604020202020204" pitchFamily="34" charset="0"/>
              <a:buChar char="•"/>
            </a:pPr>
            <a:r>
              <a:rPr lang="en-US" dirty="0"/>
              <a:t>Type 2 hypervisors are typically found in environments with a small number of servers.</a:t>
            </a:r>
          </a:p>
          <a:p>
            <a:pPr marL="342900" indent="-342900">
              <a:buFont typeface="Arial" panose="020B0604020202020204" pitchFamily="34" charset="0"/>
              <a:buChar char="•"/>
            </a:pPr>
            <a:r>
              <a:rPr lang="en-US" dirty="0"/>
              <a:t>Type 2 hypervisors are less efficient than Type 1 since they cannot directly communicate with the hardware due to which they are less efficient than the type 1 hypervisors.</a:t>
            </a: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IN" dirty="0"/>
          </a:p>
        </p:txBody>
      </p:sp>
      <p:sp>
        <p:nvSpPr>
          <p:cNvPr id="3" name="TextBox 2"/>
          <p:cNvSpPr txBox="1"/>
          <p:nvPr/>
        </p:nvSpPr>
        <p:spPr>
          <a:xfrm>
            <a:off x="750627" y="313899"/>
            <a:ext cx="10877266" cy="646331"/>
          </a:xfrm>
          <a:prstGeom prst="rect">
            <a:avLst/>
          </a:prstGeom>
          <a:noFill/>
        </p:spPr>
        <p:txBody>
          <a:bodyPr wrap="square" rtlCol="0">
            <a:spAutoFit/>
          </a:bodyPr>
          <a:lstStyle/>
          <a:p>
            <a:r>
              <a:rPr lang="en-US" sz="3600" b="1" dirty="0"/>
              <a:t>Type 2 Hypervisor (also called as Hosted Hypervisors)</a:t>
            </a:r>
            <a:endParaRPr lang="en-IN" sz="3600" b="1" dirty="0"/>
          </a:p>
        </p:txBody>
      </p:sp>
    </p:spTree>
    <p:extLst>
      <p:ext uri="{BB962C8B-B14F-4D97-AF65-F5344CB8AC3E}">
        <p14:creationId xmlns:p14="http://schemas.microsoft.com/office/powerpoint/2010/main" val="5108219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919536" y="1628800"/>
            <a:ext cx="8280920" cy="584775"/>
          </a:xfrm>
          <a:prstGeom prst="rect">
            <a:avLst/>
          </a:prstGeom>
          <a:noFill/>
        </p:spPr>
        <p:txBody>
          <a:bodyPr wrap="square" rtlCol="0">
            <a:spAutoFit/>
          </a:bodyPr>
          <a:lstStyle/>
          <a:p>
            <a:pPr algn="ctr" defTabSz="914012"/>
            <a:r>
              <a:rPr lang="en-US" sz="3200" b="1" dirty="0">
                <a:solidFill>
                  <a:prstClr val="black"/>
                </a:solidFill>
              </a:rPr>
              <a:t>Key Technology is Virtualization</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Cloud Infrastructures</a:t>
            </a:r>
          </a:p>
        </p:txBody>
      </p:sp>
      <p:grpSp>
        <p:nvGrpSpPr>
          <p:cNvPr id="5" name="Group 22"/>
          <p:cNvGrpSpPr>
            <a:grpSpLocks/>
          </p:cNvGrpSpPr>
          <p:nvPr/>
        </p:nvGrpSpPr>
        <p:grpSpPr bwMode="auto">
          <a:xfrm>
            <a:off x="2425507" y="3050050"/>
            <a:ext cx="2895600" cy="2000250"/>
            <a:chOff x="2057400" y="2209800"/>
            <a:chExt cx="2895600" cy="2000310"/>
          </a:xfrm>
        </p:grpSpPr>
        <p:sp>
          <p:nvSpPr>
            <p:cNvPr id="6" name="Rounded Rectangle 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7" name="Rounded Rectangle 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dirty="0">
                  <a:solidFill>
                    <a:srgbClr val="000000"/>
                  </a:solidFill>
                </a:rPr>
                <a:t>Operating System</a:t>
              </a:r>
            </a:p>
          </p:txBody>
        </p:sp>
        <p:sp>
          <p:nvSpPr>
            <p:cNvPr id="8" name="Rounded Rectangle 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1"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2" name="TextBox 20"/>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a:solidFill>
                    <a:srgbClr val="FFFFFF"/>
                  </a:solidFill>
                </a:rPr>
                <a:t>Traditional Stack</a:t>
              </a:r>
            </a:p>
          </p:txBody>
        </p:sp>
      </p:grpSp>
      <p:grpSp>
        <p:nvGrpSpPr>
          <p:cNvPr id="14" name="Group 23"/>
          <p:cNvGrpSpPr>
            <a:grpSpLocks/>
          </p:cNvGrpSpPr>
          <p:nvPr/>
        </p:nvGrpSpPr>
        <p:grpSpPr bwMode="auto">
          <a:xfrm>
            <a:off x="6464107" y="2516650"/>
            <a:ext cx="2895600" cy="2533650"/>
            <a:chOff x="5638800" y="1676400"/>
            <a:chExt cx="2895600" cy="2533710"/>
          </a:xfrm>
        </p:grpSpPr>
        <p:sp>
          <p:nvSpPr>
            <p:cNvPr id="15"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Hardware</a:t>
              </a:r>
            </a:p>
          </p:txBody>
        </p:sp>
        <p:sp>
          <p:nvSpPr>
            <p:cNvPr id="16"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17"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8"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19"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App</a:t>
              </a:r>
            </a:p>
          </p:txBody>
        </p:sp>
        <p:sp>
          <p:nvSpPr>
            <p:cNvPr id="20"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Hypervisor</a:t>
              </a:r>
            </a:p>
          </p:txBody>
        </p:sp>
        <p:sp>
          <p:nvSpPr>
            <p:cNvPr id="21"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22"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headEnd/>
              <a:tailEnd/>
            </a:ln>
          </p:spPr>
          <p:txBody>
            <a:bodyPr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0" fontAlgn="base" hangingPunct="0">
                <a:spcBef>
                  <a:spcPct val="0"/>
                </a:spcBef>
                <a:spcAft>
                  <a:spcPct val="0"/>
                </a:spcAft>
                <a:defRPr/>
              </a:pPr>
              <a:r>
                <a:rPr lang="en-US" altLang="en-US" kern="0">
                  <a:solidFill>
                    <a:srgbClr val="000000"/>
                  </a:solidFill>
                </a:rPr>
                <a:t>OS</a:t>
              </a:r>
            </a:p>
          </p:txBody>
        </p:sp>
        <p:sp>
          <p:nvSpPr>
            <p:cNvPr id="23" name="TextBox 21"/>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eaLnBrk="0" fontAlgn="base" hangingPunct="0">
                <a:spcBef>
                  <a:spcPct val="0"/>
                </a:spcBef>
                <a:spcAft>
                  <a:spcPct val="0"/>
                </a:spcAft>
                <a:defRPr/>
              </a:pPr>
              <a:r>
                <a:rPr lang="en-US" altLang="en-US" sz="2000" kern="0">
                  <a:solidFill>
                    <a:srgbClr val="FFFFFF"/>
                  </a:solidFill>
                </a:rPr>
                <a:t>Virtualized Stack</a:t>
              </a:r>
            </a:p>
          </p:txBody>
        </p:sp>
      </p:grpSp>
      <p:sp>
        <p:nvSpPr>
          <p:cNvPr id="2" name="Rectangle 1"/>
          <p:cNvSpPr/>
          <p:nvPr/>
        </p:nvSpPr>
        <p:spPr>
          <a:xfrm>
            <a:off x="1243822" y="5272280"/>
            <a:ext cx="9658639" cy="1200329"/>
          </a:xfrm>
          <a:prstGeom prst="rect">
            <a:avLst/>
          </a:prstGeom>
        </p:spPr>
        <p:txBody>
          <a:bodyPr wrap="square">
            <a:spAutoFit/>
          </a:bodyPr>
          <a:lstStyle/>
          <a:p>
            <a:pPr algn="just"/>
            <a:r>
              <a:rPr lang="en-IN" sz="2400" b="1" dirty="0">
                <a:solidFill>
                  <a:prstClr val="black"/>
                </a:solidFill>
                <a:latin typeface="Times New Roman" panose="02020603050405020304" pitchFamily="18" charset="0"/>
                <a:cs typeface="Times New Roman" panose="02020603050405020304" pitchFamily="18" charset="0"/>
              </a:rPr>
              <a:t>Virtualization</a:t>
            </a:r>
            <a:r>
              <a:rPr lang="en-IN" sz="2400" dirty="0">
                <a:solidFill>
                  <a:prstClr val="black"/>
                </a:solidFill>
                <a:latin typeface="Times New Roman" panose="02020603050405020304" pitchFamily="18" charset="0"/>
                <a:cs typeface="Times New Roman" panose="02020603050405020304" pitchFamily="18" charset="0"/>
              </a:rPr>
              <a:t> plays an important role as an enabling technology for datacentre implementation by abstracting compute, network, and storage service platforms from the underlying physical hardware</a:t>
            </a:r>
          </a:p>
        </p:txBody>
      </p:sp>
    </p:spTree>
    <p:extLst>
      <p:ext uri="{BB962C8B-B14F-4D97-AF65-F5344CB8AC3E}">
        <p14:creationId xmlns:p14="http://schemas.microsoft.com/office/powerpoint/2010/main" val="33558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lvl="0" indent="-342900">
              <a:buFont typeface="Arial" panose="020B0604020202020204" pitchFamily="34" charset="0"/>
              <a:buChar char="•"/>
            </a:pPr>
            <a:r>
              <a:rPr lang="en-US" dirty="0"/>
              <a:t>It is used during the development process. It could be used for testing alpha and beta software as each individual VM is isolated from each other. If one VM (may be a VM running beta software) corrupts the operating system, it will not affect any other VM OS and the host OS.</a:t>
            </a:r>
            <a:endParaRPr lang="en-IN" dirty="0"/>
          </a:p>
          <a:p>
            <a:pPr marL="342900" lvl="0" indent="-342900">
              <a:buFont typeface="Arial" panose="020B0604020202020204" pitchFamily="34" charset="0"/>
              <a:buChar char="•"/>
            </a:pPr>
            <a:r>
              <a:rPr lang="en-US" dirty="0"/>
              <a:t>This type of hypervisors enables running applications written for several different operating systems on one computer. One VM may be used for running Windows applications and another VM for running Linux applications. In all such cases, type-2 hypervisors are more suitable.</a:t>
            </a:r>
            <a:endParaRPr lang="en-IN" dirty="0"/>
          </a:p>
          <a:p>
            <a:endParaRPr lang="en-IN" dirty="0"/>
          </a:p>
        </p:txBody>
      </p:sp>
      <p:sp>
        <p:nvSpPr>
          <p:cNvPr id="3" name="TextBox 2"/>
          <p:cNvSpPr txBox="1"/>
          <p:nvPr/>
        </p:nvSpPr>
        <p:spPr>
          <a:xfrm>
            <a:off x="750627" y="313899"/>
            <a:ext cx="8488907" cy="646331"/>
          </a:xfrm>
          <a:prstGeom prst="rect">
            <a:avLst/>
          </a:prstGeom>
          <a:noFill/>
        </p:spPr>
        <p:txBody>
          <a:bodyPr wrap="square" rtlCol="0">
            <a:spAutoFit/>
          </a:bodyPr>
          <a:lstStyle/>
          <a:p>
            <a:r>
              <a:rPr lang="en-US" sz="3600" b="1" dirty="0"/>
              <a:t>Example Applications of Type 2 Hypervisor</a:t>
            </a:r>
            <a:endParaRPr lang="en-IN" sz="3600" b="1" dirty="0"/>
          </a:p>
        </p:txBody>
      </p:sp>
    </p:spTree>
    <p:extLst>
      <p:ext uri="{BB962C8B-B14F-4D97-AF65-F5344CB8AC3E}">
        <p14:creationId xmlns:p14="http://schemas.microsoft.com/office/powerpoint/2010/main" val="128101985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57200" indent="-457200">
              <a:buAutoNum type="arabicPeriod"/>
            </a:pPr>
            <a:r>
              <a:rPr lang="en-US" dirty="0"/>
              <a:t>Trap and Emulate</a:t>
            </a:r>
          </a:p>
          <a:p>
            <a:pPr marL="457200" indent="-457200">
              <a:buAutoNum type="arabicPeriod"/>
            </a:pPr>
            <a:r>
              <a:rPr lang="en-US" dirty="0"/>
              <a:t>Binary Translation</a:t>
            </a:r>
          </a:p>
          <a:p>
            <a:pPr marL="457200" indent="-457200">
              <a:buAutoNum type="arabicPeriod"/>
            </a:pPr>
            <a:r>
              <a:rPr lang="en-US" dirty="0" err="1"/>
              <a:t>Paravirtualization</a:t>
            </a:r>
            <a:endParaRPr lang="en-US" dirty="0"/>
          </a:p>
          <a:p>
            <a:pPr marL="457200" indent="-457200">
              <a:buFontTx/>
              <a:buAutoNum type="arabicPeriod"/>
            </a:pPr>
            <a:r>
              <a:rPr lang="en-US" dirty="0"/>
              <a:t>Hardware Assisted (Intel and AMD created </a:t>
            </a:r>
          </a:p>
          <a:p>
            <a:pPr marL="0" indent="0"/>
            <a:r>
              <a:rPr lang="en-US" dirty="0"/>
              <a:t>	new processor extensions to support </a:t>
            </a:r>
          </a:p>
          <a:p>
            <a:pPr marL="0" indent="0"/>
            <a:r>
              <a:rPr lang="en-US" dirty="0"/>
              <a:t>	virtualization in the hardware.)</a:t>
            </a:r>
            <a:endParaRPr lang="en-IN" dirty="0"/>
          </a:p>
          <a:p>
            <a:pPr marL="0" indent="0"/>
            <a:endParaRPr lang="en-US" dirty="0"/>
          </a:p>
        </p:txBody>
      </p:sp>
      <p:sp>
        <p:nvSpPr>
          <p:cNvPr id="3" name="TextBox 2"/>
          <p:cNvSpPr txBox="1"/>
          <p:nvPr/>
        </p:nvSpPr>
        <p:spPr>
          <a:xfrm>
            <a:off x="406400" y="504967"/>
            <a:ext cx="10972800" cy="707886"/>
          </a:xfrm>
          <a:prstGeom prst="rect">
            <a:avLst/>
          </a:prstGeom>
          <a:noFill/>
        </p:spPr>
        <p:txBody>
          <a:bodyPr wrap="square" rtlCol="0">
            <a:spAutoFit/>
          </a:bodyPr>
          <a:lstStyle/>
          <a:p>
            <a:r>
              <a:rPr lang="en-US" sz="4000" b="1" dirty="0"/>
              <a:t>Virtualization Techniques</a:t>
            </a:r>
            <a:endParaRPr lang="en-IN" sz="4000" b="1" dirty="0"/>
          </a:p>
        </p:txBody>
      </p:sp>
      <p:pic>
        <p:nvPicPr>
          <p:cNvPr id="4" name="Picture 3"/>
          <p:cNvPicPr>
            <a:picLocks noChangeAspect="1"/>
          </p:cNvPicPr>
          <p:nvPr/>
        </p:nvPicPr>
        <p:blipFill>
          <a:blip r:embed="rId2"/>
          <a:stretch>
            <a:fillRect/>
          </a:stretch>
        </p:blipFill>
        <p:spPr>
          <a:xfrm>
            <a:off x="7042244" y="1493838"/>
            <a:ext cx="4926843" cy="2518603"/>
          </a:xfrm>
          <a:prstGeom prst="rect">
            <a:avLst/>
          </a:prstGeom>
        </p:spPr>
      </p:pic>
      <p:sp>
        <p:nvSpPr>
          <p:cNvPr id="5" name="TextBox 4"/>
          <p:cNvSpPr txBox="1"/>
          <p:nvPr/>
        </p:nvSpPr>
        <p:spPr>
          <a:xfrm>
            <a:off x="6537278" y="4367284"/>
            <a:ext cx="4230806" cy="369332"/>
          </a:xfrm>
          <a:prstGeom prst="rect">
            <a:avLst/>
          </a:prstGeom>
          <a:noFill/>
        </p:spPr>
        <p:txBody>
          <a:bodyPr wrap="square" rtlCol="0">
            <a:spAutoFit/>
          </a:bodyPr>
          <a:lstStyle/>
          <a:p>
            <a:r>
              <a:rPr lang="en-US" dirty="0"/>
              <a:t>X86 Protection Rings</a:t>
            </a:r>
            <a:endParaRPr lang="en-IN" dirty="0"/>
          </a:p>
        </p:txBody>
      </p:sp>
    </p:spTree>
    <p:extLst>
      <p:ext uri="{BB962C8B-B14F-4D97-AF65-F5344CB8AC3E}">
        <p14:creationId xmlns:p14="http://schemas.microsoft.com/office/powerpoint/2010/main" val="164586401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VT-x,  called </a:t>
            </a:r>
            <a:r>
              <a:rPr lang="en-US" dirty="0" err="1"/>
              <a:t>VanderPool</a:t>
            </a:r>
            <a:r>
              <a:rPr lang="en-US" dirty="0"/>
              <a:t>, represents Intel’s technology for virtualization</a:t>
            </a:r>
          </a:p>
          <a:p>
            <a:r>
              <a:rPr lang="en-IN" dirty="0"/>
              <a:t>	on x86 processors.</a:t>
            </a:r>
          </a:p>
          <a:p>
            <a:pPr marL="342900" indent="-342900">
              <a:buFont typeface="Arial" panose="020B0604020202020204" pitchFamily="34" charset="0"/>
              <a:buChar char="•"/>
            </a:pPr>
            <a:r>
              <a:rPr lang="en-US" b="1" dirty="0"/>
              <a:t>Two modes </a:t>
            </a:r>
            <a:r>
              <a:rPr lang="en-US" dirty="0"/>
              <a:t>for processor execution: VMX root operation and VMX non-root</a:t>
            </a:r>
          </a:p>
          <a:p>
            <a:pPr marL="0" indent="0"/>
            <a:r>
              <a:rPr lang="en-US" dirty="0"/>
              <a:t>   operation</a:t>
            </a:r>
            <a:endParaRPr lang="en-IN" dirty="0"/>
          </a:p>
        </p:txBody>
      </p:sp>
      <p:sp>
        <p:nvSpPr>
          <p:cNvPr id="3" name="TextBox 2"/>
          <p:cNvSpPr txBox="1"/>
          <p:nvPr/>
        </p:nvSpPr>
        <p:spPr>
          <a:xfrm>
            <a:off x="286603" y="232012"/>
            <a:ext cx="10959152" cy="646331"/>
          </a:xfrm>
          <a:prstGeom prst="rect">
            <a:avLst/>
          </a:prstGeom>
          <a:noFill/>
        </p:spPr>
        <p:txBody>
          <a:bodyPr wrap="square" rtlCol="0">
            <a:spAutoFit/>
          </a:bodyPr>
          <a:lstStyle/>
          <a:p>
            <a:r>
              <a:rPr lang="en-US" sz="3600" dirty="0"/>
              <a:t>Hardware Support for Processor Virtualization</a:t>
            </a:r>
            <a:endParaRPr lang="en-IN" sz="3600" dirty="0"/>
          </a:p>
        </p:txBody>
      </p:sp>
      <p:pic>
        <p:nvPicPr>
          <p:cNvPr id="4" name="Picture 3"/>
          <p:cNvPicPr>
            <a:picLocks noChangeAspect="1"/>
          </p:cNvPicPr>
          <p:nvPr/>
        </p:nvPicPr>
        <p:blipFill>
          <a:blip r:embed="rId2"/>
          <a:stretch>
            <a:fillRect/>
          </a:stretch>
        </p:blipFill>
        <p:spPr>
          <a:xfrm>
            <a:off x="2987008" y="2855267"/>
            <a:ext cx="7173326" cy="3467584"/>
          </a:xfrm>
          <a:prstGeom prst="rect">
            <a:avLst/>
          </a:prstGeom>
        </p:spPr>
      </p:pic>
    </p:spTree>
    <p:extLst>
      <p:ext uri="{BB962C8B-B14F-4D97-AF65-F5344CB8AC3E}">
        <p14:creationId xmlns:p14="http://schemas.microsoft.com/office/powerpoint/2010/main" val="32814000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3367" y="2060812"/>
            <a:ext cx="9878572" cy="2920621"/>
          </a:xfrm>
          <a:prstGeom prst="rect">
            <a:avLst/>
          </a:prstGeom>
        </p:spPr>
      </p:pic>
      <p:sp>
        <p:nvSpPr>
          <p:cNvPr id="2" name="Text Placeholder 1"/>
          <p:cNvSpPr>
            <a:spLocks noGrp="1"/>
          </p:cNvSpPr>
          <p:nvPr>
            <p:ph type="body" idx="1"/>
          </p:nvPr>
        </p:nvSpPr>
        <p:spPr/>
        <p:txBody>
          <a:bodyPr/>
          <a:lstStyle/>
          <a:p>
            <a:r>
              <a:rPr lang="en-IN" dirty="0"/>
              <a:t>			Extended page tables.</a:t>
            </a:r>
          </a:p>
        </p:txBody>
      </p:sp>
      <p:sp>
        <p:nvSpPr>
          <p:cNvPr id="3" name="TextBox 2"/>
          <p:cNvSpPr txBox="1"/>
          <p:nvPr/>
        </p:nvSpPr>
        <p:spPr>
          <a:xfrm>
            <a:off x="406400" y="245660"/>
            <a:ext cx="10972800" cy="646331"/>
          </a:xfrm>
          <a:prstGeom prst="rect">
            <a:avLst/>
          </a:prstGeom>
          <a:noFill/>
        </p:spPr>
        <p:txBody>
          <a:bodyPr wrap="square" rtlCol="0">
            <a:spAutoFit/>
          </a:bodyPr>
          <a:lstStyle/>
          <a:p>
            <a:r>
              <a:rPr lang="en-US" sz="3600" dirty="0"/>
              <a:t>Hardware Support for Memory Virtualization</a:t>
            </a:r>
            <a:endParaRPr lang="en-IN" sz="3600" dirty="0"/>
          </a:p>
        </p:txBody>
      </p:sp>
    </p:spTree>
    <p:extLst>
      <p:ext uri="{BB962C8B-B14F-4D97-AF65-F5344CB8AC3E}">
        <p14:creationId xmlns:p14="http://schemas.microsoft.com/office/powerpoint/2010/main" val="113902574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Intel’s VT-d technology can reduce the overhead of I/O virtualization</a:t>
            </a:r>
          </a:p>
          <a:p>
            <a:pPr marL="342900" indent="-342900">
              <a:buFont typeface="Arial" panose="020B0604020202020204" pitchFamily="34" charset="0"/>
              <a:buChar char="•"/>
            </a:pPr>
            <a:r>
              <a:rPr lang="en-IN" dirty="0"/>
              <a:t>It has </a:t>
            </a:r>
            <a:r>
              <a:rPr lang="en-US" b="1" dirty="0"/>
              <a:t>two components</a:t>
            </a:r>
            <a:r>
              <a:rPr lang="en-US" dirty="0"/>
              <a:t>, Interrupt Remapping and DMA Remapping</a:t>
            </a:r>
          </a:p>
          <a:p>
            <a:pPr marL="342900" indent="-342900">
              <a:buFont typeface="Arial" panose="020B0604020202020204" pitchFamily="34" charset="0"/>
              <a:buChar char="•"/>
            </a:pPr>
            <a:r>
              <a:rPr lang="en-IN" b="1" dirty="0"/>
              <a:t>DMA </a:t>
            </a:r>
            <a:r>
              <a:rPr lang="en-US" b="1" dirty="0"/>
              <a:t>remapping </a:t>
            </a:r>
            <a:r>
              <a:rPr lang="en-US" dirty="0"/>
              <a:t>is targeted at eliminating the need for hypervisors to translate guest virtual addresses in I/O commands.</a:t>
            </a:r>
          </a:p>
          <a:p>
            <a:pPr marL="342900" indent="-342900">
              <a:buFont typeface="Arial" panose="020B0604020202020204" pitchFamily="34" charset="0"/>
              <a:buChar char="•"/>
            </a:pPr>
            <a:r>
              <a:rPr lang="en-US" b="1" dirty="0"/>
              <a:t>Interrupt remapping </a:t>
            </a:r>
            <a:r>
              <a:rPr lang="en-US" dirty="0"/>
              <a:t>is a technology that allows the hypervisor to ensure</a:t>
            </a:r>
          </a:p>
          <a:p>
            <a:r>
              <a:rPr lang="en-US" dirty="0"/>
              <a:t>that interrupts from I/O devices can be delivered directly to the appropriate guest.</a:t>
            </a: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a:t>Hardware Support for IO Virtualization</a:t>
            </a:r>
            <a:endParaRPr lang="en-IN" sz="4000" dirty="0"/>
          </a:p>
        </p:txBody>
      </p:sp>
    </p:spTree>
    <p:extLst>
      <p:ext uri="{BB962C8B-B14F-4D97-AF65-F5344CB8AC3E}">
        <p14:creationId xmlns:p14="http://schemas.microsoft.com/office/powerpoint/2010/main" val="32157454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457200" indent="-457200">
              <a:buFont typeface="+mj-lt"/>
              <a:buAutoNum type="arabicPeriod"/>
            </a:pPr>
            <a:r>
              <a:rPr lang="en-US" sz="3600" dirty="0" err="1"/>
              <a:t>Vmware</a:t>
            </a:r>
            <a:endParaRPr lang="en-US" sz="3600" dirty="0"/>
          </a:p>
          <a:p>
            <a:pPr marL="457200" indent="-457200">
              <a:buFont typeface="+mj-lt"/>
              <a:buAutoNum type="arabicPeriod"/>
            </a:pPr>
            <a:r>
              <a:rPr lang="en-US" sz="3600" dirty="0" err="1"/>
              <a:t>Xen</a:t>
            </a:r>
            <a:endParaRPr lang="en-US" sz="3600" dirty="0"/>
          </a:p>
          <a:p>
            <a:pPr marL="457200" indent="-457200">
              <a:buFont typeface="+mj-lt"/>
              <a:buAutoNum type="arabicPeriod"/>
            </a:pPr>
            <a:endParaRPr lang="en-US" sz="3600" dirty="0"/>
          </a:p>
          <a:p>
            <a:pPr marL="0" indent="0" algn="just"/>
            <a:endParaRPr lang="en-US" sz="2800" b="1" dirty="0"/>
          </a:p>
          <a:p>
            <a:pPr marL="0" indent="0" algn="just"/>
            <a:r>
              <a:rPr lang="en-US" sz="2800" b="1" dirty="0"/>
              <a:t>Note: </a:t>
            </a:r>
            <a:r>
              <a:rPr lang="en-US" sz="2800" dirty="0"/>
              <a:t>In general, all hypervisors need some operating system-level components—such as a memory manager, process scheduler, input/output (I/O) stack, device drivers, security manager, a network stack, and more—to run VMs.</a:t>
            </a:r>
          </a:p>
          <a:p>
            <a:pPr marL="0" indent="0"/>
            <a:endParaRPr lang="en-IN" sz="3600" dirty="0"/>
          </a:p>
        </p:txBody>
      </p:sp>
      <p:sp>
        <p:nvSpPr>
          <p:cNvPr id="3" name="TextBox 2"/>
          <p:cNvSpPr txBox="1"/>
          <p:nvPr/>
        </p:nvSpPr>
        <p:spPr>
          <a:xfrm>
            <a:off x="406400" y="150125"/>
            <a:ext cx="10972800" cy="996287"/>
          </a:xfrm>
          <a:prstGeom prst="rect">
            <a:avLst/>
          </a:prstGeom>
          <a:noFill/>
        </p:spPr>
        <p:txBody>
          <a:bodyPr wrap="square" rtlCol="0">
            <a:spAutoFit/>
          </a:bodyPr>
          <a:lstStyle/>
          <a:p>
            <a:endParaRPr lang="en-IN" dirty="0"/>
          </a:p>
        </p:txBody>
      </p:sp>
      <p:sp>
        <p:nvSpPr>
          <p:cNvPr id="4" name="TextBox 3"/>
          <p:cNvSpPr txBox="1"/>
          <p:nvPr/>
        </p:nvSpPr>
        <p:spPr>
          <a:xfrm>
            <a:off x="600501" y="272955"/>
            <a:ext cx="10672550" cy="707886"/>
          </a:xfrm>
          <a:prstGeom prst="rect">
            <a:avLst/>
          </a:prstGeom>
          <a:noFill/>
        </p:spPr>
        <p:txBody>
          <a:bodyPr wrap="square" rtlCol="0">
            <a:spAutoFit/>
          </a:bodyPr>
          <a:lstStyle/>
          <a:p>
            <a:r>
              <a:rPr lang="en-US" sz="4000" b="1" dirty="0"/>
              <a:t>Two Popular Hypervisors</a:t>
            </a:r>
            <a:endParaRPr lang="en-IN" sz="4000" b="1" dirty="0"/>
          </a:p>
        </p:txBody>
      </p:sp>
    </p:spTree>
    <p:extLst>
      <p:ext uri="{BB962C8B-B14F-4D97-AF65-F5344CB8AC3E}">
        <p14:creationId xmlns:p14="http://schemas.microsoft.com/office/powerpoint/2010/main" val="164168229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251" y="218364"/>
            <a:ext cx="11078949" cy="707886"/>
          </a:xfrm>
          <a:prstGeom prst="rect">
            <a:avLst/>
          </a:prstGeom>
          <a:noFill/>
        </p:spPr>
        <p:txBody>
          <a:bodyPr wrap="square" rtlCol="0">
            <a:spAutoFit/>
          </a:bodyPr>
          <a:lstStyle/>
          <a:p>
            <a:r>
              <a:rPr lang="en-IN" sz="4000" dirty="0"/>
              <a:t>VMware</a:t>
            </a:r>
          </a:p>
        </p:txBody>
      </p:sp>
      <p:pic>
        <p:nvPicPr>
          <p:cNvPr id="4" name="Picture 3"/>
          <p:cNvPicPr>
            <a:picLocks noChangeAspect="1"/>
          </p:cNvPicPr>
          <p:nvPr/>
        </p:nvPicPr>
        <p:blipFill>
          <a:blip r:embed="rId2"/>
          <a:stretch>
            <a:fillRect/>
          </a:stretch>
        </p:blipFill>
        <p:spPr>
          <a:xfrm>
            <a:off x="502701" y="1227399"/>
            <a:ext cx="4963218" cy="3272242"/>
          </a:xfrm>
          <a:prstGeom prst="rect">
            <a:avLst/>
          </a:prstGeom>
        </p:spPr>
      </p:pic>
      <p:sp>
        <p:nvSpPr>
          <p:cNvPr id="5" name="TextBox 4"/>
          <p:cNvSpPr txBox="1"/>
          <p:nvPr/>
        </p:nvSpPr>
        <p:spPr>
          <a:xfrm>
            <a:off x="-502693" y="4499641"/>
            <a:ext cx="7219665" cy="400110"/>
          </a:xfrm>
          <a:prstGeom prst="rect">
            <a:avLst/>
          </a:prstGeom>
          <a:noFill/>
        </p:spPr>
        <p:txBody>
          <a:bodyPr wrap="square" rtlCol="0">
            <a:spAutoFit/>
          </a:bodyPr>
          <a:lstStyle/>
          <a:p>
            <a:r>
              <a:rPr lang="en-US" sz="2000" b="1" dirty="0"/>
              <a:t>                High-level architecture of VMware ESX 3i server</a:t>
            </a:r>
            <a:endParaRPr lang="en-IN" sz="2000" b="1" dirty="0"/>
          </a:p>
        </p:txBody>
      </p:sp>
      <p:sp>
        <p:nvSpPr>
          <p:cNvPr id="6" name="TextBox 5"/>
          <p:cNvSpPr txBox="1"/>
          <p:nvPr/>
        </p:nvSpPr>
        <p:spPr>
          <a:xfrm>
            <a:off x="6318913" y="1774209"/>
            <a:ext cx="5254388" cy="1754326"/>
          </a:xfrm>
          <a:prstGeom prst="rect">
            <a:avLst/>
          </a:prstGeom>
          <a:noFill/>
        </p:spPr>
        <p:txBody>
          <a:bodyPr wrap="square" rtlCol="0">
            <a:spAutoFit/>
          </a:bodyPr>
          <a:lstStyle/>
          <a:p>
            <a:r>
              <a:rPr lang="en-US" dirty="0"/>
              <a:t>VM virtualization:</a:t>
            </a:r>
          </a:p>
          <a:p>
            <a:pPr marL="285750" indent="-285750">
              <a:buFontTx/>
              <a:buChar char="-"/>
            </a:pPr>
            <a:r>
              <a:rPr lang="en-US" dirty="0"/>
              <a:t>For CPU virtualization, the VMM uses a combination of binary </a:t>
            </a:r>
            <a:r>
              <a:rPr lang="en-US" dirty="0" err="1"/>
              <a:t>transalation</a:t>
            </a:r>
            <a:r>
              <a:rPr lang="en-US" dirty="0"/>
              <a:t> and VT-x. </a:t>
            </a:r>
          </a:p>
          <a:p>
            <a:pPr marL="285750" indent="-285750">
              <a:buFontTx/>
              <a:buChar char="-"/>
            </a:pPr>
            <a:r>
              <a:rPr lang="en-US" dirty="0"/>
              <a:t>VMM uses a </a:t>
            </a:r>
            <a:r>
              <a:rPr lang="en-US" dirty="0" err="1"/>
              <a:t>paravirtualization</a:t>
            </a:r>
            <a:r>
              <a:rPr lang="en-US" dirty="0"/>
              <a:t> for I/O </a:t>
            </a:r>
            <a:r>
              <a:rPr lang="en-US" dirty="0" err="1"/>
              <a:t>virtulization</a:t>
            </a:r>
            <a:r>
              <a:rPr lang="en-US" dirty="0"/>
              <a:t>.</a:t>
            </a:r>
          </a:p>
          <a:p>
            <a:pPr marL="285750" indent="-285750">
              <a:buFontTx/>
              <a:buChar char="-"/>
            </a:pPr>
            <a:endParaRPr lang="en-US" dirty="0"/>
          </a:p>
          <a:p>
            <a:endParaRPr lang="en-US" dirty="0"/>
          </a:p>
        </p:txBody>
      </p:sp>
    </p:spTree>
    <p:extLst>
      <p:ext uri="{BB962C8B-B14F-4D97-AF65-F5344CB8AC3E}">
        <p14:creationId xmlns:p14="http://schemas.microsoft.com/office/powerpoint/2010/main" val="213866909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6400" y="1327952"/>
            <a:ext cx="10972800" cy="5364163"/>
          </a:xfrm>
        </p:spPr>
        <p:txBody>
          <a:bodyPr/>
          <a:lstStyle/>
          <a:p>
            <a:endParaRPr lang="en-IN" dirty="0"/>
          </a:p>
        </p:txBody>
      </p:sp>
      <p:sp>
        <p:nvSpPr>
          <p:cNvPr id="3" name="TextBox 2"/>
          <p:cNvSpPr txBox="1"/>
          <p:nvPr/>
        </p:nvSpPr>
        <p:spPr>
          <a:xfrm>
            <a:off x="300251" y="150125"/>
            <a:ext cx="11078949" cy="707886"/>
          </a:xfrm>
          <a:prstGeom prst="rect">
            <a:avLst/>
          </a:prstGeom>
          <a:noFill/>
        </p:spPr>
        <p:txBody>
          <a:bodyPr wrap="square" rtlCol="0">
            <a:spAutoFit/>
          </a:bodyPr>
          <a:lstStyle/>
          <a:p>
            <a:r>
              <a:rPr lang="en-US" sz="4000" b="1" dirty="0" err="1"/>
              <a:t>Xenserver</a:t>
            </a:r>
            <a:r>
              <a:rPr lang="en-US" sz="4000" b="1" dirty="0"/>
              <a:t> Architecture</a:t>
            </a:r>
            <a:endParaRPr lang="en-IN" sz="4000" b="1" dirty="0"/>
          </a:p>
        </p:txBody>
      </p:sp>
      <p:pic>
        <p:nvPicPr>
          <p:cNvPr id="4" name="Picture 3"/>
          <p:cNvPicPr>
            <a:picLocks noChangeAspect="1"/>
          </p:cNvPicPr>
          <p:nvPr/>
        </p:nvPicPr>
        <p:blipFill>
          <a:blip r:embed="rId2"/>
          <a:stretch>
            <a:fillRect/>
          </a:stretch>
        </p:blipFill>
        <p:spPr>
          <a:xfrm>
            <a:off x="406400" y="1537780"/>
            <a:ext cx="7241355" cy="3498244"/>
          </a:xfrm>
          <a:prstGeom prst="rect">
            <a:avLst/>
          </a:prstGeom>
        </p:spPr>
      </p:pic>
      <p:sp>
        <p:nvSpPr>
          <p:cNvPr id="5" name="TextBox 4"/>
          <p:cNvSpPr txBox="1"/>
          <p:nvPr/>
        </p:nvSpPr>
        <p:spPr>
          <a:xfrm>
            <a:off x="7647755" y="2210937"/>
            <a:ext cx="3434227" cy="2585323"/>
          </a:xfrm>
          <a:prstGeom prst="rect">
            <a:avLst/>
          </a:prstGeom>
          <a:noFill/>
        </p:spPr>
        <p:txBody>
          <a:bodyPr wrap="square" rtlCol="0">
            <a:spAutoFit/>
          </a:bodyPr>
          <a:lstStyle/>
          <a:p>
            <a:pPr marL="285750" indent="-285750">
              <a:buFontTx/>
              <a:buChar char="-"/>
            </a:pPr>
            <a:r>
              <a:rPr lang="en-US" dirty="0"/>
              <a:t>Guest VMs are called Domains.</a:t>
            </a:r>
          </a:p>
          <a:p>
            <a:pPr marL="285750" indent="-285750">
              <a:buFontTx/>
              <a:buChar char="-"/>
            </a:pPr>
            <a:r>
              <a:rPr lang="en-US" dirty="0"/>
              <a:t>Domain 0 is a </a:t>
            </a:r>
            <a:r>
              <a:rPr lang="en-US" dirty="0" err="1"/>
              <a:t>specialy</a:t>
            </a:r>
            <a:r>
              <a:rPr lang="en-US" dirty="0"/>
              <a:t> privileged VM that access to the physical hardware.</a:t>
            </a:r>
          </a:p>
          <a:p>
            <a:pPr marL="285750" indent="-285750">
              <a:buFontTx/>
              <a:buChar char="-"/>
            </a:pPr>
            <a:r>
              <a:rPr lang="en-US" dirty="0"/>
              <a:t>It makes use of </a:t>
            </a:r>
            <a:r>
              <a:rPr lang="en-US" dirty="0" err="1"/>
              <a:t>paravirtulization</a:t>
            </a:r>
            <a:r>
              <a:rPr lang="en-US" dirty="0"/>
              <a:t> for I/O </a:t>
            </a:r>
            <a:r>
              <a:rPr lang="en-US" dirty="0" err="1"/>
              <a:t>virtulization</a:t>
            </a:r>
            <a:r>
              <a:rPr lang="en-US" dirty="0"/>
              <a:t>; (I/O </a:t>
            </a:r>
            <a:r>
              <a:rPr lang="en-US" dirty="0" err="1"/>
              <a:t>requsts</a:t>
            </a:r>
            <a:r>
              <a:rPr lang="en-US" dirty="0"/>
              <a:t> from any other non-domain 0 VM (called as </a:t>
            </a:r>
            <a:r>
              <a:rPr lang="en-US" dirty="0" err="1"/>
              <a:t>DomU</a:t>
            </a:r>
            <a:r>
              <a:rPr lang="en-US" dirty="0"/>
              <a:t>) are sent to </a:t>
            </a:r>
            <a:r>
              <a:rPr lang="en-US" b="1" dirty="0"/>
              <a:t>Dom0.</a:t>
            </a:r>
            <a:endParaRPr lang="en-IN" b="1" dirty="0"/>
          </a:p>
        </p:txBody>
      </p:sp>
    </p:spTree>
    <p:extLst>
      <p:ext uri="{BB962C8B-B14F-4D97-AF65-F5344CB8AC3E}">
        <p14:creationId xmlns:p14="http://schemas.microsoft.com/office/powerpoint/2010/main" val="1390625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a:t>KVM is an open source virtualization technology built into Linux</a:t>
            </a:r>
          </a:p>
          <a:p>
            <a:pPr marL="342900" indent="-342900">
              <a:buFont typeface="Arial" panose="020B0604020202020204" pitchFamily="34" charset="0"/>
              <a:buChar char="•"/>
            </a:pPr>
            <a:r>
              <a:rPr lang="en-US" dirty="0"/>
              <a:t>KVM turns Linux into a </a:t>
            </a:r>
            <a:r>
              <a:rPr lang="en-US" b="1" dirty="0"/>
              <a:t>hypervisor</a:t>
            </a:r>
            <a:r>
              <a:rPr lang="en-US" dirty="0"/>
              <a:t> that allows a host machine to run multiple, isolated virtual environments called guests or virtual machines (VMs).</a:t>
            </a:r>
          </a:p>
          <a:p>
            <a:pPr marL="342900" indent="-342900">
              <a:buFont typeface="Arial" panose="020B0604020202020204" pitchFamily="34" charset="0"/>
              <a:buChar char="•"/>
            </a:pPr>
            <a:r>
              <a:rPr lang="en-US" dirty="0"/>
              <a:t>KVM provides hardware-assisted virtualization for a </a:t>
            </a:r>
          </a:p>
          <a:p>
            <a:pPr marL="0" indent="0"/>
            <a:r>
              <a:rPr lang="en-US" dirty="0"/>
              <a:t>wide variety of guest operating systems </a:t>
            </a:r>
          </a:p>
          <a:p>
            <a:pPr marL="0" indent="0"/>
            <a:r>
              <a:rPr lang="en-US" dirty="0"/>
              <a:t>(Linux, Solaris, Windows, </a:t>
            </a:r>
            <a:r>
              <a:rPr lang="en-US" dirty="0" err="1"/>
              <a:t>macOS</a:t>
            </a:r>
            <a:r>
              <a:rPr lang="en-US" dirty="0"/>
              <a:t>, etc.)</a:t>
            </a:r>
          </a:p>
          <a:p>
            <a:pPr marL="0" indent="0"/>
            <a:endParaRPr lang="en-US" dirty="0"/>
          </a:p>
          <a:p>
            <a:pPr marL="0" indent="0"/>
            <a:r>
              <a:rPr lang="en-US" dirty="0"/>
              <a:t>Note: KVM can only be used on a processor </a:t>
            </a:r>
          </a:p>
          <a:p>
            <a:pPr marL="0" indent="0"/>
            <a:r>
              <a:rPr lang="en-US" dirty="0"/>
              <a:t>with hardware </a:t>
            </a:r>
            <a:r>
              <a:rPr lang="en-US" dirty="0" err="1"/>
              <a:t>virtualisation</a:t>
            </a:r>
            <a:r>
              <a:rPr lang="en-US" dirty="0"/>
              <a:t> extensions</a:t>
            </a:r>
          </a:p>
          <a:p>
            <a:pPr marL="0" indent="0"/>
            <a:r>
              <a:rPr lang="en-US" dirty="0"/>
              <a:t>such as Intel-VT or AMD-V</a:t>
            </a:r>
          </a:p>
          <a:p>
            <a:pPr marL="0" indent="0"/>
            <a:endParaRPr lang="en-US" dirty="0"/>
          </a:p>
          <a:p>
            <a:pPr marL="0" indent="0"/>
            <a:endParaRPr lang="en-US" dirty="0"/>
          </a:p>
          <a:p>
            <a:pPr marL="0" indent="0"/>
            <a:r>
              <a:rPr lang="en-US" b="1" dirty="0"/>
              <a:t>Ref: </a:t>
            </a:r>
            <a:r>
              <a:rPr lang="en-US" dirty="0">
                <a:hlinkClick r:id="rId2"/>
              </a:rPr>
              <a:t>https://ubuntu.com/blog/kvm-hyphervisor</a:t>
            </a:r>
            <a:endParaRPr lang="en-US" dirty="0"/>
          </a:p>
          <a:p>
            <a:pPr marL="0" indent="0"/>
            <a:r>
              <a:rPr lang="en-IN" dirty="0"/>
              <a:t>https://en.wikipedia.org/wiki/Kernel-based_Virtual_Machine</a:t>
            </a:r>
          </a:p>
        </p:txBody>
      </p:sp>
      <p:sp>
        <p:nvSpPr>
          <p:cNvPr id="3" name="TextBox 2"/>
          <p:cNvSpPr txBox="1"/>
          <p:nvPr/>
        </p:nvSpPr>
        <p:spPr>
          <a:xfrm>
            <a:off x="406400" y="232012"/>
            <a:ext cx="10972800" cy="769441"/>
          </a:xfrm>
          <a:prstGeom prst="rect">
            <a:avLst/>
          </a:prstGeom>
          <a:noFill/>
        </p:spPr>
        <p:txBody>
          <a:bodyPr wrap="square" rtlCol="0">
            <a:spAutoFit/>
          </a:bodyPr>
          <a:lstStyle/>
          <a:p>
            <a:r>
              <a:rPr lang="en-US" sz="4400" dirty="0"/>
              <a:t>KVM (</a:t>
            </a:r>
            <a:r>
              <a:rPr lang="en-IN" sz="3600" dirty="0"/>
              <a:t>Kernel-based Virtual Machine)</a:t>
            </a:r>
            <a:endParaRPr lang="en-IN" sz="4400" dirty="0"/>
          </a:p>
        </p:txBody>
      </p:sp>
      <p:pic>
        <p:nvPicPr>
          <p:cNvPr id="4" name="Picture 3"/>
          <p:cNvPicPr>
            <a:picLocks noChangeAspect="1"/>
          </p:cNvPicPr>
          <p:nvPr/>
        </p:nvPicPr>
        <p:blipFill>
          <a:blip r:embed="rId3"/>
          <a:stretch>
            <a:fillRect/>
          </a:stretch>
        </p:blipFill>
        <p:spPr>
          <a:xfrm>
            <a:off x="8005007" y="2537343"/>
            <a:ext cx="3886742" cy="3277151"/>
          </a:xfrm>
          <a:prstGeom prst="rect">
            <a:avLst/>
          </a:prstGeom>
        </p:spPr>
      </p:pic>
    </p:spTree>
    <p:extLst>
      <p:ext uri="{BB962C8B-B14F-4D97-AF65-F5344CB8AC3E}">
        <p14:creationId xmlns:p14="http://schemas.microsoft.com/office/powerpoint/2010/main" val="234992602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Security</a:t>
            </a:r>
          </a:p>
          <a:p>
            <a:pPr marL="342900" indent="-342900">
              <a:buFont typeface="Arial" panose="020B0604020202020204" pitchFamily="34" charset="0"/>
              <a:buChar char="•"/>
            </a:pPr>
            <a:r>
              <a:rPr lang="en-US" dirty="0"/>
              <a:t>Reliability and Availability</a:t>
            </a:r>
          </a:p>
          <a:p>
            <a:pPr marL="342900" indent="-342900">
              <a:buFont typeface="Arial" panose="020B0604020202020204" pitchFamily="34" charset="0"/>
              <a:buChar char="•"/>
            </a:pPr>
            <a:r>
              <a:rPr lang="en-US" dirty="0"/>
              <a:t>Cost</a:t>
            </a:r>
          </a:p>
          <a:p>
            <a:pPr marL="342900" indent="-342900">
              <a:buFont typeface="Arial" panose="020B0604020202020204" pitchFamily="34" charset="0"/>
              <a:buChar char="•"/>
            </a:pPr>
            <a:r>
              <a:rPr lang="en-US" dirty="0"/>
              <a:t>Adoptability to workload variations</a:t>
            </a:r>
          </a:p>
          <a:p>
            <a:pPr marL="342900" indent="-342900">
              <a:buFont typeface="Arial" panose="020B0604020202020204" pitchFamily="34" charset="0"/>
              <a:buChar char="•"/>
            </a:pPr>
            <a:r>
              <a:rPr lang="en-US" dirty="0"/>
              <a:t>Load balancing</a:t>
            </a:r>
          </a:p>
          <a:p>
            <a:pPr marL="342900" indent="-342900">
              <a:buFont typeface="Arial" panose="020B0604020202020204" pitchFamily="34" charset="0"/>
              <a:buChar char="•"/>
            </a:pPr>
            <a:r>
              <a:rPr lang="en-US" dirty="0"/>
              <a:t>Support for legacy applications</a:t>
            </a:r>
          </a:p>
          <a:p>
            <a:pPr marL="0" indent="0"/>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a:t>Advantages of Virtualization</a:t>
            </a:r>
            <a:endParaRPr lang="en-IN" sz="4000" dirty="0"/>
          </a:p>
        </p:txBody>
      </p:sp>
    </p:spTree>
    <p:extLst>
      <p:ext uri="{BB962C8B-B14F-4D97-AF65-F5344CB8AC3E}">
        <p14:creationId xmlns:p14="http://schemas.microsoft.com/office/powerpoint/2010/main" val="37877198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image4.png"/>
          <p:cNvPicPr/>
          <p:nvPr/>
        </p:nvPicPr>
        <p:blipFill>
          <a:blip r:embed="rId2"/>
          <a:stretch>
            <a:fillRect/>
          </a:stretch>
        </p:blipFill>
        <p:spPr>
          <a:xfrm>
            <a:off x="553715" y="1503528"/>
            <a:ext cx="8792883" cy="3559646"/>
          </a:xfrm>
          <a:prstGeom prst="rect">
            <a:avLst/>
          </a:prstGeom>
          <a:ln w="12700">
            <a:miter lim="400000"/>
          </a:ln>
        </p:spPr>
      </p:pic>
      <p:sp>
        <p:nvSpPr>
          <p:cNvPr id="96" name="Shape 96"/>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4</a:t>
            </a:fld>
            <a:endParaRPr>
              <a:solidFill>
                <a:srgbClr val="888888"/>
              </a:solidFill>
            </a:endParaRPr>
          </a:p>
        </p:txBody>
      </p:sp>
      <p:sp>
        <p:nvSpPr>
          <p:cNvPr id="2" name="TextBox 1"/>
          <p:cNvSpPr txBox="1"/>
          <p:nvPr/>
        </p:nvSpPr>
        <p:spPr>
          <a:xfrm>
            <a:off x="553715" y="5266330"/>
            <a:ext cx="10831773" cy="1477328"/>
          </a:xfrm>
          <a:prstGeom prst="rect">
            <a:avLst/>
          </a:prstGeom>
          <a:noFill/>
        </p:spPr>
        <p:txBody>
          <a:bodyPr wrap="square" rtlCol="0">
            <a:spAutoFit/>
          </a:bodyPr>
          <a:lstStyle/>
          <a:p>
            <a:r>
              <a:rPr lang="en-US" b="1" dirty="0"/>
              <a:t>Virtualization</a:t>
            </a:r>
            <a:r>
              <a:rPr lang="en-US" dirty="0"/>
              <a:t> is the </a:t>
            </a:r>
            <a:r>
              <a:rPr lang="en-US" b="1" dirty="0"/>
              <a:t>"creation of a virtual (rather than actual) version of something,</a:t>
            </a:r>
            <a:r>
              <a:rPr lang="en-US" dirty="0"/>
              <a:t> such as </a:t>
            </a:r>
            <a:r>
              <a:rPr lang="en-US" b="1" dirty="0"/>
              <a:t>a server, a desktop, a storage device, an operating system or network resources".</a:t>
            </a:r>
          </a:p>
          <a:p>
            <a:r>
              <a:rPr lang="en-US" dirty="0"/>
              <a:t>In other words, Virtualization is a technique, which allows to share a single physical instance of a resource or an application among multiple customers and organizations. It does by assigning a logical name to a physical storage and providing a pointer to that physical resource when demanded.</a:t>
            </a:r>
            <a:endParaRPr lang="en-IN" dirty="0"/>
          </a:p>
        </p:txBody>
      </p:sp>
      <p:sp>
        <p:nvSpPr>
          <p:cNvPr id="3" name="TextBox 2"/>
          <p:cNvSpPr txBox="1"/>
          <p:nvPr/>
        </p:nvSpPr>
        <p:spPr>
          <a:xfrm>
            <a:off x="750627" y="259307"/>
            <a:ext cx="7806519" cy="923330"/>
          </a:xfrm>
          <a:prstGeom prst="rect">
            <a:avLst/>
          </a:prstGeom>
          <a:noFill/>
        </p:spPr>
        <p:txBody>
          <a:bodyPr wrap="square" rtlCol="0">
            <a:spAutoFit/>
          </a:bodyPr>
          <a:lstStyle/>
          <a:p>
            <a:pPr lvl="0"/>
            <a:r>
              <a:rPr lang="en-IN" sz="3600" b="1" dirty="0"/>
              <a:t>What is Virtualization?</a:t>
            </a:r>
          </a:p>
          <a:p>
            <a:endParaRPr lang="en-IN" dirty="0"/>
          </a:p>
        </p:txBody>
      </p:sp>
    </p:spTree>
    <p:extLst>
      <p:ext uri="{BB962C8B-B14F-4D97-AF65-F5344CB8AC3E}">
        <p14:creationId xmlns:p14="http://schemas.microsoft.com/office/powerpoint/2010/main" val="428035522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244316" indent="-244316" defTabSz="868680">
              <a:spcBef>
                <a:spcPts val="400"/>
              </a:spcBef>
              <a:buClr>
                <a:srgbClr val="101141"/>
              </a:buClr>
              <a:buSzPct val="100000"/>
              <a:buFont typeface="Arial"/>
              <a:buChar char="•"/>
              <a:defRPr sz="1800"/>
            </a:pPr>
            <a:r>
              <a:rPr lang="en-IN" dirty="0"/>
              <a:t>Software licensing</a:t>
            </a:r>
          </a:p>
          <a:p>
            <a:pPr marL="244316" indent="-244316" defTabSz="868680">
              <a:spcBef>
                <a:spcPts val="400"/>
              </a:spcBef>
              <a:buClr>
                <a:srgbClr val="101141"/>
              </a:buClr>
              <a:buSzPct val="100000"/>
              <a:buFont typeface="Arial"/>
              <a:buChar char="•"/>
              <a:defRPr sz="1800"/>
            </a:pPr>
            <a:r>
              <a:rPr lang="en-IN" sz="1800" dirty="0"/>
              <a:t>IT training</a:t>
            </a:r>
          </a:p>
          <a:p>
            <a:pPr marL="244316" indent="-244316" defTabSz="868680">
              <a:spcBef>
                <a:spcPts val="400"/>
              </a:spcBef>
              <a:buClr>
                <a:srgbClr val="101141"/>
              </a:buClr>
              <a:buSzPct val="100000"/>
              <a:buFont typeface="Arial"/>
              <a:buChar char="•"/>
              <a:defRPr sz="1800"/>
            </a:pPr>
            <a:r>
              <a:rPr lang="en-US" dirty="0"/>
              <a:t>Hardware investment</a:t>
            </a:r>
          </a:p>
          <a:p>
            <a:pPr marL="244316" indent="-244316" defTabSz="868680">
              <a:spcBef>
                <a:spcPts val="400"/>
              </a:spcBef>
              <a:buClr>
                <a:srgbClr val="101141"/>
              </a:buClr>
              <a:buSzPct val="100000"/>
              <a:buFont typeface="Arial"/>
              <a:buChar char="•"/>
              <a:defRPr sz="1800"/>
            </a:pPr>
            <a:r>
              <a:rPr lang="en-US" dirty="0"/>
              <a:t>Interoperability between various vendors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3" name="TextBox 2"/>
          <p:cNvSpPr txBox="1"/>
          <p:nvPr/>
        </p:nvSpPr>
        <p:spPr>
          <a:xfrm>
            <a:off x="406400" y="232012"/>
            <a:ext cx="10972800" cy="707886"/>
          </a:xfrm>
          <a:prstGeom prst="rect">
            <a:avLst/>
          </a:prstGeom>
          <a:noFill/>
        </p:spPr>
        <p:txBody>
          <a:bodyPr wrap="square" rtlCol="0">
            <a:spAutoFit/>
          </a:bodyPr>
          <a:lstStyle/>
          <a:p>
            <a:r>
              <a:rPr lang="en-US" sz="4000" dirty="0"/>
              <a:t>Issues with Virtualization</a:t>
            </a:r>
            <a:endParaRPr lang="en-IN" sz="4000" dirty="0"/>
          </a:p>
        </p:txBody>
      </p:sp>
    </p:spTree>
    <p:extLst>
      <p:ext uri="{BB962C8B-B14F-4D97-AF65-F5344CB8AC3E}">
        <p14:creationId xmlns:p14="http://schemas.microsoft.com/office/powerpoint/2010/main" val="158568002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41</a:t>
            </a:fld>
            <a:endParaRPr lang="en-US" dirty="0">
              <a:solidFill>
                <a:prstClr val="black">
                  <a:tint val="75000"/>
                </a:prstClr>
              </a:solidFill>
            </a:endParaRPr>
          </a:p>
        </p:txBody>
      </p:sp>
      <p:sp>
        <p:nvSpPr>
          <p:cNvPr id="5" name="TextBox 4"/>
          <p:cNvSpPr txBox="1"/>
          <p:nvPr/>
        </p:nvSpPr>
        <p:spPr>
          <a:xfrm>
            <a:off x="406400" y="1698171"/>
            <a:ext cx="11263086" cy="2215991"/>
          </a:xfrm>
          <a:prstGeom prst="rect">
            <a:avLst/>
          </a:prstGeom>
          <a:noFill/>
        </p:spPr>
        <p:txBody>
          <a:bodyPr wrap="square" rtlCol="0">
            <a:spAutoFit/>
          </a:bodyPr>
          <a:lstStyle/>
          <a:p>
            <a:r>
              <a:rPr lang="en-US" sz="2400" dirty="0"/>
              <a:t>Can we have a single VM on multiple systems?</a:t>
            </a:r>
          </a:p>
          <a:p>
            <a:endParaRPr lang="en-US" sz="2400" dirty="0"/>
          </a:p>
          <a:p>
            <a:endParaRPr lang="en-US" sz="2400" dirty="0"/>
          </a:p>
          <a:p>
            <a:r>
              <a:rPr lang="en-US" sz="2400" dirty="0"/>
              <a:t>Can you run multiple virtual machines at once?</a:t>
            </a:r>
          </a:p>
          <a:p>
            <a:endParaRPr lang="en-US" sz="2400" dirty="0"/>
          </a:p>
          <a:p>
            <a:endParaRPr lang="en-US" dirty="0"/>
          </a:p>
        </p:txBody>
      </p:sp>
    </p:spTree>
    <p:extLst>
      <p:ext uri="{BB962C8B-B14F-4D97-AF65-F5344CB8AC3E}">
        <p14:creationId xmlns:p14="http://schemas.microsoft.com/office/powerpoint/2010/main" val="364336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42</a:t>
            </a:fld>
            <a:endParaRPr lang="en-US" dirty="0">
              <a:solidFill>
                <a:prstClr val="black">
                  <a:tint val="75000"/>
                </a:prstClr>
              </a:solidFill>
            </a:endParaRPr>
          </a:p>
        </p:txBody>
      </p:sp>
      <p:sp>
        <p:nvSpPr>
          <p:cNvPr id="5" name="TextBox 4"/>
          <p:cNvSpPr txBox="1"/>
          <p:nvPr/>
        </p:nvSpPr>
        <p:spPr>
          <a:xfrm>
            <a:off x="406400" y="1698171"/>
            <a:ext cx="11263086" cy="2862322"/>
          </a:xfrm>
          <a:prstGeom prst="rect">
            <a:avLst/>
          </a:prstGeom>
          <a:noFill/>
        </p:spPr>
        <p:txBody>
          <a:bodyPr wrap="square" rtlCol="0">
            <a:spAutoFit/>
          </a:bodyPr>
          <a:lstStyle/>
          <a:p>
            <a:r>
              <a:rPr lang="en-US" b="1" dirty="0"/>
              <a:t>Can we have a single VM on multiple systems?</a:t>
            </a:r>
          </a:p>
          <a:p>
            <a:endParaRPr lang="en-US" dirty="0"/>
          </a:p>
          <a:p>
            <a:r>
              <a:rPr lang="en-US" b="1" dirty="0" err="1"/>
              <a:t>Ans</a:t>
            </a:r>
            <a:r>
              <a:rPr lang="en-US" b="1" dirty="0"/>
              <a:t>: </a:t>
            </a:r>
            <a:r>
              <a:rPr lang="en-US" dirty="0"/>
              <a:t>No, Virtual machines run on a single OS.</a:t>
            </a:r>
          </a:p>
          <a:p>
            <a:endParaRPr lang="en-US" dirty="0"/>
          </a:p>
          <a:p>
            <a:endParaRPr lang="en-US" dirty="0"/>
          </a:p>
          <a:p>
            <a:endParaRPr lang="en-US" dirty="0"/>
          </a:p>
          <a:p>
            <a:r>
              <a:rPr lang="en-US" b="1" dirty="0"/>
              <a:t>Can you run multiple virtual machines at once?</a:t>
            </a:r>
          </a:p>
          <a:p>
            <a:endParaRPr lang="en-US" dirty="0"/>
          </a:p>
          <a:p>
            <a:r>
              <a:rPr lang="en-US" b="1" dirty="0" err="1"/>
              <a:t>Ans</a:t>
            </a:r>
            <a:r>
              <a:rPr lang="en-US" b="1" dirty="0"/>
              <a:t>: </a:t>
            </a:r>
            <a:r>
              <a:rPr lang="en-US" dirty="0"/>
              <a:t>Yes, you can run multiple virtual machines at once.</a:t>
            </a:r>
          </a:p>
          <a:p>
            <a:endParaRPr lang="en-US" dirty="0"/>
          </a:p>
        </p:txBody>
      </p:sp>
    </p:spTree>
    <p:extLst>
      <p:ext uri="{BB962C8B-B14F-4D97-AF65-F5344CB8AC3E}">
        <p14:creationId xmlns:p14="http://schemas.microsoft.com/office/powerpoint/2010/main" val="414456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406400" y="1421270"/>
            <a:ext cx="10972800" cy="4525963"/>
          </a:xfrm>
        </p:spPr>
        <p:txBody>
          <a:bodyPr/>
          <a:lstStyle/>
          <a:p>
            <a:r>
              <a:rPr lang="en-US" dirty="0"/>
              <a:t>Could you give me an example of Hosted Architecture based Virtualization?</a:t>
            </a:r>
          </a:p>
          <a:p>
            <a:endParaRPr lang="en-US" dirty="0"/>
          </a:p>
          <a:p>
            <a:r>
              <a:rPr lang="en-US" dirty="0"/>
              <a:t>Could you give me an example of Bare-Metal (Hypervisor)  Architecture based virtualization?</a:t>
            </a:r>
          </a:p>
          <a:p>
            <a:endParaRPr lang="en-IN" dirty="0"/>
          </a:p>
        </p:txBody>
      </p:sp>
      <p:sp>
        <p:nvSpPr>
          <p:cNvPr id="4" name="Content Placeholder 3"/>
          <p:cNvSpPr>
            <a:spLocks noGrp="1"/>
          </p:cNvSpPr>
          <p:nvPr>
            <p:ph sz="quarter" idx="10"/>
          </p:nvPr>
        </p:nvSpPr>
        <p:spPr/>
        <p:txBody>
          <a:bodyPr/>
          <a:lstStyle/>
          <a:p>
            <a:r>
              <a:rPr lang="en-US" dirty="0"/>
              <a:t>Few Questions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43</a:t>
            </a:fld>
            <a:endParaRPr lang="en-IN"/>
          </a:p>
        </p:txBody>
      </p:sp>
    </p:spTree>
    <p:extLst>
      <p:ext uri="{BB962C8B-B14F-4D97-AF65-F5344CB8AC3E}">
        <p14:creationId xmlns:p14="http://schemas.microsoft.com/office/powerpoint/2010/main" val="4141821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406400" y="1421270"/>
            <a:ext cx="10972800" cy="4525963"/>
          </a:xfrm>
        </p:spPr>
        <p:txBody>
          <a:bodyPr/>
          <a:lstStyle/>
          <a:p>
            <a:r>
              <a:rPr lang="en-US" b="1" dirty="0"/>
              <a:t>Could you give me an example of Hosted Architecture based virtualization?</a:t>
            </a:r>
          </a:p>
          <a:p>
            <a:r>
              <a:rPr lang="en-US" b="1" dirty="0" err="1"/>
              <a:t>Ans</a:t>
            </a:r>
            <a:r>
              <a:rPr lang="en-US" b="1" dirty="0"/>
              <a:t>: </a:t>
            </a:r>
            <a:r>
              <a:rPr lang="en-US" dirty="0" err="1"/>
              <a:t>Vmware</a:t>
            </a:r>
            <a:r>
              <a:rPr lang="en-US" dirty="0"/>
              <a:t> Workstation and Oracle Virtual Box.</a:t>
            </a:r>
          </a:p>
          <a:p>
            <a:endParaRPr lang="en-US" dirty="0"/>
          </a:p>
          <a:p>
            <a:endParaRPr lang="en-US" dirty="0"/>
          </a:p>
          <a:p>
            <a:r>
              <a:rPr lang="en-US" b="1" dirty="0"/>
              <a:t>Could you give me an example of Bare-Metal (Hypervisor) Architecture?</a:t>
            </a:r>
          </a:p>
          <a:p>
            <a:r>
              <a:rPr lang="en-US" b="1" dirty="0" err="1"/>
              <a:t>Ans</a:t>
            </a:r>
            <a:r>
              <a:rPr lang="en-US" b="1" dirty="0"/>
              <a:t>:</a:t>
            </a:r>
            <a:r>
              <a:rPr lang="en-IN" dirty="0"/>
              <a:t> </a:t>
            </a:r>
            <a:r>
              <a:rPr lang="en-IN" b="1" dirty="0"/>
              <a:t>VMware E</a:t>
            </a:r>
            <a:r>
              <a:rPr lang="en-US" b="1" dirty="0"/>
              <a:t>SX Server</a:t>
            </a:r>
            <a:r>
              <a:rPr lang="en-US" dirty="0"/>
              <a:t> employs a hypervisor architecture on certified hardware for data center class performance. </a:t>
            </a:r>
            <a:r>
              <a:rPr lang="en-US" b="1" dirty="0" err="1"/>
              <a:t>Openstack</a:t>
            </a:r>
            <a:r>
              <a:rPr lang="en-US" dirty="0"/>
              <a:t> also supports. </a:t>
            </a:r>
            <a:endParaRPr lang="en-US" b="1" dirty="0"/>
          </a:p>
        </p:txBody>
      </p:sp>
      <p:sp>
        <p:nvSpPr>
          <p:cNvPr id="4" name="Content Placeholder 3"/>
          <p:cNvSpPr>
            <a:spLocks noGrp="1"/>
          </p:cNvSpPr>
          <p:nvPr>
            <p:ph sz="quarter" idx="10"/>
          </p:nvPr>
        </p:nvSpPr>
        <p:spPr/>
        <p:txBody>
          <a:bodyPr/>
          <a:lstStyle/>
          <a:p>
            <a:r>
              <a:rPr lang="en-US" dirty="0"/>
              <a:t>Few Questions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44</a:t>
            </a:fld>
            <a:endParaRPr lang="en-IN"/>
          </a:p>
        </p:txBody>
      </p:sp>
    </p:spTree>
    <p:extLst>
      <p:ext uri="{BB962C8B-B14F-4D97-AF65-F5344CB8AC3E}">
        <p14:creationId xmlns:p14="http://schemas.microsoft.com/office/powerpoint/2010/main" val="398533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Which hypervisor does Google Compute Engine (GCP) use for creating VMs?.</a:t>
            </a:r>
          </a:p>
          <a:p>
            <a:r>
              <a:rPr lang="en-US" dirty="0"/>
              <a:t>		</a:t>
            </a:r>
            <a:r>
              <a:rPr lang="en-US" dirty="0" err="1"/>
              <a:t>Ans</a:t>
            </a:r>
            <a:r>
              <a:rPr lang="en-US" dirty="0"/>
              <a:t>: KVM</a:t>
            </a:r>
            <a:endParaRPr lang="en-US" b="1" dirty="0"/>
          </a:p>
          <a:p>
            <a:endParaRPr lang="en-US" dirty="0"/>
          </a:p>
          <a:p>
            <a:endParaRPr lang="en-US" dirty="0"/>
          </a:p>
          <a:p>
            <a:r>
              <a:rPr lang="en-US" dirty="0"/>
              <a:t>Which hypervisor does AWS use for creating VMs?.</a:t>
            </a:r>
          </a:p>
          <a:p>
            <a:r>
              <a:rPr lang="en-US" dirty="0"/>
              <a:t>		</a:t>
            </a:r>
            <a:r>
              <a:rPr lang="en-US" dirty="0" err="1"/>
              <a:t>Ans</a:t>
            </a:r>
            <a:r>
              <a:rPr lang="en-US" dirty="0"/>
              <a:t>: Modified </a:t>
            </a:r>
            <a:r>
              <a:rPr lang="en-US" dirty="0" err="1"/>
              <a:t>verisions</a:t>
            </a:r>
            <a:r>
              <a:rPr lang="en-US" dirty="0"/>
              <a:t> of KVM (Nitro)</a:t>
            </a:r>
            <a:endParaRPr lang="en-IN" dirty="0"/>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720962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What problems we face with the current virtualization techniques?</a:t>
            </a:r>
          </a:p>
          <a:p>
            <a:endParaRPr lang="en-US" dirty="0"/>
          </a:p>
          <a:p>
            <a:r>
              <a:rPr lang="en-US" b="1" dirty="0" err="1"/>
              <a:t>Ans</a:t>
            </a:r>
            <a:r>
              <a:rPr lang="en-US" b="1" dirty="0"/>
              <a:t>:</a:t>
            </a:r>
          </a:p>
          <a:p>
            <a:pPr marL="342900" indent="-342900">
              <a:buFont typeface="Arial" panose="020B0604020202020204" pitchFamily="34" charset="0"/>
              <a:buChar char="•"/>
            </a:pPr>
            <a:r>
              <a:rPr lang="en-US" dirty="0"/>
              <a:t>Portability of one application from one environment to another across several devices.</a:t>
            </a:r>
          </a:p>
          <a:p>
            <a:pPr marL="342900" indent="-342900">
              <a:buFont typeface="Arial" panose="020B0604020202020204" pitchFamily="34" charset="0"/>
              <a:buChar char="•"/>
            </a:pPr>
            <a:r>
              <a:rPr lang="en-US" dirty="0"/>
              <a:t>Challenges in Software build up (redeployment or reconfiguration or recompilation of the software whenever we want to ship one package from one environment to other.)</a:t>
            </a:r>
          </a:p>
          <a:p>
            <a:pPr marL="342900" indent="-342900">
              <a:buFont typeface="Arial" panose="020B0604020202020204" pitchFamily="34" charset="0"/>
              <a:buChar char="•"/>
            </a:pPr>
            <a:r>
              <a:rPr lang="en-US" dirty="0"/>
              <a:t>More booting time for virtual machines to start.</a:t>
            </a:r>
          </a:p>
          <a:p>
            <a:pPr marL="342900" indent="-342900">
              <a:buFont typeface="Arial" panose="020B0604020202020204" pitchFamily="34" charset="0"/>
              <a:buChar char="•"/>
            </a:pPr>
            <a:r>
              <a:rPr lang="en-US" dirty="0"/>
              <a:t>Possibility of more resource wastage.</a:t>
            </a:r>
          </a:p>
          <a:p>
            <a:pPr marL="342900" indent="-342900">
              <a:buFont typeface="Arial" panose="020B0604020202020204" pitchFamily="34" charset="0"/>
              <a:buChar char="•"/>
            </a:pPr>
            <a:endParaRPr lang="en-US" dirty="0"/>
          </a:p>
          <a:p>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46</a:t>
            </a:fld>
            <a:endParaRPr lang="en-IN"/>
          </a:p>
        </p:txBody>
      </p:sp>
    </p:spTree>
    <p:extLst>
      <p:ext uri="{BB962C8B-B14F-4D97-AF65-F5344CB8AC3E}">
        <p14:creationId xmlns:p14="http://schemas.microsoft.com/office/powerpoint/2010/main" val="394082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2"/>
          <a:srcRect/>
          <a:stretch>
            <a:fillRect/>
          </a:stretch>
        </p:blipFill>
        <p:spPr bwMode="auto">
          <a:xfrm>
            <a:off x="1809720" y="1367352"/>
            <a:ext cx="8858280" cy="5133483"/>
          </a:xfrm>
          <a:prstGeom prst="rect">
            <a:avLst/>
          </a:prstGeom>
          <a:noFill/>
          <a:ln w="9525">
            <a:noFill/>
            <a:miter lim="800000"/>
            <a:headEnd/>
            <a:tailEnd/>
          </a:ln>
          <a:effectLst/>
        </p:spPr>
      </p:pic>
      <p:sp>
        <p:nvSpPr>
          <p:cNvPr id="4" name="TextBox 3"/>
          <p:cNvSpPr txBox="1"/>
          <p:nvPr/>
        </p:nvSpPr>
        <p:spPr>
          <a:xfrm>
            <a:off x="3452794" y="500043"/>
            <a:ext cx="6544034" cy="5847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r>
              <a:rPr lang="en-IN" sz="3200" b="1" dirty="0">
                <a:solidFill>
                  <a:srgbClr val="000000"/>
                </a:solidFill>
              </a:rPr>
              <a:t>Current Problem the Industry is facing</a:t>
            </a:r>
            <a:endParaRPr lang="en-IN" sz="32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3960690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http://devops.com/wp-content/uploads/2014/11/docker-644x300.jpg"/>
          <p:cNvPicPr>
            <a:picLocks noChangeAspect="1" noChangeArrowheads="1"/>
          </p:cNvPicPr>
          <p:nvPr/>
        </p:nvPicPr>
        <p:blipFill>
          <a:blip r:embed="rId3"/>
          <a:srcRect/>
          <a:stretch>
            <a:fillRect/>
          </a:stretch>
        </p:blipFill>
        <p:spPr bwMode="auto">
          <a:xfrm>
            <a:off x="1524000" y="1333816"/>
            <a:ext cx="9098269" cy="3920355"/>
          </a:xfrm>
          <a:prstGeom prst="rect">
            <a:avLst/>
          </a:prstGeom>
          <a:noFill/>
        </p:spPr>
      </p:pic>
      <p:sp>
        <p:nvSpPr>
          <p:cNvPr id="3" name="TextBox 2"/>
          <p:cNvSpPr txBox="1"/>
          <p:nvPr/>
        </p:nvSpPr>
        <p:spPr>
          <a:xfrm>
            <a:off x="319315" y="5805715"/>
            <a:ext cx="10836813" cy="369332"/>
          </a:xfrm>
          <a:prstGeom prst="rect">
            <a:avLst/>
          </a:prstGeom>
          <a:noFill/>
        </p:spPr>
        <p:txBody>
          <a:bodyPr wrap="none" rtlCol="0">
            <a:spAutoFit/>
          </a:bodyPr>
          <a:lstStyle/>
          <a:p>
            <a:r>
              <a:rPr lang="en-US" b="1" dirty="0"/>
              <a:t>Reference: Getting Started with Docker by Author: Christopher M. Judd (For detailed information about </a:t>
            </a:r>
            <a:r>
              <a:rPr lang="en-US" b="1" dirty="0" err="1"/>
              <a:t>dockers</a:t>
            </a:r>
            <a:r>
              <a:rPr lang="en-US" b="1" dirty="0"/>
              <a:t>)</a:t>
            </a:r>
            <a:endParaRPr lang="en-IN" b="1" dirty="0"/>
          </a:p>
        </p:txBody>
      </p:sp>
    </p:spTree>
    <p:extLst>
      <p:ext uri="{BB962C8B-B14F-4D97-AF65-F5344CB8AC3E}">
        <p14:creationId xmlns:p14="http://schemas.microsoft.com/office/powerpoint/2010/main" val="89847132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Why Dockers are required?</a:t>
            </a:r>
          </a:p>
          <a:p>
            <a:endParaRPr lang="en-US" dirty="0"/>
          </a:p>
          <a:p>
            <a:endParaRPr lang="en-US" dirty="0"/>
          </a:p>
          <a:p>
            <a:endParaRPr lang="en-IN" dirty="0"/>
          </a:p>
        </p:txBody>
      </p:sp>
      <p:sp>
        <p:nvSpPr>
          <p:cNvPr id="3" name="Slide Number Placeholder 2"/>
          <p:cNvSpPr>
            <a:spLocks noGrp="1"/>
          </p:cNvSpPr>
          <p:nvPr>
            <p:ph type="sldNum" sz="quarter" idx="2"/>
          </p:nvPr>
        </p:nvSpPr>
        <p:spPr/>
        <p:txBody>
          <a:bodyPr/>
          <a:lstStyle/>
          <a:p>
            <a:pPr lvl="0"/>
            <a:fld id="{86CB4B4D-7CA3-9044-876B-883B54F8677D}" type="slidenum">
              <a:rPr lang="en-IN" smtClean="0"/>
              <a:pPr lvl="0"/>
              <a:t>49</a:t>
            </a:fld>
            <a:endParaRPr lang="en-IN"/>
          </a:p>
        </p:txBody>
      </p:sp>
    </p:spTree>
    <p:extLst>
      <p:ext uri="{BB962C8B-B14F-4D97-AF65-F5344CB8AC3E}">
        <p14:creationId xmlns:p14="http://schemas.microsoft.com/office/powerpoint/2010/main" val="2794167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normAutofit fontScale="92500" lnSpcReduction="20000"/>
          </a:bodyPr>
          <a:lstStyle/>
          <a:p>
            <a:pPr algn="l"/>
            <a:r>
              <a:rPr lang="en-US" b="1" i="0" dirty="0">
                <a:solidFill>
                  <a:srgbClr val="565656"/>
                </a:solidFill>
                <a:effectLst/>
                <a:latin typeface="metropolislight"/>
              </a:rPr>
              <a:t>Partitioning</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Run multiple operating systems on one physical machine.</a:t>
            </a:r>
          </a:p>
          <a:p>
            <a:pPr algn="l">
              <a:buFont typeface="Arial" panose="020B0604020202020204" pitchFamily="34" charset="0"/>
              <a:buChar char="•"/>
            </a:pPr>
            <a:r>
              <a:rPr lang="en-US" b="0" i="0" dirty="0">
                <a:solidFill>
                  <a:srgbClr val="565656"/>
                </a:solidFill>
                <a:effectLst/>
                <a:latin typeface="metropolislight"/>
              </a:rPr>
              <a:t>Divide system resources between virtual machines.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Isolation</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Provide fault and security isolation at the hardware level.</a:t>
            </a:r>
          </a:p>
          <a:p>
            <a:pPr algn="l">
              <a:buFont typeface="Arial" panose="020B0604020202020204" pitchFamily="34" charset="0"/>
              <a:buChar char="•"/>
            </a:pPr>
            <a:r>
              <a:rPr lang="en-US" b="0" i="0" dirty="0">
                <a:solidFill>
                  <a:srgbClr val="565656"/>
                </a:solidFill>
                <a:effectLst/>
                <a:latin typeface="metropolislight"/>
              </a:rPr>
              <a:t>Preserve performance with advanced resource controls.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Encapsulation</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Save the entire state of a virtual machine to files.</a:t>
            </a:r>
          </a:p>
          <a:p>
            <a:pPr algn="l">
              <a:buFont typeface="Arial" panose="020B0604020202020204" pitchFamily="34" charset="0"/>
              <a:buChar char="•"/>
            </a:pPr>
            <a:r>
              <a:rPr lang="en-US" b="0" i="0" dirty="0">
                <a:solidFill>
                  <a:srgbClr val="565656"/>
                </a:solidFill>
                <a:effectLst/>
                <a:latin typeface="metropolislight"/>
              </a:rPr>
              <a:t>Move and copy virtual machines as easily as moving and copying files.</a:t>
            </a:r>
          </a:p>
          <a:p>
            <a:pPr algn="l"/>
            <a:endParaRPr lang="en-US" b="1" i="0" dirty="0">
              <a:solidFill>
                <a:srgbClr val="565656"/>
              </a:solidFill>
              <a:effectLst/>
              <a:latin typeface="metropolislight"/>
            </a:endParaRPr>
          </a:p>
          <a:p>
            <a:pPr algn="l"/>
            <a:r>
              <a:rPr lang="en-US" b="1" i="0" dirty="0">
                <a:solidFill>
                  <a:srgbClr val="565656"/>
                </a:solidFill>
                <a:effectLst/>
                <a:latin typeface="metropolislight"/>
              </a:rPr>
              <a:t>Hardware Independence</a:t>
            </a:r>
            <a:endParaRPr lang="en-US" b="0" i="0" dirty="0">
              <a:solidFill>
                <a:srgbClr val="565656"/>
              </a:solidFill>
              <a:effectLst/>
              <a:latin typeface="metropolislight"/>
            </a:endParaRPr>
          </a:p>
          <a:p>
            <a:pPr algn="l">
              <a:buFont typeface="Arial" panose="020B0604020202020204" pitchFamily="34" charset="0"/>
              <a:buChar char="•"/>
            </a:pPr>
            <a:r>
              <a:rPr lang="en-US" b="0" i="0" dirty="0">
                <a:solidFill>
                  <a:srgbClr val="565656"/>
                </a:solidFill>
                <a:effectLst/>
                <a:latin typeface="metropolislight"/>
              </a:rPr>
              <a:t>Provision or migrate any virtual machine to any physical server.</a:t>
            </a:r>
          </a:p>
          <a:p>
            <a:br>
              <a:rPr lang="en-US" dirty="0"/>
            </a:br>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Key Properties of Virtualization</a:t>
            </a:r>
          </a:p>
        </p:txBody>
      </p:sp>
    </p:spTree>
    <p:extLst>
      <p:ext uri="{BB962C8B-B14F-4D97-AF65-F5344CB8AC3E}">
        <p14:creationId xmlns:p14="http://schemas.microsoft.com/office/powerpoint/2010/main" val="1464434641"/>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pPr marL="0" indent="0"/>
            <a:r>
              <a:rPr lang="en-US" dirty="0"/>
              <a:t>Docker is a software platform that allows you to build, test, and deploy applications quickly.</a:t>
            </a:r>
          </a:p>
          <a:p>
            <a:pPr marL="0" indent="0"/>
            <a:r>
              <a:rPr lang="en-US" dirty="0"/>
              <a:t>It is mainly for:</a:t>
            </a:r>
          </a:p>
          <a:p>
            <a:pPr marL="342900" indent="-342900">
              <a:buFont typeface="Arial" panose="020B0604020202020204" pitchFamily="34" charset="0"/>
              <a:buChar char="•"/>
            </a:pPr>
            <a:r>
              <a:rPr lang="en-US" dirty="0"/>
              <a:t>Application Level Virtualization</a:t>
            </a:r>
          </a:p>
          <a:p>
            <a:pPr marL="342900" indent="-342900">
              <a:buFont typeface="Arial" panose="020B0604020202020204" pitchFamily="34" charset="0"/>
              <a:buChar char="•"/>
            </a:pPr>
            <a:r>
              <a:rPr lang="en-US" dirty="0"/>
              <a:t>Build once, deploy anywhere and run any where.</a:t>
            </a:r>
          </a:p>
          <a:p>
            <a:pPr marL="342900" indent="-342900">
              <a:buFont typeface="Arial" panose="020B0604020202020204" pitchFamily="34" charset="0"/>
              <a:buChar char="•"/>
            </a:pPr>
            <a:r>
              <a:rPr lang="en-US" dirty="0"/>
              <a:t>Better collaboration while development of applications.</a:t>
            </a:r>
          </a:p>
          <a:p>
            <a:pPr marL="342900" indent="-342900">
              <a:buFont typeface="Arial" panose="020B0604020202020204" pitchFamily="34" charset="0"/>
              <a:buChar char="•"/>
            </a:pPr>
            <a:r>
              <a:rPr lang="en-US" dirty="0"/>
              <a:t>A single host can run several applications for proper utilization of resources.</a:t>
            </a:r>
          </a:p>
          <a:p>
            <a:pPr marL="0" indent="0"/>
            <a:r>
              <a:rPr lang="en-US" dirty="0"/>
              <a:t>Note1 : Docker enables developers to easily </a:t>
            </a:r>
            <a:r>
              <a:rPr lang="en-US" b="1" dirty="0"/>
              <a:t>pack, ship, and run any application as a lightweight, portable, self-sufficient container, which can run virtually anywhere.</a:t>
            </a:r>
            <a:r>
              <a:rPr lang="en-US" dirty="0"/>
              <a:t> </a:t>
            </a:r>
          </a:p>
          <a:p>
            <a:pPr marL="0" indent="0"/>
            <a:r>
              <a:rPr lang="en-US" dirty="0"/>
              <a:t>Note 2: The whole idea of Docker is for developers to easily develop applications, ship them into containers which can then be deployed anywhere.</a:t>
            </a:r>
            <a:endParaRPr lang="en-US" b="1" dirty="0"/>
          </a:p>
          <a:p>
            <a:pPr marL="342900" indent="-342900">
              <a:buFont typeface="Arial" panose="020B0604020202020204" pitchFamily="34" charset="0"/>
              <a:buChar char="•"/>
            </a:pPr>
            <a:endParaRPr lang="en-IN" dirty="0"/>
          </a:p>
          <a:p>
            <a:pPr marL="0" indent="0"/>
            <a:endParaRPr lang="en-US" dirty="0"/>
          </a:p>
          <a:p>
            <a:pPr marL="0" indent="0"/>
            <a:endParaRPr lang="en-US" dirty="0"/>
          </a:p>
          <a:p>
            <a:pPr marL="342900" indent="-342900">
              <a:buFont typeface="Arial" panose="020B0604020202020204" pitchFamily="34" charset="0"/>
              <a:buChar char="•"/>
            </a:pPr>
            <a:endParaRPr lang="en-IN" dirty="0"/>
          </a:p>
        </p:txBody>
      </p:sp>
      <p:sp>
        <p:nvSpPr>
          <p:cNvPr id="5" name="Content Placeholder 4"/>
          <p:cNvSpPr>
            <a:spLocks noGrp="1"/>
          </p:cNvSpPr>
          <p:nvPr>
            <p:ph sz="quarter" idx="10"/>
          </p:nvPr>
        </p:nvSpPr>
        <p:spPr/>
        <p:txBody>
          <a:bodyPr/>
          <a:lstStyle/>
          <a:p>
            <a:r>
              <a:rPr lang="en-US" dirty="0"/>
              <a:t>Why Dockers are required?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50</a:t>
            </a:fld>
            <a:endParaRPr lang="en-IN"/>
          </a:p>
        </p:txBody>
      </p:sp>
    </p:spTree>
    <p:extLst>
      <p:ext uri="{BB962C8B-B14F-4D97-AF65-F5344CB8AC3E}">
        <p14:creationId xmlns:p14="http://schemas.microsoft.com/office/powerpoint/2010/main" val="3233336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US" dirty="0"/>
              <a:t>It is an open-source project that automates the deployment of applications inside software containers.</a:t>
            </a:r>
            <a:endParaRPr lang="en-IN" dirty="0"/>
          </a:p>
          <a:p>
            <a:pPr>
              <a:buFont typeface="Arial" pitchFamily="34" charset="0"/>
              <a:buChar char="•"/>
            </a:pPr>
            <a:r>
              <a:rPr lang="en-IN" dirty="0"/>
              <a:t>All applications have their own dependencies, which include both software and hardware resources.</a:t>
            </a:r>
          </a:p>
          <a:p>
            <a:pPr>
              <a:buFont typeface="Arial" pitchFamily="34" charset="0"/>
              <a:buChar char="•"/>
            </a:pPr>
            <a:r>
              <a:rPr lang="en-IN" b="1" dirty="0"/>
              <a:t>Docker is a mechanism that helps in isolating the dependencies per each application by packing them into containers. </a:t>
            </a:r>
          </a:p>
          <a:p>
            <a:pPr>
              <a:buFont typeface="Arial" pitchFamily="34" charset="0"/>
              <a:buChar char="•"/>
            </a:pPr>
            <a:r>
              <a:rPr lang="en-IN" dirty="0"/>
              <a:t>In terms of technology, it provides  portability by running the same applications in different environments. </a:t>
            </a:r>
          </a:p>
          <a:p>
            <a:pPr>
              <a:buFont typeface="Arial" pitchFamily="34" charset="0"/>
              <a:buChar char="•"/>
            </a:pPr>
            <a:r>
              <a:rPr lang="en-IN" dirty="0"/>
              <a:t>Containers are scalable and safer to use and deploy as compared to regular approaches.</a:t>
            </a:r>
          </a:p>
          <a:p>
            <a:pPr marL="0" indent="0"/>
            <a:r>
              <a:rPr lang="en-US" dirty="0"/>
              <a:t>Note: The Dockers can also be called as container-based virtualization or Lightweight virtualization.</a:t>
            </a:r>
          </a:p>
          <a:p>
            <a:pPr>
              <a:buFont typeface="Arial" pitchFamily="34" charset="0"/>
              <a:buChar char="•"/>
            </a:pPr>
            <a:endParaRPr lang="en-IN" b="1" dirty="0"/>
          </a:p>
        </p:txBody>
      </p:sp>
      <p:sp>
        <p:nvSpPr>
          <p:cNvPr id="120834" name="AutoShape 2" descr="https://docs.docker.com/dist/assets/images/logo.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0835" name="Picture 3" descr="C:\Users\BITS9\Desktop\logo.png"/>
          <p:cNvPicPr>
            <a:picLocks noChangeAspect="1" noChangeArrowheads="1"/>
          </p:cNvPicPr>
          <p:nvPr/>
        </p:nvPicPr>
        <p:blipFill>
          <a:blip r:embed="rId2"/>
          <a:srcRect/>
          <a:stretch>
            <a:fillRect/>
          </a:stretch>
        </p:blipFill>
        <p:spPr bwMode="auto">
          <a:xfrm>
            <a:off x="8797485" y="5944508"/>
            <a:ext cx="2771775" cy="666750"/>
          </a:xfrm>
          <a:prstGeom prst="rect">
            <a:avLst/>
          </a:prstGeom>
          <a:noFill/>
        </p:spPr>
      </p:pic>
      <p:sp>
        <p:nvSpPr>
          <p:cNvPr id="4" name="Rectangle 3"/>
          <p:cNvSpPr/>
          <p:nvPr/>
        </p:nvSpPr>
        <p:spPr>
          <a:xfrm>
            <a:off x="3818957" y="293172"/>
            <a:ext cx="1871538" cy="707886"/>
          </a:xfrm>
          <a:prstGeom prst="rect">
            <a:avLst/>
          </a:prstGeom>
        </p:spPr>
        <p:txBody>
          <a:bodyPr wrap="none">
            <a:spAutoFit/>
          </a:bodyPr>
          <a:lstStyle/>
          <a:p>
            <a:r>
              <a:rPr lang="en-IN" sz="4000" b="1" dirty="0"/>
              <a:t>Dockers</a:t>
            </a:r>
          </a:p>
        </p:txBody>
      </p:sp>
    </p:spTree>
    <p:extLst>
      <p:ext uri="{BB962C8B-B14F-4D97-AF65-F5344CB8AC3E}">
        <p14:creationId xmlns:p14="http://schemas.microsoft.com/office/powerpoint/2010/main" val="264714663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493838"/>
            <a:ext cx="6481778" cy="5364163"/>
          </a:xfrm>
        </p:spPr>
        <p:txBody>
          <a:bodyPr>
            <a:normAutofit/>
          </a:bodyPr>
          <a:lstStyle/>
          <a:p>
            <a:pPr>
              <a:buFont typeface="Arial" pitchFamily="34" charset="0"/>
              <a:buChar char="•"/>
            </a:pPr>
            <a:r>
              <a:rPr lang="en-IN" dirty="0"/>
              <a:t>Virtual machines have a full OS with its own memory management installed with the associated overhead of virtual device drivers.</a:t>
            </a:r>
          </a:p>
          <a:p>
            <a:pPr>
              <a:buFont typeface="Arial" pitchFamily="34" charset="0"/>
              <a:buChar char="•"/>
            </a:pPr>
            <a:r>
              <a:rPr lang="en-IN" dirty="0"/>
              <a:t>Docker containers are executed with the Docker engine rather than the hypervisor. </a:t>
            </a:r>
          </a:p>
          <a:p>
            <a:pPr>
              <a:buFont typeface="Arial" pitchFamily="34" charset="0"/>
              <a:buChar char="•"/>
            </a:pPr>
            <a:r>
              <a:rPr lang="en-IN" dirty="0"/>
              <a:t>Containers are therefore smaller than Virtual Machines and enable faster start up with better performance, less isolation and greater compatibility possible due to sharing of the host’s kernel.</a:t>
            </a:r>
          </a:p>
        </p:txBody>
      </p:sp>
      <p:sp>
        <p:nvSpPr>
          <p:cNvPr id="3" name="Rectangle 2"/>
          <p:cNvSpPr/>
          <p:nvPr/>
        </p:nvSpPr>
        <p:spPr>
          <a:xfrm>
            <a:off x="856343" y="142852"/>
            <a:ext cx="9168747" cy="1077218"/>
          </a:xfrm>
          <a:prstGeom prst="rect">
            <a:avLst/>
          </a:prstGeom>
        </p:spPr>
        <p:txBody>
          <a:bodyPr wrap="square">
            <a:spAutoFit/>
          </a:bodyPr>
          <a:lstStyle/>
          <a:p>
            <a:r>
              <a:rPr lang="en-IN" sz="3200" b="1" dirty="0"/>
              <a:t>How are Docker Containers different from a Virtual Machine?</a:t>
            </a:r>
            <a:endParaRPr lang="en-IN" sz="32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369207702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Ref: https://aws.amazon.com/docker/</a:t>
            </a:r>
          </a:p>
        </p:txBody>
      </p:sp>
      <p:sp>
        <p:nvSpPr>
          <p:cNvPr id="4" name="Rectangle 3"/>
          <p:cNvSpPr/>
          <p:nvPr/>
        </p:nvSpPr>
        <p:spPr>
          <a:xfrm>
            <a:off x="1895672" y="153967"/>
            <a:ext cx="7500990" cy="1077218"/>
          </a:xfrm>
          <a:prstGeom prst="rect">
            <a:avLst/>
          </a:prstGeom>
        </p:spPr>
        <p:txBody>
          <a:bodyPr wrap="square">
            <a:spAutoFit/>
          </a:bodyPr>
          <a:lstStyle/>
          <a:p>
            <a:r>
              <a:rPr lang="en-IN" sz="3200" b="1" dirty="0"/>
              <a:t>How are Docker Containers different from a Virtual Machine?</a:t>
            </a:r>
            <a:endParaRPr lang="en-IN" sz="3200" dirty="0"/>
          </a:p>
        </p:txBody>
      </p:sp>
      <p:pic>
        <p:nvPicPr>
          <p:cNvPr id="6" name="Picture 5"/>
          <p:cNvPicPr>
            <a:picLocks noChangeAspect="1"/>
          </p:cNvPicPr>
          <p:nvPr/>
        </p:nvPicPr>
        <p:blipFill>
          <a:blip r:embed="rId2"/>
          <a:stretch>
            <a:fillRect/>
          </a:stretch>
        </p:blipFill>
        <p:spPr>
          <a:xfrm>
            <a:off x="1199615" y="1493838"/>
            <a:ext cx="8893104" cy="3952298"/>
          </a:xfrm>
          <a:prstGeom prst="rect">
            <a:avLst/>
          </a:prstGeom>
        </p:spPr>
      </p:pic>
    </p:spTree>
    <p:extLst>
      <p:ext uri="{BB962C8B-B14F-4D97-AF65-F5344CB8AC3E}">
        <p14:creationId xmlns:p14="http://schemas.microsoft.com/office/powerpoint/2010/main" val="345963470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400" y="150125"/>
            <a:ext cx="10839355" cy="830997"/>
          </a:xfrm>
          <a:prstGeom prst="rect">
            <a:avLst/>
          </a:prstGeom>
          <a:noFill/>
        </p:spPr>
        <p:txBody>
          <a:bodyPr wrap="square" rtlCol="0">
            <a:spAutoFit/>
          </a:bodyPr>
          <a:lstStyle/>
          <a:p>
            <a:r>
              <a:rPr lang="en-US" sz="4800" dirty="0"/>
              <a:t>Docker Architecture</a:t>
            </a:r>
            <a:endParaRPr lang="en-IN" sz="4800" dirty="0"/>
          </a:p>
        </p:txBody>
      </p:sp>
      <p:pic>
        <p:nvPicPr>
          <p:cNvPr id="5" name="Picture 4"/>
          <p:cNvPicPr>
            <a:picLocks noChangeAspect="1"/>
          </p:cNvPicPr>
          <p:nvPr/>
        </p:nvPicPr>
        <p:blipFill>
          <a:blip r:embed="rId2"/>
          <a:stretch>
            <a:fillRect/>
          </a:stretch>
        </p:blipFill>
        <p:spPr>
          <a:xfrm>
            <a:off x="1255593" y="1903304"/>
            <a:ext cx="9990161" cy="3924848"/>
          </a:xfrm>
          <a:prstGeom prst="rect">
            <a:avLst/>
          </a:prstGeom>
        </p:spPr>
      </p:pic>
    </p:spTree>
    <p:extLst>
      <p:ext uri="{BB962C8B-B14F-4D97-AF65-F5344CB8AC3E}">
        <p14:creationId xmlns:p14="http://schemas.microsoft.com/office/powerpoint/2010/main" val="257883830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b="1" dirty="0"/>
              <a:t>Image: </a:t>
            </a:r>
            <a:r>
              <a:rPr lang="en-US" dirty="0"/>
              <a:t>An </a:t>
            </a:r>
            <a:r>
              <a:rPr lang="en-US" i="1" dirty="0"/>
              <a:t>image</a:t>
            </a:r>
            <a:r>
              <a:rPr lang="en-US" dirty="0"/>
              <a:t> is a read-only template with instructions for creating a Docker container. For example, build an image which is based on the </a:t>
            </a:r>
            <a:r>
              <a:rPr lang="en-US" dirty="0" err="1"/>
              <a:t>ubuntu</a:t>
            </a:r>
            <a:r>
              <a:rPr lang="en-US" dirty="0"/>
              <a:t> image, but install the Apache web server and our application, as well as the configuration details needed to make our application run. </a:t>
            </a:r>
          </a:p>
          <a:p>
            <a:endParaRPr lang="en-US" dirty="0"/>
          </a:p>
          <a:p>
            <a:r>
              <a:rPr lang="en-US" dirty="0"/>
              <a:t>Note: You might create your own images or you might only use those created by others and published in a registry.</a:t>
            </a:r>
          </a:p>
          <a:p>
            <a:endParaRPr lang="en-US" dirty="0"/>
          </a:p>
          <a:p>
            <a:r>
              <a:rPr lang="en-US" b="1" dirty="0"/>
              <a:t>Container:</a:t>
            </a:r>
          </a:p>
          <a:p>
            <a:r>
              <a:rPr lang="en-US" b="1" dirty="0"/>
              <a:t>   - </a:t>
            </a:r>
            <a:r>
              <a:rPr lang="en-US" dirty="0"/>
              <a:t>Docker provides the ability to package and run an application in a loosely isolated environment called a container.</a:t>
            </a:r>
            <a:endParaRPr lang="en-US" b="1" dirty="0"/>
          </a:p>
          <a:p>
            <a:r>
              <a:rPr lang="en-US" dirty="0"/>
              <a:t>   - A container is a runnable instance of an image. You can create, start, stop, move, or delete a container using the Docker API or CLI. </a:t>
            </a:r>
          </a:p>
          <a:p>
            <a:r>
              <a:rPr lang="en-US" b="1" dirty="0"/>
              <a:t>    -</a:t>
            </a:r>
            <a:r>
              <a:rPr lang="en-US" dirty="0"/>
              <a:t>We can connect a container to one or more networks, attach storage to it, or even create a new image based on its current state.</a:t>
            </a:r>
            <a:endParaRPr lang="en-US" b="1" dirty="0"/>
          </a:p>
        </p:txBody>
      </p:sp>
      <p:sp>
        <p:nvSpPr>
          <p:cNvPr id="3" name="TextBox 2"/>
          <p:cNvSpPr txBox="1"/>
          <p:nvPr/>
        </p:nvSpPr>
        <p:spPr>
          <a:xfrm>
            <a:off x="406400" y="368490"/>
            <a:ext cx="6226412" cy="769441"/>
          </a:xfrm>
          <a:prstGeom prst="rect">
            <a:avLst/>
          </a:prstGeom>
          <a:noFill/>
        </p:spPr>
        <p:txBody>
          <a:bodyPr wrap="square" rtlCol="0">
            <a:spAutoFit/>
          </a:bodyPr>
          <a:lstStyle/>
          <a:p>
            <a:r>
              <a:rPr lang="en-US" sz="4400" b="1" dirty="0"/>
              <a:t>Image and Container</a:t>
            </a:r>
            <a:endParaRPr lang="en-IN" sz="4400" b="1" dirty="0"/>
          </a:p>
        </p:txBody>
      </p:sp>
    </p:spTree>
    <p:extLst>
      <p:ext uri="{BB962C8B-B14F-4D97-AF65-F5344CB8AC3E}">
        <p14:creationId xmlns:p14="http://schemas.microsoft.com/office/powerpoint/2010/main" val="347676767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Docker for Mac</a:t>
            </a:r>
            <a:r>
              <a:rPr lang="en-US" dirty="0"/>
              <a:t> − To run Docker containers on the Mac OS.</a:t>
            </a:r>
          </a:p>
          <a:p>
            <a:r>
              <a:rPr lang="en-US" b="1" dirty="0"/>
              <a:t>Docker for Linux</a:t>
            </a:r>
            <a:r>
              <a:rPr lang="en-US" dirty="0"/>
              <a:t> − To run Docker containers on the Linux OS.</a:t>
            </a:r>
          </a:p>
          <a:p>
            <a:r>
              <a:rPr lang="en-US" b="1" dirty="0"/>
              <a:t>Docker for Windows</a:t>
            </a:r>
            <a:r>
              <a:rPr lang="en-US" dirty="0"/>
              <a:t> − To run Docker containers on the Windows OS.</a:t>
            </a:r>
          </a:p>
          <a:p>
            <a:r>
              <a:rPr lang="en-US" b="1" dirty="0"/>
              <a:t>Docker Engine</a:t>
            </a:r>
            <a:r>
              <a:rPr lang="en-US" dirty="0"/>
              <a:t> − For building Docker images and creating Docker containers.</a:t>
            </a:r>
          </a:p>
          <a:p>
            <a:r>
              <a:rPr lang="en-US" b="1" dirty="0"/>
              <a:t>Docker Hub</a:t>
            </a:r>
            <a:r>
              <a:rPr lang="en-US" dirty="0"/>
              <a:t> − It is the registry which is used to host various Docker images.</a:t>
            </a:r>
          </a:p>
          <a:p>
            <a:r>
              <a:rPr lang="en-US" b="1" dirty="0"/>
              <a:t>Docker Compose</a:t>
            </a:r>
            <a:r>
              <a:rPr lang="en-US" dirty="0"/>
              <a:t> − This is used to define applications using multiple Docker containers.</a:t>
            </a:r>
          </a:p>
          <a:p>
            <a:endParaRPr lang="en-US" b="1" dirty="0"/>
          </a:p>
          <a:p>
            <a:endParaRPr lang="en-US" dirty="0"/>
          </a:p>
          <a:p>
            <a:endParaRPr lang="en-IN" dirty="0"/>
          </a:p>
        </p:txBody>
      </p:sp>
      <p:sp>
        <p:nvSpPr>
          <p:cNvPr id="5" name="Content Placeholder 4"/>
          <p:cNvSpPr>
            <a:spLocks noGrp="1"/>
          </p:cNvSpPr>
          <p:nvPr>
            <p:ph sz="quarter" idx="10"/>
          </p:nvPr>
        </p:nvSpPr>
        <p:spPr/>
        <p:txBody>
          <a:bodyPr/>
          <a:lstStyle/>
          <a:p>
            <a:r>
              <a:rPr lang="en-US" dirty="0"/>
              <a:t>Docker Components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56</a:t>
            </a:fld>
            <a:endParaRPr lang="en-IN"/>
          </a:p>
        </p:txBody>
      </p:sp>
    </p:spTree>
    <p:extLst>
      <p:ext uri="{BB962C8B-B14F-4D97-AF65-F5344CB8AC3E}">
        <p14:creationId xmlns:p14="http://schemas.microsoft.com/office/powerpoint/2010/main" val="3007607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IN" dirty="0"/>
              <a:t>It has the ability to reduce the </a:t>
            </a:r>
            <a:r>
              <a:rPr lang="en-US" dirty="0"/>
              <a:t>size of development by providing a smaller footprint of the operating system via </a:t>
            </a:r>
            <a:r>
              <a:rPr lang="en-IN" dirty="0"/>
              <a:t>containers.</a:t>
            </a:r>
          </a:p>
          <a:p>
            <a:pPr marL="342900" indent="-342900">
              <a:buFont typeface="Arial" panose="020B0604020202020204" pitchFamily="34" charset="0"/>
              <a:buChar char="•"/>
            </a:pPr>
            <a:r>
              <a:rPr lang="en-US" dirty="0"/>
              <a:t>Can be deployed anywhere, on any physical machine (Mobile, System, Server), virtual machine and even in cloud.</a:t>
            </a:r>
          </a:p>
          <a:p>
            <a:pPr marL="342900" indent="-342900">
              <a:buFont typeface="Arial" panose="020B0604020202020204" pitchFamily="34" charset="0"/>
              <a:buChar char="•"/>
            </a:pPr>
            <a:r>
              <a:rPr lang="en-US" dirty="0"/>
              <a:t>Higher scalability since containers are lightweight.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4" name="Rectangle 3"/>
          <p:cNvSpPr/>
          <p:nvPr/>
        </p:nvSpPr>
        <p:spPr>
          <a:xfrm>
            <a:off x="1881158" y="357167"/>
            <a:ext cx="7500990" cy="646331"/>
          </a:xfrm>
          <a:prstGeom prst="rect">
            <a:avLst/>
          </a:prstGeom>
        </p:spPr>
        <p:txBody>
          <a:bodyPr wrap="square">
            <a:spAutoFit/>
          </a:bodyPr>
          <a:lstStyle/>
          <a:p>
            <a:r>
              <a:rPr lang="en-IN" sz="3600" b="1" dirty="0"/>
              <a:t>Docker Features</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715175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0" y="198438"/>
            <a:ext cx="7315200" cy="868362"/>
          </a:xfrm>
          <a:prstGeom prst="rect">
            <a:avLst/>
          </a:prstGeom>
        </p:spPr>
        <p:txBody>
          <a:bodyPr/>
          <a:lstStyle/>
          <a:p>
            <a:pPr algn="ctr">
              <a:defRPr/>
            </a:pPr>
            <a:r>
              <a:rPr lang="en-US" altLang="en-US" sz="3600" kern="0">
                <a:latin typeface="Calibri"/>
                <a:ea typeface="Calibri"/>
                <a:cs typeface="Calibri"/>
                <a:sym typeface="Calibri"/>
              </a:rPr>
              <a:t>Docker Container Lifecycle ……</a:t>
            </a:r>
            <a:endParaRPr lang="en-US" altLang="en-US" sz="3600" kern="0" dirty="0">
              <a:latin typeface="Calibri"/>
              <a:ea typeface="Calibri"/>
              <a:cs typeface="Calibri"/>
              <a:sym typeface="Calibri"/>
            </a:endParaRPr>
          </a:p>
        </p:txBody>
      </p:sp>
      <p:pic>
        <p:nvPicPr>
          <p:cNvPr id="116738" name="Picture 2" descr="http://blog.octo.com/wp-content/uploads/2014/01/docker-stages.png"/>
          <p:cNvPicPr>
            <a:picLocks noChangeAspect="1" noChangeArrowheads="1"/>
          </p:cNvPicPr>
          <p:nvPr/>
        </p:nvPicPr>
        <p:blipFill>
          <a:blip r:embed="rId2"/>
          <a:srcRect/>
          <a:stretch>
            <a:fillRect/>
          </a:stretch>
        </p:blipFill>
        <p:spPr bwMode="auto">
          <a:xfrm>
            <a:off x="846161" y="1282889"/>
            <a:ext cx="10044752" cy="4956007"/>
          </a:xfrm>
          <a:prstGeom prst="rect">
            <a:avLst/>
          </a:prstGeom>
          <a:noFill/>
        </p:spPr>
      </p:pic>
    </p:spTree>
    <p:extLst>
      <p:ext uri="{BB962C8B-B14F-4D97-AF65-F5344CB8AC3E}">
        <p14:creationId xmlns:p14="http://schemas.microsoft.com/office/powerpoint/2010/main" val="414095989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0" y="198438"/>
            <a:ext cx="7315200" cy="868362"/>
          </a:xfrm>
          <a:prstGeom prst="rect">
            <a:avLst/>
          </a:prstGeom>
        </p:spPr>
        <p:txBody>
          <a:bodyPr/>
          <a:lstStyle/>
          <a:p>
            <a:pPr algn="ctr">
              <a:defRPr/>
            </a:pPr>
            <a:r>
              <a:rPr lang="en-US" altLang="en-US" sz="3600" kern="0">
                <a:latin typeface="Calibri"/>
                <a:ea typeface="Calibri"/>
                <a:cs typeface="Calibri"/>
                <a:sym typeface="Calibri"/>
              </a:rPr>
              <a:t>Docker Container Lifecycle ……</a:t>
            </a:r>
            <a:endParaRPr lang="en-US" altLang="en-US" sz="3600" kern="0" dirty="0">
              <a:latin typeface="Calibri"/>
              <a:ea typeface="Calibri"/>
              <a:cs typeface="Calibri"/>
              <a:sym typeface="Calibri"/>
            </a:endParaRPr>
          </a:p>
        </p:txBody>
      </p:sp>
      <p:sp>
        <p:nvSpPr>
          <p:cNvPr id="7" name="TextBox 6">
            <a:extLst>
              <a:ext uri="{FF2B5EF4-FFF2-40B4-BE49-F238E27FC236}">
                <a16:creationId xmlns:a16="http://schemas.microsoft.com/office/drawing/2014/main" id="{B76E7BF9-3B83-4761-907D-42B48BCD2873}"/>
              </a:ext>
            </a:extLst>
          </p:cNvPr>
          <p:cNvSpPr txBox="1"/>
          <p:nvPr/>
        </p:nvSpPr>
        <p:spPr>
          <a:xfrm>
            <a:off x="923925" y="1328768"/>
            <a:ext cx="9725025" cy="4524315"/>
          </a:xfrm>
          <a:prstGeom prst="rect">
            <a:avLst/>
          </a:prstGeom>
          <a:noFill/>
        </p:spPr>
        <p:txBody>
          <a:bodyPr wrap="square">
            <a:spAutoFit/>
          </a:bodyPr>
          <a:lstStyle/>
          <a:p>
            <a:pPr marL="0" indent="0">
              <a:buFontTx/>
              <a:buNone/>
            </a:pPr>
            <a:r>
              <a:rPr lang="en-IN" altLang="en-US" sz="1800" dirty="0">
                <a:solidFill>
                  <a:schemeClr val="tx1"/>
                </a:solidFill>
              </a:rPr>
              <a:t>•  The Life of a Container  </a:t>
            </a:r>
          </a:p>
          <a:p>
            <a:pPr marL="0" indent="0">
              <a:buFontTx/>
              <a:buNone/>
            </a:pPr>
            <a:r>
              <a:rPr lang="en-IN" altLang="en-US" sz="1800" dirty="0">
                <a:solidFill>
                  <a:schemeClr val="tx1"/>
                </a:solidFill>
              </a:rPr>
              <a:t>    –  Conception  </a:t>
            </a:r>
          </a:p>
          <a:p>
            <a:pPr marL="0" indent="0">
              <a:buFontTx/>
              <a:buNone/>
            </a:pPr>
            <a:r>
              <a:rPr lang="en-IN" altLang="en-US" sz="1800" dirty="0">
                <a:solidFill>
                  <a:schemeClr val="tx1"/>
                </a:solidFill>
              </a:rPr>
              <a:t>          •  </a:t>
            </a:r>
            <a:r>
              <a:rPr lang="en-IN" altLang="en-US" sz="1800" b="1" dirty="0">
                <a:solidFill>
                  <a:schemeClr val="tx1"/>
                </a:solidFill>
              </a:rPr>
              <a:t>BUILD</a:t>
            </a:r>
            <a:r>
              <a:rPr lang="en-IN" altLang="en-US" sz="1800" dirty="0">
                <a:solidFill>
                  <a:schemeClr val="tx1"/>
                </a:solidFill>
              </a:rPr>
              <a:t> an Image from a </a:t>
            </a:r>
            <a:r>
              <a:rPr lang="en-IN" altLang="en-US" sz="1800" dirty="0" err="1">
                <a:solidFill>
                  <a:schemeClr val="tx1"/>
                </a:solidFill>
              </a:rPr>
              <a:t>Dockerfile</a:t>
            </a:r>
            <a:r>
              <a:rPr lang="en-IN" altLang="en-US" sz="1800" dirty="0">
                <a:solidFill>
                  <a:schemeClr val="tx1"/>
                </a:solidFill>
              </a:rPr>
              <a:t>  </a:t>
            </a:r>
          </a:p>
          <a:p>
            <a:pPr marL="0" indent="0">
              <a:buFontTx/>
              <a:buNone/>
            </a:pPr>
            <a:r>
              <a:rPr lang="en-IN" altLang="en-US" sz="1800" dirty="0">
                <a:solidFill>
                  <a:schemeClr val="tx1"/>
                </a:solidFill>
              </a:rPr>
              <a:t>    –  Birth  </a:t>
            </a:r>
          </a:p>
          <a:p>
            <a:pPr marL="0" indent="0">
              <a:buFontTx/>
              <a:buNone/>
            </a:pPr>
            <a:r>
              <a:rPr lang="en-IN" altLang="en-US" sz="1800" dirty="0">
                <a:solidFill>
                  <a:schemeClr val="tx1"/>
                </a:solidFill>
              </a:rPr>
              <a:t>          •  </a:t>
            </a:r>
            <a:r>
              <a:rPr lang="en-IN" altLang="en-US" sz="1800" b="1" dirty="0">
                <a:solidFill>
                  <a:schemeClr val="tx1"/>
                </a:solidFill>
              </a:rPr>
              <a:t>RUN</a:t>
            </a:r>
            <a:r>
              <a:rPr lang="en-IN" altLang="en-US" sz="1800" dirty="0">
                <a:solidFill>
                  <a:schemeClr val="tx1"/>
                </a:solidFill>
              </a:rPr>
              <a:t> (</a:t>
            </a:r>
            <a:r>
              <a:rPr lang="en-IN" altLang="en-US" sz="1800" dirty="0" err="1">
                <a:solidFill>
                  <a:schemeClr val="tx1"/>
                </a:solidFill>
              </a:rPr>
              <a:t>create+start</a:t>
            </a:r>
            <a:r>
              <a:rPr lang="en-IN" altLang="en-US" sz="1800" dirty="0">
                <a:solidFill>
                  <a:schemeClr val="tx1"/>
                </a:solidFill>
              </a:rPr>
              <a:t>) a container  </a:t>
            </a:r>
          </a:p>
          <a:p>
            <a:pPr marL="0" indent="0">
              <a:buFontTx/>
              <a:buNone/>
            </a:pPr>
            <a:r>
              <a:rPr lang="en-IN" altLang="en-US" sz="1800" dirty="0">
                <a:solidFill>
                  <a:schemeClr val="tx1"/>
                </a:solidFill>
              </a:rPr>
              <a:t>    –  Reproduction  </a:t>
            </a:r>
          </a:p>
          <a:p>
            <a:pPr marL="0" indent="0">
              <a:buFontTx/>
              <a:buNone/>
            </a:pPr>
            <a:r>
              <a:rPr lang="en-IN" altLang="en-US" sz="1800" dirty="0">
                <a:solidFill>
                  <a:schemeClr val="tx1"/>
                </a:solidFill>
              </a:rPr>
              <a:t>          •  </a:t>
            </a:r>
            <a:r>
              <a:rPr lang="en-IN" altLang="en-US" sz="1800" b="1" dirty="0">
                <a:solidFill>
                  <a:schemeClr val="tx1"/>
                </a:solidFill>
              </a:rPr>
              <a:t>COMMIT</a:t>
            </a:r>
            <a:r>
              <a:rPr lang="en-IN" altLang="en-US" sz="1800" dirty="0">
                <a:solidFill>
                  <a:schemeClr val="tx1"/>
                </a:solidFill>
              </a:rPr>
              <a:t> (persist) a container to a new image  </a:t>
            </a:r>
          </a:p>
          <a:p>
            <a:pPr marL="0" indent="0">
              <a:buFontTx/>
              <a:buNone/>
            </a:pPr>
            <a:r>
              <a:rPr lang="en-IN" altLang="en-US" sz="1800" dirty="0">
                <a:solidFill>
                  <a:schemeClr val="tx1"/>
                </a:solidFill>
              </a:rPr>
              <a:t>          •  </a:t>
            </a:r>
            <a:r>
              <a:rPr lang="en-IN" altLang="en-US" sz="1800" b="1" dirty="0">
                <a:solidFill>
                  <a:schemeClr val="tx1"/>
                </a:solidFill>
              </a:rPr>
              <a:t>RUN</a:t>
            </a:r>
            <a:r>
              <a:rPr lang="en-IN" altLang="en-US" sz="1800" dirty="0">
                <a:solidFill>
                  <a:schemeClr val="tx1"/>
                </a:solidFill>
              </a:rPr>
              <a:t> a new container from an image  </a:t>
            </a:r>
          </a:p>
          <a:p>
            <a:pPr marL="0" indent="0">
              <a:buFontTx/>
              <a:buNone/>
            </a:pPr>
            <a:r>
              <a:rPr lang="en-IN" altLang="en-US" sz="1800" dirty="0">
                <a:solidFill>
                  <a:schemeClr val="tx1"/>
                </a:solidFill>
              </a:rPr>
              <a:t>    –  Sleep  </a:t>
            </a:r>
          </a:p>
          <a:p>
            <a:pPr marL="0" indent="0">
              <a:buFontTx/>
              <a:buNone/>
            </a:pPr>
            <a:r>
              <a:rPr lang="en-IN" altLang="en-US" sz="1800" dirty="0">
                <a:solidFill>
                  <a:schemeClr val="tx1"/>
                </a:solidFill>
              </a:rPr>
              <a:t>          •  </a:t>
            </a:r>
            <a:r>
              <a:rPr lang="en-IN" altLang="en-US" sz="1800" b="1" dirty="0">
                <a:solidFill>
                  <a:schemeClr val="tx1"/>
                </a:solidFill>
              </a:rPr>
              <a:t>KILL</a:t>
            </a:r>
            <a:r>
              <a:rPr lang="en-IN" altLang="en-US" sz="1800" dirty="0">
                <a:solidFill>
                  <a:schemeClr val="tx1"/>
                </a:solidFill>
              </a:rPr>
              <a:t> a running container  </a:t>
            </a:r>
          </a:p>
          <a:p>
            <a:pPr marL="0" indent="0">
              <a:buFontTx/>
              <a:buNone/>
            </a:pPr>
            <a:r>
              <a:rPr lang="en-IN" altLang="en-US" sz="1800" dirty="0">
                <a:solidFill>
                  <a:schemeClr val="tx1"/>
                </a:solidFill>
              </a:rPr>
              <a:t>    –  Wake  </a:t>
            </a:r>
          </a:p>
          <a:p>
            <a:pPr marL="0" indent="0">
              <a:buFontTx/>
              <a:buNone/>
            </a:pPr>
            <a:r>
              <a:rPr lang="en-IN" altLang="en-US" sz="1800" dirty="0">
                <a:solidFill>
                  <a:schemeClr val="tx1"/>
                </a:solidFill>
              </a:rPr>
              <a:t>          •  </a:t>
            </a:r>
            <a:r>
              <a:rPr lang="en-IN" altLang="en-US" sz="1800" b="1" dirty="0">
                <a:solidFill>
                  <a:schemeClr val="tx1"/>
                </a:solidFill>
              </a:rPr>
              <a:t>START</a:t>
            </a:r>
            <a:r>
              <a:rPr lang="en-IN" altLang="en-US" sz="1800" dirty="0">
                <a:solidFill>
                  <a:schemeClr val="tx1"/>
                </a:solidFill>
              </a:rPr>
              <a:t> a stopped container  </a:t>
            </a:r>
          </a:p>
          <a:p>
            <a:pPr marL="0" indent="0">
              <a:buFontTx/>
              <a:buNone/>
            </a:pPr>
            <a:r>
              <a:rPr lang="en-IN" altLang="en-US" sz="1800" dirty="0">
                <a:solidFill>
                  <a:schemeClr val="tx1"/>
                </a:solidFill>
              </a:rPr>
              <a:t>    –  Death  </a:t>
            </a:r>
          </a:p>
          <a:p>
            <a:pPr marL="0" indent="0">
              <a:buFontTx/>
              <a:buNone/>
            </a:pPr>
            <a:r>
              <a:rPr lang="en-IN" altLang="en-US" sz="1800" dirty="0">
                <a:solidFill>
                  <a:schemeClr val="tx1"/>
                </a:solidFill>
              </a:rPr>
              <a:t>          •  </a:t>
            </a:r>
            <a:r>
              <a:rPr lang="en-IN" altLang="en-US" sz="1800" b="1" dirty="0">
                <a:solidFill>
                  <a:schemeClr val="tx1"/>
                </a:solidFill>
              </a:rPr>
              <a:t>RM</a:t>
            </a:r>
            <a:r>
              <a:rPr lang="en-IN" altLang="en-US" sz="1800" dirty="0">
                <a:solidFill>
                  <a:schemeClr val="tx1"/>
                </a:solidFill>
              </a:rPr>
              <a:t> (delete) a stopped container  </a:t>
            </a:r>
          </a:p>
          <a:p>
            <a:pPr marL="0" indent="0">
              <a:buFontTx/>
              <a:buNone/>
            </a:pPr>
            <a:r>
              <a:rPr lang="en-IN" altLang="en-US" sz="1800" dirty="0">
                <a:solidFill>
                  <a:schemeClr val="tx1"/>
                </a:solidFill>
              </a:rPr>
              <a:t>•  Extinction  </a:t>
            </a:r>
          </a:p>
          <a:p>
            <a:pPr marL="0" indent="0">
              <a:buFontTx/>
              <a:buNone/>
            </a:pPr>
            <a:r>
              <a:rPr lang="en-IN" altLang="en-US" sz="1800" dirty="0">
                <a:solidFill>
                  <a:schemeClr val="tx1"/>
                </a:solidFill>
              </a:rPr>
              <a:t>    –  </a:t>
            </a:r>
            <a:r>
              <a:rPr lang="en-IN" altLang="en-US" sz="1800" b="1" dirty="0">
                <a:solidFill>
                  <a:schemeClr val="tx1"/>
                </a:solidFill>
              </a:rPr>
              <a:t>RMI</a:t>
            </a:r>
            <a:r>
              <a:rPr lang="en-IN" altLang="en-US" sz="1800" dirty="0">
                <a:solidFill>
                  <a:schemeClr val="tx1"/>
                </a:solidFill>
              </a:rPr>
              <a:t> a container image (delete image)</a:t>
            </a:r>
            <a:endParaRPr lang="en-US" altLang="en-US" sz="1800" dirty="0">
              <a:solidFill>
                <a:schemeClr val="tx1"/>
              </a:solidFill>
            </a:endParaRPr>
          </a:p>
        </p:txBody>
      </p:sp>
    </p:spTree>
    <p:extLst>
      <p:ext uri="{BB962C8B-B14F-4D97-AF65-F5344CB8AC3E}">
        <p14:creationId xmlns:p14="http://schemas.microsoft.com/office/powerpoint/2010/main" val="25757142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flexible and efficient allocation of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Improves Security</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 development productivity.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lowers the cost of IT infrastructure.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Remote access and rapid scalability.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availability and disaster recovery.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 per use of the IT infrastructure on demand.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running multiple operating systems.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73206" y="313899"/>
            <a:ext cx="10805994" cy="707886"/>
          </a:xfrm>
          <a:prstGeom prst="rect">
            <a:avLst/>
          </a:prstGeom>
          <a:noFill/>
        </p:spPr>
        <p:txBody>
          <a:bodyPr wrap="square" rtlCol="0">
            <a:spAutoFit/>
          </a:bodyPr>
          <a:lstStyle/>
          <a:p>
            <a:r>
              <a:rPr lang="en-US" sz="4000" b="1" dirty="0"/>
              <a:t>Benefits of Virtualization</a:t>
            </a:r>
            <a:endParaRPr lang="en-IN" sz="4000" b="1" dirty="0"/>
          </a:p>
        </p:txBody>
      </p:sp>
    </p:spTree>
    <p:extLst>
      <p:ext uri="{BB962C8B-B14F-4D97-AF65-F5344CB8AC3E}">
        <p14:creationId xmlns:p14="http://schemas.microsoft.com/office/powerpoint/2010/main" val="286712827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285861"/>
            <a:ext cx="8229600" cy="5364163"/>
          </a:xfrm>
        </p:spPr>
        <p:txBody>
          <a:bodyPr>
            <a:normAutofit/>
          </a:bodyPr>
          <a:lstStyle/>
          <a:p>
            <a:pPr marL="0" indent="0">
              <a:defRPr/>
            </a:pPr>
            <a:r>
              <a:rPr lang="en-IN" altLang="en-US" sz="2000" dirty="0"/>
              <a:t>•  Like a </a:t>
            </a:r>
            <a:r>
              <a:rPr lang="en-IN" altLang="en-US" sz="2000" dirty="0" err="1"/>
              <a:t>Makefile</a:t>
            </a:r>
            <a:r>
              <a:rPr lang="en-IN" altLang="en-US" sz="2000" dirty="0"/>
              <a:t> (shell script with keywords)  </a:t>
            </a:r>
          </a:p>
          <a:p>
            <a:pPr marL="0" indent="0">
              <a:defRPr/>
            </a:pPr>
            <a:r>
              <a:rPr lang="en-IN" altLang="en-US" sz="2000" dirty="0"/>
              <a:t>•  Extends from a Base Image  </a:t>
            </a:r>
          </a:p>
          <a:p>
            <a:pPr marL="0" indent="0">
              <a:defRPr/>
            </a:pPr>
            <a:r>
              <a:rPr lang="en-IN" altLang="en-US" sz="2000" dirty="0"/>
              <a:t>•  Results in a new Docker Image  </a:t>
            </a:r>
          </a:p>
          <a:p>
            <a:pPr marL="0" indent="0">
              <a:defRPr/>
            </a:pPr>
            <a:r>
              <a:rPr lang="en-IN" altLang="en-US" sz="2000" dirty="0"/>
              <a:t>•  Imperative, not Declarative</a:t>
            </a:r>
          </a:p>
          <a:p>
            <a:pPr>
              <a:buFont typeface="Arial" panose="020B0604020202020204" pitchFamily="34" charset="0"/>
              <a:buChar char="•"/>
              <a:defRPr/>
            </a:pPr>
            <a:r>
              <a:rPr lang="en-IN" altLang="en-US" sz="2000" dirty="0"/>
              <a:t>A Docker file lists the steps needed to build an images</a:t>
            </a:r>
          </a:p>
          <a:p>
            <a:pPr marL="0" indent="0">
              <a:defRPr/>
            </a:pPr>
            <a:r>
              <a:rPr lang="en-IN" altLang="en-US" sz="2000" dirty="0"/>
              <a:t>• </a:t>
            </a:r>
            <a:r>
              <a:rPr lang="en-IN" altLang="en-US" sz="2000" dirty="0" err="1"/>
              <a:t>docker</a:t>
            </a:r>
            <a:r>
              <a:rPr lang="en-IN" altLang="en-US" sz="2000" dirty="0"/>
              <a:t> build is used to run a Docker file</a:t>
            </a:r>
          </a:p>
          <a:p>
            <a:pPr marL="0" indent="0">
              <a:defRPr/>
            </a:pPr>
            <a:r>
              <a:rPr lang="en-IN" altLang="en-US" sz="2000" dirty="0"/>
              <a:t>• Can define default command for </a:t>
            </a:r>
            <a:r>
              <a:rPr lang="en-IN" altLang="en-US" sz="2000" dirty="0" err="1"/>
              <a:t>docker</a:t>
            </a:r>
            <a:r>
              <a:rPr lang="en-IN" altLang="en-US" sz="2000" dirty="0"/>
              <a:t> run, ports to expose, </a:t>
            </a:r>
            <a:r>
              <a:rPr lang="en-IN" altLang="en-US" sz="2000" dirty="0" err="1"/>
              <a:t>etc</a:t>
            </a:r>
            <a:endParaRPr lang="en-US" altLang="en-US" sz="2000" dirty="0"/>
          </a:p>
          <a:p>
            <a:endParaRPr lang="en-IN" sz="2000" dirty="0"/>
          </a:p>
        </p:txBody>
      </p:sp>
      <p:sp>
        <p:nvSpPr>
          <p:cNvPr id="3" name="Rectangle 2"/>
          <p:cNvSpPr/>
          <p:nvPr/>
        </p:nvSpPr>
        <p:spPr>
          <a:xfrm>
            <a:off x="3238481" y="571481"/>
            <a:ext cx="2903359" cy="646331"/>
          </a:xfrm>
          <a:prstGeom prst="rect">
            <a:avLst/>
          </a:prstGeom>
        </p:spPr>
        <p:txBody>
          <a:bodyPr wrap="none">
            <a:spAutoFit/>
          </a:bodyPr>
          <a:lstStyle/>
          <a:p>
            <a:r>
              <a:rPr lang="en-US" altLang="en-US" sz="3600" dirty="0" err="1"/>
              <a:t>Dockerfile</a:t>
            </a:r>
            <a:r>
              <a:rPr lang="en-US" altLang="en-US" sz="3600" dirty="0"/>
              <a:t> ……</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spTree>
    <p:extLst>
      <p:ext uri="{BB962C8B-B14F-4D97-AF65-F5344CB8AC3E}">
        <p14:creationId xmlns:p14="http://schemas.microsoft.com/office/powerpoint/2010/main" val="312386291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8481" y="571481"/>
            <a:ext cx="4577728" cy="646331"/>
          </a:xfrm>
          <a:prstGeom prst="rect">
            <a:avLst/>
          </a:prstGeom>
        </p:spPr>
        <p:txBody>
          <a:bodyPr wrap="none">
            <a:spAutoFit/>
          </a:bodyPr>
          <a:lstStyle/>
          <a:p>
            <a:r>
              <a:rPr lang="en-US" altLang="en-US" sz="3600" dirty="0"/>
              <a:t>Example of a </a:t>
            </a:r>
            <a:r>
              <a:rPr lang="en-US" altLang="en-US" sz="3600" dirty="0" err="1"/>
              <a:t>Dockerfile</a:t>
            </a:r>
            <a:endParaRPr lang="en-IN" sz="3600" dirty="0"/>
          </a:p>
        </p:txBody>
      </p:sp>
      <p:pic>
        <p:nvPicPr>
          <p:cNvPr id="5" name="Picture 3" descr="C:\Users\BITS9\Desktop\logo.png"/>
          <p:cNvPicPr>
            <a:picLocks noChangeAspect="1" noChangeArrowheads="1"/>
          </p:cNvPicPr>
          <p:nvPr/>
        </p:nvPicPr>
        <p:blipFill>
          <a:blip r:embed="rId2"/>
          <a:srcRect/>
          <a:stretch>
            <a:fillRect/>
          </a:stretch>
        </p:blipFill>
        <p:spPr bwMode="auto">
          <a:xfrm>
            <a:off x="7810513" y="5762646"/>
            <a:ext cx="2771775" cy="666750"/>
          </a:xfrm>
          <a:prstGeom prst="rect">
            <a:avLst/>
          </a:prstGeom>
          <a:noFill/>
        </p:spPr>
      </p:pic>
      <p:pic>
        <p:nvPicPr>
          <p:cNvPr id="6" name="Picture 1"/>
          <p:cNvPicPr>
            <a:picLocks noChangeAspect="1"/>
          </p:cNvPicPr>
          <p:nvPr/>
        </p:nvPicPr>
        <p:blipFill>
          <a:blip r:embed="rId3"/>
          <a:srcRect/>
          <a:stretch>
            <a:fillRect/>
          </a:stretch>
        </p:blipFill>
        <p:spPr bwMode="auto">
          <a:xfrm>
            <a:off x="1233714" y="1844675"/>
            <a:ext cx="9144000" cy="4120695"/>
          </a:xfrm>
          <a:prstGeom prst="rect">
            <a:avLst/>
          </a:prstGeom>
          <a:noFill/>
          <a:ln w="9525">
            <a:noFill/>
            <a:miter lim="800000"/>
            <a:headEnd/>
            <a:tailEnd/>
          </a:ln>
        </p:spPr>
      </p:pic>
    </p:spTree>
    <p:extLst>
      <p:ext uri="{BB962C8B-B14F-4D97-AF65-F5344CB8AC3E}">
        <p14:creationId xmlns:p14="http://schemas.microsoft.com/office/powerpoint/2010/main" val="367921450"/>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7797" y="1624084"/>
            <a:ext cx="10276764" cy="4299043"/>
          </a:xfrm>
          <a:prstGeom prst="rect">
            <a:avLst/>
          </a:prstGeom>
        </p:spPr>
      </p:pic>
      <p:sp>
        <p:nvSpPr>
          <p:cNvPr id="3" name="TextBox 2"/>
          <p:cNvSpPr txBox="1"/>
          <p:nvPr/>
        </p:nvSpPr>
        <p:spPr>
          <a:xfrm>
            <a:off x="406400" y="259307"/>
            <a:ext cx="10498161" cy="584775"/>
          </a:xfrm>
          <a:prstGeom prst="rect">
            <a:avLst/>
          </a:prstGeom>
          <a:noFill/>
        </p:spPr>
        <p:txBody>
          <a:bodyPr wrap="square" rtlCol="0">
            <a:spAutoFit/>
          </a:bodyPr>
          <a:lstStyle/>
          <a:p>
            <a:r>
              <a:rPr lang="en-US" sz="3200" dirty="0"/>
              <a:t>Differences between Virtual Machines and Docker Containers</a:t>
            </a:r>
            <a:endParaRPr lang="en-IN" sz="3200" dirty="0"/>
          </a:p>
        </p:txBody>
      </p:sp>
    </p:spTree>
    <p:extLst>
      <p:ext uri="{BB962C8B-B14F-4D97-AF65-F5344CB8AC3E}">
        <p14:creationId xmlns:p14="http://schemas.microsoft.com/office/powerpoint/2010/main" val="238608035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IN" sz="3000" dirty="0"/>
              <a:t>Kernel exploitations</a:t>
            </a:r>
            <a:endParaRPr lang="en-US" sz="3000" dirty="0"/>
          </a:p>
          <a:p>
            <a:pPr marL="342900" indent="-342900">
              <a:buFont typeface="Arial" panose="020B0604020202020204" pitchFamily="34" charset="0"/>
              <a:buChar char="•"/>
            </a:pPr>
            <a:r>
              <a:rPr lang="en-IN" sz="3000" dirty="0"/>
              <a:t>Denial-of-service attacks</a:t>
            </a:r>
          </a:p>
          <a:p>
            <a:pPr marL="342900" indent="-342900">
              <a:buFont typeface="Arial" panose="020B0604020202020204" pitchFamily="34" charset="0"/>
              <a:buChar char="•"/>
            </a:pPr>
            <a:r>
              <a:rPr lang="en-IN" sz="3000" dirty="0"/>
              <a:t>Container breakouts</a:t>
            </a:r>
          </a:p>
          <a:p>
            <a:pPr marL="342900" indent="-342900">
              <a:buFont typeface="Arial" panose="020B0604020202020204" pitchFamily="34" charset="0"/>
              <a:buChar char="•"/>
            </a:pPr>
            <a:r>
              <a:rPr lang="en-IN" sz="3000" dirty="0"/>
              <a:t>Poisoned images</a:t>
            </a:r>
            <a:endParaRPr lang="en-US" sz="3000"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0" indent="0"/>
            <a:r>
              <a:rPr lang="en-US" b="1" dirty="0"/>
              <a:t>Reference: https://www.oreilly.com/content/five-security-concerns-when-using-docker/</a:t>
            </a: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US" dirty="0"/>
          </a:p>
          <a:p>
            <a:endParaRPr lang="en-US" dirty="0"/>
          </a:p>
          <a:p>
            <a:r>
              <a:rPr lang="en-US" dirty="0"/>
              <a:t>  </a:t>
            </a:r>
            <a:endParaRPr lang="en-IN" dirty="0"/>
          </a:p>
        </p:txBody>
      </p:sp>
      <p:sp>
        <p:nvSpPr>
          <p:cNvPr id="5" name="Content Placeholder 4"/>
          <p:cNvSpPr>
            <a:spLocks noGrp="1"/>
          </p:cNvSpPr>
          <p:nvPr>
            <p:ph sz="quarter" idx="10"/>
          </p:nvPr>
        </p:nvSpPr>
        <p:spPr/>
        <p:txBody>
          <a:bodyPr/>
          <a:lstStyle/>
          <a:p>
            <a:r>
              <a:rPr lang="en-US" dirty="0"/>
              <a:t>Security concerns with Dockers</a:t>
            </a:r>
            <a:endParaRPr lang="en-IN" dirty="0"/>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63</a:t>
            </a:fld>
            <a:endParaRPr lang="en-IN"/>
          </a:p>
        </p:txBody>
      </p:sp>
    </p:spTree>
    <p:extLst>
      <p:ext uri="{BB962C8B-B14F-4D97-AF65-F5344CB8AC3E}">
        <p14:creationId xmlns:p14="http://schemas.microsoft.com/office/powerpoint/2010/main" val="4216899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to use Virtualization?</a:t>
            </a:r>
          </a:p>
          <a:p>
            <a:endParaRPr lang="en-US" dirty="0"/>
          </a:p>
          <a:p>
            <a:endParaRPr lang="en-US" dirty="0"/>
          </a:p>
          <a:p>
            <a:endParaRPr lang="en-US" dirty="0"/>
          </a:p>
          <a:p>
            <a:r>
              <a:rPr lang="en-US" dirty="0"/>
              <a:t>When to use </a:t>
            </a:r>
            <a:r>
              <a:rPr lang="en-US" dirty="0" err="1"/>
              <a:t>Containization</a:t>
            </a:r>
            <a:r>
              <a:rPr lang="en-US" dirty="0"/>
              <a:t>?</a:t>
            </a:r>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728655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558462"/>
            <a:ext cx="11214100" cy="5170646"/>
          </a:xfrm>
          <a:prstGeom prst="rect">
            <a:avLst/>
          </a:prstGeom>
          <a:noFill/>
        </p:spPr>
        <p:txBody>
          <a:bodyPr wrap="square" rtlCol="0">
            <a:spAutoFit/>
          </a:bodyPr>
          <a:lstStyle/>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3"/>
              </a:rPr>
              <a:t>https://www.youtube.com/embed/phCWC7AgxYM?modestbranding=1&amp;showsearch=0&amp;autohide=1&amp;showinfo=0&amp;rel=0&amp;frameborder=0</a:t>
            </a:r>
            <a:r>
              <a:rPr lang="en-US" sz="2800" b="1" dirty="0">
                <a:solidFill>
                  <a:prstClr val="black"/>
                </a:solidFill>
                <a:latin typeface="Times New Roman" panose="02020603050405020304" pitchFamily="18" charset="0"/>
                <a:cs typeface="Times New Roman" panose="02020603050405020304" pitchFamily="18" charset="0"/>
              </a:rPr>
              <a:t>  (Demonstration of installing Ubuntu OS using hypervisor called “Oracle Virtual Box”)</a:t>
            </a:r>
          </a:p>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4"/>
              </a:rPr>
              <a:t>https://www.youtube.com/embed/EYqwMulUKWY?modestbranding=1&amp;showsearch=0&amp;autohide=1&amp;showinfo=0&amp;rel=0&amp;frameborder=0</a:t>
            </a:r>
            <a:r>
              <a:rPr lang="en-US" sz="2800" b="1" dirty="0">
                <a:solidFill>
                  <a:prstClr val="black"/>
                </a:solidFill>
                <a:latin typeface="Times New Roman" panose="02020603050405020304" pitchFamily="18" charset="0"/>
                <a:cs typeface="Times New Roman" panose="02020603050405020304" pitchFamily="18" charset="0"/>
              </a:rPr>
              <a:t> (Demonstration of installing Ubuntu OS using another hypervisor called “Microsoft Hyper-V)</a:t>
            </a:r>
          </a:p>
          <a:p>
            <a:pPr marL="457200" indent="-457200" defTabSz="914012">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hlinkClick r:id="rId5"/>
              </a:rPr>
              <a:t>https://www.princeton.edu/~rblee/ELE572Papers/Fall04Readings/secureOS/popek_virtualizable.pdf</a:t>
            </a:r>
            <a:r>
              <a:rPr lang="en-US" sz="2800" b="1" dirty="0">
                <a:solidFill>
                  <a:prstClr val="black"/>
                </a:solidFill>
                <a:latin typeface="Times New Roman" panose="02020603050405020304" pitchFamily="18" charset="0"/>
                <a:cs typeface="Times New Roman" panose="02020603050405020304" pitchFamily="18" charset="0"/>
              </a:rPr>
              <a:t> (</a:t>
            </a:r>
            <a:r>
              <a:rPr lang="en-US" sz="1600" dirty="0"/>
              <a:t>Formal Requirements for </a:t>
            </a:r>
            <a:r>
              <a:rPr lang="en-US" sz="1600" dirty="0" err="1"/>
              <a:t>Virtualizable</a:t>
            </a:r>
            <a:r>
              <a:rPr lang="en-US" sz="1600" dirty="0"/>
              <a:t> Third Generation Architectures )</a:t>
            </a:r>
            <a:endParaRPr lang="en-US" sz="2800" b="1" dirty="0">
              <a:solidFill>
                <a:prstClr val="black"/>
              </a:solidFill>
              <a:latin typeface="Times New Roman" panose="02020603050405020304" pitchFamily="18" charset="0"/>
              <a:cs typeface="Times New Roman" panose="02020603050405020304" pitchFamily="18" charset="0"/>
            </a:endParaRPr>
          </a:p>
          <a:p>
            <a:pPr marL="457200" indent="-457200" defTabSz="914012">
              <a:buFont typeface="Arial" panose="020B0604020202020204" pitchFamily="34" charset="0"/>
              <a:buChar char="•"/>
            </a:pP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406399" y="152400"/>
            <a:ext cx="9419771" cy="1143000"/>
          </a:xfrm>
        </p:spPr>
        <p:txBody>
          <a:bodyPr>
            <a:normAutofit/>
          </a:bodyPr>
          <a:lstStyle/>
          <a:p>
            <a:r>
              <a:rPr lang="en-US" dirty="0"/>
              <a:t>Video Lectures of Demonstrating Hypervisors</a:t>
            </a:r>
          </a:p>
        </p:txBody>
      </p:sp>
    </p:spTree>
    <p:extLst>
      <p:ext uri="{BB962C8B-B14F-4D97-AF65-F5344CB8AC3E}">
        <p14:creationId xmlns:p14="http://schemas.microsoft.com/office/powerpoint/2010/main" val="7009725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References</a:t>
            </a:r>
          </a:p>
        </p:txBody>
      </p:sp>
      <p:sp>
        <p:nvSpPr>
          <p:cNvPr id="3" name="TextBox 2"/>
          <p:cNvSpPr txBox="1"/>
          <p:nvPr/>
        </p:nvSpPr>
        <p:spPr>
          <a:xfrm>
            <a:off x="655093" y="1651379"/>
            <a:ext cx="10727140" cy="6186309"/>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https://blackberry.qnx.com/content/dam/qnx/whitepapers/2017/what-is-a-hypervisor-and-how-does-it-work-pt1.pdf</a:t>
            </a:r>
            <a:endParaRPr lang="en-IN" dirty="0"/>
          </a:p>
          <a:p>
            <a:pPr marL="285750" indent="-285750">
              <a:buFont typeface="Arial" panose="020B0604020202020204" pitchFamily="34" charset="0"/>
              <a:buChar char="•"/>
            </a:pPr>
            <a:r>
              <a:rPr lang="en-IN" dirty="0">
                <a:hlinkClick r:id="rId3"/>
              </a:rPr>
              <a:t>https://www.citefactor.org/journal/pdf/A-Virtualization-Approach-in-Smart-phone-Using-Cloud-computing-for-machine-to-machine-Communication.pdf</a:t>
            </a:r>
            <a:endParaRPr lang="en-IN" dirty="0"/>
          </a:p>
          <a:p>
            <a:pPr marL="285750" indent="-285750">
              <a:buFont typeface="Arial" panose="020B0604020202020204" pitchFamily="34" charset="0"/>
              <a:buChar char="•"/>
            </a:pPr>
            <a:r>
              <a:rPr lang="en-IN" dirty="0">
                <a:hlinkClick r:id="rId4"/>
              </a:rPr>
              <a:t>http://dsc.soic.indiana.edu/publications/virtualization.pdf</a:t>
            </a:r>
            <a:endParaRPr lang="en-IN" dirty="0"/>
          </a:p>
          <a:p>
            <a:pPr marL="285750" indent="-285750">
              <a:buFont typeface="Arial" panose="020B0604020202020204" pitchFamily="34" charset="0"/>
              <a:buChar char="•"/>
            </a:pPr>
            <a:r>
              <a:rPr lang="en-IN" dirty="0">
                <a:hlinkClick r:id="rId5"/>
              </a:rPr>
              <a:t>https://www.vmware.com/in/solutions/virtualization.html</a:t>
            </a:r>
            <a:endParaRPr lang="en-IN" dirty="0"/>
          </a:p>
          <a:p>
            <a:pPr marL="285750" indent="-285750">
              <a:buFont typeface="Arial" panose="020B0604020202020204" pitchFamily="34" charset="0"/>
              <a:buChar char="•"/>
            </a:pPr>
            <a:r>
              <a:rPr lang="en-IN" dirty="0">
                <a:hlinkClick r:id="rId6"/>
              </a:rPr>
              <a:t>https://courses.cs.washington.edu/courses/cse451/18sp/readings/virtualization.pdf</a:t>
            </a:r>
            <a:endParaRPr lang="en-IN" dirty="0"/>
          </a:p>
          <a:p>
            <a:pPr marL="285750" indent="-285750">
              <a:buFont typeface="Arial" panose="020B0604020202020204" pitchFamily="34" charset="0"/>
              <a:buChar char="•"/>
            </a:pPr>
            <a:r>
              <a:rPr lang="en-US" b="1" dirty="0"/>
              <a:t>Getting Started with Docker by Author: Christopher M. Judd (For detailed information about Docker architecture)</a:t>
            </a: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hlinkClick r:id="rId7"/>
              </a:rPr>
              <a:t>https://reader.elsevier.com/reader/sd/pii/S0140366417300956?token=1BD05F31679AFAE6D696EDCF93DA910B51D2CDB3CDEA5A1B88AB87B6E50DD62AA0DB365B7AB9CD83A29F0C9568058F34&amp;originRegion=eu-west-1&amp;originCreation=20220205092527</a:t>
            </a:r>
            <a:r>
              <a:rPr lang="en-IN" dirty="0"/>
              <a:t>  (Dockers)</a:t>
            </a:r>
          </a:p>
          <a:p>
            <a:pPr marL="285750" indent="-285750">
              <a:buFont typeface="Arial" panose="020B0604020202020204" pitchFamily="34" charset="0"/>
              <a:buChar char="•"/>
            </a:pPr>
            <a:r>
              <a:rPr lang="en-IN" dirty="0">
                <a:hlinkClick r:id="rId8"/>
              </a:rPr>
              <a:t>https://reader.elsevier.com/reader/sd/pii/S1877050920311315?token=12D4662BF758D895621AEC6D7BFA5017249B01073B19B65D815E5DA9BF802399AEC3308F55520B7B4B19FFD993C62B46&amp;originRegion=eu-west-1&amp;originCreation=20220205092613</a:t>
            </a:r>
            <a:r>
              <a:rPr lang="en-IN" dirty="0"/>
              <a:t> (Dockers)</a:t>
            </a:r>
          </a:p>
          <a:p>
            <a:pPr marL="285750" indent="-285750">
              <a:buFont typeface="Arial" panose="020B0604020202020204" pitchFamily="34" charset="0"/>
              <a:buChar char="•"/>
            </a:pP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69858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457200" indent="-457200">
              <a:buAutoNum type="arabicPeriod"/>
            </a:pPr>
            <a:r>
              <a:rPr lang="en-US" dirty="0"/>
              <a:t>How to virtualize CPU?.</a:t>
            </a:r>
          </a:p>
          <a:p>
            <a:pPr marL="457200" indent="-457200">
              <a:buAutoNum type="arabicPeriod"/>
            </a:pPr>
            <a:r>
              <a:rPr lang="en-US" dirty="0"/>
              <a:t>How to virtualize Memory?.</a:t>
            </a:r>
          </a:p>
          <a:p>
            <a:pPr marL="457200" indent="-457200">
              <a:buAutoNum type="arabicPeriod"/>
            </a:pPr>
            <a:r>
              <a:rPr lang="en-US" dirty="0"/>
              <a:t>How to virtualize I/O?.</a:t>
            </a:r>
            <a:endParaRPr lang="en-IN" dirty="0"/>
          </a:p>
        </p:txBody>
      </p:sp>
      <p:sp>
        <p:nvSpPr>
          <p:cNvPr id="3" name="TextBox 2"/>
          <p:cNvSpPr txBox="1"/>
          <p:nvPr/>
        </p:nvSpPr>
        <p:spPr>
          <a:xfrm>
            <a:off x="406400" y="272955"/>
            <a:ext cx="10972800" cy="707886"/>
          </a:xfrm>
          <a:prstGeom prst="rect">
            <a:avLst/>
          </a:prstGeom>
          <a:noFill/>
        </p:spPr>
        <p:txBody>
          <a:bodyPr wrap="square" rtlCol="0">
            <a:spAutoFit/>
          </a:bodyPr>
          <a:lstStyle/>
          <a:p>
            <a:r>
              <a:rPr lang="en-US" sz="4000" b="1" dirty="0"/>
              <a:t>Goals of Virtualization</a:t>
            </a:r>
            <a:endParaRPr lang="en-IN" sz="4000" b="1" dirty="0"/>
          </a:p>
        </p:txBody>
      </p:sp>
    </p:spTree>
    <p:extLst>
      <p:ext uri="{BB962C8B-B14F-4D97-AF65-F5344CB8AC3E}">
        <p14:creationId xmlns:p14="http://schemas.microsoft.com/office/powerpoint/2010/main" val="730694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b="1" dirty="0"/>
              <a:t>Microsoft: </a:t>
            </a:r>
            <a:r>
              <a:rPr lang="en-US" dirty="0"/>
              <a:t>Virtual PC, Virtual Server 2005, Hyper-V</a:t>
            </a:r>
          </a:p>
          <a:p>
            <a:pPr marL="342900" indent="-342900">
              <a:buFont typeface="Arial" panose="020B0604020202020204" pitchFamily="34" charset="0"/>
              <a:buChar char="•"/>
            </a:pPr>
            <a:r>
              <a:rPr lang="en-US" b="1" dirty="0"/>
              <a:t>VMWare: </a:t>
            </a:r>
            <a:r>
              <a:rPr lang="en-US" dirty="0" err="1"/>
              <a:t>Vmware</a:t>
            </a:r>
            <a:r>
              <a:rPr lang="en-US" dirty="0"/>
              <a:t> Workstation, </a:t>
            </a:r>
            <a:r>
              <a:rPr lang="en-US" dirty="0" err="1"/>
              <a:t>Vmware</a:t>
            </a:r>
            <a:r>
              <a:rPr lang="en-US" dirty="0"/>
              <a:t> Server</a:t>
            </a:r>
          </a:p>
          <a:p>
            <a:pPr marL="342900" indent="-342900">
              <a:buFont typeface="Arial" panose="020B0604020202020204" pitchFamily="34" charset="0"/>
              <a:buChar char="•"/>
            </a:pPr>
            <a:r>
              <a:rPr lang="en-US" b="1" dirty="0"/>
              <a:t>Oracle: </a:t>
            </a:r>
            <a:r>
              <a:rPr lang="en-US" dirty="0"/>
              <a:t>Oracle VM </a:t>
            </a:r>
            <a:r>
              <a:rPr lang="en-US" dirty="0" err="1"/>
              <a:t>VirtualBox</a:t>
            </a:r>
            <a:endParaRPr lang="en-US" dirty="0"/>
          </a:p>
          <a:p>
            <a:endParaRPr lang="en-IN" dirty="0"/>
          </a:p>
        </p:txBody>
      </p:sp>
      <p:sp>
        <p:nvSpPr>
          <p:cNvPr id="3" name="TextBox 2"/>
          <p:cNvSpPr txBox="1"/>
          <p:nvPr/>
        </p:nvSpPr>
        <p:spPr>
          <a:xfrm>
            <a:off x="406400" y="245660"/>
            <a:ext cx="10784764" cy="584775"/>
          </a:xfrm>
          <a:prstGeom prst="rect">
            <a:avLst/>
          </a:prstGeom>
          <a:noFill/>
        </p:spPr>
        <p:txBody>
          <a:bodyPr wrap="square" rtlCol="0">
            <a:spAutoFit/>
          </a:bodyPr>
          <a:lstStyle/>
          <a:p>
            <a:r>
              <a:rPr lang="en-US" sz="3200" dirty="0"/>
              <a:t>Virtualization Providers</a:t>
            </a:r>
            <a:endParaRPr lang="en-IN" sz="3200" dirty="0"/>
          </a:p>
        </p:txBody>
      </p:sp>
    </p:spTree>
    <p:extLst>
      <p:ext uri="{BB962C8B-B14F-4D97-AF65-F5344CB8AC3E}">
        <p14:creationId xmlns:p14="http://schemas.microsoft.com/office/powerpoint/2010/main" val="93330949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E35C-3B17-4B2A-B092-F3277A146335}"/>
              </a:ext>
            </a:extLst>
          </p:cNvPr>
          <p:cNvSpPr>
            <a:spLocks noGrp="1"/>
          </p:cNvSpPr>
          <p:nvPr>
            <p:ph type="body" idx="1"/>
          </p:nvPr>
        </p:nvSpPr>
        <p:spPr/>
        <p:txBody>
          <a:bodyPr/>
          <a:lstStyle/>
          <a:p>
            <a:pPr marL="342900" indent="-342900">
              <a:buFont typeface="Arial" panose="020B0604020202020204" pitchFamily="34" charset="0"/>
              <a:buChar char="•"/>
            </a:pPr>
            <a:r>
              <a:rPr lang="en-US" dirty="0"/>
              <a:t>Virtual Machine is a result of Virtualization, which typically refers to the creation of virtual machine that can virtualize all of the hardware resources, including </a:t>
            </a:r>
            <a:r>
              <a:rPr lang="en-US" b="1" dirty="0"/>
              <a:t>processors, memory, storage, and network connectivity.</a:t>
            </a:r>
            <a:endParaRPr lang="en-US" b="1" i="0" dirty="0">
              <a:solidFill>
                <a:srgbClr val="565656"/>
              </a:solidFill>
              <a:effectLst/>
              <a:latin typeface="metropolislight"/>
            </a:endParaRPr>
          </a:p>
          <a:p>
            <a:pPr marL="342900" indent="-342900">
              <a:buFont typeface="Arial" panose="020B0604020202020204" pitchFamily="34" charset="0"/>
              <a:buChar char="•"/>
            </a:pPr>
            <a:r>
              <a:rPr lang="en-US" b="1" i="0" dirty="0">
                <a:solidFill>
                  <a:srgbClr val="565656"/>
                </a:solidFill>
                <a:effectLst/>
                <a:latin typeface="metropolislight"/>
              </a:rPr>
              <a:t>VM can be treated as tightly isolated software container with an operating system and application inside</a:t>
            </a:r>
            <a:r>
              <a:rPr lang="en-US" b="0" i="0" dirty="0">
                <a:solidFill>
                  <a:srgbClr val="565656"/>
                </a:solidFill>
                <a:effectLst/>
                <a:latin typeface="metropolislight"/>
              </a:rPr>
              <a:t>.</a:t>
            </a:r>
          </a:p>
          <a:p>
            <a:pPr marL="342900" indent="-342900">
              <a:buFont typeface="Arial" panose="020B0604020202020204" pitchFamily="34" charset="0"/>
              <a:buChar char="•"/>
            </a:pPr>
            <a:r>
              <a:rPr lang="en-US" b="0" i="0" dirty="0">
                <a:solidFill>
                  <a:srgbClr val="565656"/>
                </a:solidFill>
                <a:effectLst/>
                <a:latin typeface="metropolislight"/>
              </a:rPr>
              <a:t>Each self-contained VM is completely independent. </a:t>
            </a:r>
          </a:p>
          <a:p>
            <a:pPr marL="342900" indent="-342900">
              <a:buFont typeface="Arial" panose="020B0604020202020204" pitchFamily="34" charset="0"/>
              <a:buChar char="•"/>
            </a:pPr>
            <a:r>
              <a:rPr lang="en-US" b="0" i="0" dirty="0">
                <a:solidFill>
                  <a:srgbClr val="565656"/>
                </a:solidFill>
                <a:effectLst/>
                <a:latin typeface="metropolislight"/>
              </a:rPr>
              <a:t>Putting multiple VMs on a single computer enables several operating systems and applications to run on just one physical server, or “host.”</a:t>
            </a:r>
          </a:p>
          <a:p>
            <a:br>
              <a:rPr lang="en-US" dirty="0"/>
            </a:br>
            <a:endParaRPr lang="en-US" dirty="0"/>
          </a:p>
        </p:txBody>
      </p:sp>
      <p:sp>
        <p:nvSpPr>
          <p:cNvPr id="3" name="TextBox 2">
            <a:extLst>
              <a:ext uri="{FF2B5EF4-FFF2-40B4-BE49-F238E27FC236}">
                <a16:creationId xmlns:a16="http://schemas.microsoft.com/office/drawing/2014/main" id="{B0F45F7C-5735-4BFA-8487-6CBB6E15D499}"/>
              </a:ext>
            </a:extLst>
          </p:cNvPr>
          <p:cNvSpPr txBox="1"/>
          <p:nvPr/>
        </p:nvSpPr>
        <p:spPr>
          <a:xfrm>
            <a:off x="406400" y="191729"/>
            <a:ext cx="10972800" cy="769441"/>
          </a:xfrm>
          <a:prstGeom prst="rect">
            <a:avLst/>
          </a:prstGeom>
          <a:noFill/>
        </p:spPr>
        <p:txBody>
          <a:bodyPr wrap="square" rtlCol="0">
            <a:spAutoFit/>
          </a:bodyPr>
          <a:lstStyle/>
          <a:p>
            <a:r>
              <a:rPr lang="en-US" sz="4400" b="1" dirty="0"/>
              <a:t>Virtual Machine</a:t>
            </a:r>
          </a:p>
        </p:txBody>
      </p:sp>
    </p:spTree>
    <p:extLst>
      <p:ext uri="{BB962C8B-B14F-4D97-AF65-F5344CB8AC3E}">
        <p14:creationId xmlns:p14="http://schemas.microsoft.com/office/powerpoint/2010/main" val="374386371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4038</TotalTime>
  <Words>4101</Words>
  <Application>Microsoft Office PowerPoint</Application>
  <PresentationFormat>Widescreen</PresentationFormat>
  <Paragraphs>469</Paragraphs>
  <Slides>66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Calibri Light</vt:lpstr>
      <vt:lpstr>Helvetica</vt:lpstr>
      <vt:lpstr>metropolislight</vt:lpstr>
      <vt:lpstr>RedHatText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BITS-PC</dc:creator>
  <cp:lastModifiedBy>Saquib Ahmad</cp:lastModifiedBy>
  <cp:revision>275</cp:revision>
  <dcterms:created xsi:type="dcterms:W3CDTF">2020-11-13T09:11:36Z</dcterms:created>
  <dcterms:modified xsi:type="dcterms:W3CDTF">2022-03-06T12:49:07Z</dcterms:modified>
</cp:coreProperties>
</file>