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4" r:id="rId3"/>
  </p:sldMasterIdLst>
  <p:notesMasterIdLst>
    <p:notesMasterId r:id="rId14"/>
  </p:notesMasterIdLst>
  <p:handoutMasterIdLst>
    <p:handoutMasterId r:id="rId15"/>
  </p:handoutMasterIdLst>
  <p:sldIdLst>
    <p:sldId id="282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9309100" cy="7023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3CAD7B-370C-4B33-AB0A-EC440EC2F4F9}" type="doc">
      <dgm:prSet loTypeId="urn:microsoft.com/office/officeart/2005/8/layout/venn1" loCatId="relationship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7F489132-CCED-4078-9922-F337733A0A21}">
      <dgm:prSet custT="1"/>
      <dgm:spPr>
        <a:xfrm>
          <a:off x="2731915" y="0"/>
          <a:ext cx="1794104" cy="960120"/>
        </a:xfrm>
        <a:noFill/>
        <a:ln>
          <a:noFill/>
        </a:ln>
        <a:effectLst/>
        <a:sp3d/>
      </dgm:spPr>
      <dgm:t>
        <a:bodyPr/>
        <a:lstStyle/>
        <a:p>
          <a:pPr rtl="0"/>
          <a:r>
            <a:rPr lang="en-US" sz="2000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Powerful multi-core processors</a:t>
          </a:r>
        </a:p>
      </dgm:t>
    </dgm:pt>
    <dgm:pt modelId="{17E817B1-3CAF-4D5E-9B4D-81BB2DC6F4BD}" type="parTrans" cxnId="{FA866AC6-1DD7-49EF-8C18-2AC94F12692B}">
      <dgm:prSet/>
      <dgm:spPr/>
      <dgm:t>
        <a:bodyPr/>
        <a:lstStyle/>
        <a:p>
          <a:endParaRPr lang="en-US" sz="2000" b="1"/>
        </a:p>
      </dgm:t>
    </dgm:pt>
    <dgm:pt modelId="{B9AB5812-E774-47C5-9A70-07315ABB87DA}" type="sibTrans" cxnId="{FA866AC6-1DD7-49EF-8C18-2AC94F12692B}">
      <dgm:prSet/>
      <dgm:spPr/>
      <dgm:t>
        <a:bodyPr/>
        <a:lstStyle/>
        <a:p>
          <a:endParaRPr lang="en-US" sz="2000" b="1"/>
        </a:p>
      </dgm:t>
    </dgm:pt>
    <dgm:pt modelId="{18A7CF6E-E75C-4BBD-AAA1-ADC15FF4E1B8}">
      <dgm:prSet custT="1"/>
      <dgm:spPr>
        <a:xfrm>
          <a:off x="5064251" y="912114"/>
          <a:ext cx="1696244" cy="1056132"/>
        </a:xfrm>
        <a:noFill/>
        <a:ln>
          <a:noFill/>
        </a:ln>
        <a:effectLst/>
        <a:sp3d/>
      </dgm:spPr>
      <dgm:t>
        <a:bodyPr/>
        <a:lstStyle/>
        <a:p>
          <a:pPr rtl="0"/>
          <a:r>
            <a:rPr lang="en-US" sz="2000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General purpose graphic processors</a:t>
          </a:r>
        </a:p>
      </dgm:t>
    </dgm:pt>
    <dgm:pt modelId="{2C36D85A-18A4-4B65-99D6-23B885CFF042}" type="parTrans" cxnId="{98954F79-FAA0-4798-9151-923E3C92A875}">
      <dgm:prSet/>
      <dgm:spPr/>
      <dgm:t>
        <a:bodyPr/>
        <a:lstStyle/>
        <a:p>
          <a:endParaRPr lang="en-US" sz="2000" b="1"/>
        </a:p>
      </dgm:t>
    </dgm:pt>
    <dgm:pt modelId="{CD99B73B-7203-47BA-BF89-8835A5E2BD7A}" type="sibTrans" cxnId="{98954F79-FAA0-4798-9151-923E3C92A875}">
      <dgm:prSet/>
      <dgm:spPr/>
      <dgm:t>
        <a:bodyPr/>
        <a:lstStyle/>
        <a:p>
          <a:endParaRPr lang="en-US" sz="2000" b="1"/>
        </a:p>
      </dgm:t>
    </dgm:pt>
    <dgm:pt modelId="{B2836F9B-BFA5-488A-B3FC-F62FEA97B890}">
      <dgm:prSet custT="1"/>
      <dgm:spPr>
        <a:xfrm>
          <a:off x="4987207" y="2256282"/>
          <a:ext cx="2143912" cy="1128141"/>
        </a:xfrm>
        <a:noFill/>
        <a:ln>
          <a:noFill/>
        </a:ln>
        <a:effectLst/>
        <a:sp3d/>
      </dgm:spPr>
      <dgm:t>
        <a:bodyPr/>
        <a:lstStyle/>
        <a:p>
          <a:pPr rtl="0"/>
          <a:r>
            <a:rPr lang="en-US" sz="2000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 Superior software methodologies</a:t>
          </a:r>
        </a:p>
      </dgm:t>
    </dgm:pt>
    <dgm:pt modelId="{4625DA01-7F62-4330-BEB5-C29980B5C457}" type="parTrans" cxnId="{DE453270-952F-48C7-9A85-D5D52325F6C8}">
      <dgm:prSet/>
      <dgm:spPr/>
      <dgm:t>
        <a:bodyPr/>
        <a:lstStyle/>
        <a:p>
          <a:endParaRPr lang="en-US" sz="2000" b="1"/>
        </a:p>
      </dgm:t>
    </dgm:pt>
    <dgm:pt modelId="{80A53C3F-E5FD-4D5B-B79E-07C657CBB8A2}" type="sibTrans" cxnId="{DE453270-952F-48C7-9A85-D5D52325F6C8}">
      <dgm:prSet/>
      <dgm:spPr/>
      <dgm:t>
        <a:bodyPr/>
        <a:lstStyle/>
        <a:p>
          <a:endParaRPr lang="en-US" sz="2000" b="1"/>
        </a:p>
      </dgm:t>
    </dgm:pt>
    <dgm:pt modelId="{EE488B06-C774-4EDC-B876-9D5C307B7127}">
      <dgm:prSet custT="1"/>
      <dgm:spPr>
        <a:xfrm>
          <a:off x="4509710" y="3768471"/>
          <a:ext cx="1794104" cy="1032129"/>
        </a:xfrm>
        <a:noFill/>
        <a:ln>
          <a:noFill/>
        </a:ln>
        <a:effectLst/>
        <a:sp3d/>
      </dgm:spPr>
      <dgm:t>
        <a:bodyPr/>
        <a:lstStyle/>
        <a:p>
          <a:pPr rtl="0"/>
          <a:r>
            <a:rPr lang="en-US" sz="2000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Virtualization leveraging the powerful hardware</a:t>
          </a:r>
        </a:p>
      </dgm:t>
    </dgm:pt>
    <dgm:pt modelId="{18173238-8268-40E2-BEFB-7EAEE9425ABB}" type="parTrans" cxnId="{0D6DB506-FF58-4FFB-A9C7-FF3CC36EBC30}">
      <dgm:prSet/>
      <dgm:spPr/>
      <dgm:t>
        <a:bodyPr/>
        <a:lstStyle/>
        <a:p>
          <a:endParaRPr lang="en-US" sz="2000" b="1"/>
        </a:p>
      </dgm:t>
    </dgm:pt>
    <dgm:pt modelId="{81A50980-8254-4AAD-9797-5B07EBE2F59F}" type="sibTrans" cxnId="{0D6DB506-FF58-4FFB-A9C7-FF3CC36EBC30}">
      <dgm:prSet/>
      <dgm:spPr/>
      <dgm:t>
        <a:bodyPr/>
        <a:lstStyle/>
        <a:p>
          <a:endParaRPr lang="en-US" sz="2000" b="1"/>
        </a:p>
      </dgm:t>
    </dgm:pt>
    <dgm:pt modelId="{15426BCB-6AFE-4DF1-8970-47900A6D1149}">
      <dgm:prSet custT="1"/>
      <dgm:spPr>
        <a:xfrm>
          <a:off x="654120" y="3768471"/>
          <a:ext cx="2394106" cy="1032129"/>
        </a:xfrm>
        <a:noFill/>
        <a:ln>
          <a:noFill/>
        </a:ln>
        <a:effectLst/>
        <a:sp3d/>
      </dgm:spPr>
      <dgm:t>
        <a:bodyPr/>
        <a:lstStyle/>
        <a:p>
          <a:pPr rtl="0"/>
          <a:r>
            <a:rPr lang="en-US" sz="2000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Wider bandwidth for communication</a:t>
          </a:r>
        </a:p>
      </dgm:t>
    </dgm:pt>
    <dgm:pt modelId="{94283CE2-E678-495F-90AA-5316B497DF8A}" type="parTrans" cxnId="{7ECE5F44-904D-431A-A2DE-ECE237D4ECFB}">
      <dgm:prSet/>
      <dgm:spPr/>
      <dgm:t>
        <a:bodyPr/>
        <a:lstStyle/>
        <a:p>
          <a:endParaRPr lang="en-US" sz="2000" b="1"/>
        </a:p>
      </dgm:t>
    </dgm:pt>
    <dgm:pt modelId="{BA2E0DC8-4B32-4855-AF98-15942963A470}" type="sibTrans" cxnId="{7ECE5F44-904D-431A-A2DE-ECE237D4ECFB}">
      <dgm:prSet/>
      <dgm:spPr/>
      <dgm:t>
        <a:bodyPr/>
        <a:lstStyle/>
        <a:p>
          <a:endParaRPr lang="en-US" sz="2000" b="1"/>
        </a:p>
      </dgm:t>
    </dgm:pt>
    <dgm:pt modelId="{F4165374-8608-41F2-BAC4-059F1375D3C4}">
      <dgm:prSet custT="1"/>
      <dgm:spPr>
        <a:xfrm>
          <a:off x="366960" y="2256282"/>
          <a:ext cx="1663623" cy="1128141"/>
        </a:xfrm>
        <a:noFill/>
        <a:ln>
          <a:noFill/>
        </a:ln>
        <a:effectLst/>
        <a:sp3d/>
      </dgm:spPr>
      <dgm:t>
        <a:bodyPr/>
        <a:lstStyle/>
        <a:p>
          <a:pPr rtl="0"/>
          <a:r>
            <a:rPr lang="en-US" sz="2000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Proliferation of devices</a:t>
          </a:r>
        </a:p>
      </dgm:t>
    </dgm:pt>
    <dgm:pt modelId="{C829731A-9D35-441B-93E0-EADDF65339C2}" type="parTrans" cxnId="{EA5A8BF8-99C6-4FE5-97C8-4D954E0D7642}">
      <dgm:prSet/>
      <dgm:spPr/>
      <dgm:t>
        <a:bodyPr/>
        <a:lstStyle/>
        <a:p>
          <a:endParaRPr lang="en-US" sz="2000" b="1"/>
        </a:p>
      </dgm:t>
    </dgm:pt>
    <dgm:pt modelId="{FE65EB1F-AD15-41F6-AE41-97560E57778D}" type="sibTrans" cxnId="{EA5A8BF8-99C6-4FE5-97C8-4D954E0D7642}">
      <dgm:prSet/>
      <dgm:spPr/>
      <dgm:t>
        <a:bodyPr/>
        <a:lstStyle/>
        <a:p>
          <a:endParaRPr lang="en-US" sz="2000" b="1"/>
        </a:p>
      </dgm:t>
    </dgm:pt>
    <dgm:pt modelId="{2C6A8CF5-890B-444B-9484-318C5BDD2F40}">
      <dgm:prSet custT="1"/>
      <dgm:spPr>
        <a:xfrm>
          <a:off x="570446" y="912114"/>
          <a:ext cx="1550231" cy="1056132"/>
        </a:xfrm>
        <a:noFill/>
        <a:ln>
          <a:noFill/>
        </a:ln>
        <a:effectLst/>
        <a:sp3d/>
      </dgm:spPr>
      <dgm:t>
        <a:bodyPr/>
        <a:lstStyle/>
        <a:p>
          <a:pPr rtl="0"/>
          <a:r>
            <a:rPr lang="en-US" sz="2000" b="1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Explosion of domain applications</a:t>
          </a:r>
        </a:p>
      </dgm:t>
    </dgm:pt>
    <dgm:pt modelId="{1C12746D-2EC6-4DCC-B9B5-2912BA2DBA73}" type="parTrans" cxnId="{DA0C0E56-0DE1-4E4D-A057-31088213CB27}">
      <dgm:prSet/>
      <dgm:spPr/>
      <dgm:t>
        <a:bodyPr/>
        <a:lstStyle/>
        <a:p>
          <a:endParaRPr lang="en-US" sz="2000" b="1"/>
        </a:p>
      </dgm:t>
    </dgm:pt>
    <dgm:pt modelId="{7D3414A0-7255-4440-B85B-B3F2D8232A08}" type="sibTrans" cxnId="{DA0C0E56-0DE1-4E4D-A057-31088213CB27}">
      <dgm:prSet/>
      <dgm:spPr/>
      <dgm:t>
        <a:bodyPr/>
        <a:lstStyle/>
        <a:p>
          <a:endParaRPr lang="en-US" sz="2000" b="1"/>
        </a:p>
      </dgm:t>
    </dgm:pt>
    <dgm:pt modelId="{293D8431-05E9-42D3-A92D-23246C8F0D40}" type="pres">
      <dgm:prSet presAssocID="{B33CAD7B-370C-4B33-AB0A-EC440EC2F4F9}" presName="compositeShape" presStyleCnt="0">
        <dgm:presLayoutVars>
          <dgm:chMax val="7"/>
          <dgm:dir/>
          <dgm:resizeHandles val="exact"/>
        </dgm:presLayoutVars>
      </dgm:prSet>
      <dgm:spPr/>
    </dgm:pt>
    <dgm:pt modelId="{EEEC490D-C8C6-437B-A283-4FC0FF4D5ABB}" type="pres">
      <dgm:prSet presAssocID="{7F489132-CCED-4078-9922-F337733A0A21}" presName="circ1" presStyleLbl="vennNode1" presStyleIdx="0" presStyleCnt="7"/>
      <dgm:spPr>
        <a:xfrm>
          <a:off x="2846086" y="1222232"/>
          <a:ext cx="1565763" cy="1565955"/>
        </a:xfrm>
        <a:prstGeom prst="ellipse">
          <a:avLst/>
        </a:prstGeom>
        <a:solidFill>
          <a:srgbClr val="6076B4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5954CA48-ECC7-40D1-920A-97D473E1F369}" type="pres">
      <dgm:prSet presAssocID="{7F489132-CCED-4078-9922-F337733A0A21}" presName="circ1Tx" presStyleLbl="revTx" presStyleIdx="0" presStyleCnt="0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21B435CA-C29D-49FF-8030-CF89B042DC11}" type="pres">
      <dgm:prSet presAssocID="{18A7CF6E-E75C-4BBD-AAA1-ADC15FF4E1B8}" presName="circ2" presStyleLbl="vennNode1" presStyleIdx="1" presStyleCnt="7"/>
      <dgm:spPr>
        <a:xfrm>
          <a:off x="3305376" y="1443060"/>
          <a:ext cx="1565763" cy="1565955"/>
        </a:xfrm>
        <a:prstGeom prst="ellipse">
          <a:avLst/>
        </a:prstGeom>
        <a:solidFill>
          <a:srgbClr val="6076B4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3E129A05-3A15-4EAD-BD82-9C6441031163}" type="pres">
      <dgm:prSet presAssocID="{18A7CF6E-E75C-4BBD-AAA1-ADC15FF4E1B8}" presName="circ2Tx" presStyleLbl="revTx" presStyleIdx="0" presStyleCnt="0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0BD53F68-EA1D-478A-904F-FC930C3688DB}" type="pres">
      <dgm:prSet presAssocID="{B2836F9B-BFA5-488A-B3FC-F62FEA97B890}" presName="circ3" presStyleLbl="vennNode1" presStyleIdx="2" presStyleCnt="7"/>
      <dgm:spPr>
        <a:xfrm>
          <a:off x="3418242" y="1939922"/>
          <a:ext cx="1565763" cy="1565955"/>
        </a:xfrm>
        <a:prstGeom prst="ellipse">
          <a:avLst/>
        </a:prstGeom>
        <a:solidFill>
          <a:srgbClr val="6076B4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8F9AABFF-DC9C-419D-9FC9-628638A3FB53}" type="pres">
      <dgm:prSet presAssocID="{B2836F9B-BFA5-488A-B3FC-F62FEA97B890}" presName="circ3Tx" presStyleLbl="revTx" presStyleIdx="0" presStyleCnt="0" custScaleX="128870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6125E1DE-9BE3-4FEE-84DD-4E76212D1552}" type="pres">
      <dgm:prSet presAssocID="{EE488B06-C774-4EDC-B876-9D5C307B7127}" presName="circ4" presStyleLbl="vennNode1" presStyleIdx="3" presStyleCnt="7"/>
      <dgm:spPr>
        <a:xfrm>
          <a:off x="3100522" y="2338372"/>
          <a:ext cx="1565763" cy="1565955"/>
        </a:xfrm>
        <a:prstGeom prst="ellipse">
          <a:avLst/>
        </a:prstGeom>
        <a:solidFill>
          <a:srgbClr val="6076B4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BF9F8B58-43EA-4167-829B-D7E6E4BF62A8}" type="pres">
      <dgm:prSet presAssocID="{EE488B06-C774-4EDC-B876-9D5C307B7127}" presName="circ4Tx" presStyleLbl="revTx" presStyleIdx="0" presStyleCnt="0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6FB96284-9759-423F-8140-26547B56FC97}" type="pres">
      <dgm:prSet presAssocID="{15426BCB-6AFE-4DF1-8970-47900A6D1149}" presName="circ5" presStyleLbl="vennNode1" presStyleIdx="4" presStyleCnt="7"/>
      <dgm:spPr>
        <a:xfrm>
          <a:off x="2591649" y="2338372"/>
          <a:ext cx="1565763" cy="1565955"/>
        </a:xfrm>
        <a:prstGeom prst="ellipse">
          <a:avLst/>
        </a:prstGeom>
        <a:solidFill>
          <a:srgbClr val="6076B4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78D247BB-86C7-4135-9352-F033ABA1AC51}" type="pres">
      <dgm:prSet presAssocID="{15426BCB-6AFE-4DF1-8970-47900A6D1149}" presName="circ5Tx" presStyleLbl="revTx" presStyleIdx="0" presStyleCnt="0" custScaleX="133443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5A8EF223-5419-4811-B922-D0DCD12E86D3}" type="pres">
      <dgm:prSet presAssocID="{F4165374-8608-41F2-BAC4-059F1375D3C4}" presName="circ6" presStyleLbl="vennNode1" presStyleIdx="5" presStyleCnt="7"/>
      <dgm:spPr>
        <a:xfrm>
          <a:off x="2273929" y="1939922"/>
          <a:ext cx="1565763" cy="1565955"/>
        </a:xfrm>
        <a:prstGeom prst="ellipse">
          <a:avLst/>
        </a:prstGeom>
        <a:solidFill>
          <a:srgbClr val="6076B4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2F16DBF3-D8A8-4465-8189-0D8C0E67C5D4}" type="pres">
      <dgm:prSet presAssocID="{F4165374-8608-41F2-BAC4-059F1375D3C4}" presName="circ6Tx" presStyleLbl="revTx" presStyleIdx="0" presStyleCnt="0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235C7AB8-3470-4627-A835-9AE3442891D0}" type="pres">
      <dgm:prSet presAssocID="{2C6A8CF5-890B-444B-9484-318C5BDD2F40}" presName="circ7" presStyleLbl="vennNode1" presStyleIdx="6" presStyleCnt="7"/>
      <dgm:spPr>
        <a:xfrm>
          <a:off x="2386795" y="1443060"/>
          <a:ext cx="1565763" cy="1565955"/>
        </a:xfrm>
        <a:prstGeom prst="ellipse">
          <a:avLst/>
        </a:prstGeom>
        <a:solidFill>
          <a:srgbClr val="6076B4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6F6C9674-C589-4C12-BA7E-BF6D7D7F1D10}" type="pres">
      <dgm:prSet presAssocID="{2C6A8CF5-890B-444B-9484-318C5BDD2F40}" presName="circ7Tx" presStyleLbl="revTx" presStyleIdx="0" presStyleCnt="0" custScaleX="91392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</dgm:ptLst>
  <dgm:cxnLst>
    <dgm:cxn modelId="{0D6DB506-FF58-4FFB-A9C7-FF3CC36EBC30}" srcId="{B33CAD7B-370C-4B33-AB0A-EC440EC2F4F9}" destId="{EE488B06-C774-4EDC-B876-9D5C307B7127}" srcOrd="3" destOrd="0" parTransId="{18173238-8268-40E2-BEFB-7EAEE9425ABB}" sibTransId="{81A50980-8254-4AAD-9797-5B07EBE2F59F}"/>
    <dgm:cxn modelId="{BE49E718-529C-4591-9800-69B4423C3375}" type="presOf" srcId="{7F489132-CCED-4078-9922-F337733A0A21}" destId="{5954CA48-ECC7-40D1-920A-97D473E1F369}" srcOrd="0" destOrd="0" presId="urn:microsoft.com/office/officeart/2005/8/layout/venn1"/>
    <dgm:cxn modelId="{25587221-A893-415F-9646-89331A5FD364}" type="presOf" srcId="{F4165374-8608-41F2-BAC4-059F1375D3C4}" destId="{2F16DBF3-D8A8-4465-8189-0D8C0E67C5D4}" srcOrd="0" destOrd="0" presId="urn:microsoft.com/office/officeart/2005/8/layout/venn1"/>
    <dgm:cxn modelId="{E3AA9421-FA8B-438F-BC6E-176063E9487C}" type="presOf" srcId="{2C6A8CF5-890B-444B-9484-318C5BDD2F40}" destId="{6F6C9674-C589-4C12-BA7E-BF6D7D7F1D10}" srcOrd="0" destOrd="0" presId="urn:microsoft.com/office/officeart/2005/8/layout/venn1"/>
    <dgm:cxn modelId="{ADEBE65E-A608-4571-9CBC-6C3A013A1A2B}" type="presOf" srcId="{18A7CF6E-E75C-4BBD-AAA1-ADC15FF4E1B8}" destId="{3E129A05-3A15-4EAD-BD82-9C6441031163}" srcOrd="0" destOrd="0" presId="urn:microsoft.com/office/officeart/2005/8/layout/venn1"/>
    <dgm:cxn modelId="{7ECE5F44-904D-431A-A2DE-ECE237D4ECFB}" srcId="{B33CAD7B-370C-4B33-AB0A-EC440EC2F4F9}" destId="{15426BCB-6AFE-4DF1-8970-47900A6D1149}" srcOrd="4" destOrd="0" parTransId="{94283CE2-E678-495F-90AA-5316B497DF8A}" sibTransId="{BA2E0DC8-4B32-4855-AF98-15942963A470}"/>
    <dgm:cxn modelId="{DE453270-952F-48C7-9A85-D5D52325F6C8}" srcId="{B33CAD7B-370C-4B33-AB0A-EC440EC2F4F9}" destId="{B2836F9B-BFA5-488A-B3FC-F62FEA97B890}" srcOrd="2" destOrd="0" parTransId="{4625DA01-7F62-4330-BEB5-C29980B5C457}" sibTransId="{80A53C3F-E5FD-4D5B-B79E-07C657CBB8A2}"/>
    <dgm:cxn modelId="{DA0C0E56-0DE1-4E4D-A057-31088213CB27}" srcId="{B33CAD7B-370C-4B33-AB0A-EC440EC2F4F9}" destId="{2C6A8CF5-890B-444B-9484-318C5BDD2F40}" srcOrd="6" destOrd="0" parTransId="{1C12746D-2EC6-4DCC-B9B5-2912BA2DBA73}" sibTransId="{7D3414A0-7255-4440-B85B-B3F2D8232A08}"/>
    <dgm:cxn modelId="{135F1856-801C-468F-AAB9-B50E9DE5BAB2}" type="presOf" srcId="{B2836F9B-BFA5-488A-B3FC-F62FEA97B890}" destId="{8F9AABFF-DC9C-419D-9FC9-628638A3FB53}" srcOrd="0" destOrd="0" presId="urn:microsoft.com/office/officeart/2005/8/layout/venn1"/>
    <dgm:cxn modelId="{98954F79-FAA0-4798-9151-923E3C92A875}" srcId="{B33CAD7B-370C-4B33-AB0A-EC440EC2F4F9}" destId="{18A7CF6E-E75C-4BBD-AAA1-ADC15FF4E1B8}" srcOrd="1" destOrd="0" parTransId="{2C36D85A-18A4-4B65-99D6-23B885CFF042}" sibTransId="{CD99B73B-7203-47BA-BF89-8835A5E2BD7A}"/>
    <dgm:cxn modelId="{52D8A479-F639-48AA-9FFB-38403C3AEF2E}" type="presOf" srcId="{B33CAD7B-370C-4B33-AB0A-EC440EC2F4F9}" destId="{293D8431-05E9-42D3-A92D-23246C8F0D40}" srcOrd="0" destOrd="0" presId="urn:microsoft.com/office/officeart/2005/8/layout/venn1"/>
    <dgm:cxn modelId="{638B8083-0586-4442-A430-777D13719878}" type="presOf" srcId="{15426BCB-6AFE-4DF1-8970-47900A6D1149}" destId="{78D247BB-86C7-4135-9352-F033ABA1AC51}" srcOrd="0" destOrd="0" presId="urn:microsoft.com/office/officeart/2005/8/layout/venn1"/>
    <dgm:cxn modelId="{068CF8B3-BD23-4858-AECD-1E7B6A124C21}" type="presOf" srcId="{EE488B06-C774-4EDC-B876-9D5C307B7127}" destId="{BF9F8B58-43EA-4167-829B-D7E6E4BF62A8}" srcOrd="0" destOrd="0" presId="urn:microsoft.com/office/officeart/2005/8/layout/venn1"/>
    <dgm:cxn modelId="{FA866AC6-1DD7-49EF-8C18-2AC94F12692B}" srcId="{B33CAD7B-370C-4B33-AB0A-EC440EC2F4F9}" destId="{7F489132-CCED-4078-9922-F337733A0A21}" srcOrd="0" destOrd="0" parTransId="{17E817B1-3CAF-4D5E-9B4D-81BB2DC6F4BD}" sibTransId="{B9AB5812-E774-47C5-9A70-07315ABB87DA}"/>
    <dgm:cxn modelId="{EA5A8BF8-99C6-4FE5-97C8-4D954E0D7642}" srcId="{B33CAD7B-370C-4B33-AB0A-EC440EC2F4F9}" destId="{F4165374-8608-41F2-BAC4-059F1375D3C4}" srcOrd="5" destOrd="0" parTransId="{C829731A-9D35-441B-93E0-EADDF65339C2}" sibTransId="{FE65EB1F-AD15-41F6-AE41-97560E57778D}"/>
    <dgm:cxn modelId="{8BBD0B01-BCA8-4CE7-8DCC-BCCA3587133C}" type="presParOf" srcId="{293D8431-05E9-42D3-A92D-23246C8F0D40}" destId="{EEEC490D-C8C6-437B-A283-4FC0FF4D5ABB}" srcOrd="0" destOrd="0" presId="urn:microsoft.com/office/officeart/2005/8/layout/venn1"/>
    <dgm:cxn modelId="{62C9F373-ABFA-4024-81CC-E9CFC885147A}" type="presParOf" srcId="{293D8431-05E9-42D3-A92D-23246C8F0D40}" destId="{5954CA48-ECC7-40D1-920A-97D473E1F369}" srcOrd="1" destOrd="0" presId="urn:microsoft.com/office/officeart/2005/8/layout/venn1"/>
    <dgm:cxn modelId="{AA3CB446-24A4-41A2-8A2B-04FBC9645CD4}" type="presParOf" srcId="{293D8431-05E9-42D3-A92D-23246C8F0D40}" destId="{21B435CA-C29D-49FF-8030-CF89B042DC11}" srcOrd="2" destOrd="0" presId="urn:microsoft.com/office/officeart/2005/8/layout/venn1"/>
    <dgm:cxn modelId="{318B106D-9E03-4E80-A2F1-00B8E340AC35}" type="presParOf" srcId="{293D8431-05E9-42D3-A92D-23246C8F0D40}" destId="{3E129A05-3A15-4EAD-BD82-9C6441031163}" srcOrd="3" destOrd="0" presId="urn:microsoft.com/office/officeart/2005/8/layout/venn1"/>
    <dgm:cxn modelId="{686822C9-F8FC-45F5-99EE-BD012DBBF6A9}" type="presParOf" srcId="{293D8431-05E9-42D3-A92D-23246C8F0D40}" destId="{0BD53F68-EA1D-478A-904F-FC930C3688DB}" srcOrd="4" destOrd="0" presId="urn:microsoft.com/office/officeart/2005/8/layout/venn1"/>
    <dgm:cxn modelId="{1015F352-B2EE-4B94-9EC5-707A270B0AF5}" type="presParOf" srcId="{293D8431-05E9-42D3-A92D-23246C8F0D40}" destId="{8F9AABFF-DC9C-419D-9FC9-628638A3FB53}" srcOrd="5" destOrd="0" presId="urn:microsoft.com/office/officeart/2005/8/layout/venn1"/>
    <dgm:cxn modelId="{0D24944A-7DAB-42A3-8CFB-A96A8DA53203}" type="presParOf" srcId="{293D8431-05E9-42D3-A92D-23246C8F0D40}" destId="{6125E1DE-9BE3-4FEE-84DD-4E76212D1552}" srcOrd="6" destOrd="0" presId="urn:microsoft.com/office/officeart/2005/8/layout/venn1"/>
    <dgm:cxn modelId="{5F3312F2-225F-4119-8712-A84F5BE1449F}" type="presParOf" srcId="{293D8431-05E9-42D3-A92D-23246C8F0D40}" destId="{BF9F8B58-43EA-4167-829B-D7E6E4BF62A8}" srcOrd="7" destOrd="0" presId="urn:microsoft.com/office/officeart/2005/8/layout/venn1"/>
    <dgm:cxn modelId="{4934A9AC-E527-400F-BC0E-E3A7E0F455E2}" type="presParOf" srcId="{293D8431-05E9-42D3-A92D-23246C8F0D40}" destId="{6FB96284-9759-423F-8140-26547B56FC97}" srcOrd="8" destOrd="0" presId="urn:microsoft.com/office/officeart/2005/8/layout/venn1"/>
    <dgm:cxn modelId="{1FDF74DF-1B08-46E3-9C97-9A813239AA0E}" type="presParOf" srcId="{293D8431-05E9-42D3-A92D-23246C8F0D40}" destId="{78D247BB-86C7-4135-9352-F033ABA1AC51}" srcOrd="9" destOrd="0" presId="urn:microsoft.com/office/officeart/2005/8/layout/venn1"/>
    <dgm:cxn modelId="{72B57139-A5B8-4883-979B-9D5B0A43387D}" type="presParOf" srcId="{293D8431-05E9-42D3-A92D-23246C8F0D40}" destId="{5A8EF223-5419-4811-B922-D0DCD12E86D3}" srcOrd="10" destOrd="0" presId="urn:microsoft.com/office/officeart/2005/8/layout/venn1"/>
    <dgm:cxn modelId="{719841B8-BE29-4EC7-B992-40FB8E43EA22}" type="presParOf" srcId="{293D8431-05E9-42D3-A92D-23246C8F0D40}" destId="{2F16DBF3-D8A8-4465-8189-0D8C0E67C5D4}" srcOrd="11" destOrd="0" presId="urn:microsoft.com/office/officeart/2005/8/layout/venn1"/>
    <dgm:cxn modelId="{197D4D18-15C7-46F0-A5CF-314890317771}" type="presParOf" srcId="{293D8431-05E9-42D3-A92D-23246C8F0D40}" destId="{235C7AB8-3470-4627-A835-9AE3442891D0}" srcOrd="12" destOrd="0" presId="urn:microsoft.com/office/officeart/2005/8/layout/venn1"/>
    <dgm:cxn modelId="{17D84DE8-55CB-493E-BFE0-41E4112268BE}" type="presParOf" srcId="{293D8431-05E9-42D3-A92D-23246C8F0D40}" destId="{6F6C9674-C589-4C12-BA7E-BF6D7D7F1D10}" srcOrd="13" destOrd="0" presId="urn:microsoft.com/office/officeart/2005/8/layout/venn1"/>
  </dgm:cxnLst>
  <dgm:bg>
    <a:solidFill>
      <a:srgbClr val="FFC000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C490D-C8C6-437B-A283-4FC0FF4D5ABB}">
      <dsp:nvSpPr>
        <dsp:cNvPr id="0" name=""/>
        <dsp:cNvSpPr/>
      </dsp:nvSpPr>
      <dsp:spPr>
        <a:xfrm>
          <a:off x="2846086" y="1222232"/>
          <a:ext cx="1565763" cy="1565955"/>
        </a:xfrm>
        <a:prstGeom prst="ellipse">
          <a:avLst/>
        </a:prstGeom>
        <a:solidFill>
          <a:srgbClr val="6076B4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954CA48-ECC7-40D1-920A-97D473E1F369}">
      <dsp:nvSpPr>
        <dsp:cNvPr id="0" name=""/>
        <dsp:cNvSpPr/>
      </dsp:nvSpPr>
      <dsp:spPr>
        <a:xfrm>
          <a:off x="2731915" y="0"/>
          <a:ext cx="1794104" cy="96012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Powerful multi-core processors</a:t>
          </a:r>
        </a:p>
      </dsp:txBody>
      <dsp:txXfrm>
        <a:off x="2731915" y="0"/>
        <a:ext cx="1794104" cy="960120"/>
      </dsp:txXfrm>
    </dsp:sp>
    <dsp:sp modelId="{21B435CA-C29D-49FF-8030-CF89B042DC11}">
      <dsp:nvSpPr>
        <dsp:cNvPr id="0" name=""/>
        <dsp:cNvSpPr/>
      </dsp:nvSpPr>
      <dsp:spPr>
        <a:xfrm>
          <a:off x="3305376" y="1443060"/>
          <a:ext cx="1565763" cy="1565955"/>
        </a:xfrm>
        <a:prstGeom prst="ellipse">
          <a:avLst/>
        </a:prstGeom>
        <a:solidFill>
          <a:srgbClr val="6076B4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E129A05-3A15-4EAD-BD82-9C6441031163}">
      <dsp:nvSpPr>
        <dsp:cNvPr id="0" name=""/>
        <dsp:cNvSpPr/>
      </dsp:nvSpPr>
      <dsp:spPr>
        <a:xfrm>
          <a:off x="5064251" y="912114"/>
          <a:ext cx="1696244" cy="105613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General purpose graphic processors</a:t>
          </a:r>
        </a:p>
      </dsp:txBody>
      <dsp:txXfrm>
        <a:off x="5064251" y="912114"/>
        <a:ext cx="1696244" cy="1056132"/>
      </dsp:txXfrm>
    </dsp:sp>
    <dsp:sp modelId="{0BD53F68-EA1D-478A-904F-FC930C3688DB}">
      <dsp:nvSpPr>
        <dsp:cNvPr id="0" name=""/>
        <dsp:cNvSpPr/>
      </dsp:nvSpPr>
      <dsp:spPr>
        <a:xfrm>
          <a:off x="3418242" y="1939922"/>
          <a:ext cx="1565763" cy="1565955"/>
        </a:xfrm>
        <a:prstGeom prst="ellipse">
          <a:avLst/>
        </a:prstGeom>
        <a:solidFill>
          <a:srgbClr val="6076B4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F9AABFF-DC9C-419D-9FC9-628638A3FB53}">
      <dsp:nvSpPr>
        <dsp:cNvPr id="0" name=""/>
        <dsp:cNvSpPr/>
      </dsp:nvSpPr>
      <dsp:spPr>
        <a:xfrm>
          <a:off x="4987207" y="2256282"/>
          <a:ext cx="2143912" cy="112814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 Superior software methodologies</a:t>
          </a:r>
        </a:p>
      </dsp:txBody>
      <dsp:txXfrm>
        <a:off x="4987207" y="2256282"/>
        <a:ext cx="2143912" cy="1128141"/>
      </dsp:txXfrm>
    </dsp:sp>
    <dsp:sp modelId="{6125E1DE-9BE3-4FEE-84DD-4E76212D1552}">
      <dsp:nvSpPr>
        <dsp:cNvPr id="0" name=""/>
        <dsp:cNvSpPr/>
      </dsp:nvSpPr>
      <dsp:spPr>
        <a:xfrm>
          <a:off x="3100522" y="2338372"/>
          <a:ext cx="1565763" cy="1565955"/>
        </a:xfrm>
        <a:prstGeom prst="ellipse">
          <a:avLst/>
        </a:prstGeom>
        <a:solidFill>
          <a:srgbClr val="6076B4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F9F8B58-43EA-4167-829B-D7E6E4BF62A8}">
      <dsp:nvSpPr>
        <dsp:cNvPr id="0" name=""/>
        <dsp:cNvSpPr/>
      </dsp:nvSpPr>
      <dsp:spPr>
        <a:xfrm>
          <a:off x="4509710" y="3768471"/>
          <a:ext cx="1794104" cy="103212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Virtualization leveraging the powerful hardware</a:t>
          </a:r>
        </a:p>
      </dsp:txBody>
      <dsp:txXfrm>
        <a:off x="4509710" y="3768471"/>
        <a:ext cx="1794104" cy="1032129"/>
      </dsp:txXfrm>
    </dsp:sp>
    <dsp:sp modelId="{6FB96284-9759-423F-8140-26547B56FC97}">
      <dsp:nvSpPr>
        <dsp:cNvPr id="0" name=""/>
        <dsp:cNvSpPr/>
      </dsp:nvSpPr>
      <dsp:spPr>
        <a:xfrm>
          <a:off x="2591649" y="2338372"/>
          <a:ext cx="1565763" cy="1565955"/>
        </a:xfrm>
        <a:prstGeom prst="ellipse">
          <a:avLst/>
        </a:prstGeom>
        <a:solidFill>
          <a:srgbClr val="6076B4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8D247BB-86C7-4135-9352-F033ABA1AC51}">
      <dsp:nvSpPr>
        <dsp:cNvPr id="0" name=""/>
        <dsp:cNvSpPr/>
      </dsp:nvSpPr>
      <dsp:spPr>
        <a:xfrm>
          <a:off x="654120" y="3768471"/>
          <a:ext cx="2394106" cy="103212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Wider bandwidth for communication</a:t>
          </a:r>
        </a:p>
      </dsp:txBody>
      <dsp:txXfrm>
        <a:off x="654120" y="3768471"/>
        <a:ext cx="2394106" cy="1032129"/>
      </dsp:txXfrm>
    </dsp:sp>
    <dsp:sp modelId="{5A8EF223-5419-4811-B922-D0DCD12E86D3}">
      <dsp:nvSpPr>
        <dsp:cNvPr id="0" name=""/>
        <dsp:cNvSpPr/>
      </dsp:nvSpPr>
      <dsp:spPr>
        <a:xfrm>
          <a:off x="2273929" y="1939922"/>
          <a:ext cx="1565763" cy="1565955"/>
        </a:xfrm>
        <a:prstGeom prst="ellipse">
          <a:avLst/>
        </a:prstGeom>
        <a:solidFill>
          <a:srgbClr val="6076B4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F16DBF3-D8A8-4465-8189-0D8C0E67C5D4}">
      <dsp:nvSpPr>
        <dsp:cNvPr id="0" name=""/>
        <dsp:cNvSpPr/>
      </dsp:nvSpPr>
      <dsp:spPr>
        <a:xfrm>
          <a:off x="366960" y="2256282"/>
          <a:ext cx="1663623" cy="112814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Proliferation of devices</a:t>
          </a:r>
        </a:p>
      </dsp:txBody>
      <dsp:txXfrm>
        <a:off x="366960" y="2256282"/>
        <a:ext cx="1663623" cy="1128141"/>
      </dsp:txXfrm>
    </dsp:sp>
    <dsp:sp modelId="{235C7AB8-3470-4627-A835-9AE3442891D0}">
      <dsp:nvSpPr>
        <dsp:cNvPr id="0" name=""/>
        <dsp:cNvSpPr/>
      </dsp:nvSpPr>
      <dsp:spPr>
        <a:xfrm>
          <a:off x="2386795" y="1443060"/>
          <a:ext cx="1565763" cy="1565955"/>
        </a:xfrm>
        <a:prstGeom prst="ellipse">
          <a:avLst/>
        </a:prstGeom>
        <a:solidFill>
          <a:srgbClr val="6076B4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F6C9674-C589-4C12-BA7E-BF6D7D7F1D10}">
      <dsp:nvSpPr>
        <dsp:cNvPr id="0" name=""/>
        <dsp:cNvSpPr/>
      </dsp:nvSpPr>
      <dsp:spPr>
        <a:xfrm>
          <a:off x="570446" y="912114"/>
          <a:ext cx="1550231" cy="105613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Explosion of domain applications</a:t>
          </a:r>
        </a:p>
      </dsp:txBody>
      <dsp:txXfrm>
        <a:off x="570446" y="912114"/>
        <a:ext cx="1550231" cy="1056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04" cy="3509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193" y="0"/>
            <a:ext cx="4033804" cy="3509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61D2B-A70C-4ADD-92CF-D36538FB7385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70987"/>
            <a:ext cx="4033804" cy="3509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193" y="6670987"/>
            <a:ext cx="4033804" cy="3509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19C6D-F719-4D65-9F39-932EB2C184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10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33943" cy="35237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4" y="0"/>
            <a:ext cx="4033943" cy="35237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49A4914E-9BCE-440D-8562-8B64B9225FE2}" type="datetimeFigureOut">
              <a:rPr lang="en-IN" smtClean="0"/>
              <a:pPr/>
              <a:t>12-03-2022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7938" y="877888"/>
            <a:ext cx="4213225" cy="2370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79866"/>
            <a:ext cx="7447280" cy="2765346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70727"/>
            <a:ext cx="4033943" cy="352374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4" y="6670727"/>
            <a:ext cx="4033943" cy="352374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85BB2791-3803-4408-A44C-1C2C14789E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112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RL 1.1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B2791-3803-4408-A44C-1C2C14789E9E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935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B2791-3803-4408-A44C-1C2C14789E9E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284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9E20-F3B1-4C05-9362-B175BEFBC9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01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9E20-F3B1-4C05-9362-B175BEFBC9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43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9E20-F3B1-4C05-9362-B175BEFBC9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603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 anchorCtr="0"/>
          <a:lstStyle/>
          <a:p>
            <a:pPr defTabSz="914012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3860804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5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101600" y="3352804"/>
            <a:ext cx="27432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101600" y="5257804"/>
            <a:ext cx="2946400" cy="547657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ctr" defTabSz="914012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352805" y="3810004"/>
            <a:ext cx="80264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20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4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52805" y="5410200"/>
            <a:ext cx="80264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2805" y="3810004"/>
            <a:ext cx="80264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101600" y="3352804"/>
            <a:ext cx="27432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101600" y="5257804"/>
            <a:ext cx="2946400" cy="547657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ctr" defTabSz="914012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03200" y="5666605"/>
            <a:ext cx="2540000" cy="280742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defTabSz="914012"/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157809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"/>
            <a:ext cx="12192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12192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7704672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 defTabSz="914012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144000" y="762004"/>
            <a:ext cx="2946400" cy="547657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ctr" defTabSz="914012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</p:spTree>
    <p:extLst>
      <p:ext uri="{BB962C8B-B14F-4D97-AF65-F5344CB8AC3E}">
        <p14:creationId xmlns:p14="http://schemas.microsoft.com/office/powerpoint/2010/main" val="465670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1493842"/>
            <a:ext cx="10972800" cy="4525963"/>
          </a:xfrm>
        </p:spPr>
        <p:txBody>
          <a:bodyPr/>
          <a:lstStyle>
            <a:lvl1pPr marL="342754" marR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636" marR="0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3, UGC Act</a:t>
            </a: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778522" y="6550676"/>
            <a:ext cx="9413483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08000" y="6492876"/>
            <a:ext cx="2844800" cy="365125"/>
          </a:xfrm>
        </p:spPr>
        <p:txBody>
          <a:bodyPr/>
          <a:lstStyle>
            <a:lvl1pPr>
              <a:defRPr sz="1600"/>
            </a:lvl1pPr>
          </a:lstStyle>
          <a:p>
            <a:fld id="{BD0827E9-CFC9-46E1-A7D1-8887B5DA61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517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5C652-FC7F-4E15-B2B8-09AF2DB910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342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02" tIns="45701" rIns="91402" bIns="45701"/>
          <a:lstStyle/>
          <a:p>
            <a:pPr defTabSz="914012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1"/>
            <a:ext cx="3860800" cy="365125"/>
          </a:xfrm>
          <a:prstGeom prst="rect">
            <a:avLst/>
          </a:prstGeom>
        </p:spPr>
        <p:txBody>
          <a:bodyPr lIns="91402" tIns="45701" rIns="91402" bIns="45701"/>
          <a:lstStyle/>
          <a:p>
            <a:pPr defTabSz="914012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193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 marL="342754" marR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636" marR="0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6604000" y="1600206"/>
            <a:ext cx="5384800" cy="4525963"/>
          </a:xfrm>
        </p:spPr>
        <p:txBody>
          <a:bodyPr/>
          <a:lstStyle>
            <a:lvl1pPr marL="342754" marR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636" marR="0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val="500885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6" y="1535112"/>
            <a:ext cx="5386917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08" indent="0">
              <a:buNone/>
              <a:defRPr sz="2000" b="1"/>
            </a:lvl2pPr>
            <a:lvl3pPr marL="914012" indent="0">
              <a:buNone/>
              <a:defRPr sz="1800" b="1"/>
            </a:lvl3pPr>
            <a:lvl4pPr marL="1371020" indent="0">
              <a:buNone/>
              <a:defRPr sz="1600" b="1"/>
            </a:lvl4pPr>
            <a:lvl5pPr marL="1828025" indent="0">
              <a:buNone/>
              <a:defRPr sz="1600" b="1"/>
            </a:lvl5pPr>
            <a:lvl6pPr marL="2285032" indent="0">
              <a:buNone/>
              <a:defRPr sz="1600" b="1"/>
            </a:lvl6pPr>
            <a:lvl7pPr marL="2742037" indent="0">
              <a:buNone/>
              <a:defRPr sz="1600" b="1"/>
            </a:lvl7pPr>
            <a:lvl8pPr marL="3199044" indent="0">
              <a:buNone/>
              <a:defRPr sz="1600" b="1"/>
            </a:lvl8pPr>
            <a:lvl9pPr marL="365605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6" y="2362200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2"/>
            <a:ext cx="5389033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08" indent="0">
              <a:buNone/>
              <a:defRPr sz="2000" b="1"/>
            </a:lvl2pPr>
            <a:lvl3pPr marL="914012" indent="0">
              <a:buNone/>
              <a:defRPr sz="1800" b="1"/>
            </a:lvl3pPr>
            <a:lvl4pPr marL="1371020" indent="0">
              <a:buNone/>
              <a:defRPr sz="1600" b="1"/>
            </a:lvl4pPr>
            <a:lvl5pPr marL="1828025" indent="0">
              <a:buNone/>
              <a:defRPr sz="1600" b="1"/>
            </a:lvl5pPr>
            <a:lvl6pPr marL="2285032" indent="0">
              <a:buNone/>
              <a:defRPr sz="1600" b="1"/>
            </a:lvl6pPr>
            <a:lvl7pPr marL="2742037" indent="0">
              <a:buNone/>
              <a:defRPr sz="1600" b="1"/>
            </a:lvl7pPr>
            <a:lvl8pPr marL="3199044" indent="0">
              <a:buNone/>
              <a:defRPr sz="1600" b="1"/>
            </a:lvl8pPr>
            <a:lvl9pPr marL="365605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362200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  <p:extLst>
      <p:ext uri="{BB962C8B-B14F-4D97-AF65-F5344CB8AC3E}">
        <p14:creationId xmlns:p14="http://schemas.microsoft.com/office/powerpoint/2010/main" val="14274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9E20-F3B1-4C05-9362-B175BEFBC9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1901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2844800" cy="365125"/>
          </a:xfrm>
        </p:spPr>
        <p:txBody>
          <a:bodyPr/>
          <a:lstStyle/>
          <a:p>
            <a:pPr defTabSz="914012"/>
            <a:fld id="{AC55C652-FC7F-4E15-B2B8-09AF2DB910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012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907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6"/>
            <a:ext cx="6815667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600206"/>
            <a:ext cx="4011084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008" indent="0">
              <a:buNone/>
              <a:defRPr sz="1200"/>
            </a:lvl2pPr>
            <a:lvl3pPr marL="914012" indent="0">
              <a:buNone/>
              <a:defRPr sz="1000"/>
            </a:lvl3pPr>
            <a:lvl4pPr marL="1371020" indent="0">
              <a:buNone/>
              <a:defRPr sz="900"/>
            </a:lvl4pPr>
            <a:lvl5pPr marL="1828025" indent="0">
              <a:buNone/>
              <a:defRPr sz="900"/>
            </a:lvl5pPr>
            <a:lvl6pPr marL="2285032" indent="0">
              <a:buNone/>
              <a:defRPr sz="900"/>
            </a:lvl6pPr>
            <a:lvl7pPr marL="2742037" indent="0">
              <a:buNone/>
              <a:defRPr sz="900"/>
            </a:lvl7pPr>
            <a:lvl8pPr marL="3199044" indent="0">
              <a:buNone/>
              <a:defRPr sz="900"/>
            </a:lvl8pPr>
            <a:lvl9pPr marL="365605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val="3633499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407025"/>
            <a:ext cx="73152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828800"/>
            <a:ext cx="7315200" cy="3429001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008" indent="0">
              <a:buNone/>
              <a:defRPr sz="2800"/>
            </a:lvl2pPr>
            <a:lvl3pPr marL="914012" indent="0">
              <a:buNone/>
              <a:defRPr sz="2400"/>
            </a:lvl3pPr>
            <a:lvl4pPr marL="1371020" indent="0">
              <a:buNone/>
              <a:defRPr sz="2000"/>
            </a:lvl4pPr>
            <a:lvl5pPr marL="1828025" indent="0">
              <a:buNone/>
              <a:defRPr sz="2000"/>
            </a:lvl5pPr>
            <a:lvl6pPr marL="2285032" indent="0">
              <a:buNone/>
              <a:defRPr sz="2000"/>
            </a:lvl6pPr>
            <a:lvl7pPr marL="2742037" indent="0">
              <a:buNone/>
              <a:defRPr sz="2000"/>
            </a:lvl7pPr>
            <a:lvl8pPr marL="3199044" indent="0">
              <a:buNone/>
              <a:defRPr sz="2000"/>
            </a:lvl8pPr>
            <a:lvl9pPr marL="365605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711825"/>
            <a:ext cx="73152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08" indent="0">
              <a:buNone/>
              <a:defRPr sz="1200"/>
            </a:lvl2pPr>
            <a:lvl3pPr marL="914012" indent="0">
              <a:buNone/>
              <a:defRPr sz="1000"/>
            </a:lvl3pPr>
            <a:lvl4pPr marL="1371020" indent="0">
              <a:buNone/>
              <a:defRPr sz="900"/>
            </a:lvl4pPr>
            <a:lvl5pPr marL="1828025" indent="0">
              <a:buNone/>
              <a:defRPr sz="900"/>
            </a:lvl5pPr>
            <a:lvl6pPr marL="2285032" indent="0">
              <a:buNone/>
              <a:defRPr sz="900"/>
            </a:lvl6pPr>
            <a:lvl7pPr marL="2742037" indent="0">
              <a:buNone/>
              <a:defRPr sz="900"/>
            </a:lvl7pPr>
            <a:lvl8pPr marL="3199044" indent="0">
              <a:buNone/>
              <a:defRPr sz="900"/>
            </a:lvl8pPr>
            <a:lvl9pPr marL="365605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val="1067980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406400" y="152400"/>
            <a:ext cx="84328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5"/>
            <a:ext cx="93472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844800" y="6553205"/>
            <a:ext cx="93472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6" y="4"/>
            <a:ext cx="2924257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4368800" y="6596390"/>
            <a:ext cx="78232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val="3510833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5605" y="381005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8191505" y="2552700"/>
            <a:ext cx="5867400" cy="1524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7538720" y="2560325"/>
            <a:ext cx="5181600" cy="6095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12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646087" y="1015803"/>
            <a:ext cx="2193193" cy="923596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47999" y="3808907"/>
            <a:ext cx="5867400" cy="230794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 defTabSz="914012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  <p:extLst>
      <p:ext uri="{BB962C8B-B14F-4D97-AF65-F5344CB8AC3E}">
        <p14:creationId xmlns:p14="http://schemas.microsoft.com/office/powerpoint/2010/main" val="19568785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914400" y="1844676"/>
            <a:ext cx="103632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7703485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6199997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9698997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48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2487145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609600" y="256810"/>
            <a:ext cx="109728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609600" y="1435466"/>
            <a:ext cx="5386917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Body Level One</a:t>
            </a:r>
          </a:p>
          <a:p>
            <a:pPr lvl="1">
              <a:defRPr sz="1800" b="0"/>
            </a:pPr>
            <a:r>
              <a:rPr sz="2400" b="1"/>
              <a:t>Body Level Two</a:t>
            </a:r>
          </a:p>
          <a:p>
            <a:pPr lvl="2">
              <a:defRPr sz="1800" b="0"/>
            </a:pPr>
            <a:r>
              <a:rPr sz="2400" b="1"/>
              <a:t>Body Level Three</a:t>
            </a:r>
          </a:p>
          <a:p>
            <a:pPr lvl="3">
              <a:defRPr sz="1800" b="0"/>
            </a:pPr>
            <a:r>
              <a:rPr sz="2400" b="1"/>
              <a:t>Body Level Four</a:t>
            </a:r>
          </a:p>
          <a:p>
            <a:pPr lvl="4">
              <a:defRPr sz="1800" b="0"/>
            </a:pPr>
            <a:r>
              <a:rPr sz="2400"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465568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9E20-F3B1-4C05-9362-B175BEFBC9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7174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4466222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8698633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09600" y="0"/>
            <a:ext cx="4011085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4766733" y="273050"/>
            <a:ext cx="6815667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6468925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2389718" y="5367338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5493277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9996650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8839200" y="0"/>
            <a:ext cx="27432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0389736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800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800" kern="0">
              <a:solidFill>
                <a:srgbClr val="FFFFFF"/>
              </a:solidFill>
              <a:latin typeface="Calibri"/>
              <a:sym typeface="Calibri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800" kern="0">
              <a:solidFill>
                <a:srgbClr val="FFFFFF"/>
              </a:solidFill>
              <a:latin typeface="Calibri"/>
              <a:sym typeface="Calibri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800" kern="0">
              <a:solidFill>
                <a:srgbClr val="FFFFFF"/>
              </a:solidFill>
              <a:latin typeface="Calibri"/>
              <a:sym typeface="Calibri"/>
            </a:endParaRPr>
          </a:p>
        </p:txBody>
      </p:sp>
      <p:pic>
        <p:nvPicPr>
          <p:cNvPr id="51" name="image2.png" descr="BITS_university_logo_whitevert.png"/>
          <p:cNvPicPr/>
          <p:nvPr/>
        </p:nvPicPr>
        <p:blipFill>
          <a:blip r:embed="rId3"/>
          <a:srcRect t="2" b="28591"/>
          <a:stretch>
            <a:fillRect/>
          </a:stretch>
        </p:blipFill>
        <p:spPr>
          <a:xfrm>
            <a:off x="101600" y="3352800"/>
            <a:ext cx="2743200" cy="1979614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-101600" y="5257801"/>
            <a:ext cx="2946400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rPr sz="2900" b="1" kern="0" spc="-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sz="2900" kern="0" spc="-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3352800" y="5359400"/>
            <a:ext cx="8026400" cy="5842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640896" indent="-183696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2pPr>
            <a:lvl3pPr marL="1085850" indent="-171450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3pPr>
            <a:lvl4pPr marL="1577339" indent="-205739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4pPr>
            <a:lvl5pPr marL="2034539" indent="-205739" algn="r">
              <a:lnSpc>
                <a:spcPts val="1800"/>
              </a:lnSpc>
              <a:spcBef>
                <a:spcPts val="0"/>
              </a:spcBef>
              <a:buFontTx/>
              <a:defRPr sz="1800">
                <a:solidFill>
                  <a:srgbClr val="FFFFFF"/>
                </a:solidFill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3352800" y="3784600"/>
            <a:ext cx="8026400" cy="15748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4000"/>
              </a:lnSpc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87749887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4368800" y="6596063"/>
            <a:ext cx="7823200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r"/>
            <a:r>
              <a:rPr sz="1100" b="1" kern="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sz="1100" kern="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</a:t>
            </a:r>
          </a:p>
        </p:txBody>
      </p:sp>
      <p:grpSp>
        <p:nvGrpSpPr>
          <p:cNvPr id="60" name="Group 60"/>
          <p:cNvGrpSpPr/>
          <p:nvPr/>
        </p:nvGrpSpPr>
        <p:grpSpPr>
          <a:xfrm>
            <a:off x="2779184" y="6550026"/>
            <a:ext cx="9412816" cy="49213"/>
            <a:chOff x="0" y="0"/>
            <a:chExt cx="7059611" cy="49212"/>
          </a:xfrm>
        </p:grpSpPr>
        <p:sp>
          <p:nvSpPr>
            <p:cNvPr id="57" name="Shape 57"/>
            <p:cNvSpPr/>
            <p:nvPr/>
          </p:nvSpPr>
          <p:spPr>
            <a:xfrm>
              <a:off x="2546349" y="0"/>
              <a:ext cx="2328863" cy="49213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800" kern="0">
                <a:solidFill>
                  <a:srgbClr val="FFFFFF"/>
                </a:solidFill>
                <a:latin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4824412" y="0"/>
              <a:ext cx="2235200" cy="46038"/>
            </a:xfrm>
            <a:prstGeom prst="rect">
              <a:avLst/>
            </a:prstGeom>
            <a:solidFill>
              <a:srgbClr val="E31C2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800" kern="0">
                <a:solidFill>
                  <a:srgbClr val="FFFFFF"/>
                </a:solidFill>
                <a:latin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0" y="0"/>
              <a:ext cx="2581276" cy="49213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800" kern="0">
                <a:solidFill>
                  <a:srgbClr val="FFFFFF"/>
                </a:solidFill>
                <a:latin typeface="Calibri"/>
                <a:sym typeface="Calibri"/>
              </a:endParaRPr>
            </a:p>
          </p:txBody>
        </p:sp>
      </p:grpSp>
      <p:pic>
        <p:nvPicPr>
          <p:cNvPr id="61" name="image3.png" descr="Picture 7.png"/>
          <p:cNvPicPr/>
          <p:nvPr/>
        </p:nvPicPr>
        <p:blipFill>
          <a:blip r:embed="rId2"/>
          <a:srcRect l="1923" b="5336"/>
          <a:stretch>
            <a:fillRect/>
          </a:stretch>
        </p:blipFill>
        <p:spPr>
          <a:xfrm>
            <a:off x="9266765" y="-1"/>
            <a:ext cx="2925235" cy="6921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5" name="Group 65"/>
          <p:cNvGrpSpPr/>
          <p:nvPr/>
        </p:nvGrpSpPr>
        <p:grpSpPr>
          <a:xfrm>
            <a:off x="2844800" y="6553200"/>
            <a:ext cx="9347201" cy="46038"/>
            <a:chOff x="0" y="0"/>
            <a:chExt cx="7010400" cy="46037"/>
          </a:xfrm>
        </p:grpSpPr>
        <p:sp>
          <p:nvSpPr>
            <p:cNvPr id="62" name="Shape 62"/>
            <p:cNvSpPr/>
            <p:nvPr/>
          </p:nvSpPr>
          <p:spPr>
            <a:xfrm>
              <a:off x="2362200" y="0"/>
              <a:ext cx="2328864" cy="46038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800" kern="0">
                <a:solidFill>
                  <a:srgbClr val="FFFFFF"/>
                </a:solidFill>
                <a:latin typeface="Calibri"/>
                <a:sym typeface="Calibri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-1" y="0"/>
              <a:ext cx="2362201" cy="46038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800" kern="0">
                <a:solidFill>
                  <a:srgbClr val="FFFFFF"/>
                </a:solidFill>
                <a:latin typeface="Calibri"/>
                <a:sym typeface="Calibri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4681537" y="0"/>
              <a:ext cx="2328863" cy="46038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800" kern="0">
                <a:solidFill>
                  <a:srgbClr val="FFFFFF"/>
                </a:solidFill>
                <a:latin typeface="Calibri"/>
                <a:sym typeface="Calibri"/>
              </a:endParaRP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-1" y="1295400"/>
            <a:ext cx="9347201" cy="46038"/>
            <a:chOff x="0" y="0"/>
            <a:chExt cx="7010400" cy="46037"/>
          </a:xfrm>
        </p:grpSpPr>
        <p:sp>
          <p:nvSpPr>
            <p:cNvPr id="66" name="Shape 66"/>
            <p:cNvSpPr/>
            <p:nvPr/>
          </p:nvSpPr>
          <p:spPr>
            <a:xfrm>
              <a:off x="2362200" y="0"/>
              <a:ext cx="2328864" cy="46038"/>
            </a:xfrm>
            <a:prstGeom prst="rect">
              <a:avLst/>
            </a:prstGeom>
            <a:solidFill>
              <a:srgbClr val="76C2E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800" kern="0">
                <a:solidFill>
                  <a:srgbClr val="FFFFFF"/>
                </a:solidFill>
                <a:latin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-1" y="0"/>
              <a:ext cx="2362201" cy="46038"/>
            </a:xfrm>
            <a:prstGeom prst="rect">
              <a:avLst/>
            </a:prstGeom>
            <a:solidFill>
              <a:srgbClr val="FCB01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800" kern="0">
                <a:solidFill>
                  <a:srgbClr val="FFFFFF"/>
                </a:solidFill>
                <a:latin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4681537" y="0"/>
              <a:ext cx="2328863" cy="46038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sz="1800" kern="0">
                <a:solidFill>
                  <a:srgbClr val="FFFFFF"/>
                </a:solidFill>
                <a:latin typeface="Calibri"/>
                <a:sym typeface="Calibri"/>
              </a:endParaRPr>
            </a:p>
          </p:txBody>
        </p:sp>
      </p:grp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406400" y="1493838"/>
            <a:ext cx="10972800" cy="5364163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buSzTx/>
              <a:buFontTx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885825" indent="-428625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143000" indent="-22860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645920" indent="-27432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103120" indent="-274320"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9947204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9E20-F3B1-4C05-9362-B175BEFBC9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03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9E20-F3B1-4C05-9362-B175BEFBC9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03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9E20-F3B1-4C05-9362-B175BEFBC9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72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9E20-F3B1-4C05-9362-B175BEFBC9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49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9E20-F3B1-4C05-9362-B175BEFBC9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69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9E20-F3B1-4C05-9362-B175BEFBC9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11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C9E20-F3B1-4C05-9362-B175BEFBC99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37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02" tIns="45701" rIns="91402" bIns="45701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02" tIns="45701" rIns="91402" bIns="4570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" y="6324601"/>
            <a:ext cx="2844800" cy="365125"/>
          </a:xfrm>
          <a:prstGeom prst="rect">
            <a:avLst/>
          </a:prstGeom>
        </p:spPr>
        <p:txBody>
          <a:bodyPr vert="horz" lIns="91402" tIns="45701" rIns="91402" bIns="4570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914012"/>
            <a:fld id="{AC55C652-FC7F-4E15-B2B8-09AF2DB910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012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7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l" defTabSz="914012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754" indent="-342754" algn="l" defTabSz="91401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636" indent="-285630" algn="l" defTabSz="91401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515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9521" indent="-228502" algn="l" defTabSz="91401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528" indent="-228502" algn="l" defTabSz="91401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534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40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547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552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08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1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2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25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3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37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4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5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600" y="92077"/>
            <a:ext cx="109728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737600" y="6400414"/>
            <a:ext cx="28448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 kern="0">
                <a:latin typeface="Calibri"/>
                <a:sym typeface="Calibri"/>
              </a:rPr>
              <a:pPr/>
              <a:t>‹#›</a:t>
            </a:fld>
            <a:endParaRPr kern="0">
              <a:latin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644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ransition spd="med"/>
  <p:hf hdr="0" dt="0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4038600" y="4049574"/>
            <a:ext cx="6019800" cy="104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4400" b="1" kern="0">
                <a:solidFill>
                  <a:srgbClr val="FFFFFF"/>
                </a:solidFill>
                <a:latin typeface="Calibri"/>
                <a:sym typeface="Calibri"/>
              </a:rPr>
              <a:t>Cloud Computing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sz="2400" b="1" kern="0">
                <a:solidFill>
                  <a:srgbClr val="FFFFFF"/>
                </a:solidFill>
                <a:latin typeface="Calibri"/>
                <a:sym typeface="Calibri"/>
              </a:rPr>
              <a:t>SEWP ZG527</a:t>
            </a:r>
          </a:p>
        </p:txBody>
      </p:sp>
      <p:sp>
        <p:nvSpPr>
          <p:cNvPr id="76" name="Shape 76"/>
          <p:cNvSpPr/>
          <p:nvPr/>
        </p:nvSpPr>
        <p:spPr>
          <a:xfrm>
            <a:off x="2590800" y="6488112"/>
            <a:ext cx="16764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endParaRPr kern="0" dirty="0">
              <a:latin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542880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Summary…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406400" y="1507647"/>
            <a:ext cx="109321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is an umbrella term used to refer to Internet based development and services</a:t>
            </a:r>
          </a:p>
          <a:p>
            <a:endParaRPr lang="en-IN" sz="3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number of characteristics define cloud data, applications services and infrastructure:</a:t>
            </a:r>
          </a:p>
          <a:p>
            <a:r>
              <a:rPr lang="en-IN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Remotely hosted: Services or data are hosted on remote infrastructure. </a:t>
            </a:r>
          </a:p>
          <a:p>
            <a:r>
              <a:rPr lang="en-IN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Ubiquitous: Services or data are available from anywhere.</a:t>
            </a:r>
          </a:p>
          <a:p>
            <a:r>
              <a:rPr lang="en-IN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Commodity model: The result is a utility computing model similar to traditional that of traditional utilities, like gas and electricity - you pay for what you would want!</a:t>
            </a:r>
          </a:p>
        </p:txBody>
      </p:sp>
    </p:spTree>
    <p:extLst>
      <p:ext uri="{BB962C8B-B14F-4D97-AF65-F5344CB8AC3E}">
        <p14:creationId xmlns:p14="http://schemas.microsoft.com/office/powerpoint/2010/main" val="141669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Cloud Computing, services and deployment models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399" y="1671003"/>
            <a:ext cx="113260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914012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  <a:p>
            <a:pPr marL="971550" lvl="1" indent="-514350" defTabSz="914012">
              <a:buFont typeface="+mj-lt"/>
              <a:buAutoNum type="arabicPeriod"/>
            </a:pP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Cloud Computing – Origins and Motivation</a:t>
            </a:r>
          </a:p>
          <a:p>
            <a:pPr marL="971550" lvl="1" indent="-514350" defTabSz="914012">
              <a:buFont typeface="+mj-lt"/>
              <a:buAutoNum type="arabicPeriod"/>
            </a:pP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3-4-5 rule of Cloud Computing</a:t>
            </a:r>
          </a:p>
          <a:p>
            <a:pPr marL="971550" lvl="1" indent="-514350" defTabSz="914012">
              <a:buFont typeface="+mj-lt"/>
              <a:buAutoNum type="arabicPeriod"/>
            </a:pP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Clouds and Services</a:t>
            </a:r>
          </a:p>
          <a:p>
            <a:pPr marL="971550" lvl="1" indent="-514350" defTabSz="914012">
              <a:buFont typeface="+mj-lt"/>
              <a:buAutoNum type="arabicPeriod"/>
            </a:pP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Infrastructure and Deployment</a:t>
            </a:r>
          </a:p>
        </p:txBody>
      </p:sp>
    </p:spTree>
    <p:extLst>
      <p:ext uri="{BB962C8B-B14F-4D97-AF65-F5344CB8AC3E}">
        <p14:creationId xmlns:p14="http://schemas.microsoft.com/office/powerpoint/2010/main" val="254546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graphicFrame>
        <p:nvGraphicFramePr>
          <p:cNvPr id="5" name="Content Placeholder 8"/>
          <p:cNvGraphicFramePr>
            <a:graphicFrameLocks/>
          </p:cNvGraphicFramePr>
          <p:nvPr/>
        </p:nvGraphicFramePr>
        <p:xfrm>
          <a:off x="535276" y="1546274"/>
          <a:ext cx="749808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71804" y="1544394"/>
            <a:ext cx="358726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defTabSz="914012">
              <a:buFontTx/>
              <a:buAutoNum type="arabicPeriod"/>
            </a:pP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Scale Problems</a:t>
            </a:r>
          </a:p>
          <a:p>
            <a:pPr marL="514350" indent="-514350" defTabSz="914012">
              <a:buFontTx/>
              <a:buAutoNum type="arabicPeriod"/>
            </a:pP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2.0 and Social Networking</a:t>
            </a:r>
          </a:p>
          <a:p>
            <a:pPr marL="514350" indent="-514350" defTabSz="914012">
              <a:buFontTx/>
              <a:buAutoNum type="arabicPeriod"/>
            </a:pP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Explosion</a:t>
            </a:r>
          </a:p>
          <a:p>
            <a:pPr marL="514350" indent="-514350" defTabSz="914012">
              <a:buFontTx/>
              <a:buAutoNum type="arabicPeriod"/>
            </a:pP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Web</a:t>
            </a:r>
          </a:p>
        </p:txBody>
      </p:sp>
    </p:spTree>
    <p:extLst>
      <p:ext uri="{BB962C8B-B14F-4D97-AF65-F5344CB8AC3E}">
        <p14:creationId xmlns:p14="http://schemas.microsoft.com/office/powerpoint/2010/main" val="246558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of Web</a:t>
            </a:r>
          </a:p>
        </p:txBody>
      </p:sp>
      <p:sp>
        <p:nvSpPr>
          <p:cNvPr id="2" name="Rectangle 1"/>
          <p:cNvSpPr/>
          <p:nvPr/>
        </p:nvSpPr>
        <p:spPr>
          <a:xfrm>
            <a:off x="406400" y="1295400"/>
            <a:ext cx="1139639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Explosive growth in applications:</a:t>
            </a:r>
          </a:p>
          <a:p>
            <a:r>
              <a:rPr lang="en-IN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biomedical informatics, space exploration, business analytics,</a:t>
            </a:r>
          </a:p>
          <a:p>
            <a:r>
              <a:rPr lang="en-IN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web 2.0 social networking: YouTube, Facebook</a:t>
            </a:r>
          </a:p>
          <a:p>
            <a:r>
              <a:rPr lang="en-IN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Extreme scale content generation: e-science and e-business data deluge</a:t>
            </a:r>
          </a:p>
          <a:p>
            <a:r>
              <a:rPr lang="en-IN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Extraordinary rate of digital content consumption: digital gluttony:</a:t>
            </a:r>
          </a:p>
          <a:p>
            <a:r>
              <a:rPr lang="en-IN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Apple iPhone, iPad, Amazon Kindle, Android, Windows Phone</a:t>
            </a:r>
          </a:p>
          <a:p>
            <a:r>
              <a:rPr lang="en-IN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Exponential growth in compute capabilities:</a:t>
            </a:r>
          </a:p>
          <a:p>
            <a:r>
              <a:rPr lang="en-IN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multi-core, storage, bandwidth, virtual machines (virtualization)</a:t>
            </a:r>
          </a:p>
          <a:p>
            <a:r>
              <a:rPr lang="en-IN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short cycle of obsolescence in technologies:</a:t>
            </a:r>
          </a:p>
          <a:p>
            <a:r>
              <a:rPr lang="en-IN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Windows 8, Ubuntu, Mac; Java versions; C</a:t>
            </a:r>
            <a:r>
              <a:rPr lang="en-US" sz="2600" dirty="0">
                <a:solidFill>
                  <a:prstClr val="black">
                    <a:lumMod val="50000"/>
                    <a:lumOff val="50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 </a:t>
            </a:r>
            <a:r>
              <a:rPr lang="en-IN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C#; Python</a:t>
            </a:r>
          </a:p>
          <a:p>
            <a:r>
              <a:rPr lang="en-IN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Newer architectures: web services, persistence models, distributed file systems/repositories (Google, Hadoop), multi-core, wireless and mobile</a:t>
            </a:r>
          </a:p>
          <a:p>
            <a:r>
              <a:rPr lang="en-IN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Diverse knowledge and skill levels of the workforce </a:t>
            </a:r>
          </a:p>
        </p:txBody>
      </p:sp>
    </p:spTree>
    <p:extLst>
      <p:ext uri="{BB962C8B-B14F-4D97-AF65-F5344CB8AC3E}">
        <p14:creationId xmlns:p14="http://schemas.microsoft.com/office/powerpoint/2010/main" val="10004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Advances</a:t>
            </a:r>
          </a:p>
        </p:txBody>
      </p:sp>
      <p:sp>
        <p:nvSpPr>
          <p:cNvPr id="3" name="Up Arrow 2"/>
          <p:cNvSpPr/>
          <p:nvPr/>
        </p:nvSpPr>
        <p:spPr>
          <a:xfrm>
            <a:off x="4898586" y="5791200"/>
            <a:ext cx="2590800" cy="762000"/>
          </a:xfrm>
          <a:prstGeom prst="upArrow">
            <a:avLst>
              <a:gd name="adj1" fmla="val 50000"/>
              <a:gd name="adj2" fmla="val 17735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prstClr val="black"/>
                </a:solidFill>
              </a:rPr>
              <a:t>64-bit processor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9323" y="5257800"/>
            <a:ext cx="6248400" cy="533400"/>
          </a:xfrm>
          <a:prstGeom prst="rect">
            <a:avLst/>
          </a:prstGeom>
          <a:solidFill>
            <a:srgbClr val="7CE4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prstClr val="black"/>
                </a:solidFill>
              </a:rPr>
              <a:t>Multi-core architectures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523" y="5257800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179323" y="4495800"/>
            <a:ext cx="62484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solidFill>
                  <a:prstClr val="black"/>
                </a:solidFill>
              </a:rPr>
              <a:t>Virtualization: bare metal, hypervisor.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636523" y="3886200"/>
            <a:ext cx="6096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</a:rPr>
              <a:t>VM0</a:t>
            </a:r>
          </a:p>
        </p:txBody>
      </p:sp>
      <p:sp>
        <p:nvSpPr>
          <p:cNvPr id="9" name="Rectangle 8"/>
          <p:cNvSpPr/>
          <p:nvPr/>
        </p:nvSpPr>
        <p:spPr>
          <a:xfrm>
            <a:off x="5747898" y="3886200"/>
            <a:ext cx="609600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</a:rPr>
              <a:t>VM1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79923" y="3886200"/>
            <a:ext cx="6096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prstClr val="black"/>
                </a:solidFill>
              </a:rPr>
              <a:t>VMn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79323" y="3276600"/>
            <a:ext cx="6248400" cy="609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solidFill>
                  <a:prstClr val="black"/>
                </a:solidFill>
              </a:rPr>
              <a:t>Web-services,  SOA, WS standards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15898" y="2960688"/>
            <a:ext cx="190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36923" y="2895600"/>
            <a:ext cx="190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84636" y="2895600"/>
            <a:ext cx="190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22823" y="2895600"/>
            <a:ext cx="190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25498" y="2938463"/>
            <a:ext cx="190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extBox 18"/>
          <p:cNvSpPr txBox="1">
            <a:spLocks noChangeArrowheads="1"/>
          </p:cNvSpPr>
          <p:nvPr/>
        </p:nvSpPr>
        <p:spPr bwMode="auto">
          <a:xfrm>
            <a:off x="4515998" y="2949575"/>
            <a:ext cx="1833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prstClr val="black"/>
                </a:solidFill>
              </a:rPr>
              <a:t>Services interface</a:t>
            </a:r>
          </a:p>
        </p:txBody>
      </p:sp>
      <p:sp>
        <p:nvSpPr>
          <p:cNvPr id="18" name="Cloud"/>
          <p:cNvSpPr>
            <a:spLocks noChangeAspect="1" noEditPoints="1" noChangeArrowheads="1"/>
          </p:cNvSpPr>
          <p:nvPr/>
        </p:nvSpPr>
        <p:spPr bwMode="auto">
          <a:xfrm>
            <a:off x="3179323" y="1309688"/>
            <a:ext cx="6096000" cy="1238250"/>
          </a:xfrm>
          <a:custGeom>
            <a:avLst/>
            <a:gdLst>
              <a:gd name="T0" fmla="*/ 1506090178 w 21600"/>
              <a:gd name="T1" fmla="*/ 2036877682 h 21600"/>
              <a:gd name="T2" fmla="*/ 2147483647 w 21600"/>
              <a:gd name="T3" fmla="*/ 2147483647 h 21600"/>
              <a:gd name="T4" fmla="*/ 2147483647 w 21600"/>
              <a:gd name="T5" fmla="*/ 2036877682 h 21600"/>
              <a:gd name="T6" fmla="*/ 2147483647 w 21600"/>
              <a:gd name="T7" fmla="*/ 2329208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prstClr val="black"/>
                </a:solidFill>
              </a:rPr>
              <a:t>Cloud applications: data-intensive, compute-intensive, storage-intensive</a:t>
            </a:r>
          </a:p>
        </p:txBody>
      </p:sp>
      <p:sp>
        <p:nvSpPr>
          <p:cNvPr id="19" name="Up Arrow 18"/>
          <p:cNvSpPr/>
          <p:nvPr/>
        </p:nvSpPr>
        <p:spPr>
          <a:xfrm>
            <a:off x="6086036" y="2514600"/>
            <a:ext cx="750887" cy="45720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Can 19"/>
          <p:cNvSpPr/>
          <p:nvPr/>
        </p:nvSpPr>
        <p:spPr>
          <a:xfrm>
            <a:off x="1579123" y="4549775"/>
            <a:ext cx="1143000" cy="1216025"/>
          </a:xfrm>
          <a:prstGeom prst="can">
            <a:avLst/>
          </a:prstGeom>
          <a:solidFill>
            <a:srgbClr val="DEC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prstClr val="black"/>
                </a:solidFill>
              </a:rPr>
              <a:t>Storage Models: S3, </a:t>
            </a:r>
            <a:r>
              <a:rPr lang="en-US" sz="1200" b="1" dirty="0" err="1">
                <a:solidFill>
                  <a:prstClr val="black"/>
                </a:solidFill>
              </a:rPr>
              <a:t>BigTable</a:t>
            </a:r>
            <a:r>
              <a:rPr lang="en-US" sz="1200" b="1" dirty="0">
                <a:solidFill>
                  <a:prstClr val="black"/>
                </a:solidFill>
              </a:rPr>
              <a:t>, </a:t>
            </a:r>
            <a:r>
              <a:rPr lang="en-US" sz="1200" b="1" dirty="0" err="1">
                <a:solidFill>
                  <a:prstClr val="black"/>
                </a:solidFill>
              </a:rPr>
              <a:t>BlobStore</a:t>
            </a:r>
            <a:r>
              <a:rPr lang="en-US" sz="1200" b="1" dirty="0">
                <a:solidFill>
                  <a:prstClr val="black"/>
                </a:solidFill>
              </a:rPr>
              <a:t>, </a:t>
            </a:r>
            <a:r>
              <a:rPr lang="en-US" sz="1400" dirty="0">
                <a:solidFill>
                  <a:prstClr val="black"/>
                </a:solidFill>
              </a:rPr>
              <a:t>...</a:t>
            </a:r>
          </a:p>
        </p:txBody>
      </p:sp>
      <p:sp>
        <p:nvSpPr>
          <p:cNvPr id="21" name="Left-Right Arrow 20"/>
          <p:cNvSpPr/>
          <p:nvPr/>
        </p:nvSpPr>
        <p:spPr>
          <a:xfrm rot="7971937">
            <a:off x="2152211" y="4268788"/>
            <a:ext cx="1339850" cy="139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34"/>
          <p:cNvSpPr txBox="1">
            <a:spLocks noChangeArrowheads="1"/>
          </p:cNvSpPr>
          <p:nvPr/>
        </p:nvSpPr>
        <p:spPr bwMode="auto">
          <a:xfrm>
            <a:off x="6792473" y="2514600"/>
            <a:ext cx="1233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prstClr val="black"/>
                </a:solidFill>
              </a:rPr>
              <a:t>Bandwidth</a:t>
            </a:r>
          </a:p>
        </p:txBody>
      </p:sp>
      <p:sp>
        <p:nvSpPr>
          <p:cNvPr id="23" name="TextBox 35"/>
          <p:cNvSpPr txBox="1">
            <a:spLocks noChangeArrowheads="1"/>
          </p:cNvSpPr>
          <p:nvPr/>
        </p:nvSpPr>
        <p:spPr bwMode="auto">
          <a:xfrm>
            <a:off x="3252348" y="2838450"/>
            <a:ext cx="4746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prstClr val="black"/>
                </a:solidFill>
              </a:rPr>
              <a:t>WS</a:t>
            </a:r>
          </a:p>
        </p:txBody>
      </p:sp>
      <p:pic>
        <p:nvPicPr>
          <p:cNvPr id="24" name="Picture 7" descr="C:\Program Files\Microsoft Office\MEDIA\CAGCAT10\j02919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51473" y="1143000"/>
            <a:ext cx="6477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8" descr="C:\Program Files\Microsoft Office\MEDIA\CAGCAT10\j0240719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136" y="1536700"/>
            <a:ext cx="447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923" y="1109663"/>
            <a:ext cx="5334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0" descr="C:\Program Files\Microsoft Office\MEDIA\CAGCAT10\j0297551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523" y="1617663"/>
            <a:ext cx="466725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1" descr="C:\Program Files\Microsoft Office\MEDIA\CAGCAT10\j0301252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111" y="1044575"/>
            <a:ext cx="5937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2" descr="C:\Program Files\Microsoft Office\MEDIA\CAGCAT10\j0234687.gif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561" y="2238375"/>
            <a:ext cx="61436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583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Cloud Computing?</a:t>
            </a:r>
          </a:p>
        </p:txBody>
      </p:sp>
      <p:sp>
        <p:nvSpPr>
          <p:cNvPr id="2" name="Rectangle 1"/>
          <p:cNvSpPr/>
          <p:nvPr/>
        </p:nvSpPr>
        <p:spPr>
          <a:xfrm>
            <a:off x="406400" y="1348800"/>
            <a:ext cx="1103063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is a general term used to describe a new class of network based computing that takes place over the Internet,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basically a step on from Utility Computing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 collection/group of integrated and networked hardware, 	software and Internet infrastructure (called a platform).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Using the Internet for communication and transport provides 	hardware, software and networking services to clients</a:t>
            </a:r>
          </a:p>
          <a:p>
            <a:r>
              <a:rPr lang="en-US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platforms hide the complexity and details of the underlying infrastructure from users and applications by providing very simple graphical interface or API (Applications Programming Interface).</a:t>
            </a:r>
          </a:p>
        </p:txBody>
      </p:sp>
    </p:spTree>
    <p:extLst>
      <p:ext uri="{BB962C8B-B14F-4D97-AF65-F5344CB8AC3E}">
        <p14:creationId xmlns:p14="http://schemas.microsoft.com/office/powerpoint/2010/main" val="335575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Cloud Computing cont.…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406400" y="1393876"/>
            <a:ext cx="111853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the platform provides on demand services, that are always on, anywhere, anytime and any place. </a:t>
            </a:r>
          </a:p>
          <a:p>
            <a:r>
              <a:rPr lang="en-IN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 for use and as needed, elastic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scale up and down in capacity and functionalities</a:t>
            </a:r>
          </a:p>
          <a:p>
            <a:r>
              <a:rPr lang="en-IN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hardware and software services are available to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general public, enterprises, corporations and businesses markets</a:t>
            </a:r>
          </a:p>
        </p:txBody>
      </p:sp>
    </p:spTree>
    <p:extLst>
      <p:ext uri="{BB962C8B-B14F-4D97-AF65-F5344CB8AC3E}">
        <p14:creationId xmlns:p14="http://schemas.microsoft.com/office/powerpoint/2010/main" val="1219191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Drivers for the new Platform</a:t>
            </a:r>
          </a:p>
        </p:txBody>
      </p:sp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440228"/>
            <a:ext cx="9173698" cy="485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62037" y="6014972"/>
            <a:ext cx="8262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http://blogs.technet.com/b/yungchou/archive/2011/03/03/chou-s-theories-of-cloud-computing-the-5-3-2-principle.aspx</a:t>
            </a:r>
          </a:p>
        </p:txBody>
      </p:sp>
    </p:spTree>
    <p:extLst>
      <p:ext uri="{BB962C8B-B14F-4D97-AF65-F5344CB8AC3E}">
        <p14:creationId xmlns:p14="http://schemas.microsoft.com/office/powerpoint/2010/main" val="14601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Summary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1567521"/>
            <a:ext cx="8419932" cy="45237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26332" y="1567521"/>
            <a:ext cx="28920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pool of configurable computing resources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On-demand network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Provisioned by the Service Provider</a:t>
            </a:r>
          </a:p>
        </p:txBody>
      </p:sp>
    </p:spTree>
    <p:extLst>
      <p:ext uri="{BB962C8B-B14F-4D97-AF65-F5344CB8AC3E}">
        <p14:creationId xmlns:p14="http://schemas.microsoft.com/office/powerpoint/2010/main" val="110516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549</Words>
  <Application>Microsoft Office PowerPoint</Application>
  <PresentationFormat>Widescreen</PresentationFormat>
  <Paragraphs>74</Paragraphs>
  <Slides>10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Gill Sans MT</vt:lpstr>
      <vt:lpstr>Helvetica</vt:lpstr>
      <vt:lpstr>Palatino Linotype</vt:lpstr>
      <vt:lpstr>Times New Roman</vt:lpstr>
      <vt:lpstr>Wingdings</vt:lpstr>
      <vt:lpstr>Office Theme</vt:lpstr>
      <vt:lpstr>1_Office Theme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Nayan</dc:creator>
  <cp:lastModifiedBy>Saquib Ahmad</cp:lastModifiedBy>
  <cp:revision>11</cp:revision>
  <cp:lastPrinted>2016-01-04T05:30:43Z</cp:lastPrinted>
  <dcterms:created xsi:type="dcterms:W3CDTF">2015-12-29T04:14:10Z</dcterms:created>
  <dcterms:modified xsi:type="dcterms:W3CDTF">2022-03-12T11:35:11Z</dcterms:modified>
</cp:coreProperties>
</file>