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72" r:id="rId4"/>
    <p:sldId id="289" r:id="rId5"/>
    <p:sldId id="261" r:id="rId6"/>
    <p:sldId id="276" r:id="rId7"/>
    <p:sldId id="275" r:id="rId8"/>
    <p:sldId id="277" r:id="rId9"/>
    <p:sldId id="278" r:id="rId10"/>
    <p:sldId id="279" r:id="rId11"/>
    <p:sldId id="280" r:id="rId12"/>
    <p:sldId id="288" r:id="rId13"/>
    <p:sldId id="264" r:id="rId14"/>
    <p:sldId id="287" r:id="rId15"/>
    <p:sldId id="286" r:id="rId16"/>
    <p:sldId id="282" r:id="rId17"/>
    <p:sldId id="285" r:id="rId18"/>
    <p:sldId id="284" r:id="rId19"/>
    <p:sldId id="267" r:id="rId20"/>
    <p:sldId id="268" r:id="rId21"/>
    <p:sldId id="26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94"/>
  </p:normalViewPr>
  <p:slideViewPr>
    <p:cSldViewPr snapToGrid="0" snapToObjects="1">
      <p:cViewPr varScale="1">
        <p:scale>
          <a:sx n="67" d="100"/>
          <a:sy n="67" d="100"/>
        </p:scale>
        <p:origin x="5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C17C4-2EC5-4634-9520-547B365F8D3B}" type="datetimeFigureOut">
              <a:rPr lang="en-IN" smtClean="0"/>
              <a:t>30-04-2022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5C10B-863B-43F7-B5AA-488AC605251B}" type="slidenum">
              <a:rPr lang="en-IN" smtClean="0"/>
              <a:t>‹#›</a:t>
            </a:fld>
            <a:endParaRPr lang="en-IN"/>
          </a:p>
        </p:txBody>
      </p:sp>
    </p:spTree>
    <p:extLst>
      <p:ext uri="{BB962C8B-B14F-4D97-AF65-F5344CB8AC3E}">
        <p14:creationId xmlns:p14="http://schemas.microsoft.com/office/powerpoint/2010/main" val="70316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BF2-6063-FF42-862E-2253714D6A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48F05A-31CF-B447-A7F7-BD9244B8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956785-C36B-E24C-9ED8-4B7D3493834B}"/>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D70D1DC0-A96C-CC4F-ABB8-15BD189C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354-7B2A-274F-B60B-EC8610CEC4CF}"/>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61813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AE-C305-7643-9CFB-EE13FF3DBC8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1F2F61-7DA0-4F4A-96DC-12BC7B9D82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83C99-4167-0F41-8A16-53C37052E6F9}"/>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D2BDF1B8-31E7-5548-A8FE-12930DCF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0F7F-A080-9E4A-9D56-FAC775C8478D}"/>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36008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F497-93AE-2B43-902A-DA2DD5FAD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017B3-2FEB-7A40-89CC-288249ACB6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5AFD59-48AE-8549-BBF7-F204C2C5C579}"/>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38C06B0E-2806-6049-8DA2-39F7BF30A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E10A3-9C8B-5140-B7EC-8142DF27E351}"/>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75779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EED7-2FC5-6E40-9F41-6230BD2F6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3EBE2E-DD67-A04C-BC36-CF88D8A103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7CD31-03F9-C24E-AE7C-8B8EC81627B1}"/>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525BC6DA-BBFA-7445-A809-8A2528E2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3930-6C16-D34B-B197-0BF51513C0E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0054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BF9D-55EE-114A-B2ED-B755E4BE8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C79518-AAEE-2249-9343-7743782DC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167761-174A-DD41-B23E-4C541C342A59}"/>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19BBABEB-2211-584D-8F25-2B9DBD5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A936-536D-624C-B658-4C1A5D24CCA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026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B90-131B-AB4E-B441-B711FC1ED5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33A15C-A800-5D44-B425-0620E03C3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0B8AA1-A57B-E440-ACB3-548CF6786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B2DC73-2A5E-874D-9D4A-669D7E976AB1}"/>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6" name="Footer Placeholder 5">
            <a:extLst>
              <a:ext uri="{FF2B5EF4-FFF2-40B4-BE49-F238E27FC236}">
                <a16:creationId xmlns:a16="http://schemas.microsoft.com/office/drawing/2014/main" id="{BEB8DE18-7680-734E-B006-BFD8A853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90B2-2114-6347-B0CC-3EF575E4475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1278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AB5-3040-974F-B3D7-21DCDFDAA3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EF139F-367C-FB45-825D-F4FDC7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33FA8-7FF9-7E46-87D5-E9C8B3A71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3AF0A2-9A8E-7B46-8040-803CE5BE1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161505-098D-AE4A-8895-07F5621BCD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DD03BD-3BF2-EC47-8749-DC33E00F389D}"/>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8" name="Footer Placeholder 7">
            <a:extLst>
              <a:ext uri="{FF2B5EF4-FFF2-40B4-BE49-F238E27FC236}">
                <a16:creationId xmlns:a16="http://schemas.microsoft.com/office/drawing/2014/main" id="{314AAF5D-DB3E-6841-BEEC-3C60593E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2069E-0CFC-F04A-9247-AC92E3DC62E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58963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426-C6A6-AF41-9F7C-A15D57AB87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D625D2-744B-F946-849D-EFA75B5D7FEC}"/>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4" name="Footer Placeholder 3">
            <a:extLst>
              <a:ext uri="{FF2B5EF4-FFF2-40B4-BE49-F238E27FC236}">
                <a16:creationId xmlns:a16="http://schemas.microsoft.com/office/drawing/2014/main" id="{2AF70B11-9376-5C4B-80BE-529ED6F95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2B3C5-7B06-D042-8CB4-AF8DBB39FEEB}"/>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6588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61FD8-61B0-0D4B-9E1D-57C162B0B1FC}"/>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3" name="Footer Placeholder 2">
            <a:extLst>
              <a:ext uri="{FF2B5EF4-FFF2-40B4-BE49-F238E27FC236}">
                <a16:creationId xmlns:a16="http://schemas.microsoft.com/office/drawing/2014/main" id="{D7D56EB5-14D3-FC43-8816-7EBCB4BE8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7A738-7A98-3042-9822-2528D73AD4F5}"/>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480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19-3EDA-BA46-BBD4-39E20A1697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4C452D-B529-8948-936A-9A3992C1D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F8B28E-DDA7-9E4F-A8D4-D83C85DE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79551-1C6F-404C-BFC7-0D618880EB46}"/>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6" name="Footer Placeholder 5">
            <a:extLst>
              <a:ext uri="{FF2B5EF4-FFF2-40B4-BE49-F238E27FC236}">
                <a16:creationId xmlns:a16="http://schemas.microsoft.com/office/drawing/2014/main" id="{CED272F9-2536-1D4A-8A68-9CF71BBCF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F053-4DB4-7947-B144-ED0FFB483CE0}"/>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2250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D5-E130-2B47-8F1F-5F5E2C4B2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BB66A8-A2C2-8E4B-A124-A5788EF77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5AEAD-7D69-CF43-98C3-188AECEBB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BF4667-A81B-9E49-A157-F828999F72BF}"/>
              </a:ext>
            </a:extLst>
          </p:cNvPr>
          <p:cNvSpPr>
            <a:spLocks noGrp="1"/>
          </p:cNvSpPr>
          <p:nvPr>
            <p:ph type="dt" sz="half" idx="10"/>
          </p:nvPr>
        </p:nvSpPr>
        <p:spPr/>
        <p:txBody>
          <a:bodyPr/>
          <a:lstStyle/>
          <a:p>
            <a:fld id="{5ED69BF7-2B51-604D-A7A1-677B8211C1E6}" type="datetimeFigureOut">
              <a:rPr lang="en-US" smtClean="0"/>
              <a:t>4/30/2022</a:t>
            </a:fld>
            <a:endParaRPr lang="en-US"/>
          </a:p>
        </p:txBody>
      </p:sp>
      <p:sp>
        <p:nvSpPr>
          <p:cNvPr id="6" name="Footer Placeholder 5">
            <a:extLst>
              <a:ext uri="{FF2B5EF4-FFF2-40B4-BE49-F238E27FC236}">
                <a16:creationId xmlns:a16="http://schemas.microsoft.com/office/drawing/2014/main" id="{16EF7D72-2C08-3444-AF85-63E67B03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1737-4D3E-B74B-BD2D-0BE8786160D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6676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69620-CEC6-384A-A215-5CB192F5F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611D81-D18B-4D45-B9E9-464AA26B1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3528AA-2B2B-3C4D-8534-B5BCBDDE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9BF7-2B51-604D-A7A1-677B8211C1E6}" type="datetimeFigureOut">
              <a:rPr lang="en-US" smtClean="0"/>
              <a:t>4/30/2022</a:t>
            </a:fld>
            <a:endParaRPr lang="en-US"/>
          </a:p>
        </p:txBody>
      </p:sp>
      <p:sp>
        <p:nvSpPr>
          <p:cNvPr id="5" name="Footer Placeholder 4">
            <a:extLst>
              <a:ext uri="{FF2B5EF4-FFF2-40B4-BE49-F238E27FC236}">
                <a16:creationId xmlns:a16="http://schemas.microsoft.com/office/drawing/2014/main" id="{F4E03ED3-1787-264E-84F1-E017E43E1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2C952-EA09-6A42-A8B9-3B78AB2B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422F-D2CC-3F4C-A359-EF4A4C00947F}" type="slidenum">
              <a:rPr lang="en-US" smtClean="0"/>
              <a:t>‹#›</a:t>
            </a:fld>
            <a:endParaRPr lang="en-US"/>
          </a:p>
        </p:txBody>
      </p:sp>
    </p:spTree>
    <p:extLst>
      <p:ext uri="{BB962C8B-B14F-4D97-AF65-F5344CB8AC3E}">
        <p14:creationId xmlns:p14="http://schemas.microsoft.com/office/powerpoint/2010/main" val="65105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3E872-0A1E-6243-85A8-18C0D5F3B32A}"/>
              </a:ext>
            </a:extLst>
          </p:cNvPr>
          <p:cNvSpPr>
            <a:spLocks noGrp="1"/>
          </p:cNvSpPr>
          <p:nvPr>
            <p:ph type="ctrTitle"/>
          </p:nvPr>
        </p:nvSpPr>
        <p:spPr>
          <a:xfrm>
            <a:off x="965200" y="1383528"/>
            <a:ext cx="5925989" cy="3167510"/>
          </a:xfrm>
        </p:spPr>
        <p:txBody>
          <a:bodyPr anchor="b">
            <a:normAutofit/>
          </a:bodyPr>
          <a:lstStyle/>
          <a:p>
            <a:pPr algn="r"/>
            <a:r>
              <a:rPr lang="en-US" sz="4600"/>
              <a:t>Software Architecture Assignment-2 (</a:t>
            </a:r>
            <a:r>
              <a:rPr lang="en-IN" sz="4600" b="0" i="0">
                <a:effectLst/>
                <a:latin typeface="Helvetica Neue" panose="020B0604020202020204" charset="0"/>
              </a:rPr>
              <a:t>SEZG651/SSZG653</a:t>
            </a:r>
            <a:r>
              <a:rPr lang="en-US" sz="4600"/>
              <a:t>) </a:t>
            </a:r>
          </a:p>
        </p:txBody>
      </p:sp>
      <p:sp>
        <p:nvSpPr>
          <p:cNvPr id="3" name="Subtitle 2">
            <a:extLst>
              <a:ext uri="{FF2B5EF4-FFF2-40B4-BE49-F238E27FC236}">
                <a16:creationId xmlns:a16="http://schemas.microsoft.com/office/drawing/2014/main" id="{94A5E76C-7D4E-964C-B634-2E987F54DBCB}"/>
              </a:ext>
            </a:extLst>
          </p:cNvPr>
          <p:cNvSpPr>
            <a:spLocks noGrp="1"/>
          </p:cNvSpPr>
          <p:nvPr>
            <p:ph type="subTitle" idx="1"/>
          </p:nvPr>
        </p:nvSpPr>
        <p:spPr>
          <a:xfrm>
            <a:off x="965201" y="4582814"/>
            <a:ext cx="5925987" cy="1312657"/>
          </a:xfrm>
        </p:spPr>
        <p:txBody>
          <a:bodyPr anchor="t">
            <a:normAutofit/>
          </a:bodyPr>
          <a:lstStyle/>
          <a:p>
            <a:pPr algn="r"/>
            <a:r>
              <a:rPr lang="en-US"/>
              <a:t>SAQUIB</a:t>
            </a:r>
          </a:p>
          <a:p>
            <a:pPr algn="r"/>
            <a:r>
              <a:rPr lang="en-US"/>
              <a:t>2021MT12266@wilp.bits-pilani.ac.in</a:t>
            </a:r>
          </a:p>
        </p:txBody>
      </p:sp>
      <p:pic>
        <p:nvPicPr>
          <p:cNvPr id="20" name="Graphic 19" descr="Laptop Secure">
            <a:extLst>
              <a:ext uri="{FF2B5EF4-FFF2-40B4-BE49-F238E27FC236}">
                <a16:creationId xmlns:a16="http://schemas.microsoft.com/office/drawing/2014/main" id="{CB963BA2-8B23-C59A-CBFC-7EBF94CC97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12928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Availability </a:t>
            </a:r>
            <a:r>
              <a:rPr lang="en-US" b="1" spc="-160" dirty="0">
                <a:solidFill>
                  <a:srgbClr val="006FBF"/>
                </a:solidFill>
                <a:latin typeface="Liberation Sans"/>
                <a:cs typeface="Liberation Sans"/>
              </a:rPr>
              <a:t>ASR(Quality Attribute)</a:t>
            </a:r>
            <a:br>
              <a:rPr lang="en-US" sz="3000" dirty="0">
                <a:latin typeface="Liberation Sans"/>
                <a:cs typeface="Liberation Sans"/>
              </a:rPr>
            </a:br>
            <a:endParaRPr lang="en-US" sz="3000" dirty="0"/>
          </a:p>
        </p:txBody>
      </p:sp>
      <p:sp>
        <p:nvSpPr>
          <p:cNvPr id="5" name="Content Placeholder 4">
            <a:extLst>
              <a:ext uri="{FF2B5EF4-FFF2-40B4-BE49-F238E27FC236}">
                <a16:creationId xmlns:a16="http://schemas.microsoft.com/office/drawing/2014/main" id="{C9F8447B-D2F8-451E-B3FB-E80E0BC8FA48}"/>
              </a:ext>
            </a:extLst>
          </p:cNvPr>
          <p:cNvSpPr>
            <a:spLocks noGrp="1"/>
          </p:cNvSpPr>
          <p:nvPr>
            <p:ph idx="1"/>
          </p:nvPr>
        </p:nvSpPr>
        <p:spPr>
          <a:xfrm>
            <a:off x="838200" y="1616075"/>
            <a:ext cx="10515600" cy="4351338"/>
          </a:xfrm>
        </p:spPr>
        <p:txBody>
          <a:bodyPr>
            <a:normAutofit/>
          </a:bodyPr>
          <a:lstStyle/>
          <a:p>
            <a:r>
              <a:rPr lang="en-US" u="sng" dirty="0"/>
              <a:t>Availability requirements:</a:t>
            </a:r>
          </a:p>
          <a:p>
            <a:endParaRPr lang="en-US" u="sng" dirty="0"/>
          </a:p>
          <a:p>
            <a:r>
              <a:rPr lang="en-US" sz="1800" dirty="0">
                <a:latin typeface="Arial-BoldMT"/>
              </a:rPr>
              <a:t>XYZ Service provides multiple applications and web portal , ecommerce platform, the most important characteristics is the system remain available when needed.</a:t>
            </a:r>
            <a:endParaRPr lang="en-US" sz="1800" i="0" u="none" strike="noStrike" baseline="0" dirty="0">
              <a:latin typeface="Arial-BoldMT"/>
            </a:endParaRPr>
          </a:p>
          <a:p>
            <a:pPr algn="l"/>
            <a:r>
              <a:rPr lang="en-US" sz="1800" i="0" u="none" strike="noStrike" baseline="0" dirty="0">
                <a:latin typeface="Arial-BoldMT"/>
              </a:rPr>
              <a:t>The system shall be completely operational at least 90% of the time.</a:t>
            </a:r>
          </a:p>
          <a:p>
            <a:pPr algn="l"/>
            <a:r>
              <a:rPr lang="en-US" sz="1800" i="0" u="none" strike="noStrike" baseline="0" dirty="0">
                <a:latin typeface="Arial-BoldMT"/>
              </a:rPr>
              <a:t> Down time after a failure shall not exceed 2 hours as it is the E-commerce project so down time is proportional to the customer and if the user is not happy with the service, then it will affect business</a:t>
            </a:r>
          </a:p>
          <a:p>
            <a:pPr algn="l"/>
            <a:r>
              <a:rPr lang="en-US" sz="1800" dirty="0">
                <a:latin typeface="Arial-BoldMT"/>
              </a:rPr>
              <a:t>System should generate alert and display messages on the monitoring board as soon as service is down, so that recovery or backup mechanisms should be incorporated.</a:t>
            </a:r>
            <a:endParaRPr lang="en-US" sz="1800" i="0" u="none" strike="noStrike" baseline="0" dirty="0">
              <a:latin typeface="Arial-BoldMT"/>
            </a:endParaRPr>
          </a:p>
        </p:txBody>
      </p:sp>
    </p:spTree>
    <p:extLst>
      <p:ext uri="{BB962C8B-B14F-4D97-AF65-F5344CB8AC3E}">
        <p14:creationId xmlns:p14="http://schemas.microsoft.com/office/powerpoint/2010/main" val="330689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676275"/>
            <a:ext cx="10515600" cy="583807"/>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Tactics to achieve </a:t>
            </a:r>
            <a:r>
              <a:rPr lang="en-US" b="1" spc="-160" dirty="0">
                <a:solidFill>
                  <a:srgbClr val="006FBF"/>
                </a:solidFill>
                <a:latin typeface="Liberation Sans"/>
                <a:cs typeface="Liberation Sans"/>
              </a:rPr>
              <a:t>ASR(Availability)</a:t>
            </a:r>
            <a:br>
              <a:rPr lang="en-US" sz="3000" dirty="0">
                <a:latin typeface="Liberation Sans"/>
                <a:cs typeface="Liberation Sans"/>
              </a:rPr>
            </a:br>
            <a:endParaRPr lang="en-US" sz="3000" dirty="0"/>
          </a:p>
        </p:txBody>
      </p:sp>
      <p:graphicFrame>
        <p:nvGraphicFramePr>
          <p:cNvPr id="6" name="Table 6">
            <a:extLst>
              <a:ext uri="{FF2B5EF4-FFF2-40B4-BE49-F238E27FC236}">
                <a16:creationId xmlns:a16="http://schemas.microsoft.com/office/drawing/2014/main" id="{D821C65D-36D5-40CF-B23E-FB5DDF2410BC}"/>
              </a:ext>
            </a:extLst>
          </p:cNvPr>
          <p:cNvGraphicFramePr>
            <a:graphicFrameLocks noGrp="1"/>
          </p:cNvGraphicFramePr>
          <p:nvPr>
            <p:ph idx="1"/>
            <p:extLst>
              <p:ext uri="{D42A27DB-BD31-4B8C-83A1-F6EECF244321}">
                <p14:modId xmlns:p14="http://schemas.microsoft.com/office/powerpoint/2010/main" val="1998454122"/>
              </p:ext>
            </p:extLst>
          </p:nvPr>
        </p:nvGraphicFramePr>
        <p:xfrm>
          <a:off x="838197" y="1330325"/>
          <a:ext cx="10515597" cy="475996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3824767239"/>
                    </a:ext>
                  </a:extLst>
                </a:gridCol>
                <a:gridCol w="2571750">
                  <a:extLst>
                    <a:ext uri="{9D8B030D-6E8A-4147-A177-3AD203B41FA5}">
                      <a16:colId xmlns:a16="http://schemas.microsoft.com/office/drawing/2014/main" val="2943286115"/>
                    </a:ext>
                  </a:extLst>
                </a:gridCol>
                <a:gridCol w="5553072">
                  <a:extLst>
                    <a:ext uri="{9D8B030D-6E8A-4147-A177-3AD203B41FA5}">
                      <a16:colId xmlns:a16="http://schemas.microsoft.com/office/drawing/2014/main" val="1113951528"/>
                    </a:ext>
                  </a:extLst>
                </a:gridCol>
              </a:tblGrid>
              <a:tr h="370840">
                <a:tc>
                  <a:txBody>
                    <a:bodyPr/>
                    <a:lstStyle/>
                    <a:p>
                      <a:pPr algn="ctr" rtl="0" fontAlgn="ctr"/>
                      <a:r>
                        <a:rPr lang="en-IN" sz="1400" b="1" i="0" u="none" strike="noStrike" dirty="0">
                          <a:solidFill>
                            <a:srgbClr val="FFFFFF"/>
                          </a:solidFill>
                          <a:effectLst/>
                          <a:latin typeface="Carlito"/>
                        </a:rPr>
                        <a:t>Quality Attribute</a:t>
                      </a:r>
                    </a:p>
                  </a:txBody>
                  <a:tcPr marL="6350" marR="6350" marT="6350" marB="0" anchor="ctr"/>
                </a:tc>
                <a:tc>
                  <a:txBody>
                    <a:bodyPr/>
                    <a:lstStyle/>
                    <a:p>
                      <a:pPr algn="ctr" rtl="0" fontAlgn="ctr"/>
                      <a:r>
                        <a:rPr lang="en-IN" sz="1400" b="1" i="0" u="none" strike="noStrike" dirty="0">
                          <a:solidFill>
                            <a:srgbClr val="FFFFFF"/>
                          </a:solidFill>
                          <a:effectLst/>
                          <a:latin typeface="Carlito"/>
                        </a:rPr>
                        <a:t>Scenario (ASR)</a:t>
                      </a:r>
                    </a:p>
                  </a:txBody>
                  <a:tcPr marL="6350" marR="6350" marT="6350" marB="0" anchor="ctr"/>
                </a:tc>
                <a:tc>
                  <a:txBody>
                    <a:bodyPr/>
                    <a:lstStyle/>
                    <a:p>
                      <a:pPr algn="ctr" rtl="0" fontAlgn="ctr"/>
                      <a:r>
                        <a:rPr lang="en-IN" sz="1400" b="1" i="0" u="none" strike="noStrike" dirty="0">
                          <a:solidFill>
                            <a:srgbClr val="FFFFFF"/>
                          </a:solidFill>
                          <a:effectLst/>
                          <a:latin typeface="Carlito"/>
                        </a:rPr>
                        <a:t>Tactics</a:t>
                      </a:r>
                    </a:p>
                  </a:txBody>
                  <a:tcPr marL="6350" marR="6350" marT="6350" marB="0" anchor="ctr"/>
                </a:tc>
                <a:extLst>
                  <a:ext uri="{0D108BD9-81ED-4DB2-BD59-A6C34878D82A}">
                    <a16:rowId xmlns:a16="http://schemas.microsoft.com/office/drawing/2014/main" val="816300067"/>
                  </a:ext>
                </a:extLst>
              </a:tr>
              <a:tr h="370840">
                <a:tc>
                  <a:txBody>
                    <a:bodyPr/>
                    <a:lstStyle/>
                    <a:p>
                      <a:r>
                        <a:rPr lang="en-US" dirty="0"/>
                        <a:t>Availability</a:t>
                      </a:r>
                      <a:endParaRPr lang="en-IN" dirty="0"/>
                    </a:p>
                  </a:txBody>
                  <a:tcPr/>
                </a:tc>
                <a:tc>
                  <a:txBody>
                    <a:bodyPr/>
                    <a:lstStyle/>
                    <a:p>
                      <a:r>
                        <a:rPr lang="en-US" dirty="0"/>
                        <a:t>All XYZ services and  application should be highly accessible if the network identity provider goes down.</a:t>
                      </a:r>
                      <a:endParaRPr lang="en-IN" dirty="0"/>
                    </a:p>
                  </a:txBody>
                  <a:tcPr/>
                </a:tc>
                <a:tc>
                  <a:txBody>
                    <a:bodyPr/>
                    <a:lstStyle/>
                    <a:p>
                      <a:r>
                        <a:rPr lang="en-US" dirty="0"/>
                        <a:t>•Use Active redundancy configuration wherein all the nodes (active or redundant spare) in a protection group receive and process identical inputs in parallel</a:t>
                      </a:r>
                      <a:endParaRPr lang="en-IN" dirty="0"/>
                    </a:p>
                    <a:p>
                      <a:r>
                        <a:rPr lang="en-US" dirty="0"/>
                        <a:t>•Identity provider should have minimum downtime and using backup feature to always remain available.</a:t>
                      </a:r>
                    </a:p>
                  </a:txBody>
                  <a:tcPr/>
                </a:tc>
                <a:extLst>
                  <a:ext uri="{0D108BD9-81ED-4DB2-BD59-A6C34878D82A}">
                    <a16:rowId xmlns:a16="http://schemas.microsoft.com/office/drawing/2014/main" val="2282581443"/>
                  </a:ext>
                </a:extLst>
              </a:tr>
              <a:tr h="0">
                <a:tc>
                  <a:txBody>
                    <a:bodyPr/>
                    <a:lstStyle/>
                    <a:p>
                      <a:endParaRPr lang="en-IN" dirty="0"/>
                    </a:p>
                  </a:txBody>
                  <a:tcPr/>
                </a:tc>
                <a:tc>
                  <a:txBody>
                    <a:bodyPr/>
                    <a:lstStyle/>
                    <a:p>
                      <a:r>
                        <a:rPr lang="en-US" dirty="0"/>
                        <a:t>XYZ System should be able to detect fault, active session, certificate expiry and exception.</a:t>
                      </a:r>
                      <a:endParaRPr lang="en-IN" dirty="0"/>
                    </a:p>
                  </a:txBody>
                  <a:tcPr/>
                </a:tc>
                <a:tc>
                  <a:txBody>
                    <a:bodyPr/>
                    <a:lstStyle/>
                    <a:p>
                      <a:r>
                        <a:rPr lang="en-US" dirty="0"/>
                        <a:t> •Use  multiple LDAP directory for certificate renewing.</a:t>
                      </a:r>
                    </a:p>
                    <a:p>
                      <a:r>
                        <a:rPr lang="en-US" dirty="0"/>
                        <a:t>•Upon active session count, If one controller down authenticate with other controllers.</a:t>
                      </a:r>
                      <a:endParaRPr lang="en-IN" dirty="0"/>
                    </a:p>
                  </a:txBody>
                  <a:tcPr/>
                </a:tc>
                <a:extLst>
                  <a:ext uri="{0D108BD9-81ED-4DB2-BD59-A6C34878D82A}">
                    <a16:rowId xmlns:a16="http://schemas.microsoft.com/office/drawing/2014/main" val="795094875"/>
                  </a:ext>
                </a:extLst>
              </a:tr>
              <a:tr h="370840">
                <a:tc>
                  <a:txBody>
                    <a:bodyPr/>
                    <a:lstStyle/>
                    <a:p>
                      <a:endParaRPr lang="en-IN" dirty="0"/>
                    </a:p>
                  </a:txBody>
                  <a:tcPr/>
                </a:tc>
                <a:tc>
                  <a:txBody>
                    <a:bodyPr/>
                    <a:lstStyle/>
                    <a:p>
                      <a:r>
                        <a:rPr lang="en-US" dirty="0"/>
                        <a:t>Provide continuous monitoring and alerting system for any fault, downtime and exception of the XYZ services.</a:t>
                      </a:r>
                      <a:endParaRPr lang="en-IN" dirty="0"/>
                    </a:p>
                  </a:txBody>
                  <a:tcPr/>
                </a:tc>
                <a:tc>
                  <a:txBody>
                    <a:bodyPr/>
                    <a:lstStyle/>
                    <a:p>
                      <a:pPr marL="0" indent="0">
                        <a:buFont typeface="Arial" panose="020B0604020202020204" pitchFamily="34" charset="0"/>
                        <a:buNone/>
                      </a:pPr>
                      <a:r>
                        <a:rPr lang="en-US" dirty="0"/>
                        <a:t>•Determines reachability and round-trip delay through the associated network path .</a:t>
                      </a:r>
                      <a:endParaRPr lang="en-IN" dirty="0"/>
                    </a:p>
                    <a:p>
                      <a:pPr marL="0" indent="0">
                        <a:buFont typeface="Arial" panose="020B0604020202020204" pitchFamily="34" charset="0"/>
                        <a:buNone/>
                      </a:pPr>
                      <a:r>
                        <a:rPr lang="en-US" dirty="0"/>
                        <a:t>•In high-availability system, monitors state of system health, SSO logs detects hung or runaway processes</a:t>
                      </a:r>
                    </a:p>
                    <a:p>
                      <a:pPr marL="0" indent="0">
                        <a:buFont typeface="Arial" panose="020B0604020202020204" pitchFamily="34" charset="0"/>
                        <a:buNone/>
                      </a:pPr>
                      <a:r>
                        <a:rPr lang="en-US" dirty="0"/>
                        <a:t>•Indicates to system monitor when fault is incurred in process </a:t>
                      </a:r>
                    </a:p>
                  </a:txBody>
                  <a:tcPr/>
                </a:tc>
                <a:extLst>
                  <a:ext uri="{0D108BD9-81ED-4DB2-BD59-A6C34878D82A}">
                    <a16:rowId xmlns:a16="http://schemas.microsoft.com/office/drawing/2014/main" val="3712676467"/>
                  </a:ext>
                </a:extLst>
              </a:tr>
            </a:tbl>
          </a:graphicData>
        </a:graphic>
      </p:graphicFrame>
    </p:spTree>
    <p:extLst>
      <p:ext uri="{BB962C8B-B14F-4D97-AF65-F5344CB8AC3E}">
        <p14:creationId xmlns:p14="http://schemas.microsoft.com/office/powerpoint/2010/main" val="100048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676275"/>
            <a:ext cx="10515600" cy="583807"/>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Tactics Brief Summary to achieve </a:t>
            </a:r>
            <a:r>
              <a:rPr lang="en-US" b="1" spc="-160" dirty="0">
                <a:solidFill>
                  <a:srgbClr val="006FBF"/>
                </a:solidFill>
                <a:latin typeface="Liberation Sans"/>
                <a:cs typeface="Liberation Sans"/>
              </a:rPr>
              <a:t>ASR</a:t>
            </a:r>
            <a:br>
              <a:rPr lang="en-US" sz="3000" dirty="0">
                <a:latin typeface="Liberation Sans"/>
                <a:cs typeface="Liberation Sans"/>
              </a:rPr>
            </a:br>
            <a:endParaRPr lang="en-US" sz="3000" dirty="0"/>
          </a:p>
        </p:txBody>
      </p:sp>
      <p:graphicFrame>
        <p:nvGraphicFramePr>
          <p:cNvPr id="5" name="Table 6">
            <a:extLst>
              <a:ext uri="{FF2B5EF4-FFF2-40B4-BE49-F238E27FC236}">
                <a16:creationId xmlns:a16="http://schemas.microsoft.com/office/drawing/2014/main" id="{903992C0-0F4F-45B8-A445-4FE29558552F}"/>
              </a:ext>
            </a:extLst>
          </p:cNvPr>
          <p:cNvGraphicFramePr>
            <a:graphicFrameLocks noGrp="1"/>
          </p:cNvGraphicFramePr>
          <p:nvPr>
            <p:ph idx="1"/>
            <p:extLst>
              <p:ext uri="{D42A27DB-BD31-4B8C-83A1-F6EECF244321}">
                <p14:modId xmlns:p14="http://schemas.microsoft.com/office/powerpoint/2010/main" val="2833165121"/>
              </p:ext>
            </p:extLst>
          </p:nvPr>
        </p:nvGraphicFramePr>
        <p:xfrm>
          <a:off x="1" y="1152525"/>
          <a:ext cx="12192000" cy="570547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01249815"/>
                    </a:ext>
                  </a:extLst>
                </a:gridCol>
                <a:gridCol w="4064000">
                  <a:extLst>
                    <a:ext uri="{9D8B030D-6E8A-4147-A177-3AD203B41FA5}">
                      <a16:colId xmlns:a16="http://schemas.microsoft.com/office/drawing/2014/main" val="798495283"/>
                    </a:ext>
                  </a:extLst>
                </a:gridCol>
                <a:gridCol w="4064000">
                  <a:extLst>
                    <a:ext uri="{9D8B030D-6E8A-4147-A177-3AD203B41FA5}">
                      <a16:colId xmlns:a16="http://schemas.microsoft.com/office/drawing/2014/main" val="1597116436"/>
                    </a:ext>
                  </a:extLst>
                </a:gridCol>
              </a:tblGrid>
              <a:tr h="395348">
                <a:tc>
                  <a:txBody>
                    <a:bodyPr/>
                    <a:lstStyle/>
                    <a:p>
                      <a:pPr algn="l"/>
                      <a:r>
                        <a:rPr lang="en-IN" b="1" dirty="0">
                          <a:solidFill>
                            <a:srgbClr val="333333"/>
                          </a:solidFill>
                          <a:effectLst/>
                          <a:latin typeface="Verdana" panose="020B0604030504040204" pitchFamily="34" charset="0"/>
                        </a:rPr>
                        <a:t>Goal</a:t>
                      </a:r>
                      <a:endParaRPr lang="en-IN" dirty="0">
                        <a:solidFill>
                          <a:srgbClr val="333333"/>
                        </a:solidFill>
                        <a:effectLst/>
                        <a:latin typeface="Verdana" panose="020B0604030504040204" pitchFamily="34" charset="0"/>
                      </a:endParaRPr>
                    </a:p>
                  </a:txBody>
                  <a:tcPr marL="31750" marR="31750" marT="31750" marB="31750" anchor="ctr"/>
                </a:tc>
                <a:tc>
                  <a:txBody>
                    <a:bodyPr/>
                    <a:lstStyle/>
                    <a:p>
                      <a:pPr algn="l"/>
                      <a:r>
                        <a:rPr lang="en-IN" b="1">
                          <a:solidFill>
                            <a:srgbClr val="333333"/>
                          </a:solidFill>
                          <a:effectLst/>
                          <a:latin typeface="Verdana" panose="020B0604030504040204" pitchFamily="34" charset="0"/>
                        </a:rPr>
                        <a:t>How Achieved</a:t>
                      </a:r>
                      <a:endParaRPr lang="en-IN">
                        <a:solidFill>
                          <a:srgbClr val="333333"/>
                        </a:solidFill>
                        <a:effectLst/>
                        <a:latin typeface="Verdana" panose="020B0604030504040204" pitchFamily="34" charset="0"/>
                      </a:endParaRPr>
                    </a:p>
                  </a:txBody>
                  <a:tcPr marL="31750" marR="31750" marT="31750" marB="31750" anchor="ctr"/>
                </a:tc>
                <a:tc>
                  <a:txBody>
                    <a:bodyPr/>
                    <a:lstStyle/>
                    <a:p>
                      <a:pPr algn="l"/>
                      <a:r>
                        <a:rPr lang="en-IN" b="1">
                          <a:solidFill>
                            <a:srgbClr val="333333"/>
                          </a:solidFill>
                          <a:effectLst/>
                          <a:latin typeface="Verdana" panose="020B0604030504040204" pitchFamily="34" charset="0"/>
                        </a:rPr>
                        <a:t>Tactics</a:t>
                      </a:r>
                      <a:endParaRPr lang="en-IN">
                        <a:solidFill>
                          <a:srgbClr val="333333"/>
                        </a:solidFill>
                        <a:effectLst/>
                        <a:latin typeface="Verdana" panose="020B0604030504040204" pitchFamily="34" charset="0"/>
                      </a:endParaRPr>
                    </a:p>
                  </a:txBody>
                  <a:tcPr marL="31750" marR="31750" marT="31750" marB="31750" anchor="ctr"/>
                </a:tc>
                <a:extLst>
                  <a:ext uri="{0D108BD9-81ED-4DB2-BD59-A6C34878D82A}">
                    <a16:rowId xmlns:a16="http://schemas.microsoft.com/office/drawing/2014/main" val="1248476563"/>
                  </a:ext>
                </a:extLst>
              </a:tr>
              <a:tr h="945045">
                <a:tc>
                  <a:txBody>
                    <a:bodyPr/>
                    <a:lstStyle/>
                    <a:p>
                      <a:pPr algn="l"/>
                      <a:r>
                        <a:rPr lang="en-IN">
                          <a:solidFill>
                            <a:srgbClr val="333333"/>
                          </a:solidFill>
                          <a:effectLst/>
                          <a:latin typeface="Verdana" panose="020B0604030504040204" pitchFamily="34" charset="0"/>
                        </a:rPr>
                        <a:t>High Performance</a:t>
                      </a:r>
                    </a:p>
                  </a:txBody>
                  <a:tcPr marL="31750" marR="31750" marT="31750" marB="31750"/>
                </a:tc>
                <a:tc>
                  <a:txBody>
                    <a:bodyPr/>
                    <a:lstStyle/>
                    <a:p>
                      <a:pPr algn="l"/>
                      <a:r>
                        <a:rPr lang="en-US">
                          <a:solidFill>
                            <a:srgbClr val="333333"/>
                          </a:solidFill>
                          <a:effectLst/>
                          <a:latin typeface="Verdana" panose="020B0604030504040204" pitchFamily="34" charset="0"/>
                        </a:rPr>
                        <a:t>Load balancing, network address translation, proxy servers</a:t>
                      </a:r>
                    </a:p>
                  </a:txBody>
                  <a:tcPr marL="31750" marR="31750" marT="31750" marB="31750"/>
                </a:tc>
                <a:tc>
                  <a:txBody>
                    <a:bodyPr/>
                    <a:lstStyle/>
                    <a:p>
                      <a:pPr algn="l"/>
                      <a:r>
                        <a:rPr lang="en-IN">
                          <a:solidFill>
                            <a:srgbClr val="333333"/>
                          </a:solidFill>
                          <a:effectLst/>
                          <a:latin typeface="Verdana" panose="020B0604030504040204" pitchFamily="34" charset="0"/>
                        </a:rPr>
                        <a:t>Introduce concurrency; increase resources; multiple copies</a:t>
                      </a:r>
                    </a:p>
                  </a:txBody>
                  <a:tcPr marL="31750" marR="31750" marT="31750" marB="31750"/>
                </a:tc>
                <a:extLst>
                  <a:ext uri="{0D108BD9-81ED-4DB2-BD59-A6C34878D82A}">
                    <a16:rowId xmlns:a16="http://schemas.microsoft.com/office/drawing/2014/main" val="4150901042"/>
                  </a:ext>
                </a:extLst>
              </a:tr>
              <a:tr h="945045">
                <a:tc>
                  <a:txBody>
                    <a:bodyPr/>
                    <a:lstStyle/>
                    <a:p>
                      <a:pPr algn="l"/>
                      <a:r>
                        <a:rPr lang="en-IN">
                          <a:solidFill>
                            <a:srgbClr val="333333"/>
                          </a:solidFill>
                          <a:effectLst/>
                          <a:latin typeface="Verdana" panose="020B0604030504040204" pitchFamily="34" charset="0"/>
                        </a:rPr>
                        <a:t>High Availability</a:t>
                      </a:r>
                    </a:p>
                  </a:txBody>
                  <a:tcPr marL="31750" marR="31750" marT="31750" marB="31750"/>
                </a:tc>
                <a:tc>
                  <a:txBody>
                    <a:bodyPr/>
                    <a:lstStyle/>
                    <a:p>
                      <a:pPr algn="l"/>
                      <a:r>
                        <a:rPr lang="en-US">
                          <a:solidFill>
                            <a:srgbClr val="333333"/>
                          </a:solidFill>
                          <a:effectLst/>
                          <a:latin typeface="Verdana" panose="020B0604030504040204" pitchFamily="34" charset="0"/>
                        </a:rPr>
                        <a:t>Redundant processors, networks, databases, and software; load balancing</a:t>
                      </a:r>
                    </a:p>
                  </a:txBody>
                  <a:tcPr marL="31750" marR="31750" marT="31750" marB="31750"/>
                </a:tc>
                <a:tc>
                  <a:txBody>
                    <a:bodyPr/>
                    <a:lstStyle/>
                    <a:p>
                      <a:pPr algn="l"/>
                      <a:r>
                        <a:rPr lang="en-IN">
                          <a:solidFill>
                            <a:srgbClr val="333333"/>
                          </a:solidFill>
                          <a:effectLst/>
                          <a:latin typeface="Verdana" panose="020B0604030504040204" pitchFamily="34" charset="0"/>
                        </a:rPr>
                        <a:t>Active redundancy; transactions; introduce concurrency</a:t>
                      </a:r>
                    </a:p>
                  </a:txBody>
                  <a:tcPr marL="31750" marR="31750" marT="31750" marB="31750"/>
                </a:tc>
                <a:extLst>
                  <a:ext uri="{0D108BD9-81ED-4DB2-BD59-A6C34878D82A}">
                    <a16:rowId xmlns:a16="http://schemas.microsoft.com/office/drawing/2014/main" val="1923463430"/>
                  </a:ext>
                </a:extLst>
              </a:tr>
              <a:tr h="1237495">
                <a:tc>
                  <a:txBody>
                    <a:bodyPr/>
                    <a:lstStyle/>
                    <a:p>
                      <a:pPr algn="l"/>
                      <a:r>
                        <a:rPr lang="en-IN">
                          <a:solidFill>
                            <a:srgbClr val="333333"/>
                          </a:solidFill>
                          <a:effectLst/>
                          <a:latin typeface="Verdana" panose="020B0604030504040204" pitchFamily="34" charset="0"/>
                        </a:rPr>
                        <a:t>Scalability</a:t>
                      </a:r>
                    </a:p>
                  </a:txBody>
                  <a:tcPr marL="31750" marR="31750" marT="31750" marB="31750"/>
                </a:tc>
                <a:tc>
                  <a:txBody>
                    <a:bodyPr/>
                    <a:lstStyle/>
                    <a:p>
                      <a:pPr algn="l"/>
                      <a:r>
                        <a:rPr lang="en-US">
                          <a:solidFill>
                            <a:srgbClr val="333333"/>
                          </a:solidFill>
                          <a:effectLst/>
                          <a:latin typeface="Verdana" panose="020B0604030504040204" pitchFamily="34" charset="0"/>
                        </a:rPr>
                        <a:t>Allow for horizontal and vertical scaling; load balancing</a:t>
                      </a:r>
                    </a:p>
                  </a:txBody>
                  <a:tcPr marL="31750" marR="31750" marT="31750" marB="31750"/>
                </a:tc>
                <a:tc>
                  <a:txBody>
                    <a:bodyPr/>
                    <a:lstStyle/>
                    <a:p>
                      <a:pPr algn="l"/>
                      <a:r>
                        <a:rPr lang="en-US" dirty="0">
                          <a:solidFill>
                            <a:srgbClr val="333333"/>
                          </a:solidFill>
                          <a:effectLst/>
                          <a:latin typeface="Verdana" panose="020B0604030504040204" pitchFamily="34" charset="0"/>
                        </a:rPr>
                        <a:t>Abstract common services; adherence to defined protocols; introduce concurrency</a:t>
                      </a:r>
                    </a:p>
                  </a:txBody>
                  <a:tcPr marL="31750" marR="31750" marT="31750" marB="31750"/>
                </a:tc>
                <a:extLst>
                  <a:ext uri="{0D108BD9-81ED-4DB2-BD59-A6C34878D82A}">
                    <a16:rowId xmlns:a16="http://schemas.microsoft.com/office/drawing/2014/main" val="1249761729"/>
                  </a:ext>
                </a:extLst>
              </a:tr>
              <a:tr h="945045">
                <a:tc>
                  <a:txBody>
                    <a:bodyPr/>
                    <a:lstStyle/>
                    <a:p>
                      <a:pPr algn="l"/>
                      <a:r>
                        <a:rPr lang="en-IN">
                          <a:solidFill>
                            <a:srgbClr val="333333"/>
                          </a:solidFill>
                          <a:effectLst/>
                          <a:latin typeface="Verdana" panose="020B0604030504040204" pitchFamily="34" charset="0"/>
                        </a:rPr>
                        <a:t>Security</a:t>
                      </a:r>
                    </a:p>
                  </a:txBody>
                  <a:tcPr marL="31750" marR="31750" marT="31750" marB="31750"/>
                </a:tc>
                <a:tc>
                  <a:txBody>
                    <a:bodyPr/>
                    <a:lstStyle/>
                    <a:p>
                      <a:pPr algn="l"/>
                      <a:r>
                        <a:rPr lang="en-US">
                          <a:solidFill>
                            <a:srgbClr val="333333"/>
                          </a:solidFill>
                          <a:effectLst/>
                          <a:latin typeface="Verdana" panose="020B0604030504040204" pitchFamily="34" charset="0"/>
                        </a:rPr>
                        <a:t>Firewalls; public/private key encryption across public networks</a:t>
                      </a:r>
                    </a:p>
                  </a:txBody>
                  <a:tcPr marL="31750" marR="31750" marT="31750" marB="31750"/>
                </a:tc>
                <a:tc>
                  <a:txBody>
                    <a:bodyPr/>
                    <a:lstStyle/>
                    <a:p>
                      <a:pPr algn="l"/>
                      <a:r>
                        <a:rPr lang="en-US">
                          <a:solidFill>
                            <a:srgbClr val="333333"/>
                          </a:solidFill>
                          <a:effectLst/>
                          <a:latin typeface="Verdana" panose="020B0604030504040204" pitchFamily="34" charset="0"/>
                        </a:rPr>
                        <a:t>Limit access; integrity; limit exposure</a:t>
                      </a:r>
                    </a:p>
                  </a:txBody>
                  <a:tcPr marL="31750" marR="31750" marT="31750" marB="31750"/>
                </a:tc>
                <a:extLst>
                  <a:ext uri="{0D108BD9-81ED-4DB2-BD59-A6C34878D82A}">
                    <a16:rowId xmlns:a16="http://schemas.microsoft.com/office/drawing/2014/main" val="753663774"/>
                  </a:ext>
                </a:extLst>
              </a:tr>
              <a:tr h="1237495">
                <a:tc>
                  <a:txBody>
                    <a:bodyPr/>
                    <a:lstStyle/>
                    <a:p>
                      <a:pPr algn="l"/>
                      <a:r>
                        <a:rPr lang="en-IN">
                          <a:solidFill>
                            <a:srgbClr val="333333"/>
                          </a:solidFill>
                          <a:effectLst/>
                          <a:latin typeface="Verdana" panose="020B0604030504040204" pitchFamily="34" charset="0"/>
                        </a:rPr>
                        <a:t>Modifiability</a:t>
                      </a:r>
                    </a:p>
                  </a:txBody>
                  <a:tcPr marL="31750" marR="31750" marT="31750" marB="31750"/>
                </a:tc>
                <a:tc>
                  <a:txBody>
                    <a:bodyPr/>
                    <a:lstStyle/>
                    <a:p>
                      <a:pPr algn="l"/>
                      <a:r>
                        <a:rPr lang="en-US" dirty="0">
                          <a:solidFill>
                            <a:srgbClr val="333333"/>
                          </a:solidFill>
                          <a:effectLst/>
                          <a:latin typeface="Verdana" panose="020B0604030504040204" pitchFamily="34" charset="0"/>
                        </a:rPr>
                        <a:t>Separation of browser functionality, database design, and business logic into distinct tiers</a:t>
                      </a:r>
                    </a:p>
                  </a:txBody>
                  <a:tcPr marL="31750" marR="31750" marT="31750" marB="31750"/>
                </a:tc>
                <a:tc>
                  <a:txBody>
                    <a:bodyPr/>
                    <a:lstStyle/>
                    <a:p>
                      <a:pPr algn="l"/>
                      <a:r>
                        <a:rPr lang="en-US" dirty="0">
                          <a:solidFill>
                            <a:srgbClr val="333333"/>
                          </a:solidFill>
                          <a:effectLst/>
                          <a:latin typeface="Verdana" panose="020B0604030504040204" pitchFamily="34" charset="0"/>
                        </a:rPr>
                        <a:t>Abstract common services; semantic coherence; intermediary; interface stability</a:t>
                      </a:r>
                    </a:p>
                  </a:txBody>
                  <a:tcPr marL="31750" marR="31750" marT="31750" marB="31750"/>
                </a:tc>
                <a:extLst>
                  <a:ext uri="{0D108BD9-81ED-4DB2-BD59-A6C34878D82A}">
                    <a16:rowId xmlns:a16="http://schemas.microsoft.com/office/drawing/2014/main" val="1311324693"/>
                  </a:ext>
                </a:extLst>
              </a:tr>
            </a:tbl>
          </a:graphicData>
        </a:graphic>
      </p:graphicFrame>
    </p:spTree>
    <p:extLst>
      <p:ext uri="{BB962C8B-B14F-4D97-AF65-F5344CB8AC3E}">
        <p14:creationId xmlns:p14="http://schemas.microsoft.com/office/powerpoint/2010/main" val="52070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US" b="1" spc="-100" dirty="0">
                <a:solidFill>
                  <a:srgbClr val="006FBF"/>
                </a:solidFill>
                <a:latin typeface="Liberation Sans"/>
              </a:rPr>
              <a:t>Architecture</a:t>
            </a:r>
            <a:r>
              <a:rPr lang="en-IN" b="1" spc="-100" dirty="0">
                <a:solidFill>
                  <a:srgbClr val="006FBF"/>
                </a:solidFill>
                <a:latin typeface="Liberation Sans"/>
              </a:rPr>
              <a:t> Pattern Used</a:t>
            </a:r>
            <a:endParaRPr lang="en-US" dirty="0"/>
          </a:p>
        </p:txBody>
      </p:sp>
      <p:sp>
        <p:nvSpPr>
          <p:cNvPr id="4" name="Content Placeholder 3">
            <a:extLst>
              <a:ext uri="{FF2B5EF4-FFF2-40B4-BE49-F238E27FC236}">
                <a16:creationId xmlns:a16="http://schemas.microsoft.com/office/drawing/2014/main" id="{A46FF59A-A6D5-47A3-9622-FF4B7605F7AB}"/>
              </a:ext>
            </a:extLst>
          </p:cNvPr>
          <p:cNvSpPr>
            <a:spLocks noGrp="1"/>
          </p:cNvSpPr>
          <p:nvPr>
            <p:ph idx="1"/>
          </p:nvPr>
        </p:nvSpPr>
        <p:spPr/>
        <p:txBody>
          <a:bodyPr>
            <a:normAutofit lnSpcReduction="10000"/>
          </a:bodyPr>
          <a:lstStyle/>
          <a:p>
            <a:r>
              <a:rPr lang="en-US" dirty="0"/>
              <a:t>We have used client-server pattern for implementation of SSO login.</a:t>
            </a:r>
          </a:p>
          <a:p>
            <a:r>
              <a:rPr lang="en-US" b="0" i="0" dirty="0">
                <a:solidFill>
                  <a:srgbClr val="2A2A2A"/>
                </a:solidFill>
                <a:effectLst/>
                <a:latin typeface="Roboto" panose="02000000000000000000" pitchFamily="2" charset="0"/>
              </a:rPr>
              <a:t>Client server pattern is a network architecture that consist of a server and multiple clients.</a:t>
            </a:r>
          </a:p>
          <a:p>
            <a:r>
              <a:rPr lang="en-US" b="0" i="0" dirty="0">
                <a:solidFill>
                  <a:srgbClr val="2A2A2A"/>
                </a:solidFill>
                <a:effectLst/>
                <a:latin typeface="Roboto" panose="02000000000000000000" pitchFamily="2" charset="0"/>
              </a:rPr>
              <a:t> Servers are powerful and it will provide service to multiple client components</a:t>
            </a:r>
          </a:p>
          <a:p>
            <a:r>
              <a:rPr lang="en-US" b="0" i="0" dirty="0">
                <a:solidFill>
                  <a:srgbClr val="2A2A2A"/>
                </a:solidFill>
                <a:effectLst/>
                <a:latin typeface="Roboto" panose="02000000000000000000" pitchFamily="2" charset="0"/>
              </a:rPr>
              <a:t>Clients rely on servers for resources such as files, devices &amp; processing power.</a:t>
            </a:r>
          </a:p>
          <a:p>
            <a:r>
              <a:rPr lang="en-US" dirty="0">
                <a:solidFill>
                  <a:srgbClr val="2A2A2A"/>
                </a:solidFill>
                <a:latin typeface="Roboto" panose="02000000000000000000" pitchFamily="2" charset="0"/>
              </a:rPr>
              <a:t>When any user tries to login to the XYZ it request goes to ELB from there respective </a:t>
            </a:r>
            <a:r>
              <a:rPr lang="en-US" dirty="0" err="1">
                <a:solidFill>
                  <a:srgbClr val="2A2A2A"/>
                </a:solidFill>
                <a:latin typeface="Roboto" panose="02000000000000000000" pitchFamily="2" charset="0"/>
              </a:rPr>
              <a:t>sso</a:t>
            </a:r>
            <a:r>
              <a:rPr lang="en-US" dirty="0">
                <a:solidFill>
                  <a:srgbClr val="2A2A2A"/>
                </a:solidFill>
                <a:latin typeface="Roboto" panose="02000000000000000000" pitchFamily="2" charset="0"/>
              </a:rPr>
              <a:t>-proxies server to authentication the login validation.</a:t>
            </a:r>
            <a:endParaRPr lang="en-US" b="0" i="0" dirty="0">
              <a:solidFill>
                <a:srgbClr val="2A2A2A"/>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11076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US" b="1" spc="-100" dirty="0">
                <a:solidFill>
                  <a:srgbClr val="006FBF"/>
                </a:solidFill>
                <a:latin typeface="Liberation Sans"/>
              </a:rPr>
              <a:t>Client-Server Architecture Pattern</a:t>
            </a:r>
            <a:endParaRPr lang="en-US" dirty="0"/>
          </a:p>
        </p:txBody>
      </p:sp>
      <p:sp>
        <p:nvSpPr>
          <p:cNvPr id="4" name="Content Placeholder 3">
            <a:extLst>
              <a:ext uri="{FF2B5EF4-FFF2-40B4-BE49-F238E27FC236}">
                <a16:creationId xmlns:a16="http://schemas.microsoft.com/office/drawing/2014/main" id="{A46FF59A-A6D5-47A3-9622-FF4B7605F7AB}"/>
              </a:ext>
            </a:extLst>
          </p:cNvPr>
          <p:cNvSpPr>
            <a:spLocks noGrp="1"/>
          </p:cNvSpPr>
          <p:nvPr>
            <p:ph idx="1"/>
          </p:nvPr>
        </p:nvSpPr>
        <p:spPr/>
        <p:txBody>
          <a:bodyPr>
            <a:normAutofit/>
          </a:bodyPr>
          <a:lstStyle/>
          <a:p>
            <a:pPr marL="0" indent="0">
              <a:buNone/>
            </a:pPr>
            <a:endParaRPr lang="en-US" b="0" i="0" dirty="0">
              <a:solidFill>
                <a:srgbClr val="2A2A2A"/>
              </a:solidFill>
              <a:effectLst/>
              <a:latin typeface="Roboto" panose="02000000000000000000" pitchFamily="2" charset="0"/>
            </a:endParaRPr>
          </a:p>
          <a:p>
            <a:endParaRPr lang="en-IN" dirty="0"/>
          </a:p>
        </p:txBody>
      </p:sp>
      <p:pic>
        <p:nvPicPr>
          <p:cNvPr id="5" name="Picture 4" descr="Diagram&#10;&#10;Description automatically generated">
            <a:extLst>
              <a:ext uri="{FF2B5EF4-FFF2-40B4-BE49-F238E27FC236}">
                <a16:creationId xmlns:a16="http://schemas.microsoft.com/office/drawing/2014/main" id="{2EEAF3AC-D352-47AC-95D1-027D2BC96148}"/>
              </a:ext>
            </a:extLst>
          </p:cNvPr>
          <p:cNvPicPr>
            <a:picLocks noChangeAspect="1"/>
          </p:cNvPicPr>
          <p:nvPr/>
        </p:nvPicPr>
        <p:blipFill>
          <a:blip r:embed="rId2"/>
          <a:stretch>
            <a:fillRect/>
          </a:stretch>
        </p:blipFill>
        <p:spPr>
          <a:xfrm>
            <a:off x="202019" y="1480344"/>
            <a:ext cx="11578855" cy="5041900"/>
          </a:xfrm>
          <a:prstGeom prst="rect">
            <a:avLst/>
          </a:prstGeom>
        </p:spPr>
      </p:pic>
    </p:spTree>
    <p:extLst>
      <p:ext uri="{BB962C8B-B14F-4D97-AF65-F5344CB8AC3E}">
        <p14:creationId xmlns:p14="http://schemas.microsoft.com/office/powerpoint/2010/main" val="116125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IN" sz="4400" b="1" spc="-100" dirty="0">
                <a:solidFill>
                  <a:srgbClr val="006FBF"/>
                </a:solidFill>
                <a:latin typeface="Liberation Sans"/>
                <a:cs typeface="Liberation Sans"/>
              </a:rPr>
              <a:t>High level Architecture Flow Diagram</a:t>
            </a:r>
            <a:endParaRPr lang="en-US" dirty="0"/>
          </a:p>
        </p:txBody>
      </p:sp>
      <p:pic>
        <p:nvPicPr>
          <p:cNvPr id="10" name="Content Placeholder 9" descr="Diagram, schematic&#10;&#10;Description automatically generated">
            <a:extLst>
              <a:ext uri="{FF2B5EF4-FFF2-40B4-BE49-F238E27FC236}">
                <a16:creationId xmlns:a16="http://schemas.microsoft.com/office/drawing/2014/main" id="{16ABA0A5-2244-43AB-927E-5A7B478426B6}"/>
              </a:ext>
            </a:extLst>
          </p:cNvPr>
          <p:cNvPicPr>
            <a:picLocks noGrp="1" noChangeAspect="1"/>
          </p:cNvPicPr>
          <p:nvPr>
            <p:ph idx="1"/>
          </p:nvPr>
        </p:nvPicPr>
        <p:blipFill>
          <a:blip r:embed="rId2"/>
          <a:stretch>
            <a:fillRect/>
          </a:stretch>
        </p:blipFill>
        <p:spPr>
          <a:xfrm>
            <a:off x="1831689" y="1825625"/>
            <a:ext cx="8528622" cy="4351338"/>
          </a:xfrm>
        </p:spPr>
      </p:pic>
    </p:spTree>
    <p:extLst>
      <p:ext uri="{BB962C8B-B14F-4D97-AF65-F5344CB8AC3E}">
        <p14:creationId xmlns:p14="http://schemas.microsoft.com/office/powerpoint/2010/main" val="253895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a:xfrm>
            <a:off x="838200" y="365125"/>
            <a:ext cx="10515600" cy="1139825"/>
          </a:xfrm>
        </p:spPr>
        <p:txBody>
          <a:bodyPr>
            <a:normAutofit/>
          </a:bodyPr>
          <a:lstStyle/>
          <a:p>
            <a:r>
              <a:rPr lang="en-US" sz="3600" b="1" spc="-100" dirty="0">
                <a:solidFill>
                  <a:srgbClr val="006FBF"/>
                </a:solidFill>
                <a:latin typeface="Liberation Sans"/>
              </a:rPr>
              <a:t>S</a:t>
            </a:r>
            <a:r>
              <a:rPr lang="en-IN" sz="3600" b="1" spc="-100" dirty="0">
                <a:solidFill>
                  <a:srgbClr val="006FBF"/>
                </a:solidFill>
                <a:latin typeface="Liberation Sans"/>
              </a:rPr>
              <a:t>sequence diagram for valid login flow</a:t>
            </a:r>
            <a:endParaRPr lang="en-US" sz="3600" dirty="0"/>
          </a:p>
        </p:txBody>
      </p:sp>
      <p:pic>
        <p:nvPicPr>
          <p:cNvPr id="6" name="Content Placeholder 5" descr="Diagram&#10;&#10;Description automatically generated">
            <a:extLst>
              <a:ext uri="{FF2B5EF4-FFF2-40B4-BE49-F238E27FC236}">
                <a16:creationId xmlns:a16="http://schemas.microsoft.com/office/drawing/2014/main" id="{91370FE1-355A-47F8-B171-F43C75A9F99E}"/>
              </a:ext>
            </a:extLst>
          </p:cNvPr>
          <p:cNvPicPr>
            <a:picLocks noGrp="1" noChangeAspect="1"/>
          </p:cNvPicPr>
          <p:nvPr>
            <p:ph idx="1"/>
          </p:nvPr>
        </p:nvPicPr>
        <p:blipFill>
          <a:blip r:embed="rId2"/>
          <a:stretch>
            <a:fillRect/>
          </a:stretch>
        </p:blipFill>
        <p:spPr>
          <a:xfrm>
            <a:off x="453097" y="1504950"/>
            <a:ext cx="11043578" cy="4691063"/>
          </a:xfrm>
        </p:spPr>
      </p:pic>
    </p:spTree>
    <p:extLst>
      <p:ext uri="{BB962C8B-B14F-4D97-AF65-F5344CB8AC3E}">
        <p14:creationId xmlns:p14="http://schemas.microsoft.com/office/powerpoint/2010/main" val="316414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a:xfrm>
            <a:off x="838200" y="365125"/>
            <a:ext cx="10515600" cy="1139825"/>
          </a:xfrm>
        </p:spPr>
        <p:txBody>
          <a:bodyPr>
            <a:normAutofit/>
          </a:bodyPr>
          <a:lstStyle/>
          <a:p>
            <a:r>
              <a:rPr lang="en-US" sz="3600" b="1" spc="-100" dirty="0">
                <a:solidFill>
                  <a:srgbClr val="006FBF"/>
                </a:solidFill>
                <a:latin typeface="Liberation Sans"/>
              </a:rPr>
              <a:t>Component and Connector View Diagram </a:t>
            </a:r>
            <a:endParaRPr lang="en-US" sz="3600" dirty="0"/>
          </a:p>
        </p:txBody>
      </p:sp>
      <p:pic>
        <p:nvPicPr>
          <p:cNvPr id="5" name="Content Placeholder 4" descr="Diagram&#10;&#10;Description automatically generated">
            <a:extLst>
              <a:ext uri="{FF2B5EF4-FFF2-40B4-BE49-F238E27FC236}">
                <a16:creationId xmlns:a16="http://schemas.microsoft.com/office/drawing/2014/main" id="{F2DC050B-C698-4195-9CAE-95B716CB5AD6}"/>
              </a:ext>
            </a:extLst>
          </p:cNvPr>
          <p:cNvPicPr>
            <a:picLocks noGrp="1" noChangeAspect="1"/>
          </p:cNvPicPr>
          <p:nvPr>
            <p:ph idx="1"/>
          </p:nvPr>
        </p:nvPicPr>
        <p:blipFill>
          <a:blip r:embed="rId2"/>
          <a:stretch>
            <a:fillRect/>
          </a:stretch>
        </p:blipFill>
        <p:spPr>
          <a:xfrm>
            <a:off x="1000124" y="1638300"/>
            <a:ext cx="10353675" cy="4772025"/>
          </a:xfrm>
        </p:spPr>
      </p:pic>
    </p:spTree>
    <p:extLst>
      <p:ext uri="{BB962C8B-B14F-4D97-AF65-F5344CB8AC3E}">
        <p14:creationId xmlns:p14="http://schemas.microsoft.com/office/powerpoint/2010/main" val="79415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a:xfrm>
            <a:off x="838200" y="365125"/>
            <a:ext cx="10515600" cy="1139825"/>
          </a:xfrm>
        </p:spPr>
        <p:txBody>
          <a:bodyPr>
            <a:normAutofit/>
          </a:bodyPr>
          <a:lstStyle/>
          <a:p>
            <a:r>
              <a:rPr lang="en-US" sz="3600" b="1" spc="-100" dirty="0">
                <a:solidFill>
                  <a:srgbClr val="006FBF"/>
                </a:solidFill>
                <a:latin typeface="Liberation Sans"/>
              </a:rPr>
              <a:t>Deployment Diagram</a:t>
            </a:r>
            <a:endParaRPr lang="en-US" sz="3600" dirty="0"/>
          </a:p>
        </p:txBody>
      </p:sp>
      <p:pic>
        <p:nvPicPr>
          <p:cNvPr id="7" name="Content Placeholder 6" descr="Diagram&#10;&#10;Description automatically generated">
            <a:extLst>
              <a:ext uri="{FF2B5EF4-FFF2-40B4-BE49-F238E27FC236}">
                <a16:creationId xmlns:a16="http://schemas.microsoft.com/office/drawing/2014/main" id="{47AE573B-3E3E-4AB8-AC08-42D0719ACBC4}"/>
              </a:ext>
            </a:extLst>
          </p:cNvPr>
          <p:cNvPicPr>
            <a:picLocks noGrp="1" noChangeAspect="1"/>
          </p:cNvPicPr>
          <p:nvPr>
            <p:ph idx="1"/>
          </p:nvPr>
        </p:nvPicPr>
        <p:blipFill>
          <a:blip r:embed="rId2"/>
          <a:stretch>
            <a:fillRect/>
          </a:stretch>
        </p:blipFill>
        <p:spPr>
          <a:xfrm>
            <a:off x="771525" y="1504951"/>
            <a:ext cx="10248900" cy="5114924"/>
          </a:xfrm>
        </p:spPr>
      </p:pic>
    </p:spTree>
    <p:extLst>
      <p:ext uri="{BB962C8B-B14F-4D97-AF65-F5344CB8AC3E}">
        <p14:creationId xmlns:p14="http://schemas.microsoft.com/office/powerpoint/2010/main" val="1850974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247-33F7-434C-93A6-F6DB4724032B}"/>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4C61D172-B82A-CD47-8D1C-C3123D385AB4}"/>
              </a:ext>
            </a:extLst>
          </p:cNvPr>
          <p:cNvSpPr>
            <a:spLocks noGrp="1"/>
          </p:cNvSpPr>
          <p:nvPr>
            <p:ph idx="1"/>
          </p:nvPr>
        </p:nvSpPr>
        <p:spPr/>
        <p:txBody>
          <a:bodyPr>
            <a:normAutofit lnSpcReduction="10000"/>
          </a:bodyPr>
          <a:lstStyle/>
          <a:p>
            <a:pPr marL="0" indent="0" algn="l">
              <a:buNone/>
            </a:pPr>
            <a:r>
              <a:rPr lang="en-US" sz="1800" i="0" u="none" strike="noStrike" baseline="0" dirty="0">
                <a:solidFill>
                  <a:srgbClr val="222222"/>
                </a:solidFill>
                <a:latin typeface="Arial-BoldMT"/>
              </a:rPr>
              <a:t>1. SSO sign-up will be similar to the email sign-up flow</a:t>
            </a:r>
          </a:p>
          <a:p>
            <a:pPr marL="342900" indent="-342900" algn="l">
              <a:buAutoNum type="alphaLcParenR"/>
            </a:pPr>
            <a:r>
              <a:rPr lang="en-US" sz="1800" i="0" u="none" strike="noStrike" baseline="0" dirty="0">
                <a:solidFill>
                  <a:srgbClr val="222222"/>
                </a:solidFill>
                <a:latin typeface="Arial-BoldMT"/>
              </a:rPr>
              <a:t>When SSO is selected but the social session is not logged in , then login prompt will be </a:t>
            </a:r>
            <a:r>
              <a:rPr lang="en-US" sz="1800" dirty="0">
                <a:solidFill>
                  <a:srgbClr val="222222"/>
                </a:solidFill>
                <a:latin typeface="Arial-BoldMT"/>
              </a:rPr>
              <a:t>a</a:t>
            </a:r>
            <a:r>
              <a:rPr lang="en-US" sz="1800" i="0" u="none" strike="noStrike" baseline="0" dirty="0">
                <a:solidFill>
                  <a:srgbClr val="222222"/>
                </a:solidFill>
                <a:latin typeface="Arial-BoldMT"/>
              </a:rPr>
              <a:t>sked from which account the user want to login.</a:t>
            </a:r>
          </a:p>
          <a:p>
            <a:pPr marL="342900" indent="-342900" algn="l">
              <a:buAutoNum type="alphaLcParenR"/>
            </a:pPr>
            <a:r>
              <a:rPr lang="en-US" sz="1800" i="0" u="none" strike="noStrike" baseline="0" dirty="0">
                <a:solidFill>
                  <a:srgbClr val="222222"/>
                </a:solidFill>
                <a:latin typeface="Arial-BoldMT"/>
              </a:rPr>
              <a:t>When SSO is selected and multiple social sessions are logged in, then would ask for which login session to use.</a:t>
            </a:r>
          </a:p>
          <a:p>
            <a:pPr marL="0" indent="0" algn="l">
              <a:buNone/>
            </a:pPr>
            <a:r>
              <a:rPr lang="en-US" sz="1800" dirty="0">
                <a:solidFill>
                  <a:srgbClr val="222222"/>
                </a:solidFill>
                <a:latin typeface="Arial-BoldMT"/>
              </a:rPr>
              <a:t>2 . </a:t>
            </a:r>
            <a:r>
              <a:rPr lang="en-US" sz="1800" i="0" u="none" strike="noStrike" baseline="0" dirty="0">
                <a:solidFill>
                  <a:srgbClr val="222222"/>
                </a:solidFill>
                <a:latin typeface="Arial-BoldMT"/>
              </a:rPr>
              <a:t>In sign-up process starting the end user can login through the Mobile Number / Email Id . Once    the user logged in the login Id the detail will be verified from the backend and once the detail are verified then the user will be logged in and redirected to the app page for which user has logged in   If the login Id and password does not match then the error message will be pooped to login with correct credentials.</a:t>
            </a:r>
          </a:p>
          <a:p>
            <a:pPr marL="0" indent="0" algn="l">
              <a:buNone/>
            </a:pPr>
            <a:r>
              <a:rPr lang="en-US" sz="1800" i="0" u="none" strike="noStrike" baseline="0" dirty="0">
                <a:solidFill>
                  <a:srgbClr val="222222"/>
                </a:solidFill>
                <a:latin typeface="Arial-BoldMT"/>
              </a:rPr>
              <a:t>3 .Forgot password – Functionally Flow ( If the end user does not remember the login password )</a:t>
            </a:r>
          </a:p>
          <a:p>
            <a:pPr marL="0" indent="0" algn="l">
              <a:buNone/>
            </a:pPr>
            <a:r>
              <a:rPr lang="en-US" sz="1800" dirty="0">
                <a:solidFill>
                  <a:srgbClr val="222222"/>
                </a:solidFill>
                <a:latin typeface="Arial-BoldMT"/>
              </a:rPr>
              <a:t>a) </a:t>
            </a:r>
            <a:r>
              <a:rPr lang="en-US" sz="1800" i="0" u="none" strike="noStrike" baseline="0" dirty="0">
                <a:solidFill>
                  <a:srgbClr val="222222"/>
                </a:solidFill>
                <a:latin typeface="Arial-BoldMT"/>
              </a:rPr>
              <a:t>User will click on Forgot Password button .</a:t>
            </a:r>
          </a:p>
          <a:p>
            <a:pPr marL="0" indent="0" algn="l">
              <a:buNone/>
            </a:pPr>
            <a:r>
              <a:rPr lang="en-US" sz="1800" dirty="0">
                <a:solidFill>
                  <a:srgbClr val="222222"/>
                </a:solidFill>
                <a:latin typeface="Arial-BoldMT"/>
              </a:rPr>
              <a:t>b) </a:t>
            </a:r>
            <a:r>
              <a:rPr lang="en-US" sz="1800" i="0" u="none" strike="noStrike" baseline="0" dirty="0">
                <a:solidFill>
                  <a:srgbClr val="222222"/>
                </a:solidFill>
                <a:latin typeface="Arial-BoldMT"/>
              </a:rPr>
              <a:t>The button will redirect to Forgot Password page where user will enter the Mobile Number/Email  Id where the </a:t>
            </a:r>
            <a:r>
              <a:rPr lang="en-US" sz="1800" i="0" u="none" strike="noStrike" baseline="0" dirty="0" err="1">
                <a:solidFill>
                  <a:srgbClr val="222222"/>
                </a:solidFill>
                <a:latin typeface="Arial-BoldMT"/>
              </a:rPr>
              <a:t>otp</a:t>
            </a:r>
            <a:r>
              <a:rPr lang="en-US" sz="1800" i="0" u="none" strike="noStrike" baseline="0" dirty="0">
                <a:solidFill>
                  <a:srgbClr val="222222"/>
                </a:solidFill>
                <a:latin typeface="Arial-BoldMT"/>
              </a:rPr>
              <a:t> will be send.</a:t>
            </a:r>
          </a:p>
          <a:p>
            <a:pPr marL="0" indent="0" algn="l">
              <a:buNone/>
            </a:pPr>
            <a:r>
              <a:rPr lang="en-US" sz="1800" i="0" u="none" strike="noStrike" baseline="0" dirty="0">
                <a:solidFill>
                  <a:srgbClr val="222222"/>
                </a:solidFill>
                <a:latin typeface="Arial-BoldMT"/>
              </a:rPr>
              <a:t>.</a:t>
            </a:r>
            <a:endParaRPr lang="en-IN" dirty="0"/>
          </a:p>
          <a:p>
            <a:endParaRPr lang="en-US" dirty="0"/>
          </a:p>
        </p:txBody>
      </p:sp>
    </p:spTree>
    <p:extLst>
      <p:ext uri="{BB962C8B-B14F-4D97-AF65-F5344CB8AC3E}">
        <p14:creationId xmlns:p14="http://schemas.microsoft.com/office/powerpoint/2010/main" val="182020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16C-661A-9443-9741-994B4F543CE0}"/>
              </a:ext>
            </a:extLst>
          </p:cNvPr>
          <p:cNvSpPr>
            <a:spLocks noGrp="1"/>
          </p:cNvSpPr>
          <p:nvPr>
            <p:ph type="title"/>
          </p:nvPr>
        </p:nvSpPr>
        <p:spPr>
          <a:xfrm>
            <a:off x="838200" y="365125"/>
            <a:ext cx="10515600" cy="1325563"/>
          </a:xfrm>
        </p:spPr>
        <p:txBody>
          <a:bodyPr/>
          <a:lstStyle/>
          <a:p>
            <a:r>
              <a:rPr lang="en-IN" sz="4400" b="1" spc="-100" dirty="0">
                <a:solidFill>
                  <a:srgbClr val="006FBF"/>
                </a:solidFill>
                <a:latin typeface="Liberation Sans"/>
                <a:cs typeface="Liberation Sans"/>
              </a:rPr>
              <a:t>Purpose of the System</a:t>
            </a:r>
            <a:endParaRPr lang="en-US" dirty="0"/>
          </a:p>
        </p:txBody>
      </p:sp>
      <p:sp>
        <p:nvSpPr>
          <p:cNvPr id="3" name="Content Placeholder 2">
            <a:extLst>
              <a:ext uri="{FF2B5EF4-FFF2-40B4-BE49-F238E27FC236}">
                <a16:creationId xmlns:a16="http://schemas.microsoft.com/office/drawing/2014/main" id="{97786B7C-436D-4F40-A5F0-ABF29C77313F}"/>
              </a:ext>
            </a:extLst>
          </p:cNvPr>
          <p:cNvSpPr>
            <a:spLocks noGrp="1"/>
          </p:cNvSpPr>
          <p:nvPr>
            <p:ph idx="1"/>
          </p:nvPr>
        </p:nvSpPr>
        <p:spPr/>
        <p:txBody>
          <a:bodyPr>
            <a:normAutofit/>
          </a:bodyPr>
          <a:lstStyle/>
          <a:p>
            <a:pPr marL="342900" indent="-342900">
              <a:buFont typeface="Wingdings" panose="05000000000000000000" pitchFamily="2" charset="2"/>
              <a:buChar char="ü"/>
            </a:pPr>
            <a:r>
              <a:rPr lang="en-IN" dirty="0"/>
              <a:t>Currently XYZ service provider having separate login for multiple XYZ service applications, XYZ partner app and XYZ web portal. </a:t>
            </a:r>
          </a:p>
          <a:p>
            <a:pPr marL="342900" indent="-342900">
              <a:buFont typeface="Wingdings" panose="05000000000000000000" pitchFamily="2" charset="2"/>
              <a:buChar char="ü"/>
            </a:pPr>
            <a:r>
              <a:rPr lang="en-IN" dirty="0"/>
              <a:t>Requirement is to implement single sign on and two factor login authentication for all the XYZ service so that user can login to all XYZ application ,XYZ partner app, XYZ web portal to the single id and password.</a:t>
            </a:r>
          </a:p>
          <a:p>
            <a:pPr marL="342900" indent="-342900">
              <a:buFont typeface="Wingdings" panose="05000000000000000000" pitchFamily="2" charset="2"/>
              <a:buChar char="ü"/>
            </a:pPr>
            <a:r>
              <a:rPr lang="en-IN" dirty="0"/>
              <a:t>Enable users for 2 factor authentication for XYZ partner app.</a:t>
            </a:r>
          </a:p>
          <a:p>
            <a:pPr marL="342900" indent="-342900">
              <a:buFont typeface="Wingdings" panose="05000000000000000000" pitchFamily="2" charset="2"/>
              <a:buChar char="ü"/>
            </a:pPr>
            <a:r>
              <a:rPr lang="en-IN" dirty="0"/>
              <a:t>Enable authentication and Single sign in to XYZ service application.</a:t>
            </a:r>
          </a:p>
          <a:p>
            <a:pPr marL="342900" indent="-342900">
              <a:buFont typeface="Wingdings" panose="05000000000000000000" pitchFamily="2" charset="2"/>
              <a:buChar char="ü"/>
            </a:pPr>
            <a:r>
              <a:rPr lang="en-IN" dirty="0"/>
              <a:t>Enable authentication and Single sign on to XYZ web portal.</a:t>
            </a:r>
          </a:p>
          <a:p>
            <a:pPr marL="342900" indent="-342900">
              <a:buFont typeface="Wingdings" panose="05000000000000000000" pitchFamily="2" charset="2"/>
              <a:buChar char="ü"/>
            </a:pPr>
            <a:endParaRPr lang="en-IN" dirty="0"/>
          </a:p>
        </p:txBody>
      </p:sp>
    </p:spTree>
    <p:extLst>
      <p:ext uri="{BB962C8B-B14F-4D97-AF65-F5344CB8AC3E}">
        <p14:creationId xmlns:p14="http://schemas.microsoft.com/office/powerpoint/2010/main" val="373317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781-7234-0A4A-AB75-0135AD113ACC}"/>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73FECC9A-253A-4A49-9751-2F3D5CF986A5}"/>
              </a:ext>
            </a:extLst>
          </p:cNvPr>
          <p:cNvSpPr>
            <a:spLocks noGrp="1"/>
          </p:cNvSpPr>
          <p:nvPr>
            <p:ph idx="1"/>
          </p:nvPr>
        </p:nvSpPr>
        <p:spPr/>
        <p:txBody>
          <a:bodyPr>
            <a:normAutofit/>
          </a:bodyPr>
          <a:lstStyle/>
          <a:p>
            <a:pPr marL="0" indent="0" algn="l">
              <a:buNone/>
            </a:pPr>
            <a:r>
              <a:rPr lang="en-US" sz="1800" i="0" u="none" strike="noStrike" baseline="0" dirty="0">
                <a:solidFill>
                  <a:srgbClr val="222222"/>
                </a:solidFill>
                <a:latin typeface="Arial-BoldMT"/>
              </a:rPr>
              <a:t>c) Once the </a:t>
            </a:r>
            <a:r>
              <a:rPr lang="en-US" sz="1800" i="0" u="none" strike="noStrike" baseline="0" dirty="0" err="1">
                <a:solidFill>
                  <a:srgbClr val="222222"/>
                </a:solidFill>
                <a:latin typeface="Arial-BoldMT"/>
              </a:rPr>
              <a:t>otp</a:t>
            </a:r>
            <a:r>
              <a:rPr lang="en-US" sz="1800" i="0" u="none" strike="noStrike" baseline="0" dirty="0">
                <a:solidFill>
                  <a:srgbClr val="222222"/>
                </a:solidFill>
                <a:latin typeface="Arial-BoldMT"/>
              </a:rPr>
              <a:t> is send there will timer set on the UI that user has to enter the OTP in the 30 second if user fails to do then the end user has to again click on the resend OTP button</a:t>
            </a:r>
            <a:endParaRPr lang="en-US" sz="1800" b="1" i="0" u="none" strike="noStrike" baseline="0" dirty="0">
              <a:solidFill>
                <a:srgbClr val="222222"/>
              </a:solidFill>
              <a:latin typeface="Arial-BoldMT"/>
            </a:endParaRPr>
          </a:p>
          <a:p>
            <a:pPr marL="0" indent="0" algn="l">
              <a:buNone/>
            </a:pPr>
            <a:r>
              <a:rPr lang="en-US" sz="1800" i="0" u="none" strike="noStrike" baseline="0" dirty="0">
                <a:solidFill>
                  <a:srgbClr val="222222"/>
                </a:solidFill>
                <a:latin typeface="Arial-BoldMT"/>
              </a:rPr>
              <a:t>d) Resend OTP button will again send the OTP to user via Mobile Number or Email ID</a:t>
            </a:r>
          </a:p>
          <a:p>
            <a:pPr marL="0" indent="0" algn="l">
              <a:buNone/>
            </a:pPr>
            <a:r>
              <a:rPr lang="en-US" sz="1800" i="0" u="none" strike="noStrike" baseline="0" dirty="0">
                <a:solidFill>
                  <a:srgbClr val="222222"/>
                </a:solidFill>
                <a:latin typeface="Arial-BoldMT"/>
              </a:rPr>
              <a:t>e) Once the OTP is verified the user can set the new password for login.</a:t>
            </a:r>
          </a:p>
          <a:p>
            <a:pPr marL="0" indent="0" algn="l">
              <a:buNone/>
            </a:pPr>
            <a:r>
              <a:rPr lang="en-US" sz="1800" dirty="0">
                <a:solidFill>
                  <a:srgbClr val="222222"/>
                </a:solidFill>
                <a:latin typeface="Arial-BoldMT"/>
              </a:rPr>
              <a:t>f) </a:t>
            </a:r>
            <a:r>
              <a:rPr lang="en-US" sz="1800" i="0" u="none" strike="noStrike" baseline="0" dirty="0">
                <a:solidFill>
                  <a:srgbClr val="222222"/>
                </a:solidFill>
                <a:latin typeface="Arial-BoldMT"/>
              </a:rPr>
              <a:t>After the password is set successfully user will be automatically taken to logged in state.</a:t>
            </a:r>
          </a:p>
          <a:p>
            <a:pPr marL="0" indent="0" algn="l">
              <a:buNone/>
            </a:pPr>
            <a:r>
              <a:rPr lang="en-US" sz="1800" i="0" u="none" strike="noStrike" baseline="0" dirty="0">
                <a:solidFill>
                  <a:srgbClr val="222222"/>
                </a:solidFill>
                <a:latin typeface="Arial-BoldMT"/>
              </a:rPr>
              <a:t>4.User Logged With Unverified Email Id</a:t>
            </a:r>
          </a:p>
          <a:p>
            <a:pPr marL="0" indent="0" algn="l">
              <a:buNone/>
            </a:pPr>
            <a:r>
              <a:rPr lang="en-US" sz="1800" dirty="0">
                <a:solidFill>
                  <a:srgbClr val="222222"/>
                </a:solidFill>
                <a:latin typeface="Arial-BoldMT"/>
              </a:rPr>
              <a:t>a) </a:t>
            </a:r>
            <a:r>
              <a:rPr lang="en-US" sz="1800" i="0" u="none" strike="noStrike" baseline="0" dirty="0">
                <a:solidFill>
                  <a:srgbClr val="222222"/>
                </a:solidFill>
                <a:latin typeface="Arial-BoldMT"/>
              </a:rPr>
              <a:t>If has logged in with an mobile number &amp; provided Email ID which user forgot to verify within 3 days of duration.</a:t>
            </a:r>
          </a:p>
          <a:p>
            <a:pPr marL="0" indent="0" algn="l">
              <a:buNone/>
            </a:pPr>
            <a:r>
              <a:rPr lang="en-US" sz="1800" dirty="0">
                <a:solidFill>
                  <a:srgbClr val="222222"/>
                </a:solidFill>
                <a:latin typeface="Arial-BoldMT"/>
              </a:rPr>
              <a:t>b)</a:t>
            </a:r>
            <a:r>
              <a:rPr lang="en-US" sz="1800" i="0" u="none" strike="noStrike" baseline="0" dirty="0">
                <a:solidFill>
                  <a:srgbClr val="222222"/>
                </a:solidFill>
                <a:latin typeface="Arial-BoldMT"/>
              </a:rPr>
              <a:t> On entering the email id </a:t>
            </a:r>
            <a:r>
              <a:rPr lang="en-US" sz="1800" i="0" u="none" strike="noStrike" baseline="0" dirty="0" err="1">
                <a:solidFill>
                  <a:srgbClr val="222222"/>
                </a:solidFill>
                <a:latin typeface="Arial-BoldMT"/>
              </a:rPr>
              <a:t>otp</a:t>
            </a:r>
            <a:r>
              <a:rPr lang="en-US" sz="1800" i="0" u="none" strike="noStrike" baseline="0" dirty="0">
                <a:solidFill>
                  <a:srgbClr val="222222"/>
                </a:solidFill>
                <a:latin typeface="Arial-BoldMT"/>
              </a:rPr>
              <a:t> will be send to the end user email id . Email ID will be verified, and user will be </a:t>
            </a:r>
            <a:r>
              <a:rPr lang="en-IN" sz="1800" i="0" u="none" strike="noStrike" baseline="0" dirty="0">
                <a:solidFill>
                  <a:srgbClr val="222222"/>
                </a:solidFill>
                <a:latin typeface="Arial-BoldMT"/>
              </a:rPr>
              <a:t>logged in.</a:t>
            </a:r>
            <a:endParaRPr lang="en-US" dirty="0"/>
          </a:p>
        </p:txBody>
      </p:sp>
    </p:spTree>
    <p:extLst>
      <p:ext uri="{BB962C8B-B14F-4D97-AF65-F5344CB8AC3E}">
        <p14:creationId xmlns:p14="http://schemas.microsoft.com/office/powerpoint/2010/main" val="30782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C9AD-D4A7-BF42-9217-E9CBFDD63D5D}"/>
              </a:ext>
            </a:extLst>
          </p:cNvPr>
          <p:cNvSpPr>
            <a:spLocks noGrp="1"/>
          </p:cNvSpPr>
          <p:nvPr>
            <p:ph type="title"/>
          </p:nvPr>
        </p:nvSpPr>
        <p:spPr/>
        <p:txBody>
          <a:bodyPr>
            <a:normAutofit fontScale="90000"/>
          </a:bodyPr>
          <a:lstStyle/>
          <a:p>
            <a:br>
              <a:rPr lang="en-IN" sz="4400" b="1" spc="-100" dirty="0">
                <a:solidFill>
                  <a:srgbClr val="006FBF"/>
                </a:solidFill>
                <a:latin typeface="Liberation Sans"/>
                <a:cs typeface="Liberation Sans"/>
              </a:rPr>
            </a:br>
            <a:r>
              <a:rPr lang="en-IN" sz="4400" b="1" spc="-100" dirty="0">
                <a:solidFill>
                  <a:srgbClr val="006FBF"/>
                </a:solidFill>
                <a:latin typeface="Liberation Sans"/>
                <a:cs typeface="Liberation Sans"/>
              </a:rPr>
              <a:t>Key Learnings</a:t>
            </a:r>
            <a:br>
              <a:rPr lang="en-IN" dirty="0"/>
            </a:br>
            <a:endParaRPr lang="en-US" dirty="0"/>
          </a:p>
        </p:txBody>
      </p:sp>
      <p:sp>
        <p:nvSpPr>
          <p:cNvPr id="3" name="Content Placeholder 2">
            <a:extLst>
              <a:ext uri="{FF2B5EF4-FFF2-40B4-BE49-F238E27FC236}">
                <a16:creationId xmlns:a16="http://schemas.microsoft.com/office/drawing/2014/main" id="{534F3346-A7A5-8F47-8853-03C97BE96208}"/>
              </a:ext>
            </a:extLst>
          </p:cNvPr>
          <p:cNvSpPr>
            <a:spLocks noGrp="1"/>
          </p:cNvSpPr>
          <p:nvPr>
            <p:ph idx="1"/>
          </p:nvPr>
        </p:nvSpPr>
        <p:spPr/>
        <p:txBody>
          <a:bodyPr>
            <a:normAutofit/>
          </a:bodyPr>
          <a:lstStyle/>
          <a:p>
            <a:r>
              <a:rPr lang="en-US" sz="2400" dirty="0"/>
              <a:t>Know how to define system requirement and identify ASR.</a:t>
            </a:r>
          </a:p>
          <a:p>
            <a:r>
              <a:rPr lang="en-US" sz="2400" dirty="0"/>
              <a:t>Got the idea of how Availability, modifiability, Performance, Security scenario tactics used practically.</a:t>
            </a:r>
          </a:p>
          <a:p>
            <a:r>
              <a:rPr lang="en-US" sz="2400" dirty="0"/>
              <a:t>On personal experience, If the architecture is properly design , it help us to  understand the project easily and enable to speed up the development activities.</a:t>
            </a:r>
          </a:p>
          <a:p>
            <a:r>
              <a:rPr lang="en-US" sz="2400" dirty="0"/>
              <a:t>It help us to see the reduce the risk factors, analyze the cost of the project ,and identify other critical requirement which might be overlooked if the architecture not design properly.</a:t>
            </a:r>
          </a:p>
          <a:p>
            <a:r>
              <a:rPr lang="en-US" sz="2400" dirty="0"/>
              <a:t>By designing proper architecture, all quality attributes can be taken care which led us to deliver customer centric, aligned with business requirement project.</a:t>
            </a:r>
          </a:p>
        </p:txBody>
      </p:sp>
    </p:spTree>
    <p:extLst>
      <p:ext uri="{BB962C8B-B14F-4D97-AF65-F5344CB8AC3E}">
        <p14:creationId xmlns:p14="http://schemas.microsoft.com/office/powerpoint/2010/main" val="507367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E5B5A1-94E2-4B01-BF55-E0938246C0C7}"/>
              </a:ext>
            </a:extLst>
          </p:cNvPr>
          <p:cNvSpPr>
            <a:spLocks noGrp="1"/>
          </p:cNvSpPr>
          <p:nvPr>
            <p:ph idx="1"/>
          </p:nvPr>
        </p:nvSpPr>
        <p:spPr/>
        <p:txBody>
          <a:bodyPr/>
          <a:lstStyle/>
          <a:p>
            <a:endParaRPr lang="en-IN" dirty="0"/>
          </a:p>
          <a:p>
            <a:pPr marL="0" indent="0">
              <a:buNone/>
            </a:pPr>
            <a:r>
              <a:rPr lang="en-IN" dirty="0"/>
              <a:t>			</a:t>
            </a:r>
            <a:r>
              <a:rPr lang="en-IN" sz="8000"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37056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26901671"/>
              </p:ext>
            </p:extLst>
          </p:nvPr>
        </p:nvGraphicFramePr>
        <p:xfrm>
          <a:off x="114300" y="851605"/>
          <a:ext cx="12011025" cy="6381080"/>
        </p:xfrm>
        <a:graphic>
          <a:graphicData uri="http://schemas.openxmlformats.org/drawingml/2006/table">
            <a:tbl>
              <a:tblPr firstRow="1" bandRow="1">
                <a:tableStyleId>{2D5ABB26-0587-4C30-8999-92F81FD0307C}</a:tableStyleId>
              </a:tblPr>
              <a:tblGrid>
                <a:gridCol w="5910560">
                  <a:extLst>
                    <a:ext uri="{9D8B030D-6E8A-4147-A177-3AD203B41FA5}">
                      <a16:colId xmlns:a16="http://schemas.microsoft.com/office/drawing/2014/main" val="20000"/>
                    </a:ext>
                  </a:extLst>
                </a:gridCol>
                <a:gridCol w="6100465">
                  <a:extLst>
                    <a:ext uri="{9D8B030D-6E8A-4147-A177-3AD203B41FA5}">
                      <a16:colId xmlns:a16="http://schemas.microsoft.com/office/drawing/2014/main" val="20001"/>
                    </a:ext>
                  </a:extLst>
                </a:gridCol>
              </a:tblGrid>
              <a:tr h="437480">
                <a:tc>
                  <a:txBody>
                    <a:bodyPr/>
                    <a:lstStyle/>
                    <a:p>
                      <a:pPr marL="454659">
                        <a:lnSpc>
                          <a:spcPts val="2640"/>
                        </a:lnSpc>
                      </a:pPr>
                      <a:r>
                        <a:rPr sz="2400" b="1" spc="-5" dirty="0">
                          <a:solidFill>
                            <a:srgbClr val="FFFFFF"/>
                          </a:solidFill>
                          <a:latin typeface="Carlito"/>
                          <a:cs typeface="Carlito"/>
                        </a:rPr>
                        <a:t>Functional</a:t>
                      </a:r>
                      <a:r>
                        <a:rPr sz="2400" b="1" spc="-20" dirty="0">
                          <a:solidFill>
                            <a:srgbClr val="FFFFFF"/>
                          </a:solidFill>
                          <a:latin typeface="Carlito"/>
                          <a:cs typeface="Carlito"/>
                        </a:rPr>
                        <a:t> </a:t>
                      </a:r>
                      <a:r>
                        <a:rPr sz="2400" b="1" spc="-15"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tc>
                  <a:txBody>
                    <a:bodyPr/>
                    <a:lstStyle/>
                    <a:p>
                      <a:pPr marL="242570">
                        <a:lnSpc>
                          <a:spcPts val="2640"/>
                        </a:lnSpc>
                      </a:pPr>
                      <a:r>
                        <a:rPr sz="2400" b="1" dirty="0">
                          <a:solidFill>
                            <a:srgbClr val="FFFFFF"/>
                          </a:solidFill>
                          <a:latin typeface="Carlito"/>
                          <a:cs typeface="Carlito"/>
                        </a:rPr>
                        <a:t>Non </a:t>
                      </a:r>
                      <a:r>
                        <a:rPr sz="2400" b="1" spc="-5" dirty="0">
                          <a:solidFill>
                            <a:srgbClr val="FFFFFF"/>
                          </a:solidFill>
                          <a:latin typeface="Carlito"/>
                          <a:cs typeface="Carlito"/>
                        </a:rPr>
                        <a:t>functional</a:t>
                      </a:r>
                      <a:r>
                        <a:rPr sz="2400" b="1" spc="-60" dirty="0">
                          <a:solidFill>
                            <a:srgbClr val="FFFFFF"/>
                          </a:solidFill>
                          <a:latin typeface="Carlito"/>
                          <a:cs typeface="Carlito"/>
                        </a:rPr>
                        <a:t> </a:t>
                      </a:r>
                      <a:r>
                        <a:rPr sz="2400" b="1" spc="-10"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extLst>
                  <a:ext uri="{0D108BD9-81ED-4DB2-BD59-A6C34878D82A}">
                    <a16:rowId xmlns:a16="http://schemas.microsoft.com/office/drawing/2014/main" val="10000"/>
                  </a:ext>
                </a:extLst>
              </a:tr>
              <a:tr h="5563975">
                <a:tc>
                  <a:txBody>
                    <a:bodyPr/>
                    <a:lstStyle/>
                    <a:p>
                      <a:pPr marL="377190" marR="382270" indent="-285750">
                        <a:lnSpc>
                          <a:spcPts val="1789"/>
                        </a:lnSpc>
                        <a:spcBef>
                          <a:spcPts val="265"/>
                        </a:spcBef>
                        <a:buFont typeface="Liberation Sans"/>
                        <a:buChar char="•"/>
                        <a:tabLst>
                          <a:tab pos="376555" algn="l"/>
                          <a:tab pos="377190" algn="l"/>
                        </a:tabLst>
                      </a:pPr>
                      <a:r>
                        <a:rPr lang="en-US" sz="1800" spc="-10" dirty="0">
                          <a:latin typeface="Carlito"/>
                          <a:cs typeface="Carlito"/>
                        </a:rPr>
                        <a:t>A user data must be secure and must not be leaked to an outsider, while user entering the login information , it should not be hacked or breach in any way.</a:t>
                      </a:r>
                      <a:endParaRPr sz="1800" dirty="0">
                        <a:latin typeface="Carlito"/>
                        <a:cs typeface="Carlito"/>
                      </a:endParaRPr>
                    </a:p>
                    <a:p>
                      <a:pPr marL="377190" indent="-286385">
                        <a:lnSpc>
                          <a:spcPts val="1605"/>
                        </a:lnSpc>
                        <a:buFont typeface="Liberation Sans"/>
                        <a:buChar char="•"/>
                        <a:tabLst>
                          <a:tab pos="376555" algn="l"/>
                          <a:tab pos="377190" algn="l"/>
                        </a:tabLst>
                      </a:pPr>
                      <a:r>
                        <a:rPr lang="en-US" sz="1800" spc="-5" dirty="0">
                          <a:latin typeface="Carlito"/>
                          <a:cs typeface="Carlito"/>
                        </a:rPr>
                        <a:t>Only valid login should be allowed to enter in the system</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spc="-5" dirty="0">
                          <a:latin typeface="Carlito"/>
                          <a:cs typeface="Carlito"/>
                        </a:rPr>
                        <a:t>The data entered by user should be accurate based on details end user should view the module of the application.</a:t>
                      </a:r>
                      <a:endParaRPr sz="1800" dirty="0">
                        <a:latin typeface="Carlito"/>
                        <a:cs typeface="Carlito"/>
                      </a:endParaRPr>
                    </a:p>
                    <a:p>
                      <a:pPr marL="377190" indent="-286385">
                        <a:lnSpc>
                          <a:spcPts val="1789"/>
                        </a:lnSpc>
                        <a:buFont typeface="Liberation Sans"/>
                        <a:buChar char="•"/>
                        <a:tabLst>
                          <a:tab pos="376555" algn="l"/>
                          <a:tab pos="377190" algn="l"/>
                        </a:tabLst>
                      </a:pPr>
                      <a:r>
                        <a:rPr lang="en-US" sz="1800" dirty="0">
                          <a:latin typeface="Carlito"/>
                          <a:cs typeface="Carlito"/>
                        </a:rPr>
                        <a:t>User need to enter login email, mobile number username and OTP password if required to login the XYZ services.</a:t>
                      </a:r>
                      <a:endParaRPr sz="1800" dirty="0">
                        <a:latin typeface="Carlito"/>
                        <a:cs typeface="Carlito"/>
                      </a:endParaRP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System must allow to reset the password by clicking the “Reset Password” and receiving a link to their email address. </a:t>
                      </a: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Password should be combination of 8 character long, No space, Upper Case, Lower Case, Numeric and Special character </a:t>
                      </a:r>
                    </a:p>
                    <a:p>
                      <a:pPr marL="91440" marR="1290320" indent="0">
                        <a:lnSpc>
                          <a:spcPts val="1780"/>
                        </a:lnSpc>
                        <a:spcBef>
                          <a:spcPts val="190"/>
                        </a:spcBef>
                        <a:buFont typeface="Liberation Sans"/>
                        <a:buNone/>
                        <a:tabLst>
                          <a:tab pos="376555" algn="l"/>
                          <a:tab pos="377190" algn="l"/>
                        </a:tabLst>
                      </a:pPr>
                      <a:endParaRPr sz="1800" dirty="0">
                        <a:latin typeface="Carlito"/>
                        <a:cs typeface="Carlito"/>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FD7E6"/>
                    </a:solidFill>
                  </a:tcPr>
                </a:tc>
                <a:tc>
                  <a:txBody>
                    <a:bodyPr/>
                    <a:lstStyle/>
                    <a:p>
                      <a:pPr marL="91440" indent="0">
                        <a:lnSpc>
                          <a:spcPts val="1875"/>
                        </a:lnSpc>
                        <a:spcBef>
                          <a:spcPts val="0"/>
                        </a:spcBef>
                        <a:buFont typeface="Liberation Sans"/>
                        <a:buNone/>
                        <a:tabLst>
                          <a:tab pos="376555" algn="l"/>
                          <a:tab pos="377190" algn="l"/>
                        </a:tabLst>
                      </a:pPr>
                      <a:r>
                        <a:rPr lang="en-US" sz="1800" dirty="0">
                          <a:latin typeface="Carlito"/>
                          <a:cs typeface="Carlito"/>
                        </a:rPr>
                        <a:t>Performance:</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System should be able to support y number of users on the big billion sales</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Time taken to view the UI page after login should not be more than t seconds.</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Navigation form one page to other page should not take more x seconds.</a:t>
                      </a:r>
                    </a:p>
                    <a:p>
                      <a:pPr marL="91440" indent="0">
                        <a:lnSpc>
                          <a:spcPts val="1875"/>
                        </a:lnSpc>
                        <a:spcBef>
                          <a:spcPts val="0"/>
                        </a:spcBef>
                        <a:buFont typeface="Arial" panose="020B0604020202020204" pitchFamily="34" charset="0"/>
                        <a:buNone/>
                        <a:tabLst>
                          <a:tab pos="376555" algn="l"/>
                          <a:tab pos="377190" algn="l"/>
                        </a:tabLst>
                      </a:pPr>
                      <a:r>
                        <a:rPr lang="en-US" sz="1800" dirty="0">
                          <a:latin typeface="Carlito"/>
                          <a:cs typeface="Carlito"/>
                        </a:rPr>
                        <a:t>Availability </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The system should be completely operational at least Z% of the time. </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Downtime of the system should not exceed X min </a:t>
                      </a:r>
                    </a:p>
                    <a:p>
                      <a:pPr marL="91440" indent="0">
                        <a:lnSpc>
                          <a:spcPts val="1875"/>
                        </a:lnSpc>
                        <a:spcBef>
                          <a:spcPts val="0"/>
                        </a:spcBef>
                        <a:buFont typeface="Liberation Sans"/>
                        <a:buNone/>
                        <a:tabLst>
                          <a:tab pos="376555" algn="l"/>
                          <a:tab pos="377190" algn="l"/>
                        </a:tabLst>
                      </a:pPr>
                      <a:r>
                        <a:rPr lang="en-US" sz="1800" dirty="0">
                          <a:latin typeface="Carlito"/>
                          <a:cs typeface="Carlito"/>
                        </a:rPr>
                        <a:t>Modifiability</a:t>
                      </a:r>
                    </a:p>
                    <a:p>
                      <a:pPr marL="377190" indent="-285750">
                        <a:lnSpc>
                          <a:spcPts val="1975"/>
                        </a:lnSpc>
                        <a:buFont typeface="Liberation Sans"/>
                        <a:buChar char="•"/>
                        <a:tabLst>
                          <a:tab pos="376555" algn="l"/>
                          <a:tab pos="377190" algn="l"/>
                        </a:tabLst>
                      </a:pPr>
                      <a:r>
                        <a:rPr lang="en-US" sz="1800" spc="-10" dirty="0">
                          <a:latin typeface="Carlito"/>
                          <a:cs typeface="Carlito"/>
                        </a:rPr>
                        <a:t>System should be able to integrate new products without major re-work.</a:t>
                      </a:r>
                      <a:endParaRPr lang="en-IN" sz="1800" spc="-10" dirty="0">
                        <a:latin typeface="Carlito"/>
                        <a:cs typeface="Carlito"/>
                      </a:endParaRPr>
                    </a:p>
                    <a:p>
                      <a:pPr marL="91440" indent="0">
                        <a:lnSpc>
                          <a:spcPts val="1789"/>
                        </a:lnSpc>
                        <a:spcBef>
                          <a:spcPts val="0"/>
                        </a:spcBef>
                        <a:buFont typeface="Liberation Sans"/>
                        <a:buNone/>
                        <a:tabLst>
                          <a:tab pos="376555" algn="l"/>
                          <a:tab pos="377190" algn="l"/>
                        </a:tabLst>
                      </a:pPr>
                      <a:r>
                        <a:rPr lang="en-US" sz="1800" spc="-5" dirty="0">
                          <a:latin typeface="Carlito"/>
                          <a:cs typeface="Carlito"/>
                        </a:rPr>
                        <a:t>Interoperability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ABC website portal should be viewable to chrome, ff, safari, android and IOS platform</a:t>
                      </a:r>
                    </a:p>
                    <a:p>
                      <a:pPr marL="91440" indent="0">
                        <a:lnSpc>
                          <a:spcPts val="1789"/>
                        </a:lnSpc>
                        <a:spcBef>
                          <a:spcPts val="0"/>
                        </a:spcBef>
                        <a:buFont typeface="Liberation Sans"/>
                        <a:buNone/>
                        <a:tabLst>
                          <a:tab pos="376555" algn="l"/>
                          <a:tab pos="377190" algn="l"/>
                        </a:tabLst>
                      </a:pPr>
                      <a:r>
                        <a:rPr lang="en-US" sz="1800" dirty="0">
                          <a:latin typeface="Carlito"/>
                          <a:cs typeface="Carlito"/>
                        </a:rPr>
                        <a:t>Security</a:t>
                      </a:r>
                    </a:p>
                    <a:p>
                      <a:pPr marL="377190" marR="0" lvl="0" indent="-285750" algn="l" defTabSz="914400" rtl="0" eaLnBrk="1" fontAlgn="auto" latinLnBrk="0" hangingPunct="1">
                        <a:lnSpc>
                          <a:spcPts val="1789"/>
                        </a:lnSpc>
                        <a:spcBef>
                          <a:spcPts val="0"/>
                        </a:spcBef>
                        <a:spcAft>
                          <a:spcPts val="0"/>
                        </a:spcAft>
                        <a:buClrTx/>
                        <a:buSzTx/>
                        <a:buFont typeface="Arial" panose="020B0604020202020204" pitchFamily="34" charset="0"/>
                        <a:buChar char="•"/>
                        <a:tabLst>
                          <a:tab pos="376555" algn="l"/>
                          <a:tab pos="377190" algn="l"/>
                        </a:tabLst>
                        <a:defRPr/>
                      </a:pPr>
                      <a:r>
                        <a:rPr lang="en-US" sz="1800" spc="-5" dirty="0">
                          <a:latin typeface="Carlito"/>
                          <a:cs typeface="Carlito"/>
                        </a:rPr>
                        <a:t>Customer sensitive data stored in encrypted format</a:t>
                      </a:r>
                    </a:p>
                    <a:p>
                      <a:pPr marL="91440" marR="0" lvl="0" indent="0" algn="l" defTabSz="914400" rtl="0" eaLnBrk="1" fontAlgn="auto" latinLnBrk="0" hangingPunct="1">
                        <a:lnSpc>
                          <a:spcPts val="1789"/>
                        </a:lnSpc>
                        <a:spcBef>
                          <a:spcPts val="0"/>
                        </a:spcBef>
                        <a:spcAft>
                          <a:spcPts val="0"/>
                        </a:spcAft>
                        <a:buClrTx/>
                        <a:buSzTx/>
                        <a:buFont typeface="Arial" panose="020B0604020202020204" pitchFamily="34" charset="0"/>
                        <a:buNone/>
                        <a:tabLst>
                          <a:tab pos="376555" algn="l"/>
                          <a:tab pos="377190" algn="l"/>
                        </a:tabLst>
                        <a:defRPr/>
                      </a:pPr>
                      <a:r>
                        <a:rPr lang="en-US" sz="1800" spc="-5" dirty="0">
                          <a:latin typeface="Carlito"/>
                          <a:cs typeface="Carlito"/>
                        </a:rPr>
                        <a:t>Usability</a:t>
                      </a:r>
                    </a:p>
                    <a:p>
                      <a:pPr marL="377190" marR="0" lvl="0" indent="-285750" algn="l" defTabSz="914400" rtl="0" eaLnBrk="1" fontAlgn="auto" latinLnBrk="0" hangingPunct="1">
                        <a:lnSpc>
                          <a:spcPts val="1789"/>
                        </a:lnSpc>
                        <a:spcBef>
                          <a:spcPts val="0"/>
                        </a:spcBef>
                        <a:spcAft>
                          <a:spcPts val="0"/>
                        </a:spcAft>
                        <a:buClrTx/>
                        <a:buSzTx/>
                        <a:buFont typeface="Arial" panose="020B0604020202020204" pitchFamily="34" charset="0"/>
                        <a:buChar char="•"/>
                        <a:tabLst>
                          <a:tab pos="376555" algn="l"/>
                          <a:tab pos="377190" algn="l"/>
                        </a:tabLst>
                        <a:defRPr/>
                      </a:pPr>
                      <a:r>
                        <a:rPr lang="en-US" sz="1800" spc="-5" dirty="0">
                          <a:latin typeface="Carlito"/>
                          <a:cs typeface="Carlito"/>
                        </a:rPr>
                        <a:t>Website and application navigation should be intuitive and user friendly.</a:t>
                      </a:r>
                    </a:p>
                    <a:p>
                      <a:pPr marL="377190" marR="0" lvl="0" indent="-285750" algn="l" defTabSz="914400" rtl="0" eaLnBrk="1" fontAlgn="auto" latinLnBrk="0" hangingPunct="1">
                        <a:lnSpc>
                          <a:spcPts val="1789"/>
                        </a:lnSpc>
                        <a:spcBef>
                          <a:spcPts val="0"/>
                        </a:spcBef>
                        <a:spcAft>
                          <a:spcPts val="0"/>
                        </a:spcAft>
                        <a:buClrTx/>
                        <a:buSzTx/>
                        <a:buFont typeface="Arial" panose="020B0604020202020204" pitchFamily="34" charset="0"/>
                        <a:buChar char="•"/>
                        <a:tabLst>
                          <a:tab pos="376555" algn="l"/>
                          <a:tab pos="377190" algn="l"/>
                        </a:tabLst>
                        <a:defRPr/>
                      </a:pPr>
                      <a:endParaRPr lang="en-US" sz="1800" spc="-5" dirty="0">
                        <a:latin typeface="Carlito"/>
                        <a:cs typeface="Carlito"/>
                      </a:endParaRPr>
                    </a:p>
                    <a:p>
                      <a:pPr marL="91440" indent="0">
                        <a:lnSpc>
                          <a:spcPts val="1789"/>
                        </a:lnSpc>
                        <a:spcBef>
                          <a:spcPts val="0"/>
                        </a:spcBef>
                        <a:buFont typeface="Liberation Sans"/>
                        <a:buNone/>
                        <a:tabLst>
                          <a:tab pos="376555" algn="l"/>
                          <a:tab pos="377190" algn="l"/>
                        </a:tabLst>
                      </a:pPr>
                      <a:endParaRPr lang="en-US" sz="1800" dirty="0">
                        <a:latin typeface="Carlito"/>
                        <a:cs typeface="Carlito"/>
                      </a:endParaRPr>
                    </a:p>
                    <a:p>
                      <a:pPr marL="91440" indent="0">
                        <a:lnSpc>
                          <a:spcPts val="1975"/>
                        </a:lnSpc>
                        <a:buFont typeface="Liberation Sans"/>
                        <a:buNone/>
                        <a:tabLst>
                          <a:tab pos="376555" algn="l"/>
                          <a:tab pos="377190" algn="l"/>
                        </a:tabLst>
                      </a:pP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FD7E6"/>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190179" y="195136"/>
            <a:ext cx="10921429" cy="505267"/>
          </a:xfrm>
          <a:prstGeom prst="rect">
            <a:avLst/>
          </a:prstGeom>
        </p:spPr>
        <p:txBody>
          <a:bodyPr vert="horz" wrap="square" lIns="0" tIns="12700" rIns="0" bIns="0" rtlCol="0" anchor="ctr">
            <a:spAutoFit/>
          </a:bodyPr>
          <a:lstStyle/>
          <a:p>
            <a:pPr marL="12700" marR="5080">
              <a:lnSpc>
                <a:spcPct val="100000"/>
              </a:lnSpc>
              <a:spcBef>
                <a:spcPts val="100"/>
              </a:spcBef>
            </a:pPr>
            <a:r>
              <a:rPr sz="3200" b="1" spc="-100" dirty="0">
                <a:solidFill>
                  <a:srgbClr val="006FBF"/>
                </a:solidFill>
                <a:latin typeface="Liberation Sans"/>
                <a:cs typeface="Liberation Sans"/>
              </a:rPr>
              <a:t>Key </a:t>
            </a:r>
            <a:r>
              <a:rPr sz="3200" b="1" spc="-140" dirty="0">
                <a:solidFill>
                  <a:srgbClr val="006FBF"/>
                </a:solidFill>
                <a:latin typeface="Liberation Sans"/>
                <a:cs typeface="Liberation Sans"/>
              </a:rPr>
              <a:t>Requirements </a:t>
            </a:r>
            <a:r>
              <a:rPr sz="3200" b="1" dirty="0">
                <a:solidFill>
                  <a:srgbClr val="006FBF"/>
                </a:solidFill>
                <a:latin typeface="Liberation Sans"/>
                <a:cs typeface="Liberation Sans"/>
              </a:rPr>
              <a:t>: </a:t>
            </a:r>
            <a:r>
              <a:rPr sz="3200" b="1" spc="-135" dirty="0">
                <a:solidFill>
                  <a:srgbClr val="006FBF"/>
                </a:solidFill>
                <a:latin typeface="Liberation Sans"/>
                <a:cs typeface="Liberation Sans"/>
              </a:rPr>
              <a:t>Functional </a:t>
            </a:r>
            <a:r>
              <a:rPr sz="3200" b="1" dirty="0">
                <a:solidFill>
                  <a:srgbClr val="006FBF"/>
                </a:solidFill>
                <a:latin typeface="Liberation Sans"/>
                <a:cs typeface="Liberation Sans"/>
              </a:rPr>
              <a:t>&amp;  </a:t>
            </a:r>
            <a:r>
              <a:rPr sz="3200" b="1" spc="-140" dirty="0">
                <a:solidFill>
                  <a:srgbClr val="006FBF"/>
                </a:solidFill>
                <a:latin typeface="Liberation Sans"/>
                <a:cs typeface="Liberation Sans"/>
              </a:rPr>
              <a:t>Non-Functional</a:t>
            </a:r>
            <a:endParaRPr sz="3200" dirty="0">
              <a:latin typeface="Liberation Sans"/>
              <a:cs typeface="Liberatio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2"/>
            <a:ext cx="10515600" cy="564284"/>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Utility</a:t>
            </a:r>
            <a:r>
              <a:rPr lang="en-US" b="1" dirty="0">
                <a:solidFill>
                  <a:srgbClr val="006FBF"/>
                </a:solidFill>
                <a:latin typeface="Liberation Sans"/>
                <a:cs typeface="Liberation Sans"/>
              </a:rPr>
              <a:t> </a:t>
            </a:r>
            <a:r>
              <a:rPr lang="en-US" b="1" spc="-160" dirty="0">
                <a:solidFill>
                  <a:srgbClr val="006FBF"/>
                </a:solidFill>
                <a:latin typeface="Liberation Sans"/>
                <a:cs typeface="Liberation Sans"/>
              </a:rPr>
              <a:t>Tree</a:t>
            </a:r>
            <a:endParaRPr lang="en-US" sz="3000" dirty="0"/>
          </a:p>
        </p:txBody>
      </p:sp>
      <p:pic>
        <p:nvPicPr>
          <p:cNvPr id="9" name="Content Placeholder 8">
            <a:extLst>
              <a:ext uri="{FF2B5EF4-FFF2-40B4-BE49-F238E27FC236}">
                <a16:creationId xmlns:a16="http://schemas.microsoft.com/office/drawing/2014/main" id="{E392FB4A-5D12-45DB-94BF-9A07ADF79FA7}"/>
              </a:ext>
            </a:extLst>
          </p:cNvPr>
          <p:cNvPicPr>
            <a:picLocks noGrp="1" noChangeAspect="1"/>
          </p:cNvPicPr>
          <p:nvPr>
            <p:ph idx="1"/>
          </p:nvPr>
        </p:nvPicPr>
        <p:blipFill>
          <a:blip r:embed="rId2"/>
          <a:stretch>
            <a:fillRect/>
          </a:stretch>
        </p:blipFill>
        <p:spPr>
          <a:xfrm>
            <a:off x="66675" y="1009649"/>
            <a:ext cx="12001500" cy="5848351"/>
          </a:xfrm>
        </p:spPr>
      </p:pic>
    </p:spTree>
    <p:extLst>
      <p:ext uri="{BB962C8B-B14F-4D97-AF65-F5344CB8AC3E}">
        <p14:creationId xmlns:p14="http://schemas.microsoft.com/office/powerpoint/2010/main" val="277860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Utility</a:t>
            </a:r>
            <a:r>
              <a:rPr lang="en-US" b="1" dirty="0">
                <a:solidFill>
                  <a:srgbClr val="006FBF"/>
                </a:solidFill>
                <a:latin typeface="Liberation Sans"/>
                <a:cs typeface="Liberation Sans"/>
              </a:rPr>
              <a:t> </a:t>
            </a:r>
            <a:r>
              <a:rPr lang="en-US" b="1" spc="-160" dirty="0">
                <a:solidFill>
                  <a:srgbClr val="006FBF"/>
                </a:solidFill>
                <a:latin typeface="Liberation Sans"/>
                <a:cs typeface="Liberation Sans"/>
              </a:rPr>
              <a:t>Tree for ASR</a:t>
            </a:r>
            <a:br>
              <a:rPr lang="en-US" sz="3000" dirty="0">
                <a:latin typeface="Liberation Sans"/>
                <a:cs typeface="Liberation Sans"/>
              </a:rPr>
            </a:br>
            <a:endParaRPr lang="en-US" sz="3000" dirty="0"/>
          </a:p>
        </p:txBody>
      </p:sp>
      <p:graphicFrame>
        <p:nvGraphicFramePr>
          <p:cNvPr id="3" name="Table 3">
            <a:extLst>
              <a:ext uri="{FF2B5EF4-FFF2-40B4-BE49-F238E27FC236}">
                <a16:creationId xmlns:a16="http://schemas.microsoft.com/office/drawing/2014/main" id="{37B54A94-39EE-4CC5-9966-8A1643161A01}"/>
              </a:ext>
            </a:extLst>
          </p:cNvPr>
          <p:cNvGraphicFramePr>
            <a:graphicFrameLocks noGrp="1"/>
          </p:cNvGraphicFramePr>
          <p:nvPr>
            <p:ph idx="1"/>
            <p:extLst>
              <p:ext uri="{D42A27DB-BD31-4B8C-83A1-F6EECF244321}">
                <p14:modId xmlns:p14="http://schemas.microsoft.com/office/powerpoint/2010/main" val="3653155864"/>
              </p:ext>
            </p:extLst>
          </p:nvPr>
        </p:nvGraphicFramePr>
        <p:xfrm>
          <a:off x="114301" y="1038225"/>
          <a:ext cx="11839573" cy="5727550"/>
        </p:xfrm>
        <a:graphic>
          <a:graphicData uri="http://schemas.openxmlformats.org/drawingml/2006/table">
            <a:tbl>
              <a:tblPr firstRow="1" bandRow="1">
                <a:tableStyleId>{5C22544A-7EE6-4342-B048-85BDC9FD1C3A}</a:tableStyleId>
              </a:tblPr>
              <a:tblGrid>
                <a:gridCol w="2457180">
                  <a:extLst>
                    <a:ext uri="{9D8B030D-6E8A-4147-A177-3AD203B41FA5}">
                      <a16:colId xmlns:a16="http://schemas.microsoft.com/office/drawing/2014/main" val="1864188320"/>
                    </a:ext>
                  </a:extLst>
                </a:gridCol>
                <a:gridCol w="2660578">
                  <a:extLst>
                    <a:ext uri="{9D8B030D-6E8A-4147-A177-3AD203B41FA5}">
                      <a16:colId xmlns:a16="http://schemas.microsoft.com/office/drawing/2014/main" val="603382496"/>
                    </a:ext>
                  </a:extLst>
                </a:gridCol>
                <a:gridCol w="6721815">
                  <a:extLst>
                    <a:ext uri="{9D8B030D-6E8A-4147-A177-3AD203B41FA5}">
                      <a16:colId xmlns:a16="http://schemas.microsoft.com/office/drawing/2014/main" val="1708838295"/>
                    </a:ext>
                  </a:extLst>
                </a:gridCol>
              </a:tblGrid>
              <a:tr h="607843">
                <a:tc>
                  <a:txBody>
                    <a:bodyPr/>
                    <a:lstStyle/>
                    <a:p>
                      <a:r>
                        <a:rPr lang="en-IN" sz="1800" b="1" u="none" strike="noStrike" kern="1200" baseline="0" dirty="0">
                          <a:solidFill>
                            <a:schemeClr val="lt1"/>
                          </a:solidFill>
                        </a:rPr>
                        <a:t>Quality Attributes</a:t>
                      </a:r>
                      <a:endParaRPr lang="en-IN" dirty="0"/>
                    </a:p>
                  </a:txBody>
                  <a:tcPr/>
                </a:tc>
                <a:tc>
                  <a:txBody>
                    <a:bodyPr/>
                    <a:lstStyle/>
                    <a:p>
                      <a:r>
                        <a:rPr lang="en-IN" sz="1800" b="1" u="none" strike="noStrike" kern="1200" baseline="0" dirty="0">
                          <a:solidFill>
                            <a:schemeClr val="lt1"/>
                          </a:solidFill>
                        </a:rPr>
                        <a:t>Attribute Refinement</a:t>
                      </a:r>
                      <a:endParaRPr lang="en-IN" dirty="0"/>
                    </a:p>
                  </a:txBody>
                  <a:tcPr/>
                </a:tc>
                <a:tc>
                  <a:txBody>
                    <a:bodyPr/>
                    <a:lstStyle/>
                    <a:p>
                      <a:r>
                        <a:rPr lang="en-IN" sz="1800" b="1" u="none" strike="noStrike" kern="1200" baseline="0" dirty="0">
                          <a:solidFill>
                            <a:schemeClr val="lt1"/>
                          </a:solidFill>
                        </a:rPr>
                        <a:t>ASR</a:t>
                      </a:r>
                      <a:endParaRPr lang="en-IN" dirty="0"/>
                    </a:p>
                  </a:txBody>
                  <a:tcPr/>
                </a:tc>
                <a:extLst>
                  <a:ext uri="{0D108BD9-81ED-4DB2-BD59-A6C34878D82A}">
                    <a16:rowId xmlns:a16="http://schemas.microsoft.com/office/drawing/2014/main" val="1299653514"/>
                  </a:ext>
                </a:extLst>
              </a:tr>
              <a:tr h="1274282">
                <a:tc>
                  <a:txBody>
                    <a:bodyPr/>
                    <a:lstStyle/>
                    <a:p>
                      <a:r>
                        <a:rPr lang="en-IN" sz="1800" b="1" u="none" strike="noStrike" kern="1200" baseline="0" dirty="0">
                          <a:solidFill>
                            <a:schemeClr val="dk1"/>
                          </a:solidFill>
                        </a:rPr>
                        <a:t>Availability</a:t>
                      </a:r>
                      <a:endParaRPr lang="en-IN" dirty="0"/>
                    </a:p>
                  </a:txBody>
                  <a:tcPr/>
                </a:tc>
                <a:tc>
                  <a:txBody>
                    <a:bodyPr/>
                    <a:lstStyle/>
                    <a:p>
                      <a:r>
                        <a:rPr lang="en-US" b="1" dirty="0"/>
                        <a:t>Server Downtime</a:t>
                      </a:r>
                      <a:endParaRPr lang="en-IN" b="1" dirty="0"/>
                    </a:p>
                  </a:txBody>
                  <a:tcPr/>
                </a:tc>
                <a:tc>
                  <a:txBody>
                    <a:bodyPr/>
                    <a:lstStyle/>
                    <a:p>
                      <a:r>
                        <a:rPr lang="en-US" dirty="0"/>
                        <a:t>XYZ Service provider application should be available when required and there should be 99.999 down time. If server went down, it would affect the user experience which in turn effect the business.</a:t>
                      </a:r>
                    </a:p>
                    <a:p>
                      <a:endParaRPr lang="en-IN" dirty="0"/>
                    </a:p>
                  </a:txBody>
                  <a:tcPr/>
                </a:tc>
                <a:extLst>
                  <a:ext uri="{0D108BD9-81ED-4DB2-BD59-A6C34878D82A}">
                    <a16:rowId xmlns:a16="http://schemas.microsoft.com/office/drawing/2014/main" val="1949452868"/>
                  </a:ext>
                </a:extLst>
              </a:tr>
              <a:tr h="1740296">
                <a:tc>
                  <a:txBody>
                    <a:bodyPr/>
                    <a:lstStyle/>
                    <a:p>
                      <a:r>
                        <a:rPr lang="en-IN" sz="1800" b="1" u="none" strike="noStrike" kern="1200" baseline="0" dirty="0">
                          <a:solidFill>
                            <a:schemeClr val="dk1"/>
                          </a:solidFill>
                        </a:rPr>
                        <a:t>Performance</a:t>
                      </a:r>
                      <a:endParaRPr lang="en-IN" dirty="0"/>
                    </a:p>
                  </a:txBody>
                  <a:tcPr/>
                </a:tc>
                <a:tc>
                  <a:txBody>
                    <a:bodyPr/>
                    <a:lstStyle/>
                    <a:p>
                      <a:r>
                        <a:rPr lang="en-US" b="1" dirty="0"/>
                        <a:t>Transaction Response time</a:t>
                      </a:r>
                      <a:endParaRPr lang="en-IN" b="1" dirty="0"/>
                    </a:p>
                  </a:txBody>
                  <a:tcPr/>
                </a:tc>
                <a:tc>
                  <a:txBody>
                    <a:bodyPr/>
                    <a:lstStyle/>
                    <a:p>
                      <a:r>
                        <a:rPr lang="en-US" dirty="0"/>
                        <a:t>When the user log in to the XYZ application the response time should be vey less (around 0.1 milli sec).For e.g. If the user searching for any consumer product on the website the search time should be minimum so that next time customer visit same website which will lead to increase in business.</a:t>
                      </a:r>
                      <a:endParaRPr lang="en-IN" dirty="0"/>
                    </a:p>
                  </a:txBody>
                  <a:tcPr/>
                </a:tc>
                <a:extLst>
                  <a:ext uri="{0D108BD9-81ED-4DB2-BD59-A6C34878D82A}">
                    <a16:rowId xmlns:a16="http://schemas.microsoft.com/office/drawing/2014/main" val="3969619738"/>
                  </a:ext>
                </a:extLst>
              </a:tr>
              <a:tr h="1190729">
                <a:tc>
                  <a:txBody>
                    <a:bodyPr/>
                    <a:lstStyle/>
                    <a:p>
                      <a:r>
                        <a:rPr lang="en-IN" sz="1800" b="1" u="none" strike="noStrike" kern="1200" baseline="0" dirty="0">
                          <a:solidFill>
                            <a:schemeClr val="dk1"/>
                          </a:solidFill>
                        </a:rPr>
                        <a:t>Security</a:t>
                      </a:r>
                      <a:endParaRPr lang="en-IN" dirty="0"/>
                    </a:p>
                  </a:txBody>
                  <a:tcPr/>
                </a:tc>
                <a:tc>
                  <a:txBody>
                    <a:bodyPr/>
                    <a:lstStyle/>
                    <a:p>
                      <a:r>
                        <a:rPr lang="en-IN" sz="1800" b="1" i="0" u="none" strike="noStrike" kern="1200" baseline="0" dirty="0">
                          <a:solidFill>
                            <a:schemeClr val="dk1"/>
                          </a:solidFill>
                          <a:latin typeface="+mn-lt"/>
                          <a:ea typeface="+mn-ea"/>
                          <a:cs typeface="+mn-cs"/>
                        </a:rPr>
                        <a:t>Confidentiality</a:t>
                      </a:r>
                      <a:endParaRPr lang="en-IN" dirty="0"/>
                    </a:p>
                  </a:txBody>
                  <a:tcPr/>
                </a:tc>
                <a:tc>
                  <a:txBody>
                    <a:bodyPr/>
                    <a:lstStyle/>
                    <a:p>
                      <a:r>
                        <a:rPr lang="en-US" dirty="0"/>
                        <a:t>When user/vendor log in to the portal using mobile , email they should see only their information and customize view. For e.g.: Add to Cart items, Recently viewed , Like products etc.</a:t>
                      </a:r>
                      <a:endParaRPr lang="en-IN" dirty="0"/>
                    </a:p>
                  </a:txBody>
                  <a:tcPr/>
                </a:tc>
                <a:extLst>
                  <a:ext uri="{0D108BD9-81ED-4DB2-BD59-A6C34878D82A}">
                    <a16:rowId xmlns:a16="http://schemas.microsoft.com/office/drawing/2014/main" val="3814026727"/>
                  </a:ext>
                </a:extLst>
              </a:tr>
              <a:tr h="854225">
                <a:tc>
                  <a:txBody>
                    <a:bodyPr/>
                    <a:lstStyle/>
                    <a:p>
                      <a:endParaRPr lang="en-IN"/>
                    </a:p>
                  </a:txBody>
                  <a:tcPr/>
                </a:tc>
                <a:tc>
                  <a:txBody>
                    <a:bodyPr/>
                    <a:lstStyle/>
                    <a:p>
                      <a:r>
                        <a:rPr lang="en-IN" sz="1800" b="1" i="0" u="none" strike="noStrike" kern="1200" baseline="0" dirty="0">
                          <a:solidFill>
                            <a:schemeClr val="dk1"/>
                          </a:solidFill>
                          <a:latin typeface="+mn-lt"/>
                          <a:ea typeface="+mn-ea"/>
                          <a:cs typeface="+mn-cs"/>
                        </a:rPr>
                        <a:t>Integrity</a:t>
                      </a:r>
                      <a:endParaRPr lang="en-IN" dirty="0"/>
                    </a:p>
                  </a:txBody>
                  <a:tcPr/>
                </a:tc>
                <a:tc>
                  <a:txBody>
                    <a:bodyPr/>
                    <a:lstStyle/>
                    <a:p>
                      <a:r>
                        <a:rPr lang="en-US" dirty="0"/>
                        <a:t>When user tried to login and used incorrect password thrice, alert should be prompted on mobile/email  and his/her account should be locked for 15 min.</a:t>
                      </a:r>
                      <a:endParaRPr lang="en-IN" dirty="0"/>
                    </a:p>
                  </a:txBody>
                  <a:tcPr/>
                </a:tc>
                <a:extLst>
                  <a:ext uri="{0D108BD9-81ED-4DB2-BD59-A6C34878D82A}">
                    <a16:rowId xmlns:a16="http://schemas.microsoft.com/office/drawing/2014/main" val="538710170"/>
                  </a:ext>
                </a:extLst>
              </a:tr>
            </a:tbl>
          </a:graphicData>
        </a:graphic>
      </p:graphicFrame>
    </p:spTree>
    <p:extLst>
      <p:ext uri="{BB962C8B-B14F-4D97-AF65-F5344CB8AC3E}">
        <p14:creationId xmlns:p14="http://schemas.microsoft.com/office/powerpoint/2010/main" val="336352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Security </a:t>
            </a:r>
            <a:r>
              <a:rPr lang="en-US" b="1" spc="-160" dirty="0">
                <a:solidFill>
                  <a:srgbClr val="006FBF"/>
                </a:solidFill>
                <a:latin typeface="Liberation Sans"/>
                <a:cs typeface="Liberation Sans"/>
              </a:rPr>
              <a:t>ASR(Quality Attribute)</a:t>
            </a:r>
            <a:br>
              <a:rPr lang="en-US" sz="3000" dirty="0">
                <a:latin typeface="Liberation Sans"/>
                <a:cs typeface="Liberation Sans"/>
              </a:rPr>
            </a:br>
            <a:endParaRPr lang="en-US" sz="3000" dirty="0"/>
          </a:p>
        </p:txBody>
      </p:sp>
      <p:sp>
        <p:nvSpPr>
          <p:cNvPr id="5" name="Content Placeholder 4">
            <a:extLst>
              <a:ext uri="{FF2B5EF4-FFF2-40B4-BE49-F238E27FC236}">
                <a16:creationId xmlns:a16="http://schemas.microsoft.com/office/drawing/2014/main" id="{C9F8447B-D2F8-451E-B3FB-E80E0BC8FA48}"/>
              </a:ext>
            </a:extLst>
          </p:cNvPr>
          <p:cNvSpPr>
            <a:spLocks noGrp="1"/>
          </p:cNvSpPr>
          <p:nvPr>
            <p:ph idx="1"/>
          </p:nvPr>
        </p:nvSpPr>
        <p:spPr/>
        <p:txBody>
          <a:bodyPr>
            <a:normAutofit/>
          </a:bodyPr>
          <a:lstStyle/>
          <a:p>
            <a:r>
              <a:rPr lang="en-US" u="sng" dirty="0"/>
              <a:t>Security requirements:</a:t>
            </a:r>
          </a:p>
          <a:p>
            <a:pPr algn="l"/>
            <a:r>
              <a:rPr lang="en-US" sz="1800" i="0" u="none" strike="noStrike" baseline="0" dirty="0">
                <a:latin typeface="Arial-BoldMT"/>
              </a:rPr>
              <a:t>Security is one of the Important ASR which required irrespective to whatever domain project is being </a:t>
            </a:r>
            <a:r>
              <a:rPr lang="en-IN" sz="1800" i="0" u="none" strike="noStrike" baseline="0" dirty="0">
                <a:latin typeface="Arial-BoldMT"/>
              </a:rPr>
              <a:t>delivered.</a:t>
            </a:r>
          </a:p>
          <a:p>
            <a:pPr algn="l"/>
            <a:r>
              <a:rPr lang="en-US" sz="1800" dirty="0">
                <a:latin typeface="Arial-BoldMT"/>
              </a:rPr>
              <a:t>The main requirement for the XYZ service it provides multiple applications to the users and there should be proper Confidentiality , Integrity , Authentication and authorization implementation mechanism in place.</a:t>
            </a:r>
            <a:endParaRPr lang="en-US" sz="1800" i="0" u="none" strike="noStrike" baseline="0" dirty="0">
              <a:latin typeface="Arial-BoldMT"/>
            </a:endParaRPr>
          </a:p>
          <a:p>
            <a:pPr marL="342900" indent="-342900" algn="l">
              <a:buAutoNum type="alphaLcParenR"/>
            </a:pPr>
            <a:r>
              <a:rPr lang="en-US" sz="1800" i="0" u="none" strike="noStrike" baseline="0" dirty="0">
                <a:latin typeface="Arial-BoldMT"/>
              </a:rPr>
              <a:t>When the user login to the widget using the mobile number or email then the detail/information related to that user should only be visible.</a:t>
            </a:r>
          </a:p>
          <a:p>
            <a:pPr marL="342900" indent="-342900" algn="l">
              <a:buAutoNum type="alphaLcParenR"/>
            </a:pPr>
            <a:r>
              <a:rPr lang="en-US" sz="1800" i="0" u="none" strike="noStrike" baseline="0" dirty="0">
                <a:latin typeface="Arial-BoldMT"/>
              </a:rPr>
              <a:t>If X user logged in to the Service X and have added product to cart, then only his cart information detail </a:t>
            </a:r>
            <a:r>
              <a:rPr lang="en-IN" sz="1800" i="0" u="none" strike="noStrike" baseline="0" dirty="0">
                <a:latin typeface="Arial-BoldMT"/>
              </a:rPr>
              <a:t>should be Visible.</a:t>
            </a:r>
          </a:p>
          <a:p>
            <a:pPr marL="342900" indent="-342900" algn="l">
              <a:buAutoNum type="alphaLcParenR"/>
            </a:pPr>
            <a:r>
              <a:rPr lang="en-US" sz="1800" i="0" u="none" strike="noStrike" baseline="0" dirty="0">
                <a:latin typeface="Arial-BoldMT"/>
              </a:rPr>
              <a:t> If any malicious user tried to log in to your and enter the password wrong thrice then alert should be prompted to logged in email /mobile number.</a:t>
            </a:r>
            <a:endParaRPr lang="en-US" u="sng" dirty="0"/>
          </a:p>
          <a:p>
            <a:endParaRPr lang="en-IN" u="sng" dirty="0"/>
          </a:p>
        </p:txBody>
      </p:sp>
    </p:spTree>
    <p:extLst>
      <p:ext uri="{BB962C8B-B14F-4D97-AF65-F5344CB8AC3E}">
        <p14:creationId xmlns:p14="http://schemas.microsoft.com/office/powerpoint/2010/main" val="399010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Tactics to achieve </a:t>
            </a:r>
            <a:r>
              <a:rPr lang="en-US" b="1" spc="-160" dirty="0">
                <a:solidFill>
                  <a:srgbClr val="006FBF"/>
                </a:solidFill>
                <a:latin typeface="Liberation Sans"/>
                <a:cs typeface="Liberation Sans"/>
              </a:rPr>
              <a:t>ASR(Security)</a:t>
            </a:r>
            <a:br>
              <a:rPr lang="en-US" sz="3000" dirty="0">
                <a:latin typeface="Liberation Sans"/>
                <a:cs typeface="Liberation Sans"/>
              </a:rPr>
            </a:br>
            <a:endParaRPr lang="en-US" sz="3000" dirty="0"/>
          </a:p>
        </p:txBody>
      </p:sp>
      <p:graphicFrame>
        <p:nvGraphicFramePr>
          <p:cNvPr id="6" name="Table 6">
            <a:extLst>
              <a:ext uri="{FF2B5EF4-FFF2-40B4-BE49-F238E27FC236}">
                <a16:creationId xmlns:a16="http://schemas.microsoft.com/office/drawing/2014/main" id="{D821C65D-36D5-40CF-B23E-FB5DDF2410BC}"/>
              </a:ext>
            </a:extLst>
          </p:cNvPr>
          <p:cNvGraphicFramePr>
            <a:graphicFrameLocks noGrp="1"/>
          </p:cNvGraphicFramePr>
          <p:nvPr>
            <p:ph idx="1"/>
            <p:extLst>
              <p:ext uri="{D42A27DB-BD31-4B8C-83A1-F6EECF244321}">
                <p14:modId xmlns:p14="http://schemas.microsoft.com/office/powerpoint/2010/main" val="1876296167"/>
              </p:ext>
            </p:extLst>
          </p:nvPr>
        </p:nvGraphicFramePr>
        <p:xfrm>
          <a:off x="838200" y="1349375"/>
          <a:ext cx="10515597" cy="475996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3824767239"/>
                    </a:ext>
                  </a:extLst>
                </a:gridCol>
                <a:gridCol w="2571750">
                  <a:extLst>
                    <a:ext uri="{9D8B030D-6E8A-4147-A177-3AD203B41FA5}">
                      <a16:colId xmlns:a16="http://schemas.microsoft.com/office/drawing/2014/main" val="2943286115"/>
                    </a:ext>
                  </a:extLst>
                </a:gridCol>
                <a:gridCol w="5553072">
                  <a:extLst>
                    <a:ext uri="{9D8B030D-6E8A-4147-A177-3AD203B41FA5}">
                      <a16:colId xmlns:a16="http://schemas.microsoft.com/office/drawing/2014/main" val="1113951528"/>
                    </a:ext>
                  </a:extLst>
                </a:gridCol>
              </a:tblGrid>
              <a:tr h="370840">
                <a:tc>
                  <a:txBody>
                    <a:bodyPr/>
                    <a:lstStyle/>
                    <a:p>
                      <a:pPr algn="ctr" rtl="0" fontAlgn="ctr"/>
                      <a:r>
                        <a:rPr lang="en-IN" sz="1400" b="1" i="0" u="none" strike="noStrike" dirty="0">
                          <a:solidFill>
                            <a:srgbClr val="FFFFFF"/>
                          </a:solidFill>
                          <a:effectLst/>
                          <a:latin typeface="Carlito"/>
                        </a:rPr>
                        <a:t>Quality Attribute</a:t>
                      </a:r>
                    </a:p>
                  </a:txBody>
                  <a:tcPr marL="6350" marR="6350" marT="6350" marB="0" anchor="ctr"/>
                </a:tc>
                <a:tc>
                  <a:txBody>
                    <a:bodyPr/>
                    <a:lstStyle/>
                    <a:p>
                      <a:pPr algn="ctr" rtl="0" fontAlgn="ctr"/>
                      <a:r>
                        <a:rPr lang="en-IN" sz="1400" b="1" i="0" u="none" strike="noStrike" dirty="0">
                          <a:solidFill>
                            <a:srgbClr val="FFFFFF"/>
                          </a:solidFill>
                          <a:effectLst/>
                          <a:latin typeface="Carlito"/>
                        </a:rPr>
                        <a:t>Scenario (ASR)</a:t>
                      </a:r>
                    </a:p>
                  </a:txBody>
                  <a:tcPr marL="6350" marR="6350" marT="6350" marB="0" anchor="ctr"/>
                </a:tc>
                <a:tc>
                  <a:txBody>
                    <a:bodyPr/>
                    <a:lstStyle/>
                    <a:p>
                      <a:pPr algn="ctr" rtl="0" fontAlgn="ctr"/>
                      <a:r>
                        <a:rPr lang="en-IN" sz="1400" b="1" i="0" u="none" strike="noStrike" dirty="0">
                          <a:solidFill>
                            <a:srgbClr val="FFFFFF"/>
                          </a:solidFill>
                          <a:effectLst/>
                          <a:latin typeface="Carlito"/>
                        </a:rPr>
                        <a:t>Tactics</a:t>
                      </a:r>
                    </a:p>
                  </a:txBody>
                  <a:tcPr marL="6350" marR="6350" marT="6350" marB="0" anchor="ctr"/>
                </a:tc>
                <a:extLst>
                  <a:ext uri="{0D108BD9-81ED-4DB2-BD59-A6C34878D82A}">
                    <a16:rowId xmlns:a16="http://schemas.microsoft.com/office/drawing/2014/main" val="816300067"/>
                  </a:ext>
                </a:extLst>
              </a:tr>
              <a:tr h="370840">
                <a:tc>
                  <a:txBody>
                    <a:bodyPr/>
                    <a:lstStyle/>
                    <a:p>
                      <a:r>
                        <a:rPr lang="en-US" dirty="0"/>
                        <a:t>Security</a:t>
                      </a:r>
                      <a:endParaRPr lang="en-IN" dirty="0"/>
                    </a:p>
                  </a:txBody>
                  <a:tcPr/>
                </a:tc>
                <a:tc>
                  <a:txBody>
                    <a:bodyPr/>
                    <a:lstStyle/>
                    <a:p>
                      <a:r>
                        <a:rPr lang="en-US" dirty="0"/>
                        <a:t>User personal data email/password should  be stored in encrypted format.</a:t>
                      </a:r>
                      <a:endParaRPr lang="en-IN" dirty="0"/>
                    </a:p>
                  </a:txBody>
                  <a:tcPr/>
                </a:tc>
                <a:tc>
                  <a:txBody>
                    <a:bodyPr/>
                    <a:lstStyle/>
                    <a:p>
                      <a:r>
                        <a:rPr lang="en-IN" dirty="0"/>
                        <a:t>•Encrypt critical and personal data using standard protocol Like DB user  Password will be encrypted using SHA256 Algorithm, sensitive data of  application like password AES 128 algorithm for encryption</a:t>
                      </a:r>
                    </a:p>
                    <a:p>
                      <a:r>
                        <a:rPr lang="en-US" dirty="0"/>
                        <a:t> •Access security includes identification, authentication, authorization, access  control, session control etc.</a:t>
                      </a:r>
                      <a:endParaRPr lang="en-IN" dirty="0"/>
                    </a:p>
                  </a:txBody>
                  <a:tcPr/>
                </a:tc>
                <a:extLst>
                  <a:ext uri="{0D108BD9-81ED-4DB2-BD59-A6C34878D82A}">
                    <a16:rowId xmlns:a16="http://schemas.microsoft.com/office/drawing/2014/main" val="2282581443"/>
                  </a:ext>
                </a:extLst>
              </a:tr>
              <a:tr h="370840">
                <a:tc>
                  <a:txBody>
                    <a:bodyPr/>
                    <a:lstStyle/>
                    <a:p>
                      <a:endParaRPr lang="en-IN"/>
                    </a:p>
                  </a:txBody>
                  <a:tcPr/>
                </a:tc>
                <a:tc>
                  <a:txBody>
                    <a:bodyPr/>
                    <a:lstStyle/>
                    <a:p>
                      <a:r>
                        <a:rPr lang="en-US" dirty="0"/>
                        <a:t>Client data should not be lost or tampered with by unauthorized people </a:t>
                      </a:r>
                      <a:endParaRPr lang="en-IN" dirty="0"/>
                    </a:p>
                  </a:txBody>
                  <a:tcPr/>
                </a:tc>
                <a:tc>
                  <a:txBody>
                    <a:bodyPr/>
                    <a:lstStyle/>
                    <a:p>
                      <a:r>
                        <a:rPr lang="en-US" dirty="0"/>
                        <a:t>•No direct access database by any user, all system user can access backend  data through system business process with respective access rights.</a:t>
                      </a:r>
                    </a:p>
                    <a:p>
                      <a:r>
                        <a:rPr lang="en-US" dirty="0"/>
                        <a:t>•Coding security includes security methods during programming of codes</a:t>
                      </a:r>
                      <a:endParaRPr lang="en-IN" dirty="0"/>
                    </a:p>
                  </a:txBody>
                  <a:tcPr/>
                </a:tc>
                <a:extLst>
                  <a:ext uri="{0D108BD9-81ED-4DB2-BD59-A6C34878D82A}">
                    <a16:rowId xmlns:a16="http://schemas.microsoft.com/office/drawing/2014/main" val="795094875"/>
                  </a:ext>
                </a:extLst>
              </a:tr>
              <a:tr h="370840">
                <a:tc>
                  <a:txBody>
                    <a:bodyPr/>
                    <a:lstStyle/>
                    <a:p>
                      <a:endParaRPr lang="en-IN" dirty="0"/>
                    </a:p>
                  </a:txBody>
                  <a:tcPr/>
                </a:tc>
                <a:tc>
                  <a:txBody>
                    <a:bodyPr/>
                    <a:lstStyle/>
                    <a:p>
                      <a:r>
                        <a:rPr lang="en-IN" dirty="0"/>
                        <a:t>Operation &amp;  Maintenance</a:t>
                      </a:r>
                    </a:p>
                  </a:txBody>
                  <a:tcPr/>
                </a:tc>
                <a:tc>
                  <a:txBody>
                    <a:bodyPr/>
                    <a:lstStyle/>
                    <a:p>
                      <a:pPr marL="0" indent="0">
                        <a:buFont typeface="Arial" panose="020B0604020202020204" pitchFamily="34" charset="0"/>
                        <a:buNone/>
                      </a:pPr>
                      <a:r>
                        <a:rPr lang="en-US" dirty="0"/>
                        <a:t>•Monitor all system to find exception and attacks by using Intrusion detection and prevention system.</a:t>
                      </a:r>
                    </a:p>
                    <a:p>
                      <a:pPr marL="0" indent="0">
                        <a:buFont typeface="Arial" panose="020B0604020202020204" pitchFamily="34" charset="0"/>
                        <a:buNone/>
                      </a:pPr>
                      <a:r>
                        <a:rPr lang="en-US" dirty="0"/>
                        <a:t>•Manage and audit system logs through a centralized log server</a:t>
                      </a:r>
                      <a:endParaRPr lang="en-IN" dirty="0"/>
                    </a:p>
                  </a:txBody>
                  <a:tcPr/>
                </a:tc>
                <a:extLst>
                  <a:ext uri="{0D108BD9-81ED-4DB2-BD59-A6C34878D82A}">
                    <a16:rowId xmlns:a16="http://schemas.microsoft.com/office/drawing/2014/main" val="3712676467"/>
                  </a:ext>
                </a:extLst>
              </a:tr>
            </a:tbl>
          </a:graphicData>
        </a:graphic>
      </p:graphicFrame>
    </p:spTree>
    <p:extLst>
      <p:ext uri="{BB962C8B-B14F-4D97-AF65-F5344CB8AC3E}">
        <p14:creationId xmlns:p14="http://schemas.microsoft.com/office/powerpoint/2010/main" val="168166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35964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Performance </a:t>
            </a:r>
            <a:r>
              <a:rPr lang="en-US" b="1" spc="-160" dirty="0">
                <a:solidFill>
                  <a:srgbClr val="006FBF"/>
                </a:solidFill>
                <a:latin typeface="Liberation Sans"/>
                <a:cs typeface="Liberation Sans"/>
              </a:rPr>
              <a:t>ASR(Quality Attribute)</a:t>
            </a:r>
            <a:br>
              <a:rPr lang="en-US" sz="3000" dirty="0">
                <a:latin typeface="Liberation Sans"/>
                <a:cs typeface="Liberation Sans"/>
              </a:rPr>
            </a:br>
            <a:endParaRPr lang="en-US" sz="3000" dirty="0"/>
          </a:p>
        </p:txBody>
      </p:sp>
      <p:sp>
        <p:nvSpPr>
          <p:cNvPr id="5" name="Content Placeholder 4">
            <a:extLst>
              <a:ext uri="{FF2B5EF4-FFF2-40B4-BE49-F238E27FC236}">
                <a16:creationId xmlns:a16="http://schemas.microsoft.com/office/drawing/2014/main" id="{C9F8447B-D2F8-451E-B3FB-E80E0BC8FA48}"/>
              </a:ext>
            </a:extLst>
          </p:cNvPr>
          <p:cNvSpPr>
            <a:spLocks noGrp="1"/>
          </p:cNvSpPr>
          <p:nvPr>
            <p:ph idx="1"/>
          </p:nvPr>
        </p:nvSpPr>
        <p:spPr>
          <a:xfrm>
            <a:off x="838200" y="1616075"/>
            <a:ext cx="10515600" cy="4351338"/>
          </a:xfrm>
        </p:spPr>
        <p:txBody>
          <a:bodyPr>
            <a:normAutofit/>
          </a:bodyPr>
          <a:lstStyle/>
          <a:p>
            <a:r>
              <a:rPr lang="en-US" u="sng" dirty="0"/>
              <a:t>Performance requirements:</a:t>
            </a:r>
          </a:p>
          <a:p>
            <a:endParaRPr lang="en-US" u="sng" dirty="0"/>
          </a:p>
          <a:p>
            <a:r>
              <a:rPr lang="en-US" sz="1800" i="0" u="none" strike="noStrike" baseline="0" dirty="0">
                <a:latin typeface="Arial-BoldMT"/>
              </a:rPr>
              <a:t>Performance is also  one of the most Important ASR in e-commerce application.</a:t>
            </a:r>
          </a:p>
          <a:p>
            <a:r>
              <a:rPr lang="en-US" sz="1800" i="0" u="none" strike="noStrike" baseline="0" dirty="0">
                <a:latin typeface="Arial-BoldMT"/>
              </a:rPr>
              <a:t>If the user has logged in to the any of the </a:t>
            </a:r>
            <a:r>
              <a:rPr lang="en-US" sz="1800" dirty="0">
                <a:latin typeface="Arial-BoldMT"/>
              </a:rPr>
              <a:t>services application of </a:t>
            </a:r>
            <a:r>
              <a:rPr lang="en-US" sz="1800" i="0" u="none" strike="noStrike" baseline="0" dirty="0">
                <a:latin typeface="Arial-BoldMT"/>
              </a:rPr>
              <a:t>XYZ the response time should be very less so that customer experience should not degrade.</a:t>
            </a:r>
          </a:p>
          <a:p>
            <a:pPr algn="l"/>
            <a:r>
              <a:rPr lang="en-US" sz="1800" i="0" u="none" strike="noStrike" baseline="0" dirty="0">
                <a:latin typeface="Arial-BoldMT"/>
              </a:rPr>
              <a:t>If X user has logged in to XYZ Website and start purchasing the One brand electronic product and redirect to the payment page, then the response time doing the payment should less so that the user response is positive and next time if user want to buy any product should visit same site which will lead to increase in business.</a:t>
            </a:r>
          </a:p>
          <a:p>
            <a:pPr algn="l"/>
            <a:r>
              <a:rPr lang="en-US" sz="1800" dirty="0">
                <a:latin typeface="Arial-BoldMT"/>
              </a:rPr>
              <a:t>System should perform well and response smoothly during high rush period, The system should deliver response within X second during the peak load of N </a:t>
            </a:r>
            <a:r>
              <a:rPr lang="en-US" sz="1800" dirty="0" err="1">
                <a:latin typeface="Arial-BoldMT"/>
              </a:rPr>
              <a:t>tps</a:t>
            </a:r>
            <a:r>
              <a:rPr lang="en-US" sz="1800" dirty="0">
                <a:latin typeface="Arial-BoldMT"/>
              </a:rPr>
              <a:t>.</a:t>
            </a:r>
          </a:p>
          <a:p>
            <a:pPr algn="l"/>
            <a:r>
              <a:rPr lang="en-US" sz="1800" dirty="0">
                <a:latin typeface="Arial-BoldMT"/>
              </a:rPr>
              <a:t>System should, able to scale in or scale out depending on the requirement </a:t>
            </a:r>
            <a:endParaRPr lang="en-IN" dirty="0"/>
          </a:p>
        </p:txBody>
      </p:sp>
    </p:spTree>
    <p:extLst>
      <p:ext uri="{BB962C8B-B14F-4D97-AF65-F5344CB8AC3E}">
        <p14:creationId xmlns:p14="http://schemas.microsoft.com/office/powerpoint/2010/main" val="35945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43740" y="676275"/>
            <a:ext cx="10515600" cy="583807"/>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Tactics to achieve </a:t>
            </a:r>
            <a:r>
              <a:rPr lang="en-US" b="1" spc="-160" dirty="0">
                <a:solidFill>
                  <a:srgbClr val="006FBF"/>
                </a:solidFill>
                <a:latin typeface="Liberation Sans"/>
                <a:cs typeface="Liberation Sans"/>
              </a:rPr>
              <a:t>ASR(Performance)</a:t>
            </a:r>
            <a:br>
              <a:rPr lang="en-US" sz="3000" dirty="0">
                <a:latin typeface="Liberation Sans"/>
                <a:cs typeface="Liberation Sans"/>
              </a:rPr>
            </a:br>
            <a:endParaRPr lang="en-US" sz="3000" dirty="0"/>
          </a:p>
        </p:txBody>
      </p:sp>
      <p:graphicFrame>
        <p:nvGraphicFramePr>
          <p:cNvPr id="6" name="Table 6">
            <a:extLst>
              <a:ext uri="{FF2B5EF4-FFF2-40B4-BE49-F238E27FC236}">
                <a16:creationId xmlns:a16="http://schemas.microsoft.com/office/drawing/2014/main" id="{D821C65D-36D5-40CF-B23E-FB5DDF2410BC}"/>
              </a:ext>
            </a:extLst>
          </p:cNvPr>
          <p:cNvGraphicFramePr>
            <a:graphicFrameLocks noGrp="1"/>
          </p:cNvGraphicFramePr>
          <p:nvPr>
            <p:ph idx="1"/>
            <p:extLst>
              <p:ext uri="{D42A27DB-BD31-4B8C-83A1-F6EECF244321}">
                <p14:modId xmlns:p14="http://schemas.microsoft.com/office/powerpoint/2010/main" val="3689974756"/>
              </p:ext>
            </p:extLst>
          </p:nvPr>
        </p:nvGraphicFramePr>
        <p:xfrm>
          <a:off x="838197" y="1970405"/>
          <a:ext cx="10515597" cy="448564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3824767239"/>
                    </a:ext>
                  </a:extLst>
                </a:gridCol>
                <a:gridCol w="2571750">
                  <a:extLst>
                    <a:ext uri="{9D8B030D-6E8A-4147-A177-3AD203B41FA5}">
                      <a16:colId xmlns:a16="http://schemas.microsoft.com/office/drawing/2014/main" val="2943286115"/>
                    </a:ext>
                  </a:extLst>
                </a:gridCol>
                <a:gridCol w="5553072">
                  <a:extLst>
                    <a:ext uri="{9D8B030D-6E8A-4147-A177-3AD203B41FA5}">
                      <a16:colId xmlns:a16="http://schemas.microsoft.com/office/drawing/2014/main" val="1113951528"/>
                    </a:ext>
                  </a:extLst>
                </a:gridCol>
              </a:tblGrid>
              <a:tr h="370840">
                <a:tc>
                  <a:txBody>
                    <a:bodyPr/>
                    <a:lstStyle/>
                    <a:p>
                      <a:pPr algn="ctr" rtl="0" fontAlgn="ctr"/>
                      <a:r>
                        <a:rPr lang="en-IN" sz="1400" b="1" i="0" u="none" strike="noStrike" dirty="0">
                          <a:solidFill>
                            <a:srgbClr val="FFFFFF"/>
                          </a:solidFill>
                          <a:effectLst/>
                          <a:latin typeface="Carlito"/>
                        </a:rPr>
                        <a:t>Quality Attribute</a:t>
                      </a:r>
                    </a:p>
                  </a:txBody>
                  <a:tcPr marL="6350" marR="6350" marT="6350" marB="0" anchor="ctr"/>
                </a:tc>
                <a:tc>
                  <a:txBody>
                    <a:bodyPr/>
                    <a:lstStyle/>
                    <a:p>
                      <a:pPr algn="ctr" rtl="0" fontAlgn="ctr"/>
                      <a:r>
                        <a:rPr lang="en-IN" sz="1400" b="1" i="0" u="none" strike="noStrike" dirty="0">
                          <a:solidFill>
                            <a:srgbClr val="FFFFFF"/>
                          </a:solidFill>
                          <a:effectLst/>
                          <a:latin typeface="Carlito"/>
                        </a:rPr>
                        <a:t>Scenario (ASR)</a:t>
                      </a:r>
                    </a:p>
                  </a:txBody>
                  <a:tcPr marL="6350" marR="6350" marT="6350" marB="0" anchor="ctr"/>
                </a:tc>
                <a:tc>
                  <a:txBody>
                    <a:bodyPr/>
                    <a:lstStyle/>
                    <a:p>
                      <a:pPr algn="ctr" rtl="0" fontAlgn="ctr"/>
                      <a:r>
                        <a:rPr lang="en-IN" sz="1400" b="1" i="0" u="none" strike="noStrike" dirty="0">
                          <a:solidFill>
                            <a:srgbClr val="FFFFFF"/>
                          </a:solidFill>
                          <a:effectLst/>
                          <a:latin typeface="Carlito"/>
                        </a:rPr>
                        <a:t>Tactics</a:t>
                      </a:r>
                    </a:p>
                  </a:txBody>
                  <a:tcPr marL="6350" marR="6350" marT="6350" marB="0" anchor="ctr"/>
                </a:tc>
                <a:extLst>
                  <a:ext uri="{0D108BD9-81ED-4DB2-BD59-A6C34878D82A}">
                    <a16:rowId xmlns:a16="http://schemas.microsoft.com/office/drawing/2014/main" val="816300067"/>
                  </a:ext>
                </a:extLst>
              </a:tr>
              <a:tr h="370840">
                <a:tc>
                  <a:txBody>
                    <a:bodyPr/>
                    <a:lstStyle/>
                    <a:p>
                      <a:r>
                        <a:rPr lang="en-US" dirty="0"/>
                        <a:t>Performance</a:t>
                      </a:r>
                      <a:endParaRPr lang="en-IN" dirty="0"/>
                    </a:p>
                  </a:txBody>
                  <a:tcPr/>
                </a:tc>
                <a:tc>
                  <a:txBody>
                    <a:bodyPr/>
                    <a:lstStyle/>
                    <a:p>
                      <a:r>
                        <a:rPr lang="en-US" dirty="0"/>
                        <a:t>XYZ service application response within T milli seconds.</a:t>
                      </a:r>
                      <a:endParaRPr lang="en-IN" dirty="0"/>
                    </a:p>
                  </a:txBody>
                  <a:tcPr/>
                </a:tc>
                <a:tc>
                  <a:txBody>
                    <a:bodyPr/>
                    <a:lstStyle/>
                    <a:p>
                      <a:r>
                        <a:rPr lang="en-US" dirty="0"/>
                        <a:t>•Use Asynchronous Programming to handle the concurrent HTTP requests for maintaining session request.</a:t>
                      </a:r>
                    </a:p>
                    <a:p>
                      <a:r>
                        <a:rPr lang="en-US" dirty="0"/>
                        <a:t>•Using Caching to Improve Performance</a:t>
                      </a:r>
                    </a:p>
                    <a:p>
                      <a:r>
                        <a:rPr lang="en-US" dirty="0"/>
                        <a:t>•Create Proper Database Structure</a:t>
                      </a:r>
                      <a:endParaRPr lang="en-IN" dirty="0"/>
                    </a:p>
                  </a:txBody>
                  <a:tcPr/>
                </a:tc>
                <a:extLst>
                  <a:ext uri="{0D108BD9-81ED-4DB2-BD59-A6C34878D82A}">
                    <a16:rowId xmlns:a16="http://schemas.microsoft.com/office/drawing/2014/main" val="2282581443"/>
                  </a:ext>
                </a:extLst>
              </a:tr>
              <a:tr h="370840">
                <a:tc>
                  <a:txBody>
                    <a:bodyPr/>
                    <a:lstStyle/>
                    <a:p>
                      <a:endParaRPr lang="en-IN"/>
                    </a:p>
                  </a:txBody>
                  <a:tcPr/>
                </a:tc>
                <a:tc>
                  <a:txBody>
                    <a:bodyPr/>
                    <a:lstStyle/>
                    <a:p>
                      <a:r>
                        <a:rPr lang="en-US" dirty="0"/>
                        <a:t>XYZ System should be able to Scale In/ Scale Out based on server load</a:t>
                      </a:r>
                      <a:endParaRPr lang="en-IN" dirty="0"/>
                    </a:p>
                  </a:txBody>
                  <a:tcPr/>
                </a:tc>
                <a:tc>
                  <a:txBody>
                    <a:bodyPr/>
                    <a:lstStyle/>
                    <a:p>
                      <a:r>
                        <a:rPr lang="en-US" dirty="0"/>
                        <a:t> •Fully Micro-service Based Architecture to support use AWS Elastic load balancer</a:t>
                      </a:r>
                    </a:p>
                    <a:p>
                      <a:r>
                        <a:rPr lang="en-US" dirty="0"/>
                        <a:t> •Kubernetes/Container: support quickly Scale In/Out, </a:t>
                      </a:r>
                      <a:endParaRPr lang="en-IN" dirty="0"/>
                    </a:p>
                  </a:txBody>
                  <a:tcPr/>
                </a:tc>
                <a:extLst>
                  <a:ext uri="{0D108BD9-81ED-4DB2-BD59-A6C34878D82A}">
                    <a16:rowId xmlns:a16="http://schemas.microsoft.com/office/drawing/2014/main" val="795094875"/>
                  </a:ext>
                </a:extLst>
              </a:tr>
              <a:tr h="370840">
                <a:tc>
                  <a:txBody>
                    <a:bodyPr/>
                    <a:lstStyle/>
                    <a:p>
                      <a:endParaRPr lang="en-IN" dirty="0"/>
                    </a:p>
                  </a:txBody>
                  <a:tcPr/>
                </a:tc>
                <a:tc>
                  <a:txBody>
                    <a:bodyPr/>
                    <a:lstStyle/>
                    <a:p>
                      <a:r>
                        <a:rPr lang="en-US" dirty="0"/>
                        <a:t>System should support N number of  request per second</a:t>
                      </a:r>
                      <a:endParaRPr lang="en-IN" dirty="0"/>
                    </a:p>
                  </a:txBody>
                  <a:tcPr/>
                </a:tc>
                <a:tc>
                  <a:txBody>
                    <a:bodyPr/>
                    <a:lstStyle/>
                    <a:p>
                      <a:pPr marL="0" indent="0">
                        <a:buFont typeface="Arial" panose="020B0604020202020204" pitchFamily="34" charset="0"/>
                        <a:buNone/>
                      </a:pPr>
                      <a:r>
                        <a:rPr lang="en-US" dirty="0"/>
                        <a:t>•Use Apigee  platform for developing and managing API proxies.</a:t>
                      </a:r>
                      <a:endParaRPr lang="en-IN" dirty="0"/>
                    </a:p>
                    <a:p>
                      <a:pPr marL="0" indent="0">
                        <a:buFont typeface="Arial" panose="020B0604020202020204" pitchFamily="34" charset="0"/>
                        <a:buNone/>
                      </a:pPr>
                      <a:r>
                        <a:rPr lang="en-US" dirty="0"/>
                        <a:t>•Use Optimize SQL query and caching techniques.</a:t>
                      </a:r>
                    </a:p>
                    <a:p>
                      <a:pPr marL="0" indent="0">
                        <a:buFont typeface="Arial" panose="020B0604020202020204" pitchFamily="34" charset="0"/>
                        <a:buNone/>
                      </a:pPr>
                      <a:r>
                        <a:rPr lang="en-US" dirty="0"/>
                        <a:t>•The system must be deployed on multiple web servers behind a load balancer that would round robin between each servers.</a:t>
                      </a:r>
                    </a:p>
                  </a:txBody>
                  <a:tcPr/>
                </a:tc>
                <a:extLst>
                  <a:ext uri="{0D108BD9-81ED-4DB2-BD59-A6C34878D82A}">
                    <a16:rowId xmlns:a16="http://schemas.microsoft.com/office/drawing/2014/main" val="3712676467"/>
                  </a:ext>
                </a:extLst>
              </a:tr>
            </a:tbl>
          </a:graphicData>
        </a:graphic>
      </p:graphicFrame>
    </p:spTree>
    <p:extLst>
      <p:ext uri="{BB962C8B-B14F-4D97-AF65-F5344CB8AC3E}">
        <p14:creationId xmlns:p14="http://schemas.microsoft.com/office/powerpoint/2010/main" val="96824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30541</TotalTime>
  <Words>2171</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Arial-BoldMT</vt:lpstr>
      <vt:lpstr>Calibri</vt:lpstr>
      <vt:lpstr>Calibri Light</vt:lpstr>
      <vt:lpstr>Carlito</vt:lpstr>
      <vt:lpstr>Helvetica Neue</vt:lpstr>
      <vt:lpstr>Liberation Sans</vt:lpstr>
      <vt:lpstr>Roboto</vt:lpstr>
      <vt:lpstr>Verdana</vt:lpstr>
      <vt:lpstr>Wingdings</vt:lpstr>
      <vt:lpstr>Office Theme</vt:lpstr>
      <vt:lpstr>Software Architecture Assignment-2 (SEZG651/SSZG653) </vt:lpstr>
      <vt:lpstr>Purpose of the System</vt:lpstr>
      <vt:lpstr>Key Requirements : Functional &amp;  Non-Functional</vt:lpstr>
      <vt:lpstr>Utility Tree</vt:lpstr>
      <vt:lpstr>Utility Tree for ASR </vt:lpstr>
      <vt:lpstr>Security ASR(Quality Attribute) </vt:lpstr>
      <vt:lpstr>Tactics to achieve ASR(Security) </vt:lpstr>
      <vt:lpstr>Performance ASR(Quality Attribute) </vt:lpstr>
      <vt:lpstr>Tactics to achieve ASR(Performance) </vt:lpstr>
      <vt:lpstr>Availability ASR(Quality Attribute) </vt:lpstr>
      <vt:lpstr>Tactics to achieve ASR(Availability) </vt:lpstr>
      <vt:lpstr>Tactics Brief Summary to achieve ASR </vt:lpstr>
      <vt:lpstr>Architecture Pattern Used</vt:lpstr>
      <vt:lpstr>Client-Server Architecture Pattern</vt:lpstr>
      <vt:lpstr>High level Architecture Flow Diagram</vt:lpstr>
      <vt:lpstr>Ssequence diagram for valid login flow</vt:lpstr>
      <vt:lpstr>Component and Connector View Diagram </vt:lpstr>
      <vt:lpstr>Deployment Diagram</vt:lpstr>
      <vt:lpstr>System Working</vt:lpstr>
      <vt:lpstr>System Working</vt:lpstr>
      <vt:lpstr> Key Learnings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Saquib</dc:title>
  <dc:creator>Saquib Ahmad</dc:creator>
  <cp:lastModifiedBy>Saquib Ahmad</cp:lastModifiedBy>
  <cp:revision>54</cp:revision>
  <dcterms:created xsi:type="dcterms:W3CDTF">2022-02-14T07:15:13Z</dcterms:created>
  <dcterms:modified xsi:type="dcterms:W3CDTF">2022-04-30T12:05:32Z</dcterms:modified>
</cp:coreProperties>
</file>