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1" r:id="rId5"/>
    <p:sldId id="262" r:id="rId6"/>
    <p:sldId id="263" r:id="rId7"/>
    <p:sldId id="264" r:id="rId8"/>
    <p:sldId id="265" r:id="rId9"/>
    <p:sldId id="266" r:id="rId10"/>
    <p:sldId id="267" r:id="rId11"/>
    <p:sldId id="268"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1BF2-6063-FF42-862E-2253714D6A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348F05A-31CF-B447-A7F7-BD9244B81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4956785-C36B-E24C-9ED8-4B7D3493834B}"/>
              </a:ext>
            </a:extLst>
          </p:cNvPr>
          <p:cNvSpPr>
            <a:spLocks noGrp="1"/>
          </p:cNvSpPr>
          <p:nvPr>
            <p:ph type="dt" sz="half" idx="10"/>
          </p:nvPr>
        </p:nvSpPr>
        <p:spPr/>
        <p:txBody>
          <a:bodyPr/>
          <a:lstStyle/>
          <a:p>
            <a:fld id="{5ED69BF7-2B51-604D-A7A1-677B8211C1E6}" type="datetimeFigureOut">
              <a:rPr lang="en-US" smtClean="0"/>
              <a:t>2/14/22</a:t>
            </a:fld>
            <a:endParaRPr lang="en-US"/>
          </a:p>
        </p:txBody>
      </p:sp>
      <p:sp>
        <p:nvSpPr>
          <p:cNvPr id="5" name="Footer Placeholder 4">
            <a:extLst>
              <a:ext uri="{FF2B5EF4-FFF2-40B4-BE49-F238E27FC236}">
                <a16:creationId xmlns:a16="http://schemas.microsoft.com/office/drawing/2014/main" id="{D70D1DC0-A96C-CC4F-ABB8-15BD189C6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3D354-7B2A-274F-B60B-EC8610CEC4CF}"/>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618131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A5AE-C305-7643-9CFB-EE13FF3DBC8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01F2F61-7DA0-4F4A-96DC-12BC7B9D820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FD83C99-4167-0F41-8A16-53C37052E6F9}"/>
              </a:ext>
            </a:extLst>
          </p:cNvPr>
          <p:cNvSpPr>
            <a:spLocks noGrp="1"/>
          </p:cNvSpPr>
          <p:nvPr>
            <p:ph type="dt" sz="half" idx="10"/>
          </p:nvPr>
        </p:nvSpPr>
        <p:spPr/>
        <p:txBody>
          <a:bodyPr/>
          <a:lstStyle/>
          <a:p>
            <a:fld id="{5ED69BF7-2B51-604D-A7A1-677B8211C1E6}" type="datetimeFigureOut">
              <a:rPr lang="en-US" smtClean="0"/>
              <a:t>2/14/22</a:t>
            </a:fld>
            <a:endParaRPr lang="en-US"/>
          </a:p>
        </p:txBody>
      </p:sp>
      <p:sp>
        <p:nvSpPr>
          <p:cNvPr id="5" name="Footer Placeholder 4">
            <a:extLst>
              <a:ext uri="{FF2B5EF4-FFF2-40B4-BE49-F238E27FC236}">
                <a16:creationId xmlns:a16="http://schemas.microsoft.com/office/drawing/2014/main" id="{D2BDF1B8-31E7-5548-A8FE-12930DCFC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B0F7F-A080-9E4A-9D56-FAC775C8478D}"/>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2360085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BAF497-93AE-2B43-902A-DA2DD5FAD11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83017B3-2FEB-7A40-89CC-288249ACB6A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15AFD59-48AE-8549-BBF7-F204C2C5C579}"/>
              </a:ext>
            </a:extLst>
          </p:cNvPr>
          <p:cNvSpPr>
            <a:spLocks noGrp="1"/>
          </p:cNvSpPr>
          <p:nvPr>
            <p:ph type="dt" sz="half" idx="10"/>
          </p:nvPr>
        </p:nvSpPr>
        <p:spPr/>
        <p:txBody>
          <a:bodyPr/>
          <a:lstStyle/>
          <a:p>
            <a:fld id="{5ED69BF7-2B51-604D-A7A1-677B8211C1E6}" type="datetimeFigureOut">
              <a:rPr lang="en-US" smtClean="0"/>
              <a:t>2/14/22</a:t>
            </a:fld>
            <a:endParaRPr lang="en-US"/>
          </a:p>
        </p:txBody>
      </p:sp>
      <p:sp>
        <p:nvSpPr>
          <p:cNvPr id="5" name="Footer Placeholder 4">
            <a:extLst>
              <a:ext uri="{FF2B5EF4-FFF2-40B4-BE49-F238E27FC236}">
                <a16:creationId xmlns:a16="http://schemas.microsoft.com/office/drawing/2014/main" id="{38C06B0E-2806-6049-8DA2-39F7BF30A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E10A3-9C8B-5140-B7EC-8142DF27E351}"/>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375779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EED7-2FC5-6E40-9F41-6230BD2F6B6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83EBE2E-DD67-A04C-BC36-CF88D8A103C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A7CD31-03F9-C24E-AE7C-8B8EC81627B1}"/>
              </a:ext>
            </a:extLst>
          </p:cNvPr>
          <p:cNvSpPr>
            <a:spLocks noGrp="1"/>
          </p:cNvSpPr>
          <p:nvPr>
            <p:ph type="dt" sz="half" idx="10"/>
          </p:nvPr>
        </p:nvSpPr>
        <p:spPr/>
        <p:txBody>
          <a:bodyPr/>
          <a:lstStyle/>
          <a:p>
            <a:fld id="{5ED69BF7-2B51-604D-A7A1-677B8211C1E6}" type="datetimeFigureOut">
              <a:rPr lang="en-US" smtClean="0"/>
              <a:t>2/14/22</a:t>
            </a:fld>
            <a:endParaRPr lang="en-US"/>
          </a:p>
        </p:txBody>
      </p:sp>
      <p:sp>
        <p:nvSpPr>
          <p:cNvPr id="5" name="Footer Placeholder 4">
            <a:extLst>
              <a:ext uri="{FF2B5EF4-FFF2-40B4-BE49-F238E27FC236}">
                <a16:creationId xmlns:a16="http://schemas.microsoft.com/office/drawing/2014/main" id="{525BC6DA-BBFA-7445-A809-8A2528E24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C3930-6C16-D34B-B197-0BF51513C0EA}"/>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3005463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9BF9D-55EE-114A-B2ED-B755E4BE815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4C79518-AAEE-2249-9343-7743782DC6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B167761-174A-DD41-B23E-4C541C342A59}"/>
              </a:ext>
            </a:extLst>
          </p:cNvPr>
          <p:cNvSpPr>
            <a:spLocks noGrp="1"/>
          </p:cNvSpPr>
          <p:nvPr>
            <p:ph type="dt" sz="half" idx="10"/>
          </p:nvPr>
        </p:nvSpPr>
        <p:spPr/>
        <p:txBody>
          <a:bodyPr/>
          <a:lstStyle/>
          <a:p>
            <a:fld id="{5ED69BF7-2B51-604D-A7A1-677B8211C1E6}" type="datetimeFigureOut">
              <a:rPr lang="en-US" smtClean="0"/>
              <a:t>2/14/22</a:t>
            </a:fld>
            <a:endParaRPr lang="en-US"/>
          </a:p>
        </p:txBody>
      </p:sp>
      <p:sp>
        <p:nvSpPr>
          <p:cNvPr id="5" name="Footer Placeholder 4">
            <a:extLst>
              <a:ext uri="{FF2B5EF4-FFF2-40B4-BE49-F238E27FC236}">
                <a16:creationId xmlns:a16="http://schemas.microsoft.com/office/drawing/2014/main" id="{19BBABEB-2211-584D-8F25-2B9DBD534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0A936-536D-624C-B658-4C1A5D24CCAA}"/>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40264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5B90-131B-AB4E-B441-B711FC1ED53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C33A15C-A800-5D44-B425-0620E03C3EB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E0B8AA1-A57B-E440-ACB3-548CF67861C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EB2DC73-2A5E-874D-9D4A-669D7E976AB1}"/>
              </a:ext>
            </a:extLst>
          </p:cNvPr>
          <p:cNvSpPr>
            <a:spLocks noGrp="1"/>
          </p:cNvSpPr>
          <p:nvPr>
            <p:ph type="dt" sz="half" idx="10"/>
          </p:nvPr>
        </p:nvSpPr>
        <p:spPr/>
        <p:txBody>
          <a:bodyPr/>
          <a:lstStyle/>
          <a:p>
            <a:fld id="{5ED69BF7-2B51-604D-A7A1-677B8211C1E6}" type="datetimeFigureOut">
              <a:rPr lang="en-US" smtClean="0"/>
              <a:t>2/14/22</a:t>
            </a:fld>
            <a:endParaRPr lang="en-US"/>
          </a:p>
        </p:txBody>
      </p:sp>
      <p:sp>
        <p:nvSpPr>
          <p:cNvPr id="6" name="Footer Placeholder 5">
            <a:extLst>
              <a:ext uri="{FF2B5EF4-FFF2-40B4-BE49-F238E27FC236}">
                <a16:creationId xmlns:a16="http://schemas.microsoft.com/office/drawing/2014/main" id="{BEB8DE18-7680-734E-B006-BFD8A85339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1E90B2-2114-6347-B0CC-3EF575E44759}"/>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412788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EAB5-3040-974F-B3D7-21DCDFDAA36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FEF139F-367C-FB45-825D-F4FDC7BD9C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6933FA8-7FF9-7E46-87D5-E9C8B3A71BE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F3AF0A2-9A8E-7B46-8040-803CE5BE11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E161505-098D-AE4A-8895-07F5621BCD1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DDD03BD-3BF2-EC47-8749-DC33E00F389D}"/>
              </a:ext>
            </a:extLst>
          </p:cNvPr>
          <p:cNvSpPr>
            <a:spLocks noGrp="1"/>
          </p:cNvSpPr>
          <p:nvPr>
            <p:ph type="dt" sz="half" idx="10"/>
          </p:nvPr>
        </p:nvSpPr>
        <p:spPr/>
        <p:txBody>
          <a:bodyPr/>
          <a:lstStyle/>
          <a:p>
            <a:fld id="{5ED69BF7-2B51-604D-A7A1-677B8211C1E6}" type="datetimeFigureOut">
              <a:rPr lang="en-US" smtClean="0"/>
              <a:t>2/14/22</a:t>
            </a:fld>
            <a:endParaRPr lang="en-US"/>
          </a:p>
        </p:txBody>
      </p:sp>
      <p:sp>
        <p:nvSpPr>
          <p:cNvPr id="8" name="Footer Placeholder 7">
            <a:extLst>
              <a:ext uri="{FF2B5EF4-FFF2-40B4-BE49-F238E27FC236}">
                <a16:creationId xmlns:a16="http://schemas.microsoft.com/office/drawing/2014/main" id="{314AAF5D-DB3E-6841-BEEC-3C60593EB7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F2069E-0CFC-F04A-9247-AC92E3DC62E9}"/>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2589632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1B426-C6A6-AF41-9F7C-A15D57AB879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5D625D2-744B-F946-849D-EFA75B5D7FEC}"/>
              </a:ext>
            </a:extLst>
          </p:cNvPr>
          <p:cNvSpPr>
            <a:spLocks noGrp="1"/>
          </p:cNvSpPr>
          <p:nvPr>
            <p:ph type="dt" sz="half" idx="10"/>
          </p:nvPr>
        </p:nvSpPr>
        <p:spPr/>
        <p:txBody>
          <a:bodyPr/>
          <a:lstStyle/>
          <a:p>
            <a:fld id="{5ED69BF7-2B51-604D-A7A1-677B8211C1E6}" type="datetimeFigureOut">
              <a:rPr lang="en-US" smtClean="0"/>
              <a:t>2/14/22</a:t>
            </a:fld>
            <a:endParaRPr lang="en-US"/>
          </a:p>
        </p:txBody>
      </p:sp>
      <p:sp>
        <p:nvSpPr>
          <p:cNvPr id="4" name="Footer Placeholder 3">
            <a:extLst>
              <a:ext uri="{FF2B5EF4-FFF2-40B4-BE49-F238E27FC236}">
                <a16:creationId xmlns:a16="http://schemas.microsoft.com/office/drawing/2014/main" id="{2AF70B11-9376-5C4B-80BE-529ED6F952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92B3C5-7B06-D042-8CB4-AF8DBB39FEEB}"/>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2658859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E61FD8-61B0-0D4B-9E1D-57C162B0B1FC}"/>
              </a:ext>
            </a:extLst>
          </p:cNvPr>
          <p:cNvSpPr>
            <a:spLocks noGrp="1"/>
          </p:cNvSpPr>
          <p:nvPr>
            <p:ph type="dt" sz="half" idx="10"/>
          </p:nvPr>
        </p:nvSpPr>
        <p:spPr/>
        <p:txBody>
          <a:bodyPr/>
          <a:lstStyle/>
          <a:p>
            <a:fld id="{5ED69BF7-2B51-604D-A7A1-677B8211C1E6}" type="datetimeFigureOut">
              <a:rPr lang="en-US" smtClean="0"/>
              <a:t>2/14/22</a:t>
            </a:fld>
            <a:endParaRPr lang="en-US"/>
          </a:p>
        </p:txBody>
      </p:sp>
      <p:sp>
        <p:nvSpPr>
          <p:cNvPr id="3" name="Footer Placeholder 2">
            <a:extLst>
              <a:ext uri="{FF2B5EF4-FFF2-40B4-BE49-F238E27FC236}">
                <a16:creationId xmlns:a16="http://schemas.microsoft.com/office/drawing/2014/main" id="{D7D56EB5-14D3-FC43-8816-7EBCB4BE8E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B7A738-7A98-3042-9822-2528D73AD4F5}"/>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148035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CA19-3EDA-BA46-BBD4-39E20A1697D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54C452D-B529-8948-936A-9A3992C1DB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DF8B28E-DDA7-9E4F-A8D4-D83C85DE35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1479551-1C6F-404C-BFC7-0D618880EB46}"/>
              </a:ext>
            </a:extLst>
          </p:cNvPr>
          <p:cNvSpPr>
            <a:spLocks noGrp="1"/>
          </p:cNvSpPr>
          <p:nvPr>
            <p:ph type="dt" sz="half" idx="10"/>
          </p:nvPr>
        </p:nvSpPr>
        <p:spPr/>
        <p:txBody>
          <a:bodyPr/>
          <a:lstStyle/>
          <a:p>
            <a:fld id="{5ED69BF7-2B51-604D-A7A1-677B8211C1E6}" type="datetimeFigureOut">
              <a:rPr lang="en-US" smtClean="0"/>
              <a:t>2/14/22</a:t>
            </a:fld>
            <a:endParaRPr lang="en-US"/>
          </a:p>
        </p:txBody>
      </p:sp>
      <p:sp>
        <p:nvSpPr>
          <p:cNvPr id="6" name="Footer Placeholder 5">
            <a:extLst>
              <a:ext uri="{FF2B5EF4-FFF2-40B4-BE49-F238E27FC236}">
                <a16:creationId xmlns:a16="http://schemas.microsoft.com/office/drawing/2014/main" id="{CED272F9-2536-1D4A-8A68-9CF71BBCF4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67F053-4DB4-7947-B144-ED0FFB483CE0}"/>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3225075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DD9D5-E130-2B47-8F1F-5F5E2C4B2A9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9BB66A8-A2C2-8E4B-A124-A5788EF771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B5AEAD-7D69-CF43-98C3-188AECEBB7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BF4667-A81B-9E49-A157-F828999F72BF}"/>
              </a:ext>
            </a:extLst>
          </p:cNvPr>
          <p:cNvSpPr>
            <a:spLocks noGrp="1"/>
          </p:cNvSpPr>
          <p:nvPr>
            <p:ph type="dt" sz="half" idx="10"/>
          </p:nvPr>
        </p:nvSpPr>
        <p:spPr/>
        <p:txBody>
          <a:bodyPr/>
          <a:lstStyle/>
          <a:p>
            <a:fld id="{5ED69BF7-2B51-604D-A7A1-677B8211C1E6}" type="datetimeFigureOut">
              <a:rPr lang="en-US" smtClean="0"/>
              <a:t>2/14/22</a:t>
            </a:fld>
            <a:endParaRPr lang="en-US"/>
          </a:p>
        </p:txBody>
      </p:sp>
      <p:sp>
        <p:nvSpPr>
          <p:cNvPr id="6" name="Footer Placeholder 5">
            <a:extLst>
              <a:ext uri="{FF2B5EF4-FFF2-40B4-BE49-F238E27FC236}">
                <a16:creationId xmlns:a16="http://schemas.microsoft.com/office/drawing/2014/main" id="{16EF7D72-2C08-3444-AF85-63E67B031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151737-4D3E-B74B-BD2D-0BE8786160D9}"/>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166764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169620-CEC6-384A-A215-5CB192F5F0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9611D81-D18B-4D45-B9E9-464AA26B10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83528AA-2B2B-3C4D-8534-B5BCBDDE82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69BF7-2B51-604D-A7A1-677B8211C1E6}" type="datetimeFigureOut">
              <a:rPr lang="en-US" smtClean="0"/>
              <a:t>2/14/22</a:t>
            </a:fld>
            <a:endParaRPr lang="en-US"/>
          </a:p>
        </p:txBody>
      </p:sp>
      <p:sp>
        <p:nvSpPr>
          <p:cNvPr id="5" name="Footer Placeholder 4">
            <a:extLst>
              <a:ext uri="{FF2B5EF4-FFF2-40B4-BE49-F238E27FC236}">
                <a16:creationId xmlns:a16="http://schemas.microsoft.com/office/drawing/2014/main" id="{F4E03ED3-1787-264E-84F1-E017E43E1C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32C952-EA09-6A42-A8B9-3B78AB2B9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D8422F-D2CC-3F4C-A359-EF4A4C00947F}" type="slidenum">
              <a:rPr lang="en-US" smtClean="0"/>
              <a:t>‹#›</a:t>
            </a:fld>
            <a:endParaRPr lang="en-US"/>
          </a:p>
        </p:txBody>
      </p:sp>
    </p:spTree>
    <p:extLst>
      <p:ext uri="{BB962C8B-B14F-4D97-AF65-F5344CB8AC3E}">
        <p14:creationId xmlns:p14="http://schemas.microsoft.com/office/powerpoint/2010/main" val="651053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D3E872-0A1E-6243-85A8-18C0D5F3B32A}"/>
              </a:ext>
            </a:extLst>
          </p:cNvPr>
          <p:cNvSpPr>
            <a:spLocks noGrp="1"/>
          </p:cNvSpPr>
          <p:nvPr>
            <p:ph type="ctrTitle"/>
          </p:nvPr>
        </p:nvSpPr>
        <p:spPr>
          <a:xfrm>
            <a:off x="4038600" y="1939159"/>
            <a:ext cx="7644627" cy="2751086"/>
          </a:xfrm>
        </p:spPr>
        <p:txBody>
          <a:bodyPr>
            <a:normAutofit/>
          </a:bodyPr>
          <a:lstStyle/>
          <a:p>
            <a:pPr algn="r"/>
            <a:r>
              <a:rPr lang="en-US" dirty="0" err="1"/>
              <a:t>Saquib</a:t>
            </a:r>
            <a:endParaRPr lang="en-US" dirty="0"/>
          </a:p>
        </p:txBody>
      </p:sp>
      <p:sp>
        <p:nvSpPr>
          <p:cNvPr id="3" name="Subtitle 2">
            <a:extLst>
              <a:ext uri="{FF2B5EF4-FFF2-40B4-BE49-F238E27FC236}">
                <a16:creationId xmlns:a16="http://schemas.microsoft.com/office/drawing/2014/main" id="{94A5E76C-7D4E-964C-B634-2E987F54DBCB}"/>
              </a:ext>
            </a:extLst>
          </p:cNvPr>
          <p:cNvSpPr>
            <a:spLocks noGrp="1"/>
          </p:cNvSpPr>
          <p:nvPr>
            <p:ph type="subTitle" idx="1"/>
          </p:nvPr>
        </p:nvSpPr>
        <p:spPr>
          <a:xfrm>
            <a:off x="4038600" y="4782320"/>
            <a:ext cx="7644627" cy="1329443"/>
          </a:xfrm>
        </p:spPr>
        <p:txBody>
          <a:bodyPr>
            <a:normAutofit/>
          </a:bodyPr>
          <a:lstStyle/>
          <a:p>
            <a:pPr algn="r"/>
            <a:endParaRPr lang="en-US" dirty="0"/>
          </a:p>
        </p:txBody>
      </p:sp>
    </p:spTree>
    <p:extLst>
      <p:ext uri="{BB962C8B-B14F-4D97-AF65-F5344CB8AC3E}">
        <p14:creationId xmlns:p14="http://schemas.microsoft.com/office/powerpoint/2010/main" val="1292803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B247-33F7-434C-93A6-F6DB4724032B}"/>
              </a:ext>
            </a:extLst>
          </p:cNvPr>
          <p:cNvSpPr>
            <a:spLocks noGrp="1"/>
          </p:cNvSpPr>
          <p:nvPr>
            <p:ph type="title"/>
          </p:nvPr>
        </p:nvSpPr>
        <p:spPr/>
        <p:txBody>
          <a:bodyPr/>
          <a:lstStyle/>
          <a:p>
            <a:r>
              <a:rPr lang="en-US" dirty="0"/>
              <a:t>How System work</a:t>
            </a:r>
          </a:p>
        </p:txBody>
      </p:sp>
      <p:sp>
        <p:nvSpPr>
          <p:cNvPr id="3" name="Content Placeholder 2">
            <a:extLst>
              <a:ext uri="{FF2B5EF4-FFF2-40B4-BE49-F238E27FC236}">
                <a16:creationId xmlns:a16="http://schemas.microsoft.com/office/drawing/2014/main" id="{4C61D172-B82A-CD47-8D1C-C3123D385AB4}"/>
              </a:ext>
            </a:extLst>
          </p:cNvPr>
          <p:cNvSpPr>
            <a:spLocks noGrp="1"/>
          </p:cNvSpPr>
          <p:nvPr>
            <p:ph idx="1"/>
          </p:nvPr>
        </p:nvSpPr>
        <p:spPr/>
        <p:txBody>
          <a:bodyPr>
            <a:normAutofit fontScale="92500" lnSpcReduction="20000"/>
          </a:bodyPr>
          <a:lstStyle/>
          <a:p>
            <a:r>
              <a:rPr lang="en-IN" dirty="0"/>
              <a:t>Kaltura would post events for newly published videos to APIGEE proxy layer(https) with authentication key in header and event object in payload.</a:t>
            </a:r>
          </a:p>
          <a:p>
            <a:r>
              <a:rPr lang="en-IN" dirty="0"/>
              <a:t>APIGEE will forward events to Event Router which is a REST endpoint that accepts event object in JSON format.</a:t>
            </a:r>
          </a:p>
          <a:p>
            <a:r>
              <a:rPr lang="en-IN" dirty="0"/>
              <a:t>Event router will publish the events received as is to an Amazon SQS Queue. Before publishing, event router will apply filtering logic to filter out events based on business use case.</a:t>
            </a:r>
          </a:p>
          <a:p>
            <a:r>
              <a:rPr lang="en-IN" dirty="0"/>
              <a:t>Event consumer will poll the Amazon SQS Queue for events.</a:t>
            </a:r>
          </a:p>
          <a:p>
            <a:r>
              <a:rPr lang="en-IN" dirty="0"/>
              <a:t>Event consumer will forward events received from Amazon SQS Queue to Event handler which will parse the event based upon the type of event.</a:t>
            </a:r>
          </a:p>
          <a:p>
            <a:r>
              <a:rPr lang="en-IN" dirty="0"/>
              <a:t>Event handler will retrieve custom metadata information from Kaltura using Kaltura's Java Client library.</a:t>
            </a:r>
          </a:p>
          <a:p>
            <a:endParaRPr lang="en-US" dirty="0"/>
          </a:p>
        </p:txBody>
      </p:sp>
    </p:spTree>
    <p:extLst>
      <p:ext uri="{BB962C8B-B14F-4D97-AF65-F5344CB8AC3E}">
        <p14:creationId xmlns:p14="http://schemas.microsoft.com/office/powerpoint/2010/main" val="1820205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5781-7234-0A4A-AB75-0135AD113ACC}"/>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73FECC9A-253A-4A49-9751-2F3D5CF986A5}"/>
              </a:ext>
            </a:extLst>
          </p:cNvPr>
          <p:cNvSpPr>
            <a:spLocks noGrp="1"/>
          </p:cNvSpPr>
          <p:nvPr>
            <p:ph idx="1"/>
          </p:nvPr>
        </p:nvSpPr>
        <p:spPr/>
        <p:txBody>
          <a:bodyPr>
            <a:normAutofit fontScale="92500" lnSpcReduction="10000"/>
          </a:bodyPr>
          <a:lstStyle/>
          <a:p>
            <a:r>
              <a:rPr lang="en-IN" dirty="0"/>
              <a:t>Event handler will transform the custom metadata information of video into Video-Metadata Micro-service object model based upon mapping rules.</a:t>
            </a:r>
          </a:p>
          <a:p>
            <a:r>
              <a:rPr lang="en-IN" dirty="0"/>
              <a:t>Event handler will then forward the video metadata object to business layer for persisting metadata object.</a:t>
            </a:r>
          </a:p>
          <a:p>
            <a:r>
              <a:rPr lang="en-IN" dirty="0"/>
              <a:t>Business/Service layer will apply any business validations and pass the metadata object to repository layer.</a:t>
            </a:r>
          </a:p>
          <a:p>
            <a:r>
              <a:rPr lang="en-IN" dirty="0"/>
              <a:t>Video repository will persist the metadata object into MySQL data store.</a:t>
            </a:r>
          </a:p>
          <a:p>
            <a:r>
              <a:rPr lang="en-IN" dirty="0"/>
              <a:t>Video resource would provide access to video-metadata stored in MySQL data store over REST API. The REST API could be used by various Chegg products.</a:t>
            </a:r>
          </a:p>
          <a:p>
            <a:endParaRPr lang="en-US" dirty="0"/>
          </a:p>
        </p:txBody>
      </p:sp>
    </p:spTree>
    <p:extLst>
      <p:ext uri="{BB962C8B-B14F-4D97-AF65-F5344CB8AC3E}">
        <p14:creationId xmlns:p14="http://schemas.microsoft.com/office/powerpoint/2010/main" val="307825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C9AD-D4A7-BF42-9217-E9CBFDD63D5D}"/>
              </a:ext>
            </a:extLst>
          </p:cNvPr>
          <p:cNvSpPr>
            <a:spLocks noGrp="1"/>
          </p:cNvSpPr>
          <p:nvPr>
            <p:ph type="title"/>
          </p:nvPr>
        </p:nvSpPr>
        <p:spPr/>
        <p:txBody>
          <a:bodyPr>
            <a:normAutofit fontScale="90000"/>
          </a:bodyPr>
          <a:lstStyle/>
          <a:p>
            <a:r>
              <a:rPr lang="en-IN" dirty="0"/>
              <a:t>Utility tree of Architecture significant requirement </a:t>
            </a:r>
            <a:br>
              <a:rPr lang="en-IN" dirty="0"/>
            </a:br>
            <a:endParaRPr lang="en-US" dirty="0"/>
          </a:p>
        </p:txBody>
      </p:sp>
      <p:sp>
        <p:nvSpPr>
          <p:cNvPr id="3" name="Content Placeholder 2">
            <a:extLst>
              <a:ext uri="{FF2B5EF4-FFF2-40B4-BE49-F238E27FC236}">
                <a16:creationId xmlns:a16="http://schemas.microsoft.com/office/drawing/2014/main" id="{534F3346-A7A5-8F47-8853-03C97BE9620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07367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216C-661A-9443-9741-994B4F543CE0}"/>
              </a:ext>
            </a:extLst>
          </p:cNvPr>
          <p:cNvSpPr>
            <a:spLocks noGrp="1"/>
          </p:cNvSpPr>
          <p:nvPr>
            <p:ph type="title"/>
          </p:nvPr>
        </p:nvSpPr>
        <p:spPr/>
        <p:txBody>
          <a:bodyPr/>
          <a:lstStyle/>
          <a:p>
            <a:r>
              <a:rPr lang="en-US" dirty="0"/>
              <a:t>Purpose of the System</a:t>
            </a:r>
          </a:p>
        </p:txBody>
      </p:sp>
      <p:sp>
        <p:nvSpPr>
          <p:cNvPr id="3" name="Content Placeholder 2">
            <a:extLst>
              <a:ext uri="{FF2B5EF4-FFF2-40B4-BE49-F238E27FC236}">
                <a16:creationId xmlns:a16="http://schemas.microsoft.com/office/drawing/2014/main" id="{97786B7C-436D-4F40-A5F0-ABF29C77313F}"/>
              </a:ext>
            </a:extLst>
          </p:cNvPr>
          <p:cNvSpPr>
            <a:spLocks noGrp="1"/>
          </p:cNvSpPr>
          <p:nvPr>
            <p:ph idx="1"/>
          </p:nvPr>
        </p:nvSpPr>
        <p:spPr/>
        <p:txBody>
          <a:bodyPr>
            <a:normAutofit/>
          </a:bodyPr>
          <a:lstStyle/>
          <a:p>
            <a:r>
              <a:rPr lang="en-IN" dirty="0"/>
              <a:t>Currently, Chegg videos are available on multiple channels aka hosting platforms like </a:t>
            </a:r>
            <a:r>
              <a:rPr lang="en-IN" dirty="0" err="1"/>
              <a:t>youtube</a:t>
            </a:r>
            <a:r>
              <a:rPr lang="en-IN" dirty="0"/>
              <a:t>, CloudFront and Kaltura.</a:t>
            </a:r>
          </a:p>
          <a:p>
            <a:r>
              <a:rPr lang="en-IN" dirty="0"/>
              <a:t>Each hosting platform has unique data model to represent a video entity. </a:t>
            </a:r>
          </a:p>
          <a:p>
            <a:r>
              <a:rPr lang="en-IN" dirty="0"/>
              <a:t>We need a micro-service to manage video metadata across multiple hosting platforms that has a generic and scalable data model and capabilities to support video metadata management for these hosting platforms.</a:t>
            </a:r>
            <a:endParaRPr lang="en-US" dirty="0"/>
          </a:p>
        </p:txBody>
      </p:sp>
    </p:spTree>
    <p:extLst>
      <p:ext uri="{BB962C8B-B14F-4D97-AF65-F5344CB8AC3E}">
        <p14:creationId xmlns:p14="http://schemas.microsoft.com/office/powerpoint/2010/main" val="3733175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E5484-8EE0-8E47-B777-86D282FE2B00}"/>
              </a:ext>
            </a:extLst>
          </p:cNvPr>
          <p:cNvSpPr>
            <a:spLocks noGrp="1"/>
          </p:cNvSpPr>
          <p:nvPr>
            <p:ph type="title"/>
          </p:nvPr>
        </p:nvSpPr>
        <p:spPr/>
        <p:txBody>
          <a:bodyPr>
            <a:normAutofit fontScale="90000"/>
          </a:bodyPr>
          <a:lstStyle/>
          <a:p>
            <a:r>
              <a:rPr lang="en-IN" dirty="0"/>
              <a:t>Key </a:t>
            </a:r>
            <a:r>
              <a:rPr lang="en-IN" dirty="0" err="1"/>
              <a:t>req</a:t>
            </a:r>
            <a:r>
              <a:rPr lang="en-IN" dirty="0"/>
              <a:t> of the system functional and no functional</a:t>
            </a:r>
            <a:br>
              <a:rPr lang="en-IN" dirty="0"/>
            </a:br>
            <a:endParaRPr lang="en-US" dirty="0"/>
          </a:p>
        </p:txBody>
      </p:sp>
      <p:sp>
        <p:nvSpPr>
          <p:cNvPr id="3" name="Content Placeholder 2">
            <a:extLst>
              <a:ext uri="{FF2B5EF4-FFF2-40B4-BE49-F238E27FC236}">
                <a16:creationId xmlns:a16="http://schemas.microsoft.com/office/drawing/2014/main" id="{B72319D3-678B-3D42-8EE2-1D9E2F535C25}"/>
              </a:ext>
            </a:extLst>
          </p:cNvPr>
          <p:cNvSpPr>
            <a:spLocks noGrp="1"/>
          </p:cNvSpPr>
          <p:nvPr>
            <p:ph idx="1"/>
          </p:nvPr>
        </p:nvSpPr>
        <p:spPr/>
        <p:txBody>
          <a:bodyPr>
            <a:normAutofit/>
          </a:bodyPr>
          <a:lstStyle/>
          <a:p>
            <a:r>
              <a:rPr lang="en-US" sz="2400" dirty="0"/>
              <a:t>Existing video metadata service API is not generic enough to support Kaltura as a video hosting platform.</a:t>
            </a:r>
          </a:p>
          <a:p>
            <a:r>
              <a:rPr lang="en-US" sz="2400" dirty="0"/>
              <a:t>It thus require re-architecture </a:t>
            </a:r>
            <a:r>
              <a:rPr lang="en-IN" sz="2400" dirty="0"/>
              <a:t>the existing service to support existing hosting platforms as well as new platforms like Kaltura.</a:t>
            </a:r>
          </a:p>
          <a:p>
            <a:endParaRPr lang="en-IN" sz="2400" dirty="0"/>
          </a:p>
          <a:p>
            <a:r>
              <a:rPr lang="en-IN" dirty="0"/>
              <a:t>The main reason we need this service is to </a:t>
            </a:r>
          </a:p>
          <a:p>
            <a:pPr lvl="1"/>
            <a:r>
              <a:rPr lang="en-IN" dirty="0"/>
              <a:t>To </a:t>
            </a:r>
            <a:r>
              <a:rPr lang="en-IN" dirty="0" err="1"/>
              <a:t>catalog</a:t>
            </a:r>
            <a:r>
              <a:rPr lang="en-IN" dirty="0"/>
              <a:t> all the videos that we can host on </a:t>
            </a:r>
            <a:r>
              <a:rPr lang="en-IN" dirty="0" err="1"/>
              <a:t>chegg.co</a:t>
            </a:r>
            <a:r>
              <a:rPr lang="en-IN" dirty="0"/>
              <a:t> and apps.</a:t>
            </a:r>
          </a:p>
          <a:p>
            <a:pPr lvl="1"/>
            <a:r>
              <a:rPr lang="en-IN" dirty="0"/>
              <a:t>To store/supply enough metadata against each of the videos so that we can provide the context to the clients</a:t>
            </a:r>
          </a:p>
          <a:p>
            <a:endParaRPr lang="en-US" sz="2400" dirty="0"/>
          </a:p>
        </p:txBody>
      </p:sp>
    </p:spTree>
    <p:extLst>
      <p:ext uri="{BB962C8B-B14F-4D97-AF65-F5344CB8AC3E}">
        <p14:creationId xmlns:p14="http://schemas.microsoft.com/office/powerpoint/2010/main" val="4144661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F4EE-1D8D-8241-BDB7-5C1DEA389FE3}"/>
              </a:ext>
            </a:extLst>
          </p:cNvPr>
          <p:cNvSpPr>
            <a:spLocks noGrp="1"/>
          </p:cNvSpPr>
          <p:nvPr>
            <p:ph type="title"/>
          </p:nvPr>
        </p:nvSpPr>
        <p:spPr/>
        <p:txBody>
          <a:bodyPr/>
          <a:lstStyle/>
          <a:p>
            <a:r>
              <a:rPr lang="en-US" dirty="0"/>
              <a:t>Requirement continue..</a:t>
            </a:r>
          </a:p>
        </p:txBody>
      </p:sp>
      <p:sp>
        <p:nvSpPr>
          <p:cNvPr id="3" name="Content Placeholder 2">
            <a:extLst>
              <a:ext uri="{FF2B5EF4-FFF2-40B4-BE49-F238E27FC236}">
                <a16:creationId xmlns:a16="http://schemas.microsoft.com/office/drawing/2014/main" id="{1C5E38F7-8707-184E-875C-F6646763483B}"/>
              </a:ext>
            </a:extLst>
          </p:cNvPr>
          <p:cNvSpPr>
            <a:spLocks noGrp="1"/>
          </p:cNvSpPr>
          <p:nvPr>
            <p:ph idx="1"/>
          </p:nvPr>
        </p:nvSpPr>
        <p:spPr>
          <a:xfrm>
            <a:off x="838200" y="1303283"/>
            <a:ext cx="10515600" cy="4873680"/>
          </a:xfrm>
        </p:spPr>
        <p:txBody>
          <a:bodyPr>
            <a:normAutofit/>
          </a:bodyPr>
          <a:lstStyle/>
          <a:p>
            <a:r>
              <a:rPr lang="en-IN" sz="2200" dirty="0"/>
              <a:t>Clients need to pass the user id to the video micro-service while requesting for a Video Search Request or a Video details request. If the user requesting the content is not logged in, then the client would either pass null as user id or may not include the user id param in the request at all or clients may not invoke the request to the video micro-service.</a:t>
            </a:r>
          </a:p>
          <a:p>
            <a:r>
              <a:rPr lang="en-IN" sz="2200" dirty="0"/>
              <a:t>Within the video micro-service, identify the type of video content that the user has requested.</a:t>
            </a:r>
          </a:p>
          <a:p>
            <a:pPr lvl="1"/>
            <a:r>
              <a:rPr lang="en-IN" sz="2200" dirty="0"/>
              <a:t>If the video content is Subscriber-only (based on current mapping rules the TBS and Q&amp;A videos), then validate user authorization to access the video based on whether the user is a Subscriber or not. The user subscription would be determined by </a:t>
            </a:r>
            <a:r>
              <a:rPr lang="en-IN" sz="2200" b="1" dirty="0" err="1"/>
              <a:t>HasAccess</a:t>
            </a:r>
            <a:r>
              <a:rPr lang="en-IN" sz="2200" b="1" dirty="0"/>
              <a:t> API </a:t>
            </a:r>
            <a:r>
              <a:rPr lang="en-IN" sz="2200" dirty="0"/>
              <a:t>from the </a:t>
            </a:r>
            <a:r>
              <a:rPr lang="en-IN" sz="2200" i="1" dirty="0"/>
              <a:t>Chegg Study - Access Control Engine V2</a:t>
            </a:r>
            <a:endParaRPr lang="en-IN" sz="2200" dirty="0"/>
          </a:p>
          <a:p>
            <a:pPr lvl="1"/>
            <a:r>
              <a:rPr lang="en-IN" sz="2200" dirty="0"/>
              <a:t>If the video content is Public, then simply serve the user with video content.</a:t>
            </a:r>
          </a:p>
          <a:p>
            <a:pPr marL="457200" lvl="1" indent="0">
              <a:buNone/>
            </a:pPr>
            <a:endParaRPr lang="en-IN" sz="2200" dirty="0"/>
          </a:p>
          <a:p>
            <a:pPr marL="457200" lvl="1" indent="0">
              <a:buNone/>
            </a:pPr>
            <a:endParaRPr lang="en-IN" sz="2200" dirty="0"/>
          </a:p>
          <a:p>
            <a:endParaRPr lang="en-US" dirty="0"/>
          </a:p>
        </p:txBody>
      </p:sp>
    </p:spTree>
    <p:extLst>
      <p:ext uri="{BB962C8B-B14F-4D97-AF65-F5344CB8AC3E}">
        <p14:creationId xmlns:p14="http://schemas.microsoft.com/office/powerpoint/2010/main" val="3363524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CCDD2-3532-1D46-AED5-A98934AA8A11}"/>
              </a:ext>
            </a:extLst>
          </p:cNvPr>
          <p:cNvSpPr>
            <a:spLocks noGrp="1"/>
          </p:cNvSpPr>
          <p:nvPr>
            <p:ph type="title"/>
          </p:nvPr>
        </p:nvSpPr>
        <p:spPr/>
        <p:txBody>
          <a:bodyPr/>
          <a:lstStyle/>
          <a:p>
            <a:r>
              <a:rPr lang="en-US" dirty="0"/>
              <a:t>High level Design</a:t>
            </a:r>
          </a:p>
        </p:txBody>
      </p:sp>
      <p:pic>
        <p:nvPicPr>
          <p:cNvPr id="5" name="Content Placeholder 4" descr="Diagram&#10;&#10;Description automatically generated">
            <a:extLst>
              <a:ext uri="{FF2B5EF4-FFF2-40B4-BE49-F238E27FC236}">
                <a16:creationId xmlns:a16="http://schemas.microsoft.com/office/drawing/2014/main" id="{B5ABEDC6-5217-174E-BFDD-6BF24992A474}"/>
              </a:ext>
            </a:extLst>
          </p:cNvPr>
          <p:cNvPicPr>
            <a:picLocks noGrp="1" noChangeAspect="1"/>
          </p:cNvPicPr>
          <p:nvPr>
            <p:ph idx="1"/>
          </p:nvPr>
        </p:nvPicPr>
        <p:blipFill>
          <a:blip r:embed="rId2"/>
          <a:stretch>
            <a:fillRect/>
          </a:stretch>
        </p:blipFill>
        <p:spPr>
          <a:xfrm>
            <a:off x="2516674" y="1825625"/>
            <a:ext cx="7158652" cy="4351338"/>
          </a:xfrm>
        </p:spPr>
      </p:pic>
    </p:spTree>
    <p:extLst>
      <p:ext uri="{BB962C8B-B14F-4D97-AF65-F5344CB8AC3E}">
        <p14:creationId xmlns:p14="http://schemas.microsoft.com/office/powerpoint/2010/main" val="174106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2E6DA-145F-494D-8C41-0AE397439E0D}"/>
              </a:ext>
            </a:extLst>
          </p:cNvPr>
          <p:cNvSpPr>
            <a:spLocks noGrp="1"/>
          </p:cNvSpPr>
          <p:nvPr>
            <p:ph type="title"/>
          </p:nvPr>
        </p:nvSpPr>
        <p:spPr/>
        <p:txBody>
          <a:bodyPr/>
          <a:lstStyle/>
          <a:p>
            <a:r>
              <a:rPr lang="en-US" dirty="0"/>
              <a:t>Tactics </a:t>
            </a:r>
          </a:p>
        </p:txBody>
      </p:sp>
      <p:sp>
        <p:nvSpPr>
          <p:cNvPr id="3" name="Content Placeholder 2">
            <a:extLst>
              <a:ext uri="{FF2B5EF4-FFF2-40B4-BE49-F238E27FC236}">
                <a16:creationId xmlns:a16="http://schemas.microsoft.com/office/drawing/2014/main" id="{857F3416-EEBC-8C48-AF64-99954BCF6E1F}"/>
              </a:ext>
            </a:extLst>
          </p:cNvPr>
          <p:cNvSpPr>
            <a:spLocks noGrp="1"/>
          </p:cNvSpPr>
          <p:nvPr>
            <p:ph idx="1"/>
          </p:nvPr>
        </p:nvSpPr>
        <p:spPr/>
        <p:txBody>
          <a:bodyPr>
            <a:normAutofit/>
          </a:bodyPr>
          <a:lstStyle/>
          <a:p>
            <a:r>
              <a:rPr lang="en-IN" sz="2000" dirty="0"/>
              <a:t>The video content served by video micro-service can be broadly categorized as </a:t>
            </a:r>
            <a:r>
              <a:rPr lang="en-IN" sz="2000" i="1" dirty="0"/>
              <a:t>Public access content and Subscriber-only content. </a:t>
            </a:r>
            <a:r>
              <a:rPr lang="en-IN" sz="2000" dirty="0"/>
              <a:t>Videos such as Concepts and Definitions could be considered Public</a:t>
            </a:r>
            <a:r>
              <a:rPr lang="en-IN" sz="2000" i="1" dirty="0"/>
              <a:t> </a:t>
            </a:r>
            <a:r>
              <a:rPr lang="en-IN" sz="2000" dirty="0"/>
              <a:t>whereas</a:t>
            </a:r>
            <a:r>
              <a:rPr lang="en-IN" sz="2000" i="1" dirty="0"/>
              <a:t> </a:t>
            </a:r>
            <a:r>
              <a:rPr lang="en-IN" sz="2000" dirty="0"/>
              <a:t>content such as Study Textbook Solution walkthrough videos is only available to subscribers. </a:t>
            </a:r>
            <a:r>
              <a:rPr lang="en-IN" sz="2000" b="1" dirty="0"/>
              <a:t>Having an Access Control </a:t>
            </a:r>
            <a:r>
              <a:rPr lang="en-IN" sz="2000" dirty="0"/>
              <a:t>mechanism in place helps in providing value additions to the Subscribers over non-subscribers.</a:t>
            </a:r>
          </a:p>
          <a:p>
            <a:r>
              <a:rPr lang="en-IN" sz="2000" dirty="0"/>
              <a:t>The tagging for video content enables the clients(such as Study Web) to implement access control based on the logged in user/logged out user/subscriber use case. The videos are displayed to the user accordingly.</a:t>
            </a:r>
          </a:p>
          <a:p>
            <a:r>
              <a:rPr lang="en-IN" sz="2000" dirty="0"/>
              <a:t>The existing access controls implemented on Client side offer few challenges in terms of security such as man in the middle attack etc because the Client apps(Web and Mobile) have to communicate with the </a:t>
            </a:r>
            <a:r>
              <a:rPr lang="en-IN" sz="2000" dirty="0" err="1"/>
              <a:t>Cheggco</a:t>
            </a:r>
            <a:r>
              <a:rPr lang="en-IN" sz="2000" dirty="0"/>
              <a:t> study </a:t>
            </a:r>
            <a:r>
              <a:rPr lang="en-IN" sz="2000" b="1" i="1" dirty="0"/>
              <a:t>Access control Engine (ACE</a:t>
            </a:r>
            <a:r>
              <a:rPr lang="en-IN" sz="2000" dirty="0"/>
              <a:t>) in order to authenticate and authorize the user for video content and the video micro-service assumes the responsibility of content security to be governed by the client apps.</a:t>
            </a:r>
            <a:endParaRPr lang="en-US" sz="2000" dirty="0"/>
          </a:p>
        </p:txBody>
      </p:sp>
    </p:spTree>
    <p:extLst>
      <p:ext uri="{BB962C8B-B14F-4D97-AF65-F5344CB8AC3E}">
        <p14:creationId xmlns:p14="http://schemas.microsoft.com/office/powerpoint/2010/main" val="321876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59D5-4BB7-FD45-A864-807FC6C6DC68}"/>
              </a:ext>
            </a:extLst>
          </p:cNvPr>
          <p:cNvSpPr>
            <a:spLocks noGrp="1"/>
          </p:cNvSpPr>
          <p:nvPr>
            <p:ph type="title"/>
          </p:nvPr>
        </p:nvSpPr>
        <p:spPr/>
        <p:txBody>
          <a:bodyPr/>
          <a:lstStyle/>
          <a:p>
            <a:r>
              <a:rPr lang="en-US" dirty="0"/>
              <a:t>Access Control System Design </a:t>
            </a:r>
          </a:p>
        </p:txBody>
      </p:sp>
      <p:pic>
        <p:nvPicPr>
          <p:cNvPr id="5" name="Content Placeholder 4" descr="Diagram&#10;&#10;Description automatically generated">
            <a:extLst>
              <a:ext uri="{FF2B5EF4-FFF2-40B4-BE49-F238E27FC236}">
                <a16:creationId xmlns:a16="http://schemas.microsoft.com/office/drawing/2014/main" id="{F246400F-53BC-E54E-9EBE-CBAF394956AF}"/>
              </a:ext>
            </a:extLst>
          </p:cNvPr>
          <p:cNvPicPr>
            <a:picLocks noGrp="1" noChangeAspect="1"/>
          </p:cNvPicPr>
          <p:nvPr>
            <p:ph idx="1"/>
          </p:nvPr>
        </p:nvPicPr>
        <p:blipFill>
          <a:blip r:embed="rId2"/>
          <a:stretch>
            <a:fillRect/>
          </a:stretch>
        </p:blipFill>
        <p:spPr>
          <a:xfrm>
            <a:off x="1239596" y="1825625"/>
            <a:ext cx="9712808" cy="4351338"/>
          </a:xfrm>
        </p:spPr>
      </p:pic>
    </p:spTree>
    <p:extLst>
      <p:ext uri="{BB962C8B-B14F-4D97-AF65-F5344CB8AC3E}">
        <p14:creationId xmlns:p14="http://schemas.microsoft.com/office/powerpoint/2010/main" val="3110769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56213-9258-4742-91B6-0345DFDE37C3}"/>
              </a:ext>
            </a:extLst>
          </p:cNvPr>
          <p:cNvSpPr>
            <a:spLocks noGrp="1"/>
          </p:cNvSpPr>
          <p:nvPr>
            <p:ph type="title"/>
          </p:nvPr>
        </p:nvSpPr>
        <p:spPr/>
        <p:txBody>
          <a:bodyPr/>
          <a:lstStyle/>
          <a:p>
            <a:r>
              <a:rPr lang="en-US" dirty="0"/>
              <a:t>Architecture</a:t>
            </a:r>
          </a:p>
        </p:txBody>
      </p:sp>
      <p:pic>
        <p:nvPicPr>
          <p:cNvPr id="5" name="Content Placeholder 4" descr="Diagram&#10;&#10;Description automatically generated">
            <a:extLst>
              <a:ext uri="{FF2B5EF4-FFF2-40B4-BE49-F238E27FC236}">
                <a16:creationId xmlns:a16="http://schemas.microsoft.com/office/drawing/2014/main" id="{6EB0117F-C0A4-C640-AF35-1FAF6C9891D3}"/>
              </a:ext>
            </a:extLst>
          </p:cNvPr>
          <p:cNvPicPr>
            <a:picLocks noGrp="1" noChangeAspect="1"/>
          </p:cNvPicPr>
          <p:nvPr>
            <p:ph idx="1"/>
          </p:nvPr>
        </p:nvPicPr>
        <p:blipFill>
          <a:blip r:embed="rId2"/>
          <a:stretch>
            <a:fillRect/>
          </a:stretch>
        </p:blipFill>
        <p:spPr>
          <a:xfrm>
            <a:off x="2128866" y="1825625"/>
            <a:ext cx="7934267" cy="4351338"/>
          </a:xfrm>
        </p:spPr>
      </p:pic>
    </p:spTree>
    <p:extLst>
      <p:ext uri="{BB962C8B-B14F-4D97-AF65-F5344CB8AC3E}">
        <p14:creationId xmlns:p14="http://schemas.microsoft.com/office/powerpoint/2010/main" val="2707588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DE731-35BB-054E-8866-930FBAD76271}"/>
              </a:ext>
            </a:extLst>
          </p:cNvPr>
          <p:cNvSpPr>
            <a:spLocks noGrp="1"/>
          </p:cNvSpPr>
          <p:nvPr>
            <p:ph type="title"/>
          </p:nvPr>
        </p:nvSpPr>
        <p:spPr/>
        <p:txBody>
          <a:bodyPr/>
          <a:lstStyle/>
          <a:p>
            <a:r>
              <a:rPr lang="en-US" dirty="0"/>
              <a:t>System Flow</a:t>
            </a:r>
          </a:p>
        </p:txBody>
      </p:sp>
      <p:pic>
        <p:nvPicPr>
          <p:cNvPr id="5" name="Content Placeholder 4" descr="Diagram&#10;&#10;Description automatically generated">
            <a:extLst>
              <a:ext uri="{FF2B5EF4-FFF2-40B4-BE49-F238E27FC236}">
                <a16:creationId xmlns:a16="http://schemas.microsoft.com/office/drawing/2014/main" id="{07EAA97C-15E7-1648-A2A6-9F39EDA7929D}"/>
              </a:ext>
            </a:extLst>
          </p:cNvPr>
          <p:cNvPicPr>
            <a:picLocks noGrp="1" noChangeAspect="1"/>
          </p:cNvPicPr>
          <p:nvPr>
            <p:ph idx="1"/>
          </p:nvPr>
        </p:nvPicPr>
        <p:blipFill>
          <a:blip r:embed="rId2"/>
          <a:stretch>
            <a:fillRect/>
          </a:stretch>
        </p:blipFill>
        <p:spPr>
          <a:xfrm>
            <a:off x="838200" y="1913720"/>
            <a:ext cx="10515600" cy="4054594"/>
          </a:xfrm>
        </p:spPr>
      </p:pic>
    </p:spTree>
    <p:extLst>
      <p:ext uri="{BB962C8B-B14F-4D97-AF65-F5344CB8AC3E}">
        <p14:creationId xmlns:p14="http://schemas.microsoft.com/office/powerpoint/2010/main" val="1726049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1759</TotalTime>
  <Words>752</Words>
  <Application>Microsoft Macintosh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Saquib</vt:lpstr>
      <vt:lpstr>Purpose of the System</vt:lpstr>
      <vt:lpstr>Key req of the system functional and no functional </vt:lpstr>
      <vt:lpstr>Requirement continue..</vt:lpstr>
      <vt:lpstr>High level Design</vt:lpstr>
      <vt:lpstr>Tactics </vt:lpstr>
      <vt:lpstr>Access Control System Design </vt:lpstr>
      <vt:lpstr>Architecture</vt:lpstr>
      <vt:lpstr>System Flow</vt:lpstr>
      <vt:lpstr>How System work</vt:lpstr>
      <vt:lpstr>Cont…</vt:lpstr>
      <vt:lpstr>Utility tree of Architecture significant requirement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Saquib</dc:title>
  <dc:creator>Saquib Ahmad</dc:creator>
  <cp:lastModifiedBy>Saquib Ahmad</cp:lastModifiedBy>
  <cp:revision>4</cp:revision>
  <dcterms:created xsi:type="dcterms:W3CDTF">2022-02-14T07:15:13Z</dcterms:created>
  <dcterms:modified xsi:type="dcterms:W3CDTF">2022-02-15T12:35:04Z</dcterms:modified>
</cp:coreProperties>
</file>