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72" r:id="rId4"/>
    <p:sldId id="261" r:id="rId5"/>
    <p:sldId id="269" r:id="rId6"/>
    <p:sldId id="264" r:id="rId7"/>
    <p:sldId id="265" r:id="rId8"/>
    <p:sldId id="262" r:id="rId9"/>
    <p:sldId id="266" r:id="rId10"/>
    <p:sldId id="267" r:id="rId11"/>
    <p:sldId id="268" r:id="rId12"/>
    <p:sldId id="260"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p:scale>
          <a:sx n="69" d="100"/>
          <a:sy n="69" d="100"/>
        </p:scale>
        <p:origin x="54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6C17C4-2EC5-4634-9520-547B365F8D3B}" type="datetimeFigureOut">
              <a:rPr lang="en-IN" smtClean="0"/>
              <a:t>23-02-2022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75C10B-863B-43F7-B5AA-488AC605251B}" type="slidenum">
              <a:rPr lang="en-IN" smtClean="0"/>
              <a:t>‹#›</a:t>
            </a:fld>
            <a:endParaRPr lang="en-IN"/>
          </a:p>
        </p:txBody>
      </p:sp>
    </p:spTree>
    <p:extLst>
      <p:ext uri="{BB962C8B-B14F-4D97-AF65-F5344CB8AC3E}">
        <p14:creationId xmlns:p14="http://schemas.microsoft.com/office/powerpoint/2010/main" val="703166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75C10B-863B-43F7-B5AA-488AC605251B}" type="slidenum">
              <a:rPr lang="en-IN" smtClean="0"/>
              <a:t>9</a:t>
            </a:fld>
            <a:endParaRPr lang="en-IN"/>
          </a:p>
        </p:txBody>
      </p:sp>
    </p:spTree>
    <p:extLst>
      <p:ext uri="{BB962C8B-B14F-4D97-AF65-F5344CB8AC3E}">
        <p14:creationId xmlns:p14="http://schemas.microsoft.com/office/powerpoint/2010/main" val="1566478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11BF2-6063-FF42-862E-2253714D6A2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348F05A-31CF-B447-A7F7-BD9244B81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4956785-C36B-E24C-9ED8-4B7D3493834B}"/>
              </a:ext>
            </a:extLst>
          </p:cNvPr>
          <p:cNvSpPr>
            <a:spLocks noGrp="1"/>
          </p:cNvSpPr>
          <p:nvPr>
            <p:ph type="dt" sz="half" idx="10"/>
          </p:nvPr>
        </p:nvSpPr>
        <p:spPr/>
        <p:txBody>
          <a:bodyPr/>
          <a:lstStyle/>
          <a:p>
            <a:fld id="{5ED69BF7-2B51-604D-A7A1-677B8211C1E6}" type="datetimeFigureOut">
              <a:rPr lang="en-US" smtClean="0"/>
              <a:t>2/21/2022</a:t>
            </a:fld>
            <a:endParaRPr lang="en-US"/>
          </a:p>
        </p:txBody>
      </p:sp>
      <p:sp>
        <p:nvSpPr>
          <p:cNvPr id="5" name="Footer Placeholder 4">
            <a:extLst>
              <a:ext uri="{FF2B5EF4-FFF2-40B4-BE49-F238E27FC236}">
                <a16:creationId xmlns:a16="http://schemas.microsoft.com/office/drawing/2014/main" id="{D70D1DC0-A96C-CC4F-ABB8-15BD189C6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3D354-7B2A-274F-B60B-EC8610CEC4CF}"/>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618131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A5AE-C305-7643-9CFB-EE13FF3DBC8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01F2F61-7DA0-4F4A-96DC-12BC7B9D820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FD83C99-4167-0F41-8A16-53C37052E6F9}"/>
              </a:ext>
            </a:extLst>
          </p:cNvPr>
          <p:cNvSpPr>
            <a:spLocks noGrp="1"/>
          </p:cNvSpPr>
          <p:nvPr>
            <p:ph type="dt" sz="half" idx="10"/>
          </p:nvPr>
        </p:nvSpPr>
        <p:spPr/>
        <p:txBody>
          <a:bodyPr/>
          <a:lstStyle/>
          <a:p>
            <a:fld id="{5ED69BF7-2B51-604D-A7A1-677B8211C1E6}" type="datetimeFigureOut">
              <a:rPr lang="en-US" smtClean="0"/>
              <a:t>2/21/2022</a:t>
            </a:fld>
            <a:endParaRPr lang="en-US"/>
          </a:p>
        </p:txBody>
      </p:sp>
      <p:sp>
        <p:nvSpPr>
          <p:cNvPr id="5" name="Footer Placeholder 4">
            <a:extLst>
              <a:ext uri="{FF2B5EF4-FFF2-40B4-BE49-F238E27FC236}">
                <a16:creationId xmlns:a16="http://schemas.microsoft.com/office/drawing/2014/main" id="{D2BDF1B8-31E7-5548-A8FE-12930DCFC1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B0F7F-A080-9E4A-9D56-FAC775C8478D}"/>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2360085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BAF497-93AE-2B43-902A-DA2DD5FAD11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83017B3-2FEB-7A40-89CC-288249ACB6A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15AFD59-48AE-8549-BBF7-F204C2C5C579}"/>
              </a:ext>
            </a:extLst>
          </p:cNvPr>
          <p:cNvSpPr>
            <a:spLocks noGrp="1"/>
          </p:cNvSpPr>
          <p:nvPr>
            <p:ph type="dt" sz="half" idx="10"/>
          </p:nvPr>
        </p:nvSpPr>
        <p:spPr/>
        <p:txBody>
          <a:bodyPr/>
          <a:lstStyle/>
          <a:p>
            <a:fld id="{5ED69BF7-2B51-604D-A7A1-677B8211C1E6}" type="datetimeFigureOut">
              <a:rPr lang="en-US" smtClean="0"/>
              <a:t>2/21/2022</a:t>
            </a:fld>
            <a:endParaRPr lang="en-US"/>
          </a:p>
        </p:txBody>
      </p:sp>
      <p:sp>
        <p:nvSpPr>
          <p:cNvPr id="5" name="Footer Placeholder 4">
            <a:extLst>
              <a:ext uri="{FF2B5EF4-FFF2-40B4-BE49-F238E27FC236}">
                <a16:creationId xmlns:a16="http://schemas.microsoft.com/office/drawing/2014/main" id="{38C06B0E-2806-6049-8DA2-39F7BF30A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E10A3-9C8B-5140-B7EC-8142DF27E351}"/>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375779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EED7-2FC5-6E40-9F41-6230BD2F6B6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83EBE2E-DD67-A04C-BC36-CF88D8A103C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A7CD31-03F9-C24E-AE7C-8B8EC81627B1}"/>
              </a:ext>
            </a:extLst>
          </p:cNvPr>
          <p:cNvSpPr>
            <a:spLocks noGrp="1"/>
          </p:cNvSpPr>
          <p:nvPr>
            <p:ph type="dt" sz="half" idx="10"/>
          </p:nvPr>
        </p:nvSpPr>
        <p:spPr/>
        <p:txBody>
          <a:bodyPr/>
          <a:lstStyle/>
          <a:p>
            <a:fld id="{5ED69BF7-2B51-604D-A7A1-677B8211C1E6}" type="datetimeFigureOut">
              <a:rPr lang="en-US" smtClean="0"/>
              <a:t>2/21/2022</a:t>
            </a:fld>
            <a:endParaRPr lang="en-US"/>
          </a:p>
        </p:txBody>
      </p:sp>
      <p:sp>
        <p:nvSpPr>
          <p:cNvPr id="5" name="Footer Placeholder 4">
            <a:extLst>
              <a:ext uri="{FF2B5EF4-FFF2-40B4-BE49-F238E27FC236}">
                <a16:creationId xmlns:a16="http://schemas.microsoft.com/office/drawing/2014/main" id="{525BC6DA-BBFA-7445-A809-8A2528E24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C3930-6C16-D34B-B197-0BF51513C0EA}"/>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3005463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9BF9D-55EE-114A-B2ED-B755E4BE815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4C79518-AAEE-2249-9343-7743782DC6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B167761-174A-DD41-B23E-4C541C342A59}"/>
              </a:ext>
            </a:extLst>
          </p:cNvPr>
          <p:cNvSpPr>
            <a:spLocks noGrp="1"/>
          </p:cNvSpPr>
          <p:nvPr>
            <p:ph type="dt" sz="half" idx="10"/>
          </p:nvPr>
        </p:nvSpPr>
        <p:spPr/>
        <p:txBody>
          <a:bodyPr/>
          <a:lstStyle/>
          <a:p>
            <a:fld id="{5ED69BF7-2B51-604D-A7A1-677B8211C1E6}" type="datetimeFigureOut">
              <a:rPr lang="en-US" smtClean="0"/>
              <a:t>2/21/2022</a:t>
            </a:fld>
            <a:endParaRPr lang="en-US"/>
          </a:p>
        </p:txBody>
      </p:sp>
      <p:sp>
        <p:nvSpPr>
          <p:cNvPr id="5" name="Footer Placeholder 4">
            <a:extLst>
              <a:ext uri="{FF2B5EF4-FFF2-40B4-BE49-F238E27FC236}">
                <a16:creationId xmlns:a16="http://schemas.microsoft.com/office/drawing/2014/main" id="{19BBABEB-2211-584D-8F25-2B9DBD534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20A936-536D-624C-B658-4C1A5D24CCAA}"/>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40264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5B90-131B-AB4E-B441-B711FC1ED53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C33A15C-A800-5D44-B425-0620E03C3EB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E0B8AA1-A57B-E440-ACB3-548CF67861C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EB2DC73-2A5E-874D-9D4A-669D7E976AB1}"/>
              </a:ext>
            </a:extLst>
          </p:cNvPr>
          <p:cNvSpPr>
            <a:spLocks noGrp="1"/>
          </p:cNvSpPr>
          <p:nvPr>
            <p:ph type="dt" sz="half" idx="10"/>
          </p:nvPr>
        </p:nvSpPr>
        <p:spPr/>
        <p:txBody>
          <a:bodyPr/>
          <a:lstStyle/>
          <a:p>
            <a:fld id="{5ED69BF7-2B51-604D-A7A1-677B8211C1E6}" type="datetimeFigureOut">
              <a:rPr lang="en-US" smtClean="0"/>
              <a:t>2/21/2022</a:t>
            </a:fld>
            <a:endParaRPr lang="en-US"/>
          </a:p>
        </p:txBody>
      </p:sp>
      <p:sp>
        <p:nvSpPr>
          <p:cNvPr id="6" name="Footer Placeholder 5">
            <a:extLst>
              <a:ext uri="{FF2B5EF4-FFF2-40B4-BE49-F238E27FC236}">
                <a16:creationId xmlns:a16="http://schemas.microsoft.com/office/drawing/2014/main" id="{BEB8DE18-7680-734E-B006-BFD8A85339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1E90B2-2114-6347-B0CC-3EF575E44759}"/>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412788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EAB5-3040-974F-B3D7-21DCDFDAA36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FEF139F-367C-FB45-825D-F4FDC7BD9C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6933FA8-7FF9-7E46-87D5-E9C8B3A71BE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F3AF0A2-9A8E-7B46-8040-803CE5BE11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E161505-098D-AE4A-8895-07F5621BCD1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DDD03BD-3BF2-EC47-8749-DC33E00F389D}"/>
              </a:ext>
            </a:extLst>
          </p:cNvPr>
          <p:cNvSpPr>
            <a:spLocks noGrp="1"/>
          </p:cNvSpPr>
          <p:nvPr>
            <p:ph type="dt" sz="half" idx="10"/>
          </p:nvPr>
        </p:nvSpPr>
        <p:spPr/>
        <p:txBody>
          <a:bodyPr/>
          <a:lstStyle/>
          <a:p>
            <a:fld id="{5ED69BF7-2B51-604D-A7A1-677B8211C1E6}" type="datetimeFigureOut">
              <a:rPr lang="en-US" smtClean="0"/>
              <a:t>2/21/2022</a:t>
            </a:fld>
            <a:endParaRPr lang="en-US"/>
          </a:p>
        </p:txBody>
      </p:sp>
      <p:sp>
        <p:nvSpPr>
          <p:cNvPr id="8" name="Footer Placeholder 7">
            <a:extLst>
              <a:ext uri="{FF2B5EF4-FFF2-40B4-BE49-F238E27FC236}">
                <a16:creationId xmlns:a16="http://schemas.microsoft.com/office/drawing/2014/main" id="{314AAF5D-DB3E-6841-BEEC-3C60593EB7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F2069E-0CFC-F04A-9247-AC92E3DC62E9}"/>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2589632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1B426-C6A6-AF41-9F7C-A15D57AB879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5D625D2-744B-F946-849D-EFA75B5D7FEC}"/>
              </a:ext>
            </a:extLst>
          </p:cNvPr>
          <p:cNvSpPr>
            <a:spLocks noGrp="1"/>
          </p:cNvSpPr>
          <p:nvPr>
            <p:ph type="dt" sz="half" idx="10"/>
          </p:nvPr>
        </p:nvSpPr>
        <p:spPr/>
        <p:txBody>
          <a:bodyPr/>
          <a:lstStyle/>
          <a:p>
            <a:fld id="{5ED69BF7-2B51-604D-A7A1-677B8211C1E6}" type="datetimeFigureOut">
              <a:rPr lang="en-US" smtClean="0"/>
              <a:t>2/21/2022</a:t>
            </a:fld>
            <a:endParaRPr lang="en-US"/>
          </a:p>
        </p:txBody>
      </p:sp>
      <p:sp>
        <p:nvSpPr>
          <p:cNvPr id="4" name="Footer Placeholder 3">
            <a:extLst>
              <a:ext uri="{FF2B5EF4-FFF2-40B4-BE49-F238E27FC236}">
                <a16:creationId xmlns:a16="http://schemas.microsoft.com/office/drawing/2014/main" id="{2AF70B11-9376-5C4B-80BE-529ED6F952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92B3C5-7B06-D042-8CB4-AF8DBB39FEEB}"/>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2658859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E61FD8-61B0-0D4B-9E1D-57C162B0B1FC}"/>
              </a:ext>
            </a:extLst>
          </p:cNvPr>
          <p:cNvSpPr>
            <a:spLocks noGrp="1"/>
          </p:cNvSpPr>
          <p:nvPr>
            <p:ph type="dt" sz="half" idx="10"/>
          </p:nvPr>
        </p:nvSpPr>
        <p:spPr/>
        <p:txBody>
          <a:bodyPr/>
          <a:lstStyle/>
          <a:p>
            <a:fld id="{5ED69BF7-2B51-604D-A7A1-677B8211C1E6}" type="datetimeFigureOut">
              <a:rPr lang="en-US" smtClean="0"/>
              <a:t>2/21/2022</a:t>
            </a:fld>
            <a:endParaRPr lang="en-US"/>
          </a:p>
        </p:txBody>
      </p:sp>
      <p:sp>
        <p:nvSpPr>
          <p:cNvPr id="3" name="Footer Placeholder 2">
            <a:extLst>
              <a:ext uri="{FF2B5EF4-FFF2-40B4-BE49-F238E27FC236}">
                <a16:creationId xmlns:a16="http://schemas.microsoft.com/office/drawing/2014/main" id="{D7D56EB5-14D3-FC43-8816-7EBCB4BE8E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B7A738-7A98-3042-9822-2528D73AD4F5}"/>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1480353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CA19-3EDA-BA46-BBD4-39E20A1697D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54C452D-B529-8948-936A-9A3992C1DB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DF8B28E-DDA7-9E4F-A8D4-D83C85DE35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1479551-1C6F-404C-BFC7-0D618880EB46}"/>
              </a:ext>
            </a:extLst>
          </p:cNvPr>
          <p:cNvSpPr>
            <a:spLocks noGrp="1"/>
          </p:cNvSpPr>
          <p:nvPr>
            <p:ph type="dt" sz="half" idx="10"/>
          </p:nvPr>
        </p:nvSpPr>
        <p:spPr/>
        <p:txBody>
          <a:bodyPr/>
          <a:lstStyle/>
          <a:p>
            <a:fld id="{5ED69BF7-2B51-604D-A7A1-677B8211C1E6}" type="datetimeFigureOut">
              <a:rPr lang="en-US" smtClean="0"/>
              <a:t>2/21/2022</a:t>
            </a:fld>
            <a:endParaRPr lang="en-US"/>
          </a:p>
        </p:txBody>
      </p:sp>
      <p:sp>
        <p:nvSpPr>
          <p:cNvPr id="6" name="Footer Placeholder 5">
            <a:extLst>
              <a:ext uri="{FF2B5EF4-FFF2-40B4-BE49-F238E27FC236}">
                <a16:creationId xmlns:a16="http://schemas.microsoft.com/office/drawing/2014/main" id="{CED272F9-2536-1D4A-8A68-9CF71BBCF4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67F053-4DB4-7947-B144-ED0FFB483CE0}"/>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3225075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DD9D5-E130-2B47-8F1F-5F5E2C4B2A9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9BB66A8-A2C2-8E4B-A124-A5788EF771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B5AEAD-7D69-CF43-98C3-188AECEBB7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BF4667-A81B-9E49-A157-F828999F72BF}"/>
              </a:ext>
            </a:extLst>
          </p:cNvPr>
          <p:cNvSpPr>
            <a:spLocks noGrp="1"/>
          </p:cNvSpPr>
          <p:nvPr>
            <p:ph type="dt" sz="half" idx="10"/>
          </p:nvPr>
        </p:nvSpPr>
        <p:spPr/>
        <p:txBody>
          <a:bodyPr/>
          <a:lstStyle/>
          <a:p>
            <a:fld id="{5ED69BF7-2B51-604D-A7A1-677B8211C1E6}" type="datetimeFigureOut">
              <a:rPr lang="en-US" smtClean="0"/>
              <a:t>2/21/2022</a:t>
            </a:fld>
            <a:endParaRPr lang="en-US"/>
          </a:p>
        </p:txBody>
      </p:sp>
      <p:sp>
        <p:nvSpPr>
          <p:cNvPr id="6" name="Footer Placeholder 5">
            <a:extLst>
              <a:ext uri="{FF2B5EF4-FFF2-40B4-BE49-F238E27FC236}">
                <a16:creationId xmlns:a16="http://schemas.microsoft.com/office/drawing/2014/main" id="{16EF7D72-2C08-3444-AF85-63E67B031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151737-4D3E-B74B-BD2D-0BE8786160D9}"/>
              </a:ext>
            </a:extLst>
          </p:cNvPr>
          <p:cNvSpPr>
            <a:spLocks noGrp="1"/>
          </p:cNvSpPr>
          <p:nvPr>
            <p:ph type="sldNum" sz="quarter" idx="12"/>
          </p:nvPr>
        </p:nvSpPr>
        <p:spPr/>
        <p:txBody>
          <a:bodyPr/>
          <a:lstStyle/>
          <a:p>
            <a:fld id="{A0D8422F-D2CC-3F4C-A359-EF4A4C00947F}" type="slidenum">
              <a:rPr lang="en-US" smtClean="0"/>
              <a:t>‹#›</a:t>
            </a:fld>
            <a:endParaRPr lang="en-US"/>
          </a:p>
        </p:txBody>
      </p:sp>
    </p:spTree>
    <p:extLst>
      <p:ext uri="{BB962C8B-B14F-4D97-AF65-F5344CB8AC3E}">
        <p14:creationId xmlns:p14="http://schemas.microsoft.com/office/powerpoint/2010/main" val="166764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169620-CEC6-384A-A215-5CB192F5F0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9611D81-D18B-4D45-B9E9-464AA26B10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83528AA-2B2B-3C4D-8534-B5BCBDDE82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69BF7-2B51-604D-A7A1-677B8211C1E6}" type="datetimeFigureOut">
              <a:rPr lang="en-US" smtClean="0"/>
              <a:t>2/21/2022</a:t>
            </a:fld>
            <a:endParaRPr lang="en-US"/>
          </a:p>
        </p:txBody>
      </p:sp>
      <p:sp>
        <p:nvSpPr>
          <p:cNvPr id="5" name="Footer Placeholder 4">
            <a:extLst>
              <a:ext uri="{FF2B5EF4-FFF2-40B4-BE49-F238E27FC236}">
                <a16:creationId xmlns:a16="http://schemas.microsoft.com/office/drawing/2014/main" id="{F4E03ED3-1787-264E-84F1-E017E43E1C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32C952-EA09-6A42-A8B9-3B78AB2B9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D8422F-D2CC-3F4C-A359-EF4A4C00947F}" type="slidenum">
              <a:rPr lang="en-US" smtClean="0"/>
              <a:t>‹#›</a:t>
            </a:fld>
            <a:endParaRPr lang="en-US"/>
          </a:p>
        </p:txBody>
      </p:sp>
    </p:spTree>
    <p:extLst>
      <p:ext uri="{BB962C8B-B14F-4D97-AF65-F5344CB8AC3E}">
        <p14:creationId xmlns:p14="http://schemas.microsoft.com/office/powerpoint/2010/main" val="651053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D3E872-0A1E-6243-85A8-18C0D5F3B32A}"/>
              </a:ext>
            </a:extLst>
          </p:cNvPr>
          <p:cNvSpPr>
            <a:spLocks noGrp="1"/>
          </p:cNvSpPr>
          <p:nvPr>
            <p:ph type="ctrTitle"/>
          </p:nvPr>
        </p:nvSpPr>
        <p:spPr>
          <a:xfrm>
            <a:off x="1265382" y="1339273"/>
            <a:ext cx="10417845" cy="3350972"/>
          </a:xfrm>
        </p:spPr>
        <p:txBody>
          <a:bodyPr>
            <a:normAutofit/>
          </a:bodyPr>
          <a:lstStyle/>
          <a:p>
            <a:pPr algn="r"/>
            <a:r>
              <a:rPr lang="en-US" sz="3600" dirty="0">
                <a:solidFill>
                  <a:schemeClr val="accent1"/>
                </a:solidFill>
              </a:rPr>
              <a:t>Software Architecture Assignment(</a:t>
            </a:r>
            <a:r>
              <a:rPr lang="en-IN" sz="2000" b="0" i="0" dirty="0">
                <a:solidFill>
                  <a:schemeClr val="accent1"/>
                </a:solidFill>
                <a:effectLst/>
                <a:latin typeface="Helvetica Neue" panose="020B0604020202020204" charset="0"/>
              </a:rPr>
              <a:t>SEZG651/SSZG653</a:t>
            </a:r>
            <a:r>
              <a:rPr lang="en-US" sz="2800" dirty="0">
                <a:solidFill>
                  <a:schemeClr val="accent1"/>
                </a:solidFill>
              </a:rPr>
              <a:t>) </a:t>
            </a:r>
          </a:p>
        </p:txBody>
      </p:sp>
      <p:sp>
        <p:nvSpPr>
          <p:cNvPr id="3" name="Subtitle 2">
            <a:extLst>
              <a:ext uri="{FF2B5EF4-FFF2-40B4-BE49-F238E27FC236}">
                <a16:creationId xmlns:a16="http://schemas.microsoft.com/office/drawing/2014/main" id="{94A5E76C-7D4E-964C-B634-2E987F54DBCB}"/>
              </a:ext>
            </a:extLst>
          </p:cNvPr>
          <p:cNvSpPr>
            <a:spLocks noGrp="1"/>
          </p:cNvSpPr>
          <p:nvPr>
            <p:ph type="subTitle" idx="1"/>
          </p:nvPr>
        </p:nvSpPr>
        <p:spPr>
          <a:xfrm>
            <a:off x="4038600" y="4782320"/>
            <a:ext cx="7644627" cy="1329443"/>
          </a:xfrm>
        </p:spPr>
        <p:txBody>
          <a:bodyPr>
            <a:normAutofit lnSpcReduction="10000"/>
          </a:bodyPr>
          <a:lstStyle/>
          <a:p>
            <a:pPr algn="r"/>
            <a:r>
              <a:rPr lang="en-US" sz="6000" dirty="0">
                <a:solidFill>
                  <a:schemeClr val="accent2">
                    <a:lumMod val="75000"/>
                  </a:schemeClr>
                </a:solidFill>
              </a:rPr>
              <a:t>SAQUIB</a:t>
            </a:r>
          </a:p>
          <a:p>
            <a:pPr algn="r"/>
            <a:r>
              <a:rPr lang="en-US" dirty="0">
                <a:solidFill>
                  <a:schemeClr val="accent2">
                    <a:lumMod val="75000"/>
                  </a:schemeClr>
                </a:solidFill>
              </a:rPr>
              <a:t>2021MT12266@wilp.bits-pilani.ac.in</a:t>
            </a:r>
          </a:p>
        </p:txBody>
      </p:sp>
    </p:spTree>
    <p:extLst>
      <p:ext uri="{BB962C8B-B14F-4D97-AF65-F5344CB8AC3E}">
        <p14:creationId xmlns:p14="http://schemas.microsoft.com/office/powerpoint/2010/main" val="1292803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B247-33F7-434C-93A6-F6DB4724032B}"/>
              </a:ext>
            </a:extLst>
          </p:cNvPr>
          <p:cNvSpPr>
            <a:spLocks noGrp="1"/>
          </p:cNvSpPr>
          <p:nvPr>
            <p:ph type="title"/>
          </p:nvPr>
        </p:nvSpPr>
        <p:spPr/>
        <p:txBody>
          <a:bodyPr/>
          <a:lstStyle/>
          <a:p>
            <a:r>
              <a:rPr lang="en-IN" sz="4400" b="1" spc="-100" dirty="0">
                <a:solidFill>
                  <a:srgbClr val="006FBF"/>
                </a:solidFill>
                <a:latin typeface="Liberation Sans"/>
                <a:cs typeface="Liberation Sans"/>
              </a:rPr>
              <a:t>System Working</a:t>
            </a:r>
            <a:endParaRPr lang="en-US" dirty="0"/>
          </a:p>
        </p:txBody>
      </p:sp>
      <p:sp>
        <p:nvSpPr>
          <p:cNvPr id="3" name="Content Placeholder 2">
            <a:extLst>
              <a:ext uri="{FF2B5EF4-FFF2-40B4-BE49-F238E27FC236}">
                <a16:creationId xmlns:a16="http://schemas.microsoft.com/office/drawing/2014/main" id="{4C61D172-B82A-CD47-8D1C-C3123D385AB4}"/>
              </a:ext>
            </a:extLst>
          </p:cNvPr>
          <p:cNvSpPr>
            <a:spLocks noGrp="1"/>
          </p:cNvSpPr>
          <p:nvPr>
            <p:ph idx="1"/>
          </p:nvPr>
        </p:nvSpPr>
        <p:spPr/>
        <p:txBody>
          <a:bodyPr>
            <a:normAutofit fontScale="92500" lnSpcReduction="20000"/>
          </a:bodyPr>
          <a:lstStyle/>
          <a:p>
            <a:r>
              <a:rPr lang="en-IN" dirty="0"/>
              <a:t>Kaltura would post events for newly published videos to APIGEE proxy layer(https) with authentication key in header and event object in payload.</a:t>
            </a:r>
          </a:p>
          <a:p>
            <a:r>
              <a:rPr lang="en-IN" dirty="0"/>
              <a:t>APIGEE will forward events to Event Router which is a REST endpoint that accepts event object in JSON format.</a:t>
            </a:r>
          </a:p>
          <a:p>
            <a:r>
              <a:rPr lang="en-IN" dirty="0"/>
              <a:t>Event router will publish the events received as is to an Amazon SQS Queue. Before publishing, event router will apply filtering logic to filter out events based on business use case.</a:t>
            </a:r>
          </a:p>
          <a:p>
            <a:r>
              <a:rPr lang="en-IN" dirty="0"/>
              <a:t>Event consumer will poll the Amazon SQS Queue for events.</a:t>
            </a:r>
          </a:p>
          <a:p>
            <a:r>
              <a:rPr lang="en-IN" dirty="0"/>
              <a:t>Event consumer will forward events received from Amazon SQS Queue to Event handler which will parse the event based upon the type of event.</a:t>
            </a:r>
          </a:p>
          <a:p>
            <a:r>
              <a:rPr lang="en-IN" dirty="0"/>
              <a:t>Event handler will retrieve custom metadata information from Kaltura using Kaltura's Java Client library.</a:t>
            </a:r>
          </a:p>
          <a:p>
            <a:endParaRPr lang="en-US" dirty="0"/>
          </a:p>
        </p:txBody>
      </p:sp>
    </p:spTree>
    <p:extLst>
      <p:ext uri="{BB962C8B-B14F-4D97-AF65-F5344CB8AC3E}">
        <p14:creationId xmlns:p14="http://schemas.microsoft.com/office/powerpoint/2010/main" val="1820205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5781-7234-0A4A-AB75-0135AD113ACC}"/>
              </a:ext>
            </a:extLst>
          </p:cNvPr>
          <p:cNvSpPr>
            <a:spLocks noGrp="1"/>
          </p:cNvSpPr>
          <p:nvPr>
            <p:ph type="title"/>
          </p:nvPr>
        </p:nvSpPr>
        <p:spPr/>
        <p:txBody>
          <a:bodyPr/>
          <a:lstStyle/>
          <a:p>
            <a:r>
              <a:rPr lang="en-IN" sz="4400" b="1" spc="-100" dirty="0">
                <a:solidFill>
                  <a:srgbClr val="006FBF"/>
                </a:solidFill>
                <a:latin typeface="Liberation Sans"/>
                <a:cs typeface="Liberation Sans"/>
              </a:rPr>
              <a:t>System Working</a:t>
            </a:r>
            <a:endParaRPr lang="en-US" dirty="0"/>
          </a:p>
        </p:txBody>
      </p:sp>
      <p:sp>
        <p:nvSpPr>
          <p:cNvPr id="3" name="Content Placeholder 2">
            <a:extLst>
              <a:ext uri="{FF2B5EF4-FFF2-40B4-BE49-F238E27FC236}">
                <a16:creationId xmlns:a16="http://schemas.microsoft.com/office/drawing/2014/main" id="{73FECC9A-253A-4A49-9751-2F3D5CF986A5}"/>
              </a:ext>
            </a:extLst>
          </p:cNvPr>
          <p:cNvSpPr>
            <a:spLocks noGrp="1"/>
          </p:cNvSpPr>
          <p:nvPr>
            <p:ph idx="1"/>
          </p:nvPr>
        </p:nvSpPr>
        <p:spPr/>
        <p:txBody>
          <a:bodyPr>
            <a:normAutofit fontScale="92500" lnSpcReduction="10000"/>
          </a:bodyPr>
          <a:lstStyle/>
          <a:p>
            <a:r>
              <a:rPr lang="en-IN" dirty="0"/>
              <a:t>Event handler will transform the custom metadata information of video into Video-Metadata Micro-service object model based upon mapping rules.</a:t>
            </a:r>
          </a:p>
          <a:p>
            <a:r>
              <a:rPr lang="en-IN" dirty="0"/>
              <a:t>Event handler will then forward the video metadata object to business layer for persisting metadata object.</a:t>
            </a:r>
          </a:p>
          <a:p>
            <a:r>
              <a:rPr lang="en-IN" dirty="0"/>
              <a:t>Business/Service layer will apply any business validations and pass the metadata object to repository layer.</a:t>
            </a:r>
          </a:p>
          <a:p>
            <a:r>
              <a:rPr lang="en-IN" dirty="0"/>
              <a:t>Video repository will persist the metadata object into MySQL data store.</a:t>
            </a:r>
          </a:p>
          <a:p>
            <a:r>
              <a:rPr lang="en-IN" dirty="0"/>
              <a:t>Video resource would provide access to video-metadata stored in MySQL data store over REST API. The REST API could be used by various ABC.co products.</a:t>
            </a:r>
          </a:p>
          <a:p>
            <a:endParaRPr lang="en-US" dirty="0"/>
          </a:p>
        </p:txBody>
      </p:sp>
    </p:spTree>
    <p:extLst>
      <p:ext uri="{BB962C8B-B14F-4D97-AF65-F5344CB8AC3E}">
        <p14:creationId xmlns:p14="http://schemas.microsoft.com/office/powerpoint/2010/main" val="307825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C9AD-D4A7-BF42-9217-E9CBFDD63D5D}"/>
              </a:ext>
            </a:extLst>
          </p:cNvPr>
          <p:cNvSpPr>
            <a:spLocks noGrp="1"/>
          </p:cNvSpPr>
          <p:nvPr>
            <p:ph type="title"/>
          </p:nvPr>
        </p:nvSpPr>
        <p:spPr/>
        <p:txBody>
          <a:bodyPr>
            <a:normAutofit fontScale="90000"/>
          </a:bodyPr>
          <a:lstStyle/>
          <a:p>
            <a:br>
              <a:rPr lang="en-IN" sz="4400" b="1" spc="-100" dirty="0">
                <a:solidFill>
                  <a:srgbClr val="006FBF"/>
                </a:solidFill>
                <a:latin typeface="Liberation Sans"/>
                <a:cs typeface="Liberation Sans"/>
              </a:rPr>
            </a:br>
            <a:r>
              <a:rPr lang="en-IN" sz="4400" b="1" spc="-100" dirty="0">
                <a:solidFill>
                  <a:srgbClr val="006FBF"/>
                </a:solidFill>
                <a:latin typeface="Liberation Sans"/>
                <a:cs typeface="Liberation Sans"/>
              </a:rPr>
              <a:t>Key Learnings</a:t>
            </a:r>
            <a:br>
              <a:rPr lang="en-IN" dirty="0"/>
            </a:br>
            <a:endParaRPr lang="en-US" dirty="0"/>
          </a:p>
        </p:txBody>
      </p:sp>
      <p:sp>
        <p:nvSpPr>
          <p:cNvPr id="3" name="Content Placeholder 2">
            <a:extLst>
              <a:ext uri="{FF2B5EF4-FFF2-40B4-BE49-F238E27FC236}">
                <a16:creationId xmlns:a16="http://schemas.microsoft.com/office/drawing/2014/main" id="{534F3346-A7A5-8F47-8853-03C97BE96208}"/>
              </a:ext>
            </a:extLst>
          </p:cNvPr>
          <p:cNvSpPr>
            <a:spLocks noGrp="1"/>
          </p:cNvSpPr>
          <p:nvPr>
            <p:ph idx="1"/>
          </p:nvPr>
        </p:nvSpPr>
        <p:spPr/>
        <p:txBody>
          <a:bodyPr>
            <a:normAutofit/>
          </a:bodyPr>
          <a:lstStyle/>
          <a:p>
            <a:r>
              <a:rPr lang="en-US" sz="2400" dirty="0"/>
              <a:t>Personally , I got the basic idea about what is utility tree and how to create it.</a:t>
            </a:r>
          </a:p>
          <a:p>
            <a:r>
              <a:rPr lang="en-US" sz="2400" dirty="0"/>
              <a:t>Got the idea of how Availability, modifiability, Performance, Security scenario tactics used practically.</a:t>
            </a:r>
          </a:p>
          <a:p>
            <a:r>
              <a:rPr lang="en-US" sz="2400" dirty="0"/>
              <a:t>Identify different type of diagram like context, module, deployment diagram etc.</a:t>
            </a:r>
          </a:p>
          <a:p>
            <a:r>
              <a:rPr lang="en-US" sz="2400" dirty="0"/>
              <a:t>On personal experience, If the architecture is properly design , it help us to  understand the project easily and enable to speed up the development activities.</a:t>
            </a:r>
          </a:p>
          <a:p>
            <a:r>
              <a:rPr lang="en-US" sz="2400" dirty="0"/>
              <a:t>It help us to see the reduce the risk factors, analyze the cost of the project ,and identify other critical requirement which might be overlooked if the architecture not design properly.</a:t>
            </a:r>
          </a:p>
          <a:p>
            <a:r>
              <a:rPr lang="en-US" sz="2400" dirty="0"/>
              <a:t>By designing proper architecture, all quality attributes can be taken care which led us to deliver customer centric, aligned with business requirement project.</a:t>
            </a:r>
          </a:p>
        </p:txBody>
      </p:sp>
    </p:spTree>
    <p:extLst>
      <p:ext uri="{BB962C8B-B14F-4D97-AF65-F5344CB8AC3E}">
        <p14:creationId xmlns:p14="http://schemas.microsoft.com/office/powerpoint/2010/main" val="507367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0E5B5A1-94E2-4B01-BF55-E0938246C0C7}"/>
              </a:ext>
            </a:extLst>
          </p:cNvPr>
          <p:cNvSpPr>
            <a:spLocks noGrp="1"/>
          </p:cNvSpPr>
          <p:nvPr>
            <p:ph idx="1"/>
          </p:nvPr>
        </p:nvSpPr>
        <p:spPr/>
        <p:txBody>
          <a:bodyPr/>
          <a:lstStyle/>
          <a:p>
            <a:endParaRPr lang="en-IN" dirty="0"/>
          </a:p>
          <a:p>
            <a:pPr marL="0" indent="0">
              <a:buNone/>
            </a:pPr>
            <a:r>
              <a:rPr lang="en-IN" dirty="0"/>
              <a:t>			</a:t>
            </a:r>
            <a:r>
              <a:rPr lang="en-IN" sz="8000" dirty="0">
                <a:solidFill>
                  <a:schemeClr val="accent1"/>
                </a:solidFill>
              </a:rPr>
              <a:t>THANK YOU</a:t>
            </a:r>
            <a:endParaRPr lang="en-IN" dirty="0">
              <a:solidFill>
                <a:schemeClr val="accent1"/>
              </a:solidFill>
            </a:endParaRPr>
          </a:p>
        </p:txBody>
      </p:sp>
    </p:spTree>
    <p:extLst>
      <p:ext uri="{BB962C8B-B14F-4D97-AF65-F5344CB8AC3E}">
        <p14:creationId xmlns:p14="http://schemas.microsoft.com/office/powerpoint/2010/main" val="237056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arn(inVertic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216C-661A-9443-9741-994B4F543CE0}"/>
              </a:ext>
            </a:extLst>
          </p:cNvPr>
          <p:cNvSpPr>
            <a:spLocks noGrp="1"/>
          </p:cNvSpPr>
          <p:nvPr>
            <p:ph type="title"/>
          </p:nvPr>
        </p:nvSpPr>
        <p:spPr>
          <a:xfrm>
            <a:off x="838200" y="365125"/>
            <a:ext cx="10515600" cy="1325563"/>
          </a:xfrm>
        </p:spPr>
        <p:txBody>
          <a:bodyPr/>
          <a:lstStyle/>
          <a:p>
            <a:r>
              <a:rPr lang="en-IN" sz="4400" b="1" spc="-100" dirty="0">
                <a:solidFill>
                  <a:srgbClr val="006FBF"/>
                </a:solidFill>
                <a:latin typeface="Liberation Sans"/>
                <a:cs typeface="Liberation Sans"/>
              </a:rPr>
              <a:t>Purpose of the System</a:t>
            </a:r>
            <a:endParaRPr lang="en-US" dirty="0"/>
          </a:p>
        </p:txBody>
      </p:sp>
      <p:sp>
        <p:nvSpPr>
          <p:cNvPr id="3" name="Content Placeholder 2">
            <a:extLst>
              <a:ext uri="{FF2B5EF4-FFF2-40B4-BE49-F238E27FC236}">
                <a16:creationId xmlns:a16="http://schemas.microsoft.com/office/drawing/2014/main" id="{97786B7C-436D-4F40-A5F0-ABF29C77313F}"/>
              </a:ext>
            </a:extLst>
          </p:cNvPr>
          <p:cNvSpPr>
            <a:spLocks noGrp="1"/>
          </p:cNvSpPr>
          <p:nvPr>
            <p:ph idx="1"/>
          </p:nvPr>
        </p:nvSpPr>
        <p:spPr/>
        <p:txBody>
          <a:bodyPr>
            <a:normAutofit lnSpcReduction="10000"/>
          </a:bodyPr>
          <a:lstStyle/>
          <a:p>
            <a:pPr marL="342900" indent="-342900">
              <a:buFont typeface="Wingdings" panose="05000000000000000000" pitchFamily="2" charset="2"/>
              <a:buChar char="ü"/>
            </a:pPr>
            <a:r>
              <a:rPr lang="en-IN" dirty="0"/>
              <a:t>Currently, ABC.com videos are available on multiple channels  hosting platforms like YouTube CloudFront and Kaltura.</a:t>
            </a:r>
          </a:p>
          <a:p>
            <a:endParaRPr lang="en-IN" dirty="0"/>
          </a:p>
          <a:p>
            <a:pPr marL="342900" indent="-342900">
              <a:buFont typeface="Wingdings" panose="05000000000000000000" pitchFamily="2" charset="2"/>
              <a:buChar char="ü"/>
            </a:pPr>
            <a:r>
              <a:rPr lang="en-IN" dirty="0"/>
              <a:t>Each hosting platform has unique data model to represent a video entity. </a:t>
            </a:r>
          </a:p>
          <a:p>
            <a:endParaRPr lang="en-IN" dirty="0"/>
          </a:p>
          <a:p>
            <a:pPr marL="342900" indent="-342900">
              <a:buFont typeface="Wingdings" panose="05000000000000000000" pitchFamily="2" charset="2"/>
              <a:buChar char="ü"/>
            </a:pPr>
            <a:r>
              <a:rPr lang="en-IN" dirty="0"/>
              <a:t>Design a micro-service to manage video metadata across multiple hosting platforms that has a generic and scalable data model and capabilities to support video metadata management for these hosting platforms.</a:t>
            </a:r>
            <a:endParaRPr lang="en-US" dirty="0"/>
          </a:p>
        </p:txBody>
      </p:sp>
    </p:spTree>
    <p:extLst>
      <p:ext uri="{BB962C8B-B14F-4D97-AF65-F5344CB8AC3E}">
        <p14:creationId xmlns:p14="http://schemas.microsoft.com/office/powerpoint/2010/main" val="3733175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000923363"/>
              </p:ext>
            </p:extLst>
          </p:nvPr>
        </p:nvGraphicFramePr>
        <p:xfrm>
          <a:off x="739739" y="1828801"/>
          <a:ext cx="10202239" cy="4109662"/>
        </p:xfrm>
        <a:graphic>
          <a:graphicData uri="http://schemas.openxmlformats.org/drawingml/2006/table">
            <a:tbl>
              <a:tblPr firstRow="1" bandRow="1">
                <a:tableStyleId>{2D5ABB26-0587-4C30-8999-92F81FD0307C}</a:tableStyleId>
              </a:tblPr>
              <a:tblGrid>
                <a:gridCol w="5020465">
                  <a:extLst>
                    <a:ext uri="{9D8B030D-6E8A-4147-A177-3AD203B41FA5}">
                      <a16:colId xmlns:a16="http://schemas.microsoft.com/office/drawing/2014/main" val="20000"/>
                    </a:ext>
                  </a:extLst>
                </a:gridCol>
                <a:gridCol w="5181774">
                  <a:extLst>
                    <a:ext uri="{9D8B030D-6E8A-4147-A177-3AD203B41FA5}">
                      <a16:colId xmlns:a16="http://schemas.microsoft.com/office/drawing/2014/main" val="20001"/>
                    </a:ext>
                  </a:extLst>
                </a:gridCol>
              </a:tblGrid>
              <a:tr h="634091">
                <a:tc>
                  <a:txBody>
                    <a:bodyPr/>
                    <a:lstStyle/>
                    <a:p>
                      <a:pPr marL="454659">
                        <a:lnSpc>
                          <a:spcPts val="2640"/>
                        </a:lnSpc>
                      </a:pPr>
                      <a:r>
                        <a:rPr sz="2400" b="1" spc="-5" dirty="0">
                          <a:solidFill>
                            <a:srgbClr val="FFFFFF"/>
                          </a:solidFill>
                          <a:latin typeface="Carlito"/>
                          <a:cs typeface="Carlito"/>
                        </a:rPr>
                        <a:t>Functional</a:t>
                      </a:r>
                      <a:r>
                        <a:rPr sz="2400" b="1" spc="-20" dirty="0">
                          <a:solidFill>
                            <a:srgbClr val="FFFFFF"/>
                          </a:solidFill>
                          <a:latin typeface="Carlito"/>
                          <a:cs typeface="Carlito"/>
                        </a:rPr>
                        <a:t> </a:t>
                      </a:r>
                      <a:r>
                        <a:rPr sz="2400" b="1" spc="-15" dirty="0">
                          <a:solidFill>
                            <a:srgbClr val="FFFFFF"/>
                          </a:solidFill>
                          <a:latin typeface="Carlito"/>
                          <a:cs typeface="Carlito"/>
                        </a:rPr>
                        <a:t>requirements</a:t>
                      </a:r>
                      <a:endParaRPr sz="2400" dirty="0">
                        <a:latin typeface="Carlito"/>
                        <a:cs typeface="Carlito"/>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E80BC"/>
                    </a:solidFill>
                  </a:tcPr>
                </a:tc>
                <a:tc>
                  <a:txBody>
                    <a:bodyPr/>
                    <a:lstStyle/>
                    <a:p>
                      <a:pPr marL="242570">
                        <a:lnSpc>
                          <a:spcPts val="2640"/>
                        </a:lnSpc>
                      </a:pPr>
                      <a:r>
                        <a:rPr sz="2400" b="1" dirty="0">
                          <a:solidFill>
                            <a:srgbClr val="FFFFFF"/>
                          </a:solidFill>
                          <a:latin typeface="Carlito"/>
                          <a:cs typeface="Carlito"/>
                        </a:rPr>
                        <a:t>Non </a:t>
                      </a:r>
                      <a:r>
                        <a:rPr sz="2400" b="1" spc="-5" dirty="0">
                          <a:solidFill>
                            <a:srgbClr val="FFFFFF"/>
                          </a:solidFill>
                          <a:latin typeface="Carlito"/>
                          <a:cs typeface="Carlito"/>
                        </a:rPr>
                        <a:t>functional</a:t>
                      </a:r>
                      <a:r>
                        <a:rPr sz="2400" b="1" spc="-60" dirty="0">
                          <a:solidFill>
                            <a:srgbClr val="FFFFFF"/>
                          </a:solidFill>
                          <a:latin typeface="Carlito"/>
                          <a:cs typeface="Carlito"/>
                        </a:rPr>
                        <a:t> </a:t>
                      </a:r>
                      <a:r>
                        <a:rPr sz="2400" b="1" spc="-10" dirty="0">
                          <a:solidFill>
                            <a:srgbClr val="FFFFFF"/>
                          </a:solidFill>
                          <a:latin typeface="Carlito"/>
                          <a:cs typeface="Carlito"/>
                        </a:rPr>
                        <a:t>requirements</a:t>
                      </a:r>
                      <a:endParaRPr sz="2400" dirty="0">
                        <a:latin typeface="Carlito"/>
                        <a:cs typeface="Carlito"/>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E80BC"/>
                    </a:solidFill>
                  </a:tcPr>
                </a:tc>
                <a:extLst>
                  <a:ext uri="{0D108BD9-81ED-4DB2-BD59-A6C34878D82A}">
                    <a16:rowId xmlns:a16="http://schemas.microsoft.com/office/drawing/2014/main" val="10000"/>
                  </a:ext>
                </a:extLst>
              </a:tr>
              <a:tr h="3475571">
                <a:tc>
                  <a:txBody>
                    <a:bodyPr/>
                    <a:lstStyle/>
                    <a:p>
                      <a:pPr marL="377190" marR="382270" indent="-285750">
                        <a:lnSpc>
                          <a:spcPts val="1789"/>
                        </a:lnSpc>
                        <a:spcBef>
                          <a:spcPts val="265"/>
                        </a:spcBef>
                        <a:buFont typeface="Liberation Sans"/>
                        <a:buChar char="•"/>
                        <a:tabLst>
                          <a:tab pos="376555" algn="l"/>
                          <a:tab pos="377190" algn="l"/>
                        </a:tabLst>
                      </a:pPr>
                      <a:r>
                        <a:rPr lang="en-IN" sz="1800" spc="-10" dirty="0">
                          <a:latin typeface="Carlito"/>
                          <a:cs typeface="Carlito"/>
                        </a:rPr>
                        <a:t>Video API support multiple hosting platform.</a:t>
                      </a:r>
                      <a:endParaRPr sz="1800" dirty="0">
                        <a:latin typeface="Carlito"/>
                        <a:cs typeface="Carlito"/>
                      </a:endParaRPr>
                    </a:p>
                    <a:p>
                      <a:pPr marL="377190" indent="-286385">
                        <a:lnSpc>
                          <a:spcPts val="1605"/>
                        </a:lnSpc>
                        <a:buFont typeface="Liberation Sans"/>
                        <a:buChar char="•"/>
                        <a:tabLst>
                          <a:tab pos="376555" algn="l"/>
                          <a:tab pos="377190" algn="l"/>
                        </a:tabLst>
                      </a:pPr>
                      <a:r>
                        <a:rPr lang="en-IN" sz="1800" spc="-5" dirty="0">
                          <a:latin typeface="Carlito"/>
                          <a:cs typeface="Carlito"/>
                        </a:rPr>
                        <a:t>Store metadata against each video.</a:t>
                      </a:r>
                      <a:endParaRPr sz="1800" dirty="0">
                        <a:latin typeface="Carlito"/>
                        <a:cs typeface="Carlito"/>
                      </a:endParaRPr>
                    </a:p>
                    <a:p>
                      <a:pPr marL="377190" indent="-286385">
                        <a:lnSpc>
                          <a:spcPts val="1789"/>
                        </a:lnSpc>
                        <a:buFont typeface="Liberation Sans"/>
                        <a:buChar char="•"/>
                        <a:tabLst>
                          <a:tab pos="376555" algn="l"/>
                          <a:tab pos="377190" algn="l"/>
                        </a:tabLst>
                      </a:pPr>
                      <a:r>
                        <a:rPr lang="en-IN" sz="1800" spc="-5" dirty="0">
                          <a:latin typeface="Carlito"/>
                          <a:cs typeface="Carlito"/>
                        </a:rPr>
                        <a:t>If the subscriber in not logged in the client should not pass user id in the req.</a:t>
                      </a:r>
                      <a:endParaRPr sz="1800" dirty="0">
                        <a:latin typeface="Carlito"/>
                        <a:cs typeface="Carlito"/>
                      </a:endParaRPr>
                    </a:p>
                    <a:p>
                      <a:pPr marL="377190" indent="-286385">
                        <a:lnSpc>
                          <a:spcPts val="1789"/>
                        </a:lnSpc>
                        <a:buFont typeface="Liberation Sans"/>
                        <a:buChar char="•"/>
                        <a:tabLst>
                          <a:tab pos="376555" algn="l"/>
                          <a:tab pos="377190" algn="l"/>
                        </a:tabLst>
                      </a:pPr>
                      <a:r>
                        <a:rPr lang="en-IN" sz="1800" dirty="0">
                          <a:latin typeface="Carlito"/>
                          <a:cs typeface="Carlito"/>
                        </a:rPr>
                        <a:t>Video API should return all details related to video like format ,length, profile etc.</a:t>
                      </a:r>
                      <a:endParaRPr sz="1800" dirty="0">
                        <a:latin typeface="Carlito"/>
                        <a:cs typeface="Carlito"/>
                      </a:endParaRPr>
                    </a:p>
                    <a:p>
                      <a:pPr marL="377190" marR="1290320" indent="-285750">
                        <a:lnSpc>
                          <a:spcPts val="1780"/>
                        </a:lnSpc>
                        <a:spcBef>
                          <a:spcPts val="190"/>
                        </a:spcBef>
                        <a:buFont typeface="Liberation Sans"/>
                        <a:buChar char="•"/>
                        <a:tabLst>
                          <a:tab pos="376555" algn="l"/>
                          <a:tab pos="377190" algn="l"/>
                        </a:tabLst>
                      </a:pPr>
                      <a:r>
                        <a:rPr lang="en-IN" sz="1800" spc="-15" dirty="0">
                          <a:latin typeface="Carlito"/>
                          <a:cs typeface="Carlito"/>
                        </a:rPr>
                        <a:t>For the premium video check for the authenticated paid subscriber and then return the data.</a:t>
                      </a:r>
                    </a:p>
                    <a:p>
                      <a:pPr marL="377190" marR="1290320" indent="-285750">
                        <a:lnSpc>
                          <a:spcPts val="1780"/>
                        </a:lnSpc>
                        <a:spcBef>
                          <a:spcPts val="190"/>
                        </a:spcBef>
                        <a:buFont typeface="Liberation Sans"/>
                        <a:buChar char="•"/>
                        <a:tabLst>
                          <a:tab pos="376555" algn="l"/>
                          <a:tab pos="377190" algn="l"/>
                        </a:tabLst>
                      </a:pPr>
                      <a:r>
                        <a:rPr lang="en-IN" sz="1800" spc="-15" dirty="0">
                          <a:latin typeface="Carlito"/>
                          <a:cs typeface="Carlito"/>
                        </a:rPr>
                        <a:t>If the content is public just return the response to subscriber without checking the authentication.</a:t>
                      </a:r>
                    </a:p>
                    <a:p>
                      <a:pPr marL="91440" marR="1290320" indent="0">
                        <a:lnSpc>
                          <a:spcPts val="1780"/>
                        </a:lnSpc>
                        <a:spcBef>
                          <a:spcPts val="190"/>
                        </a:spcBef>
                        <a:buFont typeface="Liberation Sans"/>
                        <a:buNone/>
                        <a:tabLst>
                          <a:tab pos="376555" algn="l"/>
                          <a:tab pos="377190" algn="l"/>
                        </a:tabLst>
                      </a:pPr>
                      <a:endParaRPr sz="1800" dirty="0">
                        <a:latin typeface="Carlito"/>
                        <a:cs typeface="Carlito"/>
                      </a:endParaRPr>
                    </a:p>
                  </a:txBody>
                  <a:tcPr marL="0" marR="0" marT="336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7E6"/>
                    </a:solidFill>
                  </a:tcPr>
                </a:tc>
                <a:tc>
                  <a:txBody>
                    <a:bodyPr/>
                    <a:lstStyle/>
                    <a:p>
                      <a:pPr marL="377190" indent="-285750">
                        <a:lnSpc>
                          <a:spcPts val="1875"/>
                        </a:lnSpc>
                        <a:spcBef>
                          <a:spcPts val="0"/>
                        </a:spcBef>
                        <a:buFont typeface="Liberation Sans"/>
                        <a:buChar char="•"/>
                        <a:tabLst>
                          <a:tab pos="376555" algn="l"/>
                          <a:tab pos="377190" algn="l"/>
                        </a:tabLst>
                      </a:pPr>
                      <a:r>
                        <a:rPr lang="en-US" sz="1800" dirty="0">
                          <a:latin typeface="Carlito"/>
                          <a:cs typeface="Carlito"/>
                        </a:rPr>
                        <a:t>API Response time within 0.1ms seconds</a:t>
                      </a:r>
                    </a:p>
                    <a:p>
                      <a:pPr marL="377190" indent="-285750">
                        <a:lnSpc>
                          <a:spcPts val="1875"/>
                        </a:lnSpc>
                        <a:spcBef>
                          <a:spcPts val="0"/>
                        </a:spcBef>
                        <a:buFont typeface="Liberation Sans"/>
                        <a:buChar char="•"/>
                        <a:tabLst>
                          <a:tab pos="376555" algn="l"/>
                          <a:tab pos="377190" algn="l"/>
                        </a:tabLst>
                      </a:pPr>
                      <a:r>
                        <a:rPr lang="en-US" sz="1800" dirty="0">
                          <a:latin typeface="Carlito"/>
                          <a:cs typeface="Carlito"/>
                        </a:rPr>
                        <a:t>System should support thousand request per sec.</a:t>
                      </a:r>
                    </a:p>
                    <a:p>
                      <a:pPr marL="377190" indent="-285750">
                        <a:lnSpc>
                          <a:spcPts val="1975"/>
                        </a:lnSpc>
                        <a:buFont typeface="Liberation Sans"/>
                        <a:buChar char="•"/>
                        <a:tabLst>
                          <a:tab pos="376555" algn="l"/>
                          <a:tab pos="377190" algn="l"/>
                        </a:tabLst>
                      </a:pPr>
                      <a:r>
                        <a:rPr sz="1800" spc="-10" dirty="0">
                          <a:latin typeface="Carlito"/>
                          <a:cs typeface="Carlito"/>
                        </a:rPr>
                        <a:t>Automatic </a:t>
                      </a:r>
                      <a:r>
                        <a:rPr sz="1800" dirty="0">
                          <a:latin typeface="Carlito"/>
                          <a:cs typeface="Carlito"/>
                        </a:rPr>
                        <a:t>&amp; </a:t>
                      </a:r>
                      <a:r>
                        <a:rPr sz="1800" spc="-10" dirty="0">
                          <a:latin typeface="Carlito"/>
                          <a:cs typeface="Carlito"/>
                        </a:rPr>
                        <a:t>Elastic</a:t>
                      </a:r>
                      <a:r>
                        <a:rPr sz="1800" spc="-20" dirty="0">
                          <a:latin typeface="Carlito"/>
                          <a:cs typeface="Carlito"/>
                        </a:rPr>
                        <a:t> </a:t>
                      </a:r>
                      <a:r>
                        <a:rPr sz="1800" spc="-10" dirty="0">
                          <a:latin typeface="Carlito"/>
                          <a:cs typeface="Carlito"/>
                        </a:rPr>
                        <a:t>Scaling</a:t>
                      </a:r>
                      <a:endParaRPr lang="en-IN" sz="1800" spc="-10" dirty="0">
                        <a:latin typeface="Carlito"/>
                        <a:cs typeface="Carlito"/>
                      </a:endParaRPr>
                    </a:p>
                    <a:p>
                      <a:pPr marL="377190" indent="-285750">
                        <a:lnSpc>
                          <a:spcPts val="1789"/>
                        </a:lnSpc>
                        <a:spcBef>
                          <a:spcPts val="0"/>
                        </a:spcBef>
                        <a:buFont typeface="Liberation Sans"/>
                        <a:buChar char="•"/>
                        <a:tabLst>
                          <a:tab pos="376555" algn="l"/>
                          <a:tab pos="377190" algn="l"/>
                        </a:tabLst>
                      </a:pPr>
                      <a:r>
                        <a:rPr lang="en-US" sz="1800" spc="-10" dirty="0">
                          <a:latin typeface="Carlito"/>
                          <a:cs typeface="Carlito"/>
                        </a:rPr>
                        <a:t>Logging &amp; Monitoring </a:t>
                      </a:r>
                      <a:endParaRPr lang="en-US" sz="1800" dirty="0">
                        <a:latin typeface="Carlito"/>
                        <a:cs typeface="Carlito"/>
                      </a:endParaRPr>
                    </a:p>
                    <a:p>
                      <a:pPr marL="377190" indent="-285750">
                        <a:lnSpc>
                          <a:spcPts val="1789"/>
                        </a:lnSpc>
                        <a:spcBef>
                          <a:spcPts val="0"/>
                        </a:spcBef>
                        <a:buFont typeface="Liberation Sans"/>
                        <a:buChar char="•"/>
                        <a:tabLst>
                          <a:tab pos="376555" algn="l"/>
                          <a:tab pos="377190" algn="l"/>
                        </a:tabLst>
                      </a:pPr>
                      <a:r>
                        <a:rPr lang="en-US" sz="1800" spc="-5" dirty="0">
                          <a:latin typeface="Carlito"/>
                          <a:cs typeface="Carlito"/>
                        </a:rPr>
                        <a:t>Security</a:t>
                      </a:r>
                    </a:p>
                    <a:p>
                      <a:pPr marL="377190" indent="-285750">
                        <a:lnSpc>
                          <a:spcPts val="1789"/>
                        </a:lnSpc>
                        <a:spcBef>
                          <a:spcPts val="0"/>
                        </a:spcBef>
                        <a:buFont typeface="Liberation Sans"/>
                        <a:buChar char="•"/>
                        <a:tabLst>
                          <a:tab pos="376555" algn="l"/>
                          <a:tab pos="377190" algn="l"/>
                        </a:tabLst>
                      </a:pPr>
                      <a:r>
                        <a:rPr lang="en-US" sz="1800" spc="-5" dirty="0">
                          <a:latin typeface="Carlito"/>
                          <a:cs typeface="Carlito"/>
                        </a:rPr>
                        <a:t>Maintainability</a:t>
                      </a:r>
                    </a:p>
                    <a:p>
                      <a:pPr marL="377190" indent="-285750">
                        <a:lnSpc>
                          <a:spcPts val="1789"/>
                        </a:lnSpc>
                        <a:spcBef>
                          <a:spcPts val="0"/>
                        </a:spcBef>
                        <a:buFont typeface="Liberation Sans"/>
                        <a:buChar char="•"/>
                        <a:tabLst>
                          <a:tab pos="376555" algn="l"/>
                          <a:tab pos="377190" algn="l"/>
                        </a:tabLst>
                      </a:pPr>
                      <a:r>
                        <a:rPr lang="en-US" sz="1800" spc="-5" dirty="0">
                          <a:latin typeface="Carlito"/>
                          <a:cs typeface="Carlito"/>
                        </a:rPr>
                        <a:t>Usability</a:t>
                      </a:r>
                    </a:p>
                    <a:p>
                      <a:pPr marL="377190" indent="-285750">
                        <a:lnSpc>
                          <a:spcPts val="1789"/>
                        </a:lnSpc>
                        <a:spcBef>
                          <a:spcPts val="0"/>
                        </a:spcBef>
                        <a:buFont typeface="Liberation Sans"/>
                        <a:buChar char="•"/>
                        <a:tabLst>
                          <a:tab pos="376555" algn="l"/>
                          <a:tab pos="377190" algn="l"/>
                        </a:tabLst>
                      </a:pPr>
                      <a:endParaRPr lang="en-US" sz="1800" dirty="0">
                        <a:latin typeface="Carlito"/>
                        <a:cs typeface="Carlito"/>
                      </a:endParaRPr>
                    </a:p>
                    <a:p>
                      <a:pPr marL="91440" indent="0">
                        <a:lnSpc>
                          <a:spcPts val="1975"/>
                        </a:lnSpc>
                        <a:buFont typeface="Liberation Sans"/>
                        <a:buNone/>
                        <a:tabLst>
                          <a:tab pos="376555" algn="l"/>
                          <a:tab pos="377190" algn="l"/>
                        </a:tabLst>
                      </a:pPr>
                      <a:endParaRPr sz="1800" dirty="0">
                        <a:latin typeface="Carlito"/>
                        <a:cs typeface="Carlito"/>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7E6"/>
                    </a:solidFill>
                  </a:tcPr>
                </a:tc>
                <a:extLst>
                  <a:ext uri="{0D108BD9-81ED-4DB2-BD59-A6C34878D82A}">
                    <a16:rowId xmlns:a16="http://schemas.microsoft.com/office/drawing/2014/main" val="10001"/>
                  </a:ext>
                </a:extLst>
              </a:tr>
            </a:tbl>
          </a:graphicData>
        </a:graphic>
      </p:graphicFrame>
      <p:sp>
        <p:nvSpPr>
          <p:cNvPr id="3" name="object 3"/>
          <p:cNvSpPr txBox="1">
            <a:spLocks noGrp="1"/>
          </p:cNvSpPr>
          <p:nvPr>
            <p:ph type="title"/>
          </p:nvPr>
        </p:nvSpPr>
        <p:spPr>
          <a:xfrm>
            <a:off x="585627" y="638685"/>
            <a:ext cx="10592656" cy="505267"/>
          </a:xfrm>
          <a:prstGeom prst="rect">
            <a:avLst/>
          </a:prstGeom>
        </p:spPr>
        <p:txBody>
          <a:bodyPr vert="horz" wrap="square" lIns="0" tIns="12700" rIns="0" bIns="0" rtlCol="0" anchor="ctr">
            <a:spAutoFit/>
          </a:bodyPr>
          <a:lstStyle/>
          <a:p>
            <a:pPr marL="12700" marR="5080">
              <a:lnSpc>
                <a:spcPct val="100000"/>
              </a:lnSpc>
              <a:spcBef>
                <a:spcPts val="100"/>
              </a:spcBef>
            </a:pPr>
            <a:r>
              <a:rPr sz="3200" b="1" spc="-100" dirty="0">
                <a:solidFill>
                  <a:srgbClr val="006FBF"/>
                </a:solidFill>
                <a:latin typeface="Liberation Sans"/>
                <a:cs typeface="Liberation Sans"/>
              </a:rPr>
              <a:t>Key </a:t>
            </a:r>
            <a:r>
              <a:rPr sz="3200" b="1" spc="-140" dirty="0">
                <a:solidFill>
                  <a:srgbClr val="006FBF"/>
                </a:solidFill>
                <a:latin typeface="Liberation Sans"/>
                <a:cs typeface="Liberation Sans"/>
              </a:rPr>
              <a:t>Requirements </a:t>
            </a:r>
            <a:r>
              <a:rPr sz="3200" b="1" dirty="0">
                <a:solidFill>
                  <a:srgbClr val="006FBF"/>
                </a:solidFill>
                <a:latin typeface="Liberation Sans"/>
                <a:cs typeface="Liberation Sans"/>
              </a:rPr>
              <a:t>: </a:t>
            </a:r>
            <a:r>
              <a:rPr sz="3200" b="1" spc="-135" dirty="0">
                <a:solidFill>
                  <a:srgbClr val="006FBF"/>
                </a:solidFill>
                <a:latin typeface="Liberation Sans"/>
                <a:cs typeface="Liberation Sans"/>
              </a:rPr>
              <a:t>Functional </a:t>
            </a:r>
            <a:r>
              <a:rPr sz="3200" b="1" dirty="0">
                <a:solidFill>
                  <a:srgbClr val="006FBF"/>
                </a:solidFill>
                <a:latin typeface="Liberation Sans"/>
                <a:cs typeface="Liberation Sans"/>
              </a:rPr>
              <a:t>&amp;  </a:t>
            </a:r>
            <a:r>
              <a:rPr sz="3200" b="1" spc="-140" dirty="0">
                <a:solidFill>
                  <a:srgbClr val="006FBF"/>
                </a:solidFill>
                <a:latin typeface="Liberation Sans"/>
                <a:cs typeface="Liberation Sans"/>
              </a:rPr>
              <a:t>Non-Functional</a:t>
            </a:r>
            <a:endParaRPr sz="3200" dirty="0">
              <a:latin typeface="Liberation Sans"/>
              <a:cs typeface="Liberatio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F4EE-1D8D-8241-BDB7-5C1DEA389FE3}"/>
              </a:ext>
            </a:extLst>
          </p:cNvPr>
          <p:cNvSpPr>
            <a:spLocks noGrp="1"/>
          </p:cNvSpPr>
          <p:nvPr>
            <p:ph type="title"/>
          </p:nvPr>
        </p:nvSpPr>
        <p:spPr>
          <a:xfrm>
            <a:off x="653265" y="378691"/>
            <a:ext cx="10515600" cy="900441"/>
          </a:xfrm>
        </p:spPr>
        <p:txBody>
          <a:bodyPr>
            <a:normAutofit fontScale="90000"/>
          </a:bodyPr>
          <a:lstStyle/>
          <a:p>
            <a:pPr marR="102870" algn="ctr">
              <a:lnSpc>
                <a:spcPct val="100000"/>
              </a:lnSpc>
              <a:spcBef>
                <a:spcPts val="100"/>
              </a:spcBef>
            </a:pPr>
            <a:r>
              <a:rPr lang="en-US" b="1" spc="-130" dirty="0">
                <a:solidFill>
                  <a:srgbClr val="006FBF"/>
                </a:solidFill>
                <a:latin typeface="Liberation Sans"/>
                <a:cs typeface="Liberation Sans"/>
              </a:rPr>
              <a:t>Utility</a:t>
            </a:r>
            <a:r>
              <a:rPr lang="en-US" b="1" dirty="0">
                <a:solidFill>
                  <a:srgbClr val="006FBF"/>
                </a:solidFill>
                <a:latin typeface="Liberation Sans"/>
                <a:cs typeface="Liberation Sans"/>
              </a:rPr>
              <a:t> </a:t>
            </a:r>
            <a:r>
              <a:rPr lang="en-US" b="1" spc="-160" dirty="0">
                <a:solidFill>
                  <a:srgbClr val="006FBF"/>
                </a:solidFill>
                <a:latin typeface="Liberation Sans"/>
                <a:cs typeface="Liberation Sans"/>
              </a:rPr>
              <a:t>Tree</a:t>
            </a:r>
            <a:br>
              <a:rPr lang="en-US" sz="3000" dirty="0">
                <a:latin typeface="Liberation Sans"/>
                <a:cs typeface="Liberation Sans"/>
              </a:rPr>
            </a:br>
            <a:endParaRPr lang="en-US" sz="3000" dirty="0"/>
          </a:p>
        </p:txBody>
      </p:sp>
      <p:sp>
        <p:nvSpPr>
          <p:cNvPr id="31" name="Content Placeholder 30">
            <a:extLst>
              <a:ext uri="{FF2B5EF4-FFF2-40B4-BE49-F238E27FC236}">
                <a16:creationId xmlns:a16="http://schemas.microsoft.com/office/drawing/2014/main" id="{14E7F245-6106-4E04-8AA8-1A4B535062A3}"/>
              </a:ext>
            </a:extLst>
          </p:cNvPr>
          <p:cNvSpPr>
            <a:spLocks noGrp="1"/>
          </p:cNvSpPr>
          <p:nvPr>
            <p:ph idx="1"/>
          </p:nvPr>
        </p:nvSpPr>
        <p:spPr/>
        <p:txBody>
          <a:bodyPr/>
          <a:lstStyle/>
          <a:p>
            <a:endParaRPr lang="en-IN" dirty="0"/>
          </a:p>
        </p:txBody>
      </p:sp>
      <p:pic>
        <p:nvPicPr>
          <p:cNvPr id="33" name="Picture 32">
            <a:extLst>
              <a:ext uri="{FF2B5EF4-FFF2-40B4-BE49-F238E27FC236}">
                <a16:creationId xmlns:a16="http://schemas.microsoft.com/office/drawing/2014/main" id="{6279D663-DBCC-4A1E-9D1E-CF897ABE311A}"/>
              </a:ext>
            </a:extLst>
          </p:cNvPr>
          <p:cNvPicPr>
            <a:picLocks noChangeAspect="1"/>
          </p:cNvPicPr>
          <p:nvPr/>
        </p:nvPicPr>
        <p:blipFill>
          <a:blip r:embed="rId2"/>
          <a:stretch>
            <a:fillRect/>
          </a:stretch>
        </p:blipFill>
        <p:spPr>
          <a:xfrm>
            <a:off x="350981" y="1078490"/>
            <a:ext cx="11490037" cy="5098473"/>
          </a:xfrm>
          <a:prstGeom prst="rect">
            <a:avLst/>
          </a:prstGeom>
        </p:spPr>
      </p:pic>
    </p:spTree>
    <p:extLst>
      <p:ext uri="{BB962C8B-B14F-4D97-AF65-F5344CB8AC3E}">
        <p14:creationId xmlns:p14="http://schemas.microsoft.com/office/powerpoint/2010/main" val="3363524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F4EE-1D8D-8241-BDB7-5C1DEA389FE3}"/>
              </a:ext>
            </a:extLst>
          </p:cNvPr>
          <p:cNvSpPr>
            <a:spLocks noGrp="1"/>
          </p:cNvSpPr>
          <p:nvPr>
            <p:ph type="title"/>
          </p:nvPr>
        </p:nvSpPr>
        <p:spPr>
          <a:xfrm>
            <a:off x="847436" y="-258617"/>
            <a:ext cx="10515600" cy="1265486"/>
          </a:xfrm>
        </p:spPr>
        <p:txBody>
          <a:bodyPr>
            <a:normAutofit/>
          </a:bodyPr>
          <a:lstStyle/>
          <a:p>
            <a:pPr marR="102870" algn="ctr">
              <a:lnSpc>
                <a:spcPct val="100000"/>
              </a:lnSpc>
              <a:spcBef>
                <a:spcPts val="100"/>
              </a:spcBef>
            </a:pPr>
            <a:r>
              <a:rPr lang="en-US" sz="2800" b="1" spc="-170" dirty="0">
                <a:solidFill>
                  <a:srgbClr val="006FBF"/>
                </a:solidFill>
                <a:latin typeface="Liberation Sans"/>
                <a:cs typeface="Liberation Sans"/>
              </a:rPr>
              <a:t>Tactics</a:t>
            </a:r>
            <a:r>
              <a:rPr lang="en-US" sz="2800" b="1" spc="-315" dirty="0">
                <a:solidFill>
                  <a:srgbClr val="006FBF"/>
                </a:solidFill>
                <a:latin typeface="Liberation Sans"/>
                <a:cs typeface="Liberation Sans"/>
              </a:rPr>
              <a:t> </a:t>
            </a:r>
            <a:r>
              <a:rPr lang="en-US" sz="2800" b="1" spc="-114" dirty="0">
                <a:solidFill>
                  <a:srgbClr val="006FBF"/>
                </a:solidFill>
                <a:latin typeface="Liberation Sans"/>
                <a:cs typeface="Liberation Sans"/>
              </a:rPr>
              <a:t>used</a:t>
            </a:r>
            <a:r>
              <a:rPr lang="en-US" sz="2800" b="1" spc="-315" dirty="0">
                <a:solidFill>
                  <a:srgbClr val="006FBF"/>
                </a:solidFill>
                <a:latin typeface="Liberation Sans"/>
                <a:cs typeface="Liberation Sans"/>
              </a:rPr>
              <a:t> </a:t>
            </a:r>
            <a:r>
              <a:rPr lang="en-US" sz="2800" b="1" spc="-70" dirty="0">
                <a:solidFill>
                  <a:srgbClr val="006FBF"/>
                </a:solidFill>
                <a:latin typeface="Liberation Sans"/>
                <a:cs typeface="Liberation Sans"/>
              </a:rPr>
              <a:t>to</a:t>
            </a:r>
            <a:r>
              <a:rPr lang="en-US" sz="2800" b="1" spc="-320" dirty="0">
                <a:solidFill>
                  <a:srgbClr val="006FBF"/>
                </a:solidFill>
                <a:latin typeface="Liberation Sans"/>
                <a:cs typeface="Liberation Sans"/>
              </a:rPr>
              <a:t> </a:t>
            </a:r>
            <a:r>
              <a:rPr lang="en-US" sz="2800" b="1" spc="-135" dirty="0">
                <a:solidFill>
                  <a:srgbClr val="006FBF"/>
                </a:solidFill>
                <a:latin typeface="Liberation Sans"/>
                <a:cs typeface="Liberation Sans"/>
              </a:rPr>
              <a:t>achieve</a:t>
            </a:r>
            <a:r>
              <a:rPr lang="en-US" sz="2800" b="1" spc="-310" dirty="0">
                <a:solidFill>
                  <a:srgbClr val="006FBF"/>
                </a:solidFill>
                <a:latin typeface="Liberation Sans"/>
                <a:cs typeface="Liberation Sans"/>
              </a:rPr>
              <a:t> </a:t>
            </a:r>
            <a:r>
              <a:rPr lang="en-US" sz="2800" b="1" spc="-100" dirty="0">
                <a:solidFill>
                  <a:srgbClr val="006FBF"/>
                </a:solidFill>
                <a:latin typeface="Liberation Sans"/>
                <a:cs typeface="Liberation Sans"/>
              </a:rPr>
              <a:t>the top</a:t>
            </a:r>
            <a:r>
              <a:rPr lang="en-US" sz="2800" b="1" spc="-305" dirty="0">
                <a:solidFill>
                  <a:srgbClr val="006FBF"/>
                </a:solidFill>
                <a:latin typeface="Liberation Sans"/>
                <a:cs typeface="Liberation Sans"/>
              </a:rPr>
              <a:t> 5 </a:t>
            </a:r>
            <a:r>
              <a:rPr lang="en-US" sz="2800" b="1" spc="-425" dirty="0">
                <a:solidFill>
                  <a:srgbClr val="006FBF"/>
                </a:solidFill>
                <a:latin typeface="Liberation Sans"/>
                <a:cs typeface="Liberation Sans"/>
              </a:rPr>
              <a:t> </a:t>
            </a:r>
            <a:r>
              <a:rPr lang="en-US" sz="2800" b="1" spc="-114" dirty="0">
                <a:solidFill>
                  <a:srgbClr val="006FBF"/>
                </a:solidFill>
                <a:latin typeface="Liberation Sans"/>
                <a:cs typeface="Liberation Sans"/>
              </a:rPr>
              <a:t>ASRs</a:t>
            </a:r>
            <a:r>
              <a:rPr lang="en-US" sz="2800" b="1" spc="-310" dirty="0">
                <a:solidFill>
                  <a:srgbClr val="006FBF"/>
                </a:solidFill>
                <a:latin typeface="Liberation Sans"/>
                <a:cs typeface="Liberation Sans"/>
              </a:rPr>
              <a:t> </a:t>
            </a:r>
            <a:endParaRPr lang="en-US" sz="3000" dirty="0"/>
          </a:p>
        </p:txBody>
      </p:sp>
      <p:sp>
        <p:nvSpPr>
          <p:cNvPr id="22" name="Content Placeholder 21">
            <a:extLst>
              <a:ext uri="{FF2B5EF4-FFF2-40B4-BE49-F238E27FC236}">
                <a16:creationId xmlns:a16="http://schemas.microsoft.com/office/drawing/2014/main" id="{CE57CDAA-CD39-439D-9C13-68162661C8DA}"/>
              </a:ext>
            </a:extLst>
          </p:cNvPr>
          <p:cNvSpPr>
            <a:spLocks noGrp="1"/>
          </p:cNvSpPr>
          <p:nvPr>
            <p:ph idx="1"/>
          </p:nvPr>
        </p:nvSpPr>
        <p:spPr/>
        <p:txBody>
          <a:bodyPr/>
          <a:lstStyle/>
          <a:p>
            <a:endParaRPr lang="en-IN"/>
          </a:p>
        </p:txBody>
      </p:sp>
      <p:pic>
        <p:nvPicPr>
          <p:cNvPr id="24" name="Picture 23">
            <a:extLst>
              <a:ext uri="{FF2B5EF4-FFF2-40B4-BE49-F238E27FC236}">
                <a16:creationId xmlns:a16="http://schemas.microsoft.com/office/drawing/2014/main" id="{5340708D-9DE8-4506-B5C8-5611027A0BE5}"/>
              </a:ext>
            </a:extLst>
          </p:cNvPr>
          <p:cNvPicPr>
            <a:picLocks noChangeAspect="1"/>
          </p:cNvPicPr>
          <p:nvPr/>
        </p:nvPicPr>
        <p:blipFill rotWithShape="1">
          <a:blip r:embed="rId2"/>
          <a:srcRect/>
          <a:stretch/>
        </p:blipFill>
        <p:spPr>
          <a:xfrm>
            <a:off x="720475" y="567274"/>
            <a:ext cx="10751049" cy="5609689"/>
          </a:xfrm>
          <a:prstGeom prst="rect">
            <a:avLst/>
          </a:prstGeom>
        </p:spPr>
      </p:pic>
    </p:spTree>
    <p:extLst>
      <p:ext uri="{BB962C8B-B14F-4D97-AF65-F5344CB8AC3E}">
        <p14:creationId xmlns:p14="http://schemas.microsoft.com/office/powerpoint/2010/main" val="151538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59D5-4BB7-FD45-A864-807FC6C6DC68}"/>
              </a:ext>
            </a:extLst>
          </p:cNvPr>
          <p:cNvSpPr>
            <a:spLocks noGrp="1"/>
          </p:cNvSpPr>
          <p:nvPr>
            <p:ph type="title"/>
          </p:nvPr>
        </p:nvSpPr>
        <p:spPr/>
        <p:txBody>
          <a:bodyPr/>
          <a:lstStyle/>
          <a:p>
            <a:r>
              <a:rPr lang="en-IN" sz="4400" b="1" spc="-100" dirty="0">
                <a:solidFill>
                  <a:srgbClr val="006FBF"/>
                </a:solidFill>
                <a:latin typeface="Liberation Sans"/>
                <a:cs typeface="Liberation Sans"/>
              </a:rPr>
              <a:t>Context Diagram</a:t>
            </a:r>
            <a:endParaRPr lang="en-US" dirty="0"/>
          </a:p>
        </p:txBody>
      </p:sp>
      <p:pic>
        <p:nvPicPr>
          <p:cNvPr id="13" name="Content Placeholder 12" descr="A picture containing graphical user interface&#10;&#10;Description automatically generated">
            <a:extLst>
              <a:ext uri="{FF2B5EF4-FFF2-40B4-BE49-F238E27FC236}">
                <a16:creationId xmlns:a16="http://schemas.microsoft.com/office/drawing/2014/main" id="{C6FE4A2E-CFE4-4220-A7E3-3C59836AF0B1}"/>
              </a:ext>
            </a:extLst>
          </p:cNvPr>
          <p:cNvPicPr>
            <a:picLocks noGrp="1" noChangeAspect="1"/>
          </p:cNvPicPr>
          <p:nvPr>
            <p:ph idx="1"/>
          </p:nvPr>
        </p:nvPicPr>
        <p:blipFill rotWithShape="1">
          <a:blip r:embed="rId2"/>
          <a:srcRect l="296" r="64738" b="54279"/>
          <a:stretch/>
        </p:blipFill>
        <p:spPr>
          <a:xfrm>
            <a:off x="340242" y="1392148"/>
            <a:ext cx="11344939" cy="4998019"/>
          </a:xfrm>
        </p:spPr>
      </p:pic>
    </p:spTree>
    <p:extLst>
      <p:ext uri="{BB962C8B-B14F-4D97-AF65-F5344CB8AC3E}">
        <p14:creationId xmlns:p14="http://schemas.microsoft.com/office/powerpoint/2010/main" val="3110769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56213-9258-4742-91B6-0345DFDE37C3}"/>
              </a:ext>
            </a:extLst>
          </p:cNvPr>
          <p:cNvSpPr>
            <a:spLocks noGrp="1"/>
          </p:cNvSpPr>
          <p:nvPr>
            <p:ph type="title"/>
          </p:nvPr>
        </p:nvSpPr>
        <p:spPr/>
        <p:txBody>
          <a:bodyPr/>
          <a:lstStyle/>
          <a:p>
            <a:r>
              <a:rPr lang="en-IN" sz="4400" b="1" spc="-100" dirty="0">
                <a:solidFill>
                  <a:srgbClr val="006FBF"/>
                </a:solidFill>
                <a:latin typeface="Liberation Sans"/>
                <a:cs typeface="Liberation Sans"/>
              </a:rPr>
              <a:t>Module Decomposition Diagram</a:t>
            </a:r>
            <a:endParaRPr lang="en-US" dirty="0"/>
          </a:p>
        </p:txBody>
      </p:sp>
      <p:pic>
        <p:nvPicPr>
          <p:cNvPr id="7" name="Content Placeholder 6" descr="Graphical user interface, application, Teams&#10;&#10;Description automatically generated">
            <a:extLst>
              <a:ext uri="{FF2B5EF4-FFF2-40B4-BE49-F238E27FC236}">
                <a16:creationId xmlns:a16="http://schemas.microsoft.com/office/drawing/2014/main" id="{66F51F1D-BA04-4BA3-B86F-FCCDD91F55EF}"/>
              </a:ext>
            </a:extLst>
          </p:cNvPr>
          <p:cNvPicPr>
            <a:picLocks noGrp="1" noChangeAspect="1"/>
          </p:cNvPicPr>
          <p:nvPr>
            <p:ph idx="1"/>
          </p:nvPr>
        </p:nvPicPr>
        <p:blipFill rotWithShape="1">
          <a:blip r:embed="rId2"/>
          <a:srcRect r="65937" b="55886"/>
          <a:stretch/>
        </p:blipFill>
        <p:spPr>
          <a:xfrm>
            <a:off x="757383" y="1690689"/>
            <a:ext cx="11092872" cy="4802186"/>
          </a:xfrm>
        </p:spPr>
      </p:pic>
    </p:spTree>
    <p:extLst>
      <p:ext uri="{BB962C8B-B14F-4D97-AF65-F5344CB8AC3E}">
        <p14:creationId xmlns:p14="http://schemas.microsoft.com/office/powerpoint/2010/main" val="2707588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B5ABEDC6-5217-174E-BFDD-6BF24992A474}"/>
              </a:ext>
            </a:extLst>
          </p:cNvPr>
          <p:cNvPicPr>
            <a:picLocks noGrp="1" noChangeAspect="1"/>
          </p:cNvPicPr>
          <p:nvPr>
            <p:ph idx="1"/>
          </p:nvPr>
        </p:nvPicPr>
        <p:blipFill>
          <a:blip r:embed="rId2"/>
          <a:stretch>
            <a:fillRect/>
          </a:stretch>
        </p:blipFill>
        <p:spPr>
          <a:xfrm>
            <a:off x="2516674" y="1825625"/>
            <a:ext cx="7158652" cy="4351338"/>
          </a:xfrm>
        </p:spPr>
      </p:pic>
      <p:sp>
        <p:nvSpPr>
          <p:cNvPr id="4" name="object 3">
            <a:extLst>
              <a:ext uri="{FF2B5EF4-FFF2-40B4-BE49-F238E27FC236}">
                <a16:creationId xmlns:a16="http://schemas.microsoft.com/office/drawing/2014/main" id="{A610AACA-1743-47EA-99EF-D00D64CEC236}"/>
              </a:ext>
            </a:extLst>
          </p:cNvPr>
          <p:cNvSpPr txBox="1">
            <a:spLocks noGrp="1"/>
          </p:cNvSpPr>
          <p:nvPr>
            <p:ph type="title"/>
          </p:nvPr>
        </p:nvSpPr>
        <p:spPr>
          <a:xfrm>
            <a:off x="838200" y="681037"/>
            <a:ext cx="10515600" cy="505267"/>
          </a:xfrm>
          <a:prstGeom prst="rect">
            <a:avLst/>
          </a:prstGeom>
        </p:spPr>
        <p:txBody>
          <a:bodyPr vert="horz" wrap="square" lIns="0" tIns="12700" rIns="0" bIns="0" rtlCol="0" anchor="ctr">
            <a:spAutoFit/>
          </a:bodyPr>
          <a:lstStyle/>
          <a:p>
            <a:pPr marL="12700" marR="5080">
              <a:lnSpc>
                <a:spcPct val="100000"/>
              </a:lnSpc>
              <a:spcBef>
                <a:spcPts val="100"/>
              </a:spcBef>
            </a:pPr>
            <a:r>
              <a:rPr lang="en-IN" sz="3200" b="1" spc="-100" dirty="0">
                <a:solidFill>
                  <a:srgbClr val="006FBF"/>
                </a:solidFill>
                <a:latin typeface="Liberation Sans"/>
                <a:cs typeface="Liberation Sans"/>
              </a:rPr>
              <a:t>Component and Connector Diagram</a:t>
            </a:r>
            <a:endParaRPr sz="3200" dirty="0">
              <a:latin typeface="Liberation Sans"/>
              <a:cs typeface="Liberation Sans"/>
            </a:endParaRPr>
          </a:p>
        </p:txBody>
      </p:sp>
    </p:spTree>
    <p:extLst>
      <p:ext uri="{BB962C8B-B14F-4D97-AF65-F5344CB8AC3E}">
        <p14:creationId xmlns:p14="http://schemas.microsoft.com/office/powerpoint/2010/main" val="17410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DE731-35BB-054E-8866-930FBAD76271}"/>
              </a:ext>
            </a:extLst>
          </p:cNvPr>
          <p:cNvSpPr>
            <a:spLocks noGrp="1"/>
          </p:cNvSpPr>
          <p:nvPr>
            <p:ph type="title"/>
          </p:nvPr>
        </p:nvSpPr>
        <p:spPr/>
        <p:txBody>
          <a:bodyPr/>
          <a:lstStyle/>
          <a:p>
            <a:r>
              <a:rPr lang="en-IN" sz="4400" b="1" spc="-100" dirty="0">
                <a:solidFill>
                  <a:srgbClr val="006FBF"/>
                </a:solidFill>
                <a:latin typeface="Liberation Sans"/>
                <a:cs typeface="Liberation Sans"/>
              </a:rPr>
              <a:t>Deployment Diagram</a:t>
            </a:r>
            <a:endParaRPr lang="en-US" dirty="0"/>
          </a:p>
        </p:txBody>
      </p:sp>
      <p:pic>
        <p:nvPicPr>
          <p:cNvPr id="13" name="Content Placeholder 12" descr="Graphical user interface, application&#10;&#10;Description automatically generated">
            <a:extLst>
              <a:ext uri="{FF2B5EF4-FFF2-40B4-BE49-F238E27FC236}">
                <a16:creationId xmlns:a16="http://schemas.microsoft.com/office/drawing/2014/main" id="{325BDD0A-22AF-4E8C-9910-28343F543C97}"/>
              </a:ext>
            </a:extLst>
          </p:cNvPr>
          <p:cNvPicPr>
            <a:picLocks noGrp="1" noChangeAspect="1"/>
          </p:cNvPicPr>
          <p:nvPr>
            <p:ph idx="1"/>
          </p:nvPr>
        </p:nvPicPr>
        <p:blipFill rotWithShape="1">
          <a:blip r:embed="rId3"/>
          <a:srcRect t="-1" r="42305" b="47916"/>
          <a:stretch/>
        </p:blipFill>
        <p:spPr>
          <a:xfrm>
            <a:off x="0" y="1542473"/>
            <a:ext cx="12062691" cy="5421745"/>
          </a:xfrm>
        </p:spPr>
      </p:pic>
    </p:spTree>
    <p:extLst>
      <p:ext uri="{BB962C8B-B14F-4D97-AF65-F5344CB8AC3E}">
        <p14:creationId xmlns:p14="http://schemas.microsoft.com/office/powerpoint/2010/main" val="1726049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9574</TotalTime>
  <Words>600</Words>
  <Application>Microsoft Office PowerPoint</Application>
  <PresentationFormat>Widescreen</PresentationFormat>
  <Paragraphs>54</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Carlito</vt:lpstr>
      <vt:lpstr>Helvetica Neue</vt:lpstr>
      <vt:lpstr>Liberation Sans</vt:lpstr>
      <vt:lpstr>Wingdings</vt:lpstr>
      <vt:lpstr>Office Theme</vt:lpstr>
      <vt:lpstr>Software Architecture Assignment(SEZG651/SSZG653) </vt:lpstr>
      <vt:lpstr>Purpose of the System</vt:lpstr>
      <vt:lpstr>Key Requirements : Functional &amp;  Non-Functional</vt:lpstr>
      <vt:lpstr>Utility Tree </vt:lpstr>
      <vt:lpstr>Tactics used to achieve the top 5  ASRs </vt:lpstr>
      <vt:lpstr>Context Diagram</vt:lpstr>
      <vt:lpstr>Module Decomposition Diagram</vt:lpstr>
      <vt:lpstr>Component and Connector Diagram</vt:lpstr>
      <vt:lpstr>Deployment Diagram</vt:lpstr>
      <vt:lpstr>System Working</vt:lpstr>
      <vt:lpstr>System Working</vt:lpstr>
      <vt:lpstr> Key Learnings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Saquib</dc:title>
  <dc:creator>Saquib Ahmad</dc:creator>
  <cp:lastModifiedBy>Saquib Ahmad</cp:lastModifiedBy>
  <cp:revision>27</cp:revision>
  <dcterms:created xsi:type="dcterms:W3CDTF">2022-02-14T07:15:13Z</dcterms:created>
  <dcterms:modified xsi:type="dcterms:W3CDTF">2022-02-27T03:59:26Z</dcterms:modified>
</cp:coreProperties>
</file>