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70" r:id="rId4"/>
    <p:sldId id="271" r:id="rId5"/>
    <p:sldId id="264" r:id="rId6"/>
    <p:sldId id="263" r:id="rId7"/>
    <p:sldId id="257" r:id="rId8"/>
    <p:sldId id="258" r:id="rId9"/>
    <p:sldId id="259" r:id="rId10"/>
    <p:sldId id="260" r:id="rId11"/>
    <p:sldId id="261" r:id="rId12"/>
    <p:sldId id="262" r:id="rId13"/>
    <p:sldId id="265" r:id="rId14"/>
    <p:sldId id="266" r:id="rId15"/>
    <p:sldId id="267" r:id="rId16"/>
    <p:sldId id="268"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C3B3A2D-8413-4AE4-8C9B-ACC5BB5CA9A9}"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6CDA59-E43A-431E-BAEF-C8B14160898F}" type="slidenum">
              <a:rPr lang="en-US" smtClean="0"/>
              <a:t>‹#›</a:t>
            </a:fld>
            <a:endParaRPr lang="en-US"/>
          </a:p>
        </p:txBody>
      </p:sp>
    </p:spTree>
    <p:extLst>
      <p:ext uri="{BB962C8B-B14F-4D97-AF65-F5344CB8AC3E}">
        <p14:creationId xmlns:p14="http://schemas.microsoft.com/office/powerpoint/2010/main" val="2157554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3B3A2D-8413-4AE4-8C9B-ACC5BB5CA9A9}"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6CDA59-E43A-431E-BAEF-C8B14160898F}" type="slidenum">
              <a:rPr lang="en-US" smtClean="0"/>
              <a:t>‹#›</a:t>
            </a:fld>
            <a:endParaRPr lang="en-US"/>
          </a:p>
        </p:txBody>
      </p:sp>
    </p:spTree>
    <p:extLst>
      <p:ext uri="{BB962C8B-B14F-4D97-AF65-F5344CB8AC3E}">
        <p14:creationId xmlns:p14="http://schemas.microsoft.com/office/powerpoint/2010/main" val="1398832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3B3A2D-8413-4AE4-8C9B-ACC5BB5CA9A9}"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6CDA59-E43A-431E-BAEF-C8B14160898F}" type="slidenum">
              <a:rPr lang="en-US" smtClean="0"/>
              <a:t>‹#›</a:t>
            </a:fld>
            <a:endParaRPr lang="en-US"/>
          </a:p>
        </p:txBody>
      </p:sp>
    </p:spTree>
    <p:extLst>
      <p:ext uri="{BB962C8B-B14F-4D97-AF65-F5344CB8AC3E}">
        <p14:creationId xmlns:p14="http://schemas.microsoft.com/office/powerpoint/2010/main" val="2285398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3B3A2D-8413-4AE4-8C9B-ACC5BB5CA9A9}"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6CDA59-E43A-431E-BAEF-C8B14160898F}" type="slidenum">
              <a:rPr lang="en-US" smtClean="0"/>
              <a:t>‹#›</a:t>
            </a:fld>
            <a:endParaRPr lang="en-US"/>
          </a:p>
        </p:txBody>
      </p:sp>
    </p:spTree>
    <p:extLst>
      <p:ext uri="{BB962C8B-B14F-4D97-AF65-F5344CB8AC3E}">
        <p14:creationId xmlns:p14="http://schemas.microsoft.com/office/powerpoint/2010/main" val="2601711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C3B3A2D-8413-4AE4-8C9B-ACC5BB5CA9A9}"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6CDA59-E43A-431E-BAEF-C8B14160898F}" type="slidenum">
              <a:rPr lang="en-US" smtClean="0"/>
              <a:t>‹#›</a:t>
            </a:fld>
            <a:endParaRPr lang="en-US"/>
          </a:p>
        </p:txBody>
      </p:sp>
    </p:spTree>
    <p:extLst>
      <p:ext uri="{BB962C8B-B14F-4D97-AF65-F5344CB8AC3E}">
        <p14:creationId xmlns:p14="http://schemas.microsoft.com/office/powerpoint/2010/main" val="1859366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C3B3A2D-8413-4AE4-8C9B-ACC5BB5CA9A9}" type="datetimeFigureOut">
              <a:rPr lang="en-US" smtClean="0"/>
              <a:t>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6CDA59-E43A-431E-BAEF-C8B14160898F}" type="slidenum">
              <a:rPr lang="en-US" smtClean="0"/>
              <a:t>‹#›</a:t>
            </a:fld>
            <a:endParaRPr lang="en-US"/>
          </a:p>
        </p:txBody>
      </p:sp>
    </p:spTree>
    <p:extLst>
      <p:ext uri="{BB962C8B-B14F-4D97-AF65-F5344CB8AC3E}">
        <p14:creationId xmlns:p14="http://schemas.microsoft.com/office/powerpoint/2010/main" val="3556354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C3B3A2D-8413-4AE4-8C9B-ACC5BB5CA9A9}" type="datetimeFigureOut">
              <a:rPr lang="en-US" smtClean="0"/>
              <a:t>1/15/2022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6CDA59-E43A-431E-BAEF-C8B14160898F}" type="slidenum">
              <a:rPr lang="en-US" smtClean="0"/>
              <a:t>‹#›</a:t>
            </a:fld>
            <a:endParaRPr lang="en-US"/>
          </a:p>
        </p:txBody>
      </p:sp>
    </p:spTree>
    <p:extLst>
      <p:ext uri="{BB962C8B-B14F-4D97-AF65-F5344CB8AC3E}">
        <p14:creationId xmlns:p14="http://schemas.microsoft.com/office/powerpoint/2010/main" val="2892373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C3B3A2D-8413-4AE4-8C9B-ACC5BB5CA9A9}" type="datetimeFigureOut">
              <a:rPr lang="en-US" smtClean="0"/>
              <a:t>1/15/2022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6CDA59-E43A-431E-BAEF-C8B14160898F}" type="slidenum">
              <a:rPr lang="en-US" smtClean="0"/>
              <a:t>‹#›</a:t>
            </a:fld>
            <a:endParaRPr lang="en-US"/>
          </a:p>
        </p:txBody>
      </p:sp>
    </p:spTree>
    <p:extLst>
      <p:ext uri="{BB962C8B-B14F-4D97-AF65-F5344CB8AC3E}">
        <p14:creationId xmlns:p14="http://schemas.microsoft.com/office/powerpoint/2010/main" val="226658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3B3A2D-8413-4AE4-8C9B-ACC5BB5CA9A9}" type="datetimeFigureOut">
              <a:rPr lang="en-US" smtClean="0"/>
              <a:t>1/15/2022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6CDA59-E43A-431E-BAEF-C8B14160898F}" type="slidenum">
              <a:rPr lang="en-US" smtClean="0"/>
              <a:t>‹#›</a:t>
            </a:fld>
            <a:endParaRPr lang="en-US"/>
          </a:p>
        </p:txBody>
      </p:sp>
    </p:spTree>
    <p:extLst>
      <p:ext uri="{BB962C8B-B14F-4D97-AF65-F5344CB8AC3E}">
        <p14:creationId xmlns:p14="http://schemas.microsoft.com/office/powerpoint/2010/main" val="1025411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C3B3A2D-8413-4AE4-8C9B-ACC5BB5CA9A9}" type="datetimeFigureOut">
              <a:rPr lang="en-US" smtClean="0"/>
              <a:t>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6CDA59-E43A-431E-BAEF-C8B14160898F}" type="slidenum">
              <a:rPr lang="en-US" smtClean="0"/>
              <a:t>‹#›</a:t>
            </a:fld>
            <a:endParaRPr lang="en-US"/>
          </a:p>
        </p:txBody>
      </p:sp>
    </p:spTree>
    <p:extLst>
      <p:ext uri="{BB962C8B-B14F-4D97-AF65-F5344CB8AC3E}">
        <p14:creationId xmlns:p14="http://schemas.microsoft.com/office/powerpoint/2010/main" val="1860668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C3B3A2D-8413-4AE4-8C9B-ACC5BB5CA9A9}" type="datetimeFigureOut">
              <a:rPr lang="en-US" smtClean="0"/>
              <a:t>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6CDA59-E43A-431E-BAEF-C8B14160898F}" type="slidenum">
              <a:rPr lang="en-US" smtClean="0"/>
              <a:t>‹#›</a:t>
            </a:fld>
            <a:endParaRPr lang="en-US"/>
          </a:p>
        </p:txBody>
      </p:sp>
    </p:spTree>
    <p:extLst>
      <p:ext uri="{BB962C8B-B14F-4D97-AF65-F5344CB8AC3E}">
        <p14:creationId xmlns:p14="http://schemas.microsoft.com/office/powerpoint/2010/main" val="3967341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3B3A2D-8413-4AE4-8C9B-ACC5BB5CA9A9}" type="datetimeFigureOut">
              <a:rPr lang="en-US" smtClean="0"/>
              <a:t>1/15/2022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6CDA59-E43A-431E-BAEF-C8B14160898F}" type="slidenum">
              <a:rPr lang="en-US" smtClean="0"/>
              <a:t>‹#›</a:t>
            </a:fld>
            <a:endParaRPr lang="en-US"/>
          </a:p>
        </p:txBody>
      </p:sp>
    </p:spTree>
    <p:extLst>
      <p:ext uri="{BB962C8B-B14F-4D97-AF65-F5344CB8AC3E}">
        <p14:creationId xmlns:p14="http://schemas.microsoft.com/office/powerpoint/2010/main" val="29882524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Cyber crime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592405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Cybercrime</a:t>
            </a:r>
            <a:endParaRPr lang="en-US" dirty="0"/>
          </a:p>
        </p:txBody>
      </p:sp>
      <p:sp>
        <p:nvSpPr>
          <p:cNvPr id="3" name="Content Placeholder 2"/>
          <p:cNvSpPr>
            <a:spLocks noGrp="1"/>
          </p:cNvSpPr>
          <p:nvPr>
            <p:ph idx="1"/>
          </p:nvPr>
        </p:nvSpPr>
        <p:spPr/>
        <p:txBody>
          <a:bodyPr>
            <a:normAutofit lnSpcReduction="10000"/>
          </a:bodyPr>
          <a:lstStyle/>
          <a:p>
            <a:r>
              <a:rPr lang="en-US" dirty="0" smtClean="0"/>
              <a:t>Phishing:</a:t>
            </a:r>
          </a:p>
          <a:p>
            <a:r>
              <a:rPr lang="en-US" dirty="0" smtClean="0"/>
              <a:t>Hacking: </a:t>
            </a:r>
          </a:p>
          <a:p>
            <a:r>
              <a:rPr lang="en-US" dirty="0" err="1" smtClean="0"/>
              <a:t>Smishing</a:t>
            </a:r>
            <a:r>
              <a:rPr lang="en-US" dirty="0" smtClean="0"/>
              <a:t>:</a:t>
            </a:r>
          </a:p>
          <a:p>
            <a:r>
              <a:rPr lang="en-US" dirty="0" smtClean="0"/>
              <a:t>Vishing: </a:t>
            </a:r>
          </a:p>
          <a:p>
            <a:r>
              <a:rPr lang="en-US" dirty="0" smtClean="0"/>
              <a:t>Identity theft:</a:t>
            </a:r>
          </a:p>
          <a:p>
            <a:r>
              <a:rPr lang="en-US" dirty="0" smtClean="0"/>
              <a:t>Cyber stalking: </a:t>
            </a:r>
          </a:p>
          <a:p>
            <a:r>
              <a:rPr lang="en-US" dirty="0" smtClean="0"/>
              <a:t>Ransomware attacks: </a:t>
            </a:r>
          </a:p>
          <a:p>
            <a:r>
              <a:rPr lang="en-US" dirty="0" smtClean="0"/>
              <a:t>Through malware:</a:t>
            </a:r>
          </a:p>
          <a:p>
            <a:r>
              <a:rPr lang="en-US" dirty="0" smtClean="0"/>
              <a:t>VOIP:</a:t>
            </a:r>
            <a:endParaRPr lang="en-US" dirty="0"/>
          </a:p>
        </p:txBody>
      </p:sp>
    </p:spTree>
    <p:extLst>
      <p:ext uri="{BB962C8B-B14F-4D97-AF65-F5344CB8AC3E}">
        <p14:creationId xmlns:p14="http://schemas.microsoft.com/office/powerpoint/2010/main" val="171337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err="1" smtClean="0"/>
              <a:t>Deepfake</a:t>
            </a:r>
            <a:r>
              <a:rPr lang="en-US" dirty="0" smtClean="0"/>
              <a:t>:</a:t>
            </a:r>
          </a:p>
          <a:p>
            <a:r>
              <a:rPr lang="en-US" dirty="0" smtClean="0"/>
              <a:t>Web Jacking:</a:t>
            </a:r>
          </a:p>
          <a:p>
            <a:r>
              <a:rPr lang="en-US" dirty="0" smtClean="0"/>
              <a:t>Data diddling:</a:t>
            </a:r>
          </a:p>
          <a:p>
            <a:r>
              <a:rPr lang="en-US" dirty="0" smtClean="0"/>
              <a:t>Denial of services (</a:t>
            </a:r>
            <a:r>
              <a:rPr lang="en-US" dirty="0" err="1" smtClean="0"/>
              <a:t>DoS</a:t>
            </a:r>
            <a:r>
              <a:rPr lang="en-US" dirty="0" smtClean="0"/>
              <a:t>):</a:t>
            </a:r>
          </a:p>
          <a:p>
            <a:r>
              <a:rPr lang="en-US" dirty="0" smtClean="0"/>
              <a:t>Drive by download attack</a:t>
            </a:r>
          </a:p>
          <a:p>
            <a:r>
              <a:rPr lang="en-US" dirty="0" smtClean="0"/>
              <a:t>Watering hole attack:</a:t>
            </a:r>
          </a:p>
          <a:p>
            <a:r>
              <a:rPr lang="en-US" dirty="0" smtClean="0"/>
              <a:t>Tailgating: </a:t>
            </a:r>
          </a:p>
          <a:p>
            <a:r>
              <a:rPr lang="en-US" dirty="0" smtClean="0"/>
              <a:t>Juice Jacking:</a:t>
            </a:r>
          </a:p>
          <a:p>
            <a:r>
              <a:rPr lang="en-US" dirty="0" smtClean="0"/>
              <a:t>Business Email Communication scams:</a:t>
            </a:r>
          </a:p>
          <a:p>
            <a:r>
              <a:rPr lang="en-US" dirty="0" smtClean="0"/>
              <a:t>Whaling attack:</a:t>
            </a:r>
          </a:p>
          <a:p>
            <a:r>
              <a:rPr lang="en-US" dirty="0" smtClean="0"/>
              <a:t>Using Digital voice assistants:</a:t>
            </a:r>
            <a:endParaRPr lang="en-US" dirty="0"/>
          </a:p>
        </p:txBody>
      </p:sp>
    </p:spTree>
    <p:extLst>
      <p:ext uri="{BB962C8B-B14F-4D97-AF65-F5344CB8AC3E}">
        <p14:creationId xmlns:p14="http://schemas.microsoft.com/office/powerpoint/2010/main" val="3656193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cyber crimes</a:t>
            </a:r>
            <a:endParaRPr lang="en-US" dirty="0"/>
          </a:p>
        </p:txBody>
      </p:sp>
      <p:sp>
        <p:nvSpPr>
          <p:cNvPr id="3" name="Content Placeholder 2"/>
          <p:cNvSpPr>
            <a:spLocks noGrp="1"/>
          </p:cNvSpPr>
          <p:nvPr>
            <p:ph idx="1"/>
          </p:nvPr>
        </p:nvSpPr>
        <p:spPr/>
        <p:txBody>
          <a:bodyPr/>
          <a:lstStyle/>
          <a:p>
            <a:r>
              <a:rPr lang="en-US" dirty="0" smtClean="0"/>
              <a:t>Debit card cloning </a:t>
            </a:r>
          </a:p>
          <a:p>
            <a:endParaRPr lang="en-US" dirty="0"/>
          </a:p>
        </p:txBody>
      </p:sp>
    </p:spTree>
    <p:extLst>
      <p:ext uri="{BB962C8B-B14F-4D97-AF65-F5344CB8AC3E}">
        <p14:creationId xmlns:p14="http://schemas.microsoft.com/office/powerpoint/2010/main" val="2936172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should do</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Make sure you never give your ATM card and pin number to anyone, no matter how close they are</a:t>
            </a:r>
          </a:p>
          <a:p>
            <a:pPr marL="0" indent="0">
              <a:buNone/>
            </a:pPr>
            <a:r>
              <a:rPr lang="en-US" dirty="0" smtClean="0"/>
              <a:t>to you. Not even your closest relatives and family members.</a:t>
            </a:r>
          </a:p>
          <a:p>
            <a:pPr marL="0" indent="0">
              <a:buNone/>
            </a:pPr>
            <a:r>
              <a:rPr lang="en-US" dirty="0" smtClean="0"/>
              <a:t>Check for extra layering in the area where you insert your card for skimmers.</a:t>
            </a:r>
          </a:p>
          <a:p>
            <a:pPr marL="0" indent="0">
              <a:buNone/>
            </a:pPr>
            <a:r>
              <a:rPr lang="en-US" dirty="0" smtClean="0"/>
              <a:t>Also cover the keyboard while entering the pin because there may be suspicious cameras lying</a:t>
            </a:r>
          </a:p>
          <a:p>
            <a:pPr marL="0" indent="0">
              <a:buNone/>
            </a:pPr>
            <a:r>
              <a:rPr lang="en-US" dirty="0" smtClean="0"/>
              <a:t>around tracking the keys you enter.</a:t>
            </a:r>
          </a:p>
          <a:p>
            <a:pPr marL="0" indent="0">
              <a:buNone/>
            </a:pPr>
            <a:r>
              <a:rPr lang="en-US" dirty="0" smtClean="0"/>
              <a:t>Never share your card details, CVV number and OTP number with anyone over call or in person.</a:t>
            </a:r>
          </a:p>
          <a:p>
            <a:pPr marL="0" indent="0">
              <a:buNone/>
            </a:pPr>
            <a:r>
              <a:rPr lang="en-US" dirty="0" smtClean="0"/>
              <a:t>If you ever receive an OTP for any transaction which you did not initiate, then you should</a:t>
            </a:r>
          </a:p>
          <a:p>
            <a:pPr marL="0" indent="0">
              <a:buNone/>
            </a:pPr>
            <a:r>
              <a:rPr lang="en-US" dirty="0" smtClean="0"/>
              <a:t>immediately get your credit card and debit card blocked as it is possible that someone has made an attempt to steal your money.</a:t>
            </a:r>
          </a:p>
          <a:p>
            <a:pPr marL="0" indent="0">
              <a:buNone/>
            </a:pPr>
            <a:endParaRPr lang="en-US" dirty="0"/>
          </a:p>
        </p:txBody>
      </p:sp>
    </p:spTree>
    <p:extLst>
      <p:ext uri="{BB962C8B-B14F-4D97-AF65-F5344CB8AC3E}">
        <p14:creationId xmlns:p14="http://schemas.microsoft.com/office/powerpoint/2010/main" val="3628148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RBI Guidelines</a:t>
            </a:r>
            <a:endParaRPr lang="en-US" dirty="0"/>
          </a:p>
        </p:txBody>
      </p:sp>
      <p:sp>
        <p:nvSpPr>
          <p:cNvPr id="3" name="Content Placeholder 2"/>
          <p:cNvSpPr>
            <a:spLocks noGrp="1"/>
          </p:cNvSpPr>
          <p:nvPr>
            <p:ph idx="1"/>
          </p:nvPr>
        </p:nvSpPr>
        <p:spPr/>
        <p:txBody>
          <a:bodyPr/>
          <a:lstStyle/>
          <a:p>
            <a:r>
              <a:rPr lang="en-US" dirty="0" smtClean="0"/>
              <a:t>If a third party was involved and took your money without your knowledge, then the bank is liable to pay you the exact amount that you have lost. If some sort of skimmer device was installed into the ATM because of which your card got cloned without your knowledge, then it is not your liability and the bank has to pay back your amount.</a:t>
            </a:r>
            <a:endParaRPr lang="en-US" dirty="0"/>
          </a:p>
        </p:txBody>
      </p:sp>
    </p:spTree>
    <p:extLst>
      <p:ext uri="{BB962C8B-B14F-4D97-AF65-F5344CB8AC3E}">
        <p14:creationId xmlns:p14="http://schemas.microsoft.com/office/powerpoint/2010/main" val="14319639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smtClean="0"/>
              <a:t>2. If you lost your money due to some security flaw of the bank, or if your account got hacked, then the bank will have to pay the amount that you have lost. </a:t>
            </a:r>
          </a:p>
          <a:p>
            <a:r>
              <a:rPr lang="en-US" dirty="0" smtClean="0"/>
              <a:t>3. Finally if the user has lost his money from his account because of a mistake on his part (shared his OTP </a:t>
            </a:r>
            <a:r>
              <a:rPr lang="en-US" dirty="0" err="1" smtClean="0"/>
              <a:t>orpasswords</a:t>
            </a:r>
            <a:r>
              <a:rPr lang="en-US" dirty="0" smtClean="0"/>
              <a:t> with another person) then the bank will not pay back the amount because it was entirely the person’s fault.</a:t>
            </a:r>
            <a:endParaRPr lang="en-US" dirty="0"/>
          </a:p>
        </p:txBody>
      </p:sp>
    </p:spTree>
    <p:extLst>
      <p:ext uri="{BB962C8B-B14F-4D97-AF65-F5344CB8AC3E}">
        <p14:creationId xmlns:p14="http://schemas.microsoft.com/office/powerpoint/2010/main" val="1346328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 Act</a:t>
            </a:r>
            <a:endParaRPr lang="en-US" dirty="0"/>
          </a:p>
        </p:txBody>
      </p:sp>
      <p:sp>
        <p:nvSpPr>
          <p:cNvPr id="3" name="Content Placeholder 2"/>
          <p:cNvSpPr>
            <a:spLocks noGrp="1"/>
          </p:cNvSpPr>
          <p:nvPr>
            <p:ph idx="1"/>
          </p:nvPr>
        </p:nvSpPr>
        <p:spPr/>
        <p:txBody>
          <a:bodyPr/>
          <a:lstStyle/>
          <a:p>
            <a:r>
              <a:rPr lang="en-US" dirty="0" smtClean="0"/>
              <a:t>IT Act Section 66 for Computer Related offences, </a:t>
            </a:r>
          </a:p>
          <a:p>
            <a:r>
              <a:rPr lang="en-US" dirty="0" smtClean="0"/>
              <a:t>IT Act Section 66C for punishment for identity theft. </a:t>
            </a:r>
          </a:p>
          <a:p>
            <a:r>
              <a:rPr lang="en-US" dirty="0" smtClean="0"/>
              <a:t>IT Act Section 66D for punishment for cheating by personation using a computer resource. </a:t>
            </a:r>
          </a:p>
          <a:p>
            <a:r>
              <a:rPr lang="en-US" dirty="0" smtClean="0"/>
              <a:t>IPC Section 419 for punishment for cheating by personation. </a:t>
            </a:r>
          </a:p>
          <a:p>
            <a:r>
              <a:rPr lang="en-US" dirty="0" smtClean="0"/>
              <a:t>IPC Section 420 for cheating. </a:t>
            </a:r>
          </a:p>
          <a:p>
            <a:r>
              <a:rPr lang="en-US" dirty="0" smtClean="0"/>
              <a:t>IPC Section 468 for forgery. </a:t>
            </a:r>
            <a:endParaRPr lang="en-US" dirty="0"/>
          </a:p>
        </p:txBody>
      </p:sp>
    </p:spTree>
    <p:extLst>
      <p:ext uri="{BB962C8B-B14F-4D97-AF65-F5344CB8AC3E}">
        <p14:creationId xmlns:p14="http://schemas.microsoft.com/office/powerpoint/2010/main" val="23954043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94055879"/>
              </p:ext>
            </p:extLst>
          </p:nvPr>
        </p:nvGraphicFramePr>
        <p:xfrm>
          <a:off x="838200" y="145364"/>
          <a:ext cx="9033164" cy="6537432"/>
        </p:xfrm>
        <a:graphic>
          <a:graphicData uri="http://schemas.openxmlformats.org/drawingml/2006/table">
            <a:tbl>
              <a:tblPr>
                <a:tableStyleId>{5C22544A-7EE6-4342-B048-85BDC9FD1C3A}</a:tableStyleId>
              </a:tblPr>
              <a:tblGrid>
                <a:gridCol w="699655">
                  <a:extLst>
                    <a:ext uri="{9D8B030D-6E8A-4147-A177-3AD203B41FA5}">
                      <a16:colId xmlns:a16="http://schemas.microsoft.com/office/drawing/2014/main" val="3519224365"/>
                    </a:ext>
                  </a:extLst>
                </a:gridCol>
                <a:gridCol w="8333509">
                  <a:extLst>
                    <a:ext uri="{9D8B030D-6E8A-4147-A177-3AD203B41FA5}">
                      <a16:colId xmlns:a16="http://schemas.microsoft.com/office/drawing/2014/main" val="2021283234"/>
                    </a:ext>
                  </a:extLst>
                </a:gridCol>
              </a:tblGrid>
              <a:tr h="391086">
                <a:tc>
                  <a:txBody>
                    <a:bodyPr/>
                    <a:lstStyle/>
                    <a:p>
                      <a:pPr marL="0" marR="0" algn="ctr">
                        <a:lnSpc>
                          <a:spcPct val="115000"/>
                        </a:lnSpc>
                        <a:spcBef>
                          <a:spcPts val="0"/>
                        </a:spcBef>
                        <a:spcAft>
                          <a:spcPts val="0"/>
                        </a:spcAft>
                      </a:pPr>
                      <a:r>
                        <a:rPr lang="en-US" sz="2000">
                          <a:effectLst/>
                          <a:highlight>
                            <a:srgbClr val="FFFFFF"/>
                          </a:highlight>
                        </a:rPr>
                        <a:t>No</a:t>
                      </a:r>
                      <a:r>
                        <a:rPr lang="en-US" sz="2000">
                          <a:effectLst/>
                        </a:rPr>
                        <a:t>.</a:t>
                      </a:r>
                      <a:endParaRPr lang="en-US" sz="2000">
                        <a:solidFill>
                          <a:srgbClr val="000000"/>
                        </a:solidFill>
                        <a:effectLst/>
                        <a:latin typeface="Calibri" panose="020F0502020204030204" pitchFamily="34" charset="0"/>
                        <a:ea typeface="Calibri" panose="020F0502020204030204" pitchFamily="34" charset="0"/>
                        <a:cs typeface="Latha"/>
                      </a:endParaRPr>
                    </a:p>
                  </a:txBody>
                  <a:tcPr marL="38099" marR="38099" marT="38099" marB="38099"/>
                </a:tc>
                <a:tc>
                  <a:txBody>
                    <a:bodyPr/>
                    <a:lstStyle/>
                    <a:p>
                      <a:pPr marL="0" marR="0" algn="ctr">
                        <a:lnSpc>
                          <a:spcPct val="115000"/>
                        </a:lnSpc>
                        <a:spcBef>
                          <a:spcPts val="0"/>
                        </a:spcBef>
                        <a:spcAft>
                          <a:spcPts val="0"/>
                        </a:spcAft>
                      </a:pPr>
                      <a:r>
                        <a:rPr lang="en-US" sz="2000" dirty="0">
                          <a:effectLst/>
                          <a:highlight>
                            <a:srgbClr val="FFFFFF"/>
                          </a:highlight>
                        </a:rPr>
                        <a:t>Title of the Module</a:t>
                      </a:r>
                      <a:endParaRPr lang="en-US" sz="2000" dirty="0">
                        <a:solidFill>
                          <a:srgbClr val="000000"/>
                        </a:solidFill>
                        <a:effectLst/>
                        <a:latin typeface="Calibri" panose="020F0502020204030204" pitchFamily="34" charset="0"/>
                        <a:ea typeface="Calibri" panose="020F0502020204030204" pitchFamily="34" charset="0"/>
                        <a:cs typeface="Latha"/>
                      </a:endParaRPr>
                    </a:p>
                  </a:txBody>
                  <a:tcPr marL="38099" marR="38099" marT="38099" marB="38099"/>
                </a:tc>
                <a:extLst>
                  <a:ext uri="{0D108BD9-81ED-4DB2-BD59-A6C34878D82A}">
                    <a16:rowId xmlns:a16="http://schemas.microsoft.com/office/drawing/2014/main" val="2648512507"/>
                  </a:ext>
                </a:extLst>
              </a:tr>
              <a:tr h="434848">
                <a:tc>
                  <a:txBody>
                    <a:bodyPr/>
                    <a:lstStyle/>
                    <a:p>
                      <a:pPr marL="0" marR="0" algn="ctr">
                        <a:lnSpc>
                          <a:spcPct val="115000"/>
                        </a:lnSpc>
                        <a:spcBef>
                          <a:spcPts val="0"/>
                        </a:spcBef>
                        <a:spcAft>
                          <a:spcPts val="0"/>
                        </a:spcAft>
                      </a:pPr>
                      <a:r>
                        <a:rPr lang="en-US" sz="2000">
                          <a:effectLst/>
                          <a:highlight>
                            <a:srgbClr val="FFFFFF"/>
                          </a:highlight>
                        </a:rPr>
                        <a:t>M1</a:t>
                      </a:r>
                      <a:endParaRPr lang="en-US" sz="2000">
                        <a:solidFill>
                          <a:srgbClr val="000000"/>
                        </a:solidFill>
                        <a:effectLst/>
                        <a:latin typeface="Calibri" panose="020F0502020204030204" pitchFamily="34" charset="0"/>
                        <a:ea typeface="Calibri" panose="020F0502020204030204" pitchFamily="34" charset="0"/>
                        <a:cs typeface="Latha"/>
                      </a:endParaRPr>
                    </a:p>
                  </a:txBody>
                  <a:tcPr marL="38099" marR="38099" marT="38099" marB="38099"/>
                </a:tc>
                <a:tc>
                  <a:txBody>
                    <a:bodyPr/>
                    <a:lstStyle/>
                    <a:p>
                      <a:pPr marL="0" marR="0">
                        <a:lnSpc>
                          <a:spcPct val="115000"/>
                        </a:lnSpc>
                        <a:spcBef>
                          <a:spcPts val="0"/>
                        </a:spcBef>
                        <a:spcAft>
                          <a:spcPts val="1000"/>
                        </a:spcAft>
                      </a:pPr>
                      <a:r>
                        <a:rPr lang="en-US" sz="2000">
                          <a:effectLst/>
                        </a:rPr>
                        <a:t>Introduction to Cyber Crime, Digital Forensics and Incident Handling</a:t>
                      </a:r>
                      <a:endParaRPr lang="en-US" sz="2000">
                        <a:solidFill>
                          <a:srgbClr val="000000"/>
                        </a:solidFill>
                        <a:effectLst/>
                        <a:latin typeface="Calibri" panose="020F0502020204030204" pitchFamily="34" charset="0"/>
                        <a:ea typeface="Calibri" panose="020F0502020204030204" pitchFamily="34" charset="0"/>
                        <a:cs typeface="Latha"/>
                      </a:endParaRPr>
                    </a:p>
                  </a:txBody>
                  <a:tcPr marL="38099" marR="38099" marT="38099" marB="38099"/>
                </a:tc>
                <a:extLst>
                  <a:ext uri="{0D108BD9-81ED-4DB2-BD59-A6C34878D82A}">
                    <a16:rowId xmlns:a16="http://schemas.microsoft.com/office/drawing/2014/main" val="3597867258"/>
                  </a:ext>
                </a:extLst>
              </a:tr>
              <a:tr h="416568">
                <a:tc>
                  <a:txBody>
                    <a:bodyPr/>
                    <a:lstStyle/>
                    <a:p>
                      <a:pPr marL="0" marR="0" algn="ctr">
                        <a:lnSpc>
                          <a:spcPct val="115000"/>
                        </a:lnSpc>
                        <a:spcBef>
                          <a:spcPts val="0"/>
                        </a:spcBef>
                        <a:spcAft>
                          <a:spcPts val="0"/>
                        </a:spcAft>
                      </a:pPr>
                      <a:r>
                        <a:rPr lang="en-US" sz="2000">
                          <a:effectLst/>
                          <a:highlight>
                            <a:srgbClr val="FFFFFF"/>
                          </a:highlight>
                        </a:rPr>
                        <a:t>M2</a:t>
                      </a:r>
                      <a:endParaRPr lang="en-US" sz="2000">
                        <a:solidFill>
                          <a:srgbClr val="000000"/>
                        </a:solidFill>
                        <a:effectLst/>
                        <a:latin typeface="Calibri" panose="020F0502020204030204" pitchFamily="34" charset="0"/>
                        <a:ea typeface="Calibri" panose="020F0502020204030204" pitchFamily="34" charset="0"/>
                        <a:cs typeface="Latha"/>
                      </a:endParaRPr>
                    </a:p>
                  </a:txBody>
                  <a:tcPr marL="38099" marR="38099" marT="38099" marB="38099"/>
                </a:tc>
                <a:tc>
                  <a:txBody>
                    <a:bodyPr/>
                    <a:lstStyle/>
                    <a:p>
                      <a:pPr marL="0" marR="0">
                        <a:lnSpc>
                          <a:spcPct val="115000"/>
                        </a:lnSpc>
                        <a:spcBef>
                          <a:spcPts val="0"/>
                        </a:spcBef>
                        <a:spcAft>
                          <a:spcPts val="0"/>
                        </a:spcAft>
                      </a:pPr>
                      <a:r>
                        <a:rPr lang="en-US" sz="2000">
                          <a:effectLst/>
                        </a:rPr>
                        <a:t>Foundation for Forensics       </a:t>
                      </a:r>
                      <a:endParaRPr lang="en-US" sz="2000">
                        <a:solidFill>
                          <a:srgbClr val="000000"/>
                        </a:solidFill>
                        <a:effectLst/>
                        <a:latin typeface="Calibri" panose="020F0502020204030204" pitchFamily="34" charset="0"/>
                        <a:ea typeface="Calibri" panose="020F0502020204030204" pitchFamily="34" charset="0"/>
                        <a:cs typeface="Latha"/>
                      </a:endParaRPr>
                    </a:p>
                  </a:txBody>
                  <a:tcPr marL="38099" marR="38099" marT="38099" marB="38099" anchor="ctr"/>
                </a:tc>
                <a:extLst>
                  <a:ext uri="{0D108BD9-81ED-4DB2-BD59-A6C34878D82A}">
                    <a16:rowId xmlns:a16="http://schemas.microsoft.com/office/drawing/2014/main" val="2904714767"/>
                  </a:ext>
                </a:extLst>
              </a:tr>
              <a:tr h="391086">
                <a:tc>
                  <a:txBody>
                    <a:bodyPr/>
                    <a:lstStyle/>
                    <a:p>
                      <a:pPr marL="0" marR="0" algn="ctr">
                        <a:lnSpc>
                          <a:spcPct val="115000"/>
                        </a:lnSpc>
                        <a:spcBef>
                          <a:spcPts val="0"/>
                        </a:spcBef>
                        <a:spcAft>
                          <a:spcPts val="0"/>
                        </a:spcAft>
                      </a:pPr>
                      <a:r>
                        <a:rPr lang="en-US" sz="2000">
                          <a:effectLst/>
                          <a:highlight>
                            <a:srgbClr val="FFFFFF"/>
                          </a:highlight>
                        </a:rPr>
                        <a:t>M3</a:t>
                      </a:r>
                      <a:endParaRPr lang="en-US" sz="2000">
                        <a:solidFill>
                          <a:srgbClr val="000000"/>
                        </a:solidFill>
                        <a:effectLst/>
                        <a:latin typeface="Calibri" panose="020F0502020204030204" pitchFamily="34" charset="0"/>
                        <a:ea typeface="Calibri" panose="020F0502020204030204" pitchFamily="34" charset="0"/>
                        <a:cs typeface="Latha"/>
                      </a:endParaRPr>
                    </a:p>
                  </a:txBody>
                  <a:tcPr marL="38099" marR="38099" marT="38099" marB="38099"/>
                </a:tc>
                <a:tc>
                  <a:txBody>
                    <a:bodyPr/>
                    <a:lstStyle/>
                    <a:p>
                      <a:pPr marL="0" marR="0">
                        <a:lnSpc>
                          <a:spcPct val="115000"/>
                        </a:lnSpc>
                        <a:spcBef>
                          <a:spcPts val="0"/>
                        </a:spcBef>
                        <a:spcAft>
                          <a:spcPts val="1000"/>
                        </a:spcAft>
                      </a:pPr>
                      <a:r>
                        <a:rPr lang="en-US" sz="2000">
                          <a:effectLst/>
                        </a:rPr>
                        <a:t>Computer Crime and Identity Theft/Fraud   </a:t>
                      </a:r>
                      <a:endParaRPr lang="en-US" sz="2000">
                        <a:solidFill>
                          <a:srgbClr val="000000"/>
                        </a:solidFill>
                        <a:effectLst/>
                        <a:latin typeface="Calibri" panose="020F0502020204030204" pitchFamily="34" charset="0"/>
                        <a:ea typeface="Calibri" panose="020F0502020204030204" pitchFamily="34" charset="0"/>
                        <a:cs typeface="Latha"/>
                      </a:endParaRPr>
                    </a:p>
                  </a:txBody>
                  <a:tcPr marL="38099" marR="38099" marT="38099" marB="38099"/>
                </a:tc>
                <a:extLst>
                  <a:ext uri="{0D108BD9-81ED-4DB2-BD59-A6C34878D82A}">
                    <a16:rowId xmlns:a16="http://schemas.microsoft.com/office/drawing/2014/main" val="868568426"/>
                  </a:ext>
                </a:extLst>
              </a:tr>
              <a:tr h="391086">
                <a:tc>
                  <a:txBody>
                    <a:bodyPr/>
                    <a:lstStyle/>
                    <a:p>
                      <a:pPr marL="0" marR="0" algn="ctr">
                        <a:lnSpc>
                          <a:spcPct val="115000"/>
                        </a:lnSpc>
                        <a:spcBef>
                          <a:spcPts val="0"/>
                        </a:spcBef>
                        <a:spcAft>
                          <a:spcPts val="0"/>
                        </a:spcAft>
                      </a:pPr>
                      <a:r>
                        <a:rPr lang="en-US" sz="2000">
                          <a:effectLst/>
                          <a:highlight>
                            <a:srgbClr val="FFFFFF"/>
                          </a:highlight>
                        </a:rPr>
                        <a:t>M4</a:t>
                      </a:r>
                      <a:endParaRPr lang="en-US" sz="2000">
                        <a:solidFill>
                          <a:srgbClr val="000000"/>
                        </a:solidFill>
                        <a:effectLst/>
                        <a:latin typeface="Calibri" panose="020F0502020204030204" pitchFamily="34" charset="0"/>
                        <a:ea typeface="Calibri" panose="020F0502020204030204" pitchFamily="34" charset="0"/>
                        <a:cs typeface="Latha"/>
                      </a:endParaRPr>
                    </a:p>
                  </a:txBody>
                  <a:tcPr marL="38099" marR="38099" marT="38099" marB="38099"/>
                </a:tc>
                <a:tc>
                  <a:txBody>
                    <a:bodyPr/>
                    <a:lstStyle/>
                    <a:p>
                      <a:pPr marL="0" marR="0">
                        <a:lnSpc>
                          <a:spcPct val="115000"/>
                        </a:lnSpc>
                        <a:spcBef>
                          <a:spcPts val="0"/>
                        </a:spcBef>
                        <a:spcAft>
                          <a:spcPts val="1000"/>
                        </a:spcAft>
                      </a:pPr>
                      <a:r>
                        <a:rPr lang="en-US" sz="2000">
                          <a:effectLst/>
                        </a:rPr>
                        <a:t>Digital Forensic Process, Analysis and Validation    </a:t>
                      </a:r>
                      <a:endParaRPr lang="en-US" sz="2000">
                        <a:solidFill>
                          <a:srgbClr val="000000"/>
                        </a:solidFill>
                        <a:effectLst/>
                        <a:latin typeface="Calibri" panose="020F0502020204030204" pitchFamily="34" charset="0"/>
                        <a:ea typeface="Calibri" panose="020F0502020204030204" pitchFamily="34" charset="0"/>
                        <a:cs typeface="Latha"/>
                      </a:endParaRPr>
                    </a:p>
                  </a:txBody>
                  <a:tcPr marL="38099" marR="38099" marT="38099" marB="38099"/>
                </a:tc>
                <a:extLst>
                  <a:ext uri="{0D108BD9-81ED-4DB2-BD59-A6C34878D82A}">
                    <a16:rowId xmlns:a16="http://schemas.microsoft.com/office/drawing/2014/main" val="4115558096"/>
                  </a:ext>
                </a:extLst>
              </a:tr>
              <a:tr h="391086">
                <a:tc>
                  <a:txBody>
                    <a:bodyPr/>
                    <a:lstStyle/>
                    <a:p>
                      <a:pPr marL="0" marR="0" algn="ctr">
                        <a:lnSpc>
                          <a:spcPct val="115000"/>
                        </a:lnSpc>
                        <a:spcBef>
                          <a:spcPts val="0"/>
                        </a:spcBef>
                        <a:spcAft>
                          <a:spcPts val="0"/>
                        </a:spcAft>
                      </a:pPr>
                      <a:r>
                        <a:rPr lang="en-US" sz="2000">
                          <a:effectLst/>
                          <a:highlight>
                            <a:srgbClr val="FFFFFF"/>
                          </a:highlight>
                        </a:rPr>
                        <a:t>M5</a:t>
                      </a:r>
                      <a:endParaRPr lang="en-US" sz="2000">
                        <a:solidFill>
                          <a:srgbClr val="000000"/>
                        </a:solidFill>
                        <a:effectLst/>
                        <a:latin typeface="Calibri" panose="020F0502020204030204" pitchFamily="34" charset="0"/>
                        <a:ea typeface="Calibri" panose="020F0502020204030204" pitchFamily="34" charset="0"/>
                        <a:cs typeface="Latha"/>
                      </a:endParaRPr>
                    </a:p>
                  </a:txBody>
                  <a:tcPr marL="38099" marR="38099" marT="38099" marB="38099"/>
                </a:tc>
                <a:tc>
                  <a:txBody>
                    <a:bodyPr/>
                    <a:lstStyle/>
                    <a:p>
                      <a:pPr marL="0" marR="0">
                        <a:lnSpc>
                          <a:spcPct val="115000"/>
                        </a:lnSpc>
                        <a:spcBef>
                          <a:spcPts val="0"/>
                        </a:spcBef>
                        <a:spcAft>
                          <a:spcPts val="1000"/>
                        </a:spcAft>
                      </a:pPr>
                      <a:r>
                        <a:rPr lang="en-US" sz="2000">
                          <a:effectLst/>
                        </a:rPr>
                        <a:t>Disk Structures (File Systems) and Data-hiding techniques</a:t>
                      </a:r>
                      <a:endParaRPr lang="en-US" sz="2000">
                        <a:solidFill>
                          <a:srgbClr val="000000"/>
                        </a:solidFill>
                        <a:effectLst/>
                        <a:latin typeface="Calibri" panose="020F0502020204030204" pitchFamily="34" charset="0"/>
                        <a:ea typeface="Calibri" panose="020F0502020204030204" pitchFamily="34" charset="0"/>
                        <a:cs typeface="Latha"/>
                      </a:endParaRPr>
                    </a:p>
                  </a:txBody>
                  <a:tcPr marL="38099" marR="38099" marT="38099" marB="38099"/>
                </a:tc>
                <a:extLst>
                  <a:ext uri="{0D108BD9-81ED-4DB2-BD59-A6C34878D82A}">
                    <a16:rowId xmlns:a16="http://schemas.microsoft.com/office/drawing/2014/main" val="1166094574"/>
                  </a:ext>
                </a:extLst>
              </a:tr>
              <a:tr h="391086">
                <a:tc>
                  <a:txBody>
                    <a:bodyPr/>
                    <a:lstStyle/>
                    <a:p>
                      <a:pPr marL="0" marR="0" algn="ctr">
                        <a:lnSpc>
                          <a:spcPct val="115000"/>
                        </a:lnSpc>
                        <a:spcBef>
                          <a:spcPts val="0"/>
                        </a:spcBef>
                        <a:spcAft>
                          <a:spcPts val="0"/>
                        </a:spcAft>
                      </a:pPr>
                      <a:r>
                        <a:rPr lang="en-US" sz="2000">
                          <a:effectLst/>
                          <a:highlight>
                            <a:srgbClr val="FFFFFF"/>
                          </a:highlight>
                        </a:rPr>
                        <a:t>M6</a:t>
                      </a:r>
                      <a:endParaRPr lang="en-US" sz="2000">
                        <a:solidFill>
                          <a:srgbClr val="000000"/>
                        </a:solidFill>
                        <a:effectLst/>
                        <a:latin typeface="Calibri" panose="020F0502020204030204" pitchFamily="34" charset="0"/>
                        <a:ea typeface="Calibri" panose="020F0502020204030204" pitchFamily="34" charset="0"/>
                        <a:cs typeface="Latha"/>
                      </a:endParaRPr>
                    </a:p>
                  </a:txBody>
                  <a:tcPr marL="38099" marR="38099" marT="38099" marB="38099"/>
                </a:tc>
                <a:tc>
                  <a:txBody>
                    <a:bodyPr/>
                    <a:lstStyle/>
                    <a:p>
                      <a:pPr marL="0" marR="0">
                        <a:lnSpc>
                          <a:spcPct val="115000"/>
                        </a:lnSpc>
                        <a:spcBef>
                          <a:spcPts val="0"/>
                        </a:spcBef>
                        <a:spcAft>
                          <a:spcPts val="1000"/>
                        </a:spcAft>
                      </a:pPr>
                      <a:r>
                        <a:rPr lang="en-US" sz="2000" dirty="0">
                          <a:effectLst/>
                        </a:rPr>
                        <a:t>Network and Cloud Forensics; Mobile Device and Security</a:t>
                      </a:r>
                      <a:endParaRPr lang="en-US" sz="2000" dirty="0">
                        <a:solidFill>
                          <a:srgbClr val="000000"/>
                        </a:solidFill>
                        <a:effectLst/>
                        <a:latin typeface="Calibri" panose="020F0502020204030204" pitchFamily="34" charset="0"/>
                        <a:ea typeface="Calibri" panose="020F0502020204030204" pitchFamily="34" charset="0"/>
                        <a:cs typeface="Latha"/>
                      </a:endParaRPr>
                    </a:p>
                  </a:txBody>
                  <a:tcPr marL="38099" marR="38099" marT="38099" marB="38099"/>
                </a:tc>
                <a:extLst>
                  <a:ext uri="{0D108BD9-81ED-4DB2-BD59-A6C34878D82A}">
                    <a16:rowId xmlns:a16="http://schemas.microsoft.com/office/drawing/2014/main" val="1284138981"/>
                  </a:ext>
                </a:extLst>
              </a:tr>
              <a:tr h="391086">
                <a:tc>
                  <a:txBody>
                    <a:bodyPr/>
                    <a:lstStyle/>
                    <a:p>
                      <a:pPr marL="0" marR="0" algn="ctr">
                        <a:lnSpc>
                          <a:spcPct val="115000"/>
                        </a:lnSpc>
                        <a:spcBef>
                          <a:spcPts val="0"/>
                        </a:spcBef>
                        <a:spcAft>
                          <a:spcPts val="0"/>
                        </a:spcAft>
                      </a:pPr>
                      <a:r>
                        <a:rPr lang="en-US" sz="2000">
                          <a:effectLst/>
                          <a:highlight>
                            <a:srgbClr val="FFFFFF"/>
                          </a:highlight>
                        </a:rPr>
                        <a:t>M7</a:t>
                      </a:r>
                      <a:endParaRPr lang="en-US" sz="2000">
                        <a:solidFill>
                          <a:srgbClr val="000000"/>
                        </a:solidFill>
                        <a:effectLst/>
                        <a:latin typeface="Calibri" panose="020F0502020204030204" pitchFamily="34" charset="0"/>
                        <a:ea typeface="Calibri" panose="020F0502020204030204" pitchFamily="34" charset="0"/>
                        <a:cs typeface="Latha"/>
                      </a:endParaRPr>
                    </a:p>
                  </a:txBody>
                  <a:tcPr marL="38099" marR="38099" marT="38099" marB="38099"/>
                </a:tc>
                <a:tc>
                  <a:txBody>
                    <a:bodyPr/>
                    <a:lstStyle/>
                    <a:p>
                      <a:pPr marL="0" marR="0">
                        <a:lnSpc>
                          <a:spcPct val="115000"/>
                        </a:lnSpc>
                        <a:spcBef>
                          <a:spcPts val="0"/>
                        </a:spcBef>
                        <a:spcAft>
                          <a:spcPts val="0"/>
                        </a:spcAft>
                      </a:pPr>
                      <a:r>
                        <a:rPr lang="en-US" sz="2000">
                          <a:effectLst/>
                        </a:rPr>
                        <a:t>Digital Forensic Tools and Labs  </a:t>
                      </a:r>
                      <a:endParaRPr lang="en-US" sz="2000">
                        <a:solidFill>
                          <a:srgbClr val="000000"/>
                        </a:solidFill>
                        <a:effectLst/>
                        <a:latin typeface="Calibri" panose="020F0502020204030204" pitchFamily="34" charset="0"/>
                        <a:ea typeface="Calibri" panose="020F0502020204030204" pitchFamily="34" charset="0"/>
                        <a:cs typeface="Latha"/>
                      </a:endParaRPr>
                    </a:p>
                  </a:txBody>
                  <a:tcPr marL="38099" marR="38099" marT="38099" marB="38099" anchor="ctr"/>
                </a:tc>
                <a:extLst>
                  <a:ext uri="{0D108BD9-81ED-4DB2-BD59-A6C34878D82A}">
                    <a16:rowId xmlns:a16="http://schemas.microsoft.com/office/drawing/2014/main" val="3702229348"/>
                  </a:ext>
                </a:extLst>
              </a:tr>
              <a:tr h="391086">
                <a:tc>
                  <a:txBody>
                    <a:bodyPr/>
                    <a:lstStyle/>
                    <a:p>
                      <a:pPr marL="0" marR="0" algn="ctr">
                        <a:lnSpc>
                          <a:spcPct val="115000"/>
                        </a:lnSpc>
                        <a:spcBef>
                          <a:spcPts val="0"/>
                        </a:spcBef>
                        <a:spcAft>
                          <a:spcPts val="0"/>
                        </a:spcAft>
                      </a:pPr>
                      <a:r>
                        <a:rPr lang="en-US" sz="2000">
                          <a:effectLst/>
                          <a:highlight>
                            <a:srgbClr val="FFFFFF"/>
                          </a:highlight>
                        </a:rPr>
                        <a:t>M8</a:t>
                      </a:r>
                      <a:endParaRPr lang="en-US" sz="2000">
                        <a:solidFill>
                          <a:srgbClr val="000000"/>
                        </a:solidFill>
                        <a:effectLst/>
                        <a:latin typeface="Calibri" panose="020F0502020204030204" pitchFamily="34" charset="0"/>
                        <a:ea typeface="Calibri" panose="020F0502020204030204" pitchFamily="34" charset="0"/>
                        <a:cs typeface="Latha"/>
                      </a:endParaRPr>
                    </a:p>
                  </a:txBody>
                  <a:tcPr marL="38099" marR="38099" marT="38099" marB="38099"/>
                </a:tc>
                <a:tc>
                  <a:txBody>
                    <a:bodyPr/>
                    <a:lstStyle/>
                    <a:p>
                      <a:pPr marL="0" marR="0">
                        <a:lnSpc>
                          <a:spcPct val="115000"/>
                        </a:lnSpc>
                        <a:spcBef>
                          <a:spcPts val="0"/>
                        </a:spcBef>
                        <a:spcAft>
                          <a:spcPts val="1000"/>
                        </a:spcAft>
                      </a:pPr>
                      <a:r>
                        <a:rPr lang="en-US" sz="2000" dirty="0">
                          <a:effectLst/>
                        </a:rPr>
                        <a:t>Organizations and Cyber Crime, Criminology and Organized Crime      </a:t>
                      </a:r>
                      <a:endParaRPr lang="en-US" sz="2000" dirty="0">
                        <a:solidFill>
                          <a:srgbClr val="000000"/>
                        </a:solidFill>
                        <a:effectLst/>
                        <a:latin typeface="Calibri" panose="020F0502020204030204" pitchFamily="34" charset="0"/>
                        <a:ea typeface="Calibri" panose="020F0502020204030204" pitchFamily="34" charset="0"/>
                        <a:cs typeface="Latha"/>
                      </a:endParaRPr>
                    </a:p>
                  </a:txBody>
                  <a:tcPr marL="38099" marR="38099" marT="38099" marB="38099"/>
                </a:tc>
                <a:extLst>
                  <a:ext uri="{0D108BD9-81ED-4DB2-BD59-A6C34878D82A}">
                    <a16:rowId xmlns:a16="http://schemas.microsoft.com/office/drawing/2014/main" val="2191048967"/>
                  </a:ext>
                </a:extLst>
              </a:tr>
              <a:tr h="391086">
                <a:tc>
                  <a:txBody>
                    <a:bodyPr/>
                    <a:lstStyle/>
                    <a:p>
                      <a:pPr marL="0" marR="0" algn="ctr">
                        <a:lnSpc>
                          <a:spcPct val="115000"/>
                        </a:lnSpc>
                        <a:spcBef>
                          <a:spcPts val="0"/>
                        </a:spcBef>
                        <a:spcAft>
                          <a:spcPts val="0"/>
                        </a:spcAft>
                      </a:pPr>
                      <a:r>
                        <a:rPr lang="en-US" sz="2000">
                          <a:effectLst/>
                          <a:highlight>
                            <a:srgbClr val="FFFFFF"/>
                          </a:highlight>
                        </a:rPr>
                        <a:t>M9</a:t>
                      </a:r>
                      <a:endParaRPr lang="en-US" sz="2000">
                        <a:solidFill>
                          <a:srgbClr val="000000"/>
                        </a:solidFill>
                        <a:effectLst/>
                        <a:latin typeface="Calibri" panose="020F0502020204030204" pitchFamily="34" charset="0"/>
                        <a:ea typeface="Calibri" panose="020F0502020204030204" pitchFamily="34" charset="0"/>
                        <a:cs typeface="Latha"/>
                      </a:endParaRPr>
                    </a:p>
                  </a:txBody>
                  <a:tcPr marL="38099" marR="38099" marT="38099" marB="38099"/>
                </a:tc>
                <a:tc>
                  <a:txBody>
                    <a:bodyPr/>
                    <a:lstStyle/>
                    <a:p>
                      <a:pPr marL="0" marR="0">
                        <a:lnSpc>
                          <a:spcPct val="115000"/>
                        </a:lnSpc>
                        <a:spcBef>
                          <a:spcPts val="0"/>
                        </a:spcBef>
                        <a:spcAft>
                          <a:spcPts val="1000"/>
                        </a:spcAft>
                      </a:pPr>
                      <a:r>
                        <a:rPr lang="en-US" sz="2000">
                          <a:effectLst/>
                        </a:rPr>
                        <a:t>Investigating Internet Crime and E-Mail Crime  </a:t>
                      </a:r>
                      <a:endParaRPr lang="en-US" sz="2000">
                        <a:solidFill>
                          <a:srgbClr val="000000"/>
                        </a:solidFill>
                        <a:effectLst/>
                        <a:latin typeface="Calibri" panose="020F0502020204030204" pitchFamily="34" charset="0"/>
                        <a:ea typeface="Calibri" panose="020F0502020204030204" pitchFamily="34" charset="0"/>
                        <a:cs typeface="Latha"/>
                      </a:endParaRPr>
                    </a:p>
                  </a:txBody>
                  <a:tcPr marL="38099" marR="38099" marT="38099" marB="38099"/>
                </a:tc>
                <a:extLst>
                  <a:ext uri="{0D108BD9-81ED-4DB2-BD59-A6C34878D82A}">
                    <a16:rowId xmlns:a16="http://schemas.microsoft.com/office/drawing/2014/main" val="2769041274"/>
                  </a:ext>
                </a:extLst>
              </a:tr>
              <a:tr h="391086">
                <a:tc>
                  <a:txBody>
                    <a:bodyPr/>
                    <a:lstStyle/>
                    <a:p>
                      <a:pPr marL="0" marR="0" algn="ctr">
                        <a:lnSpc>
                          <a:spcPct val="115000"/>
                        </a:lnSpc>
                        <a:spcBef>
                          <a:spcPts val="0"/>
                        </a:spcBef>
                        <a:spcAft>
                          <a:spcPts val="0"/>
                        </a:spcAft>
                      </a:pPr>
                      <a:r>
                        <a:rPr lang="en-US" sz="2000">
                          <a:effectLst/>
                          <a:highlight>
                            <a:srgbClr val="FFFFFF"/>
                          </a:highlight>
                        </a:rPr>
                        <a:t>M10</a:t>
                      </a:r>
                      <a:endParaRPr lang="en-US" sz="2000">
                        <a:solidFill>
                          <a:srgbClr val="000000"/>
                        </a:solidFill>
                        <a:effectLst/>
                        <a:latin typeface="Calibri" panose="020F0502020204030204" pitchFamily="34" charset="0"/>
                        <a:ea typeface="Calibri" panose="020F0502020204030204" pitchFamily="34" charset="0"/>
                        <a:cs typeface="Latha"/>
                      </a:endParaRPr>
                    </a:p>
                  </a:txBody>
                  <a:tcPr marL="38099" marR="38099" marT="38099" marB="38099"/>
                </a:tc>
                <a:tc>
                  <a:txBody>
                    <a:bodyPr/>
                    <a:lstStyle/>
                    <a:p>
                      <a:pPr marL="0" marR="0">
                        <a:lnSpc>
                          <a:spcPct val="115000"/>
                        </a:lnSpc>
                        <a:spcBef>
                          <a:spcPts val="0"/>
                        </a:spcBef>
                        <a:spcAft>
                          <a:spcPts val="1000"/>
                        </a:spcAft>
                      </a:pPr>
                      <a:r>
                        <a:rPr lang="en-US" sz="2000">
                          <a:effectLst/>
                        </a:rPr>
                        <a:t>Cyberspace Infrastructure and Enterprise Security</a:t>
                      </a:r>
                      <a:endParaRPr lang="en-US" sz="2000">
                        <a:solidFill>
                          <a:srgbClr val="000000"/>
                        </a:solidFill>
                        <a:effectLst/>
                        <a:latin typeface="Calibri" panose="020F0502020204030204" pitchFamily="34" charset="0"/>
                        <a:ea typeface="Calibri" panose="020F0502020204030204" pitchFamily="34" charset="0"/>
                        <a:cs typeface="Latha"/>
                      </a:endParaRPr>
                    </a:p>
                  </a:txBody>
                  <a:tcPr marL="38099" marR="38099" marT="38099" marB="38099"/>
                </a:tc>
                <a:extLst>
                  <a:ext uri="{0D108BD9-81ED-4DB2-BD59-A6C34878D82A}">
                    <a16:rowId xmlns:a16="http://schemas.microsoft.com/office/drawing/2014/main" val="703446785"/>
                  </a:ext>
                </a:extLst>
              </a:tr>
              <a:tr h="391086">
                <a:tc>
                  <a:txBody>
                    <a:bodyPr/>
                    <a:lstStyle/>
                    <a:p>
                      <a:pPr marL="0" marR="0" algn="ctr">
                        <a:lnSpc>
                          <a:spcPct val="115000"/>
                        </a:lnSpc>
                        <a:spcBef>
                          <a:spcPts val="0"/>
                        </a:spcBef>
                        <a:spcAft>
                          <a:spcPts val="0"/>
                        </a:spcAft>
                      </a:pPr>
                      <a:r>
                        <a:rPr lang="en-US" sz="2000">
                          <a:effectLst/>
                          <a:highlight>
                            <a:srgbClr val="FFFFFF"/>
                          </a:highlight>
                        </a:rPr>
                        <a:t>M11</a:t>
                      </a:r>
                      <a:endParaRPr lang="en-US" sz="2000">
                        <a:solidFill>
                          <a:srgbClr val="000000"/>
                        </a:solidFill>
                        <a:effectLst/>
                        <a:latin typeface="Calibri" panose="020F0502020204030204" pitchFamily="34" charset="0"/>
                        <a:ea typeface="Calibri" panose="020F0502020204030204" pitchFamily="34" charset="0"/>
                        <a:cs typeface="Latha"/>
                      </a:endParaRPr>
                    </a:p>
                  </a:txBody>
                  <a:tcPr marL="38099" marR="38099" marT="38099" marB="38099"/>
                </a:tc>
                <a:tc>
                  <a:txBody>
                    <a:bodyPr/>
                    <a:lstStyle/>
                    <a:p>
                      <a:pPr marL="0" marR="0">
                        <a:lnSpc>
                          <a:spcPct val="115000"/>
                        </a:lnSpc>
                        <a:spcBef>
                          <a:spcPts val="0"/>
                        </a:spcBef>
                        <a:spcAft>
                          <a:spcPts val="1000"/>
                        </a:spcAft>
                      </a:pPr>
                      <a:r>
                        <a:rPr lang="en-US" sz="2000">
                          <a:effectLst/>
                        </a:rPr>
                        <a:t>Incident Detection and Characterization</a:t>
                      </a:r>
                      <a:endParaRPr lang="en-US" sz="2000">
                        <a:solidFill>
                          <a:srgbClr val="000000"/>
                        </a:solidFill>
                        <a:effectLst/>
                        <a:latin typeface="Calibri" panose="020F0502020204030204" pitchFamily="34" charset="0"/>
                        <a:ea typeface="Calibri" panose="020F0502020204030204" pitchFamily="34" charset="0"/>
                        <a:cs typeface="Latha"/>
                      </a:endParaRPr>
                    </a:p>
                  </a:txBody>
                  <a:tcPr marL="38099" marR="38099" marT="38099" marB="38099"/>
                </a:tc>
                <a:extLst>
                  <a:ext uri="{0D108BD9-81ED-4DB2-BD59-A6C34878D82A}">
                    <a16:rowId xmlns:a16="http://schemas.microsoft.com/office/drawing/2014/main" val="813303122"/>
                  </a:ext>
                </a:extLst>
              </a:tr>
              <a:tr h="391086">
                <a:tc>
                  <a:txBody>
                    <a:bodyPr/>
                    <a:lstStyle/>
                    <a:p>
                      <a:pPr marL="0" marR="0" algn="ctr">
                        <a:lnSpc>
                          <a:spcPct val="115000"/>
                        </a:lnSpc>
                        <a:spcBef>
                          <a:spcPts val="0"/>
                        </a:spcBef>
                        <a:spcAft>
                          <a:spcPts val="0"/>
                        </a:spcAft>
                      </a:pPr>
                      <a:r>
                        <a:rPr lang="en-US" sz="2000">
                          <a:effectLst/>
                          <a:highlight>
                            <a:srgbClr val="FFFFFF"/>
                          </a:highlight>
                        </a:rPr>
                        <a:t>M12</a:t>
                      </a:r>
                      <a:endParaRPr lang="en-US" sz="2000">
                        <a:solidFill>
                          <a:srgbClr val="000000"/>
                        </a:solidFill>
                        <a:effectLst/>
                        <a:latin typeface="Calibri" panose="020F0502020204030204" pitchFamily="34" charset="0"/>
                        <a:ea typeface="Calibri" panose="020F0502020204030204" pitchFamily="34" charset="0"/>
                        <a:cs typeface="Latha"/>
                      </a:endParaRPr>
                    </a:p>
                  </a:txBody>
                  <a:tcPr marL="38099" marR="38099" marT="38099" marB="38099"/>
                </a:tc>
                <a:tc>
                  <a:txBody>
                    <a:bodyPr/>
                    <a:lstStyle/>
                    <a:p>
                      <a:pPr marL="0" marR="0">
                        <a:lnSpc>
                          <a:spcPct val="115000"/>
                        </a:lnSpc>
                        <a:spcBef>
                          <a:spcPts val="0"/>
                        </a:spcBef>
                        <a:spcAft>
                          <a:spcPts val="1000"/>
                        </a:spcAft>
                      </a:pPr>
                      <a:r>
                        <a:rPr lang="en-US" sz="2000">
                          <a:effectLst/>
                        </a:rPr>
                        <a:t>Incident Response and software Tools</a:t>
                      </a:r>
                      <a:endParaRPr lang="en-US" sz="2000">
                        <a:solidFill>
                          <a:srgbClr val="000000"/>
                        </a:solidFill>
                        <a:effectLst/>
                        <a:latin typeface="Calibri" panose="020F0502020204030204" pitchFamily="34" charset="0"/>
                        <a:ea typeface="Calibri" panose="020F0502020204030204" pitchFamily="34" charset="0"/>
                        <a:cs typeface="Latha"/>
                      </a:endParaRPr>
                    </a:p>
                  </a:txBody>
                  <a:tcPr marL="38099" marR="38099" marT="38099" marB="38099"/>
                </a:tc>
                <a:extLst>
                  <a:ext uri="{0D108BD9-81ED-4DB2-BD59-A6C34878D82A}">
                    <a16:rowId xmlns:a16="http://schemas.microsoft.com/office/drawing/2014/main" val="489850808"/>
                  </a:ext>
                </a:extLst>
              </a:tr>
              <a:tr h="391086">
                <a:tc>
                  <a:txBody>
                    <a:bodyPr/>
                    <a:lstStyle/>
                    <a:p>
                      <a:pPr marL="0" marR="0" algn="ctr">
                        <a:lnSpc>
                          <a:spcPct val="115000"/>
                        </a:lnSpc>
                        <a:spcBef>
                          <a:spcPts val="0"/>
                        </a:spcBef>
                        <a:spcAft>
                          <a:spcPts val="0"/>
                        </a:spcAft>
                      </a:pPr>
                      <a:r>
                        <a:rPr lang="en-US" sz="2000">
                          <a:effectLst/>
                          <a:highlight>
                            <a:srgbClr val="FFFFFF"/>
                          </a:highlight>
                        </a:rPr>
                        <a:t>M13</a:t>
                      </a:r>
                      <a:endParaRPr lang="en-US" sz="2000">
                        <a:solidFill>
                          <a:srgbClr val="000000"/>
                        </a:solidFill>
                        <a:effectLst/>
                        <a:latin typeface="Calibri" panose="020F0502020204030204" pitchFamily="34" charset="0"/>
                        <a:ea typeface="Calibri" panose="020F0502020204030204" pitchFamily="34" charset="0"/>
                        <a:cs typeface="Latha"/>
                      </a:endParaRPr>
                    </a:p>
                  </a:txBody>
                  <a:tcPr marL="38099" marR="38099" marT="38099" marB="38099"/>
                </a:tc>
                <a:tc>
                  <a:txBody>
                    <a:bodyPr/>
                    <a:lstStyle/>
                    <a:p>
                      <a:pPr marL="0" marR="0">
                        <a:lnSpc>
                          <a:spcPct val="115000"/>
                        </a:lnSpc>
                        <a:spcBef>
                          <a:spcPts val="0"/>
                        </a:spcBef>
                        <a:spcAft>
                          <a:spcPts val="1000"/>
                        </a:spcAft>
                      </a:pPr>
                      <a:r>
                        <a:rPr lang="en-US" sz="2000">
                          <a:effectLst/>
                        </a:rPr>
                        <a:t>Incident Report Writing</a:t>
                      </a:r>
                      <a:endParaRPr lang="en-US" sz="2000">
                        <a:solidFill>
                          <a:srgbClr val="000000"/>
                        </a:solidFill>
                        <a:effectLst/>
                        <a:latin typeface="Calibri" panose="020F0502020204030204" pitchFamily="34" charset="0"/>
                        <a:ea typeface="Calibri" panose="020F0502020204030204" pitchFamily="34" charset="0"/>
                        <a:cs typeface="Latha"/>
                      </a:endParaRPr>
                    </a:p>
                  </a:txBody>
                  <a:tcPr marL="38099" marR="38099" marT="38099" marB="38099"/>
                </a:tc>
                <a:extLst>
                  <a:ext uri="{0D108BD9-81ED-4DB2-BD59-A6C34878D82A}">
                    <a16:rowId xmlns:a16="http://schemas.microsoft.com/office/drawing/2014/main" val="3278394945"/>
                  </a:ext>
                </a:extLst>
              </a:tr>
              <a:tr h="391086">
                <a:tc>
                  <a:txBody>
                    <a:bodyPr/>
                    <a:lstStyle/>
                    <a:p>
                      <a:pPr marL="0" marR="0" algn="ctr">
                        <a:lnSpc>
                          <a:spcPct val="115000"/>
                        </a:lnSpc>
                        <a:spcBef>
                          <a:spcPts val="0"/>
                        </a:spcBef>
                        <a:spcAft>
                          <a:spcPts val="0"/>
                        </a:spcAft>
                      </a:pPr>
                      <a:r>
                        <a:rPr lang="en-US" sz="2000">
                          <a:effectLst/>
                          <a:highlight>
                            <a:srgbClr val="FFFFFF"/>
                          </a:highlight>
                        </a:rPr>
                        <a:t>M14</a:t>
                      </a:r>
                      <a:endParaRPr lang="en-US" sz="2000">
                        <a:solidFill>
                          <a:srgbClr val="000000"/>
                        </a:solidFill>
                        <a:effectLst/>
                        <a:latin typeface="Calibri" panose="020F0502020204030204" pitchFamily="34" charset="0"/>
                        <a:ea typeface="Calibri" panose="020F0502020204030204" pitchFamily="34" charset="0"/>
                        <a:cs typeface="Latha"/>
                      </a:endParaRPr>
                    </a:p>
                  </a:txBody>
                  <a:tcPr marL="38099" marR="38099" marT="38099" marB="38099"/>
                </a:tc>
                <a:tc>
                  <a:txBody>
                    <a:bodyPr/>
                    <a:lstStyle/>
                    <a:p>
                      <a:pPr marL="0" marR="0">
                        <a:lnSpc>
                          <a:spcPct val="115000"/>
                        </a:lnSpc>
                        <a:spcBef>
                          <a:spcPts val="0"/>
                        </a:spcBef>
                        <a:spcAft>
                          <a:spcPts val="1000"/>
                        </a:spcAft>
                      </a:pPr>
                      <a:r>
                        <a:rPr lang="en-US" sz="2000">
                          <a:effectLst/>
                        </a:rPr>
                        <a:t>Emerging Cybercrime Trends, Recommendations and Practical Issues</a:t>
                      </a:r>
                      <a:endParaRPr lang="en-US" sz="2000">
                        <a:solidFill>
                          <a:srgbClr val="000000"/>
                        </a:solidFill>
                        <a:effectLst/>
                        <a:latin typeface="Calibri" panose="020F0502020204030204" pitchFamily="34" charset="0"/>
                        <a:ea typeface="Calibri" panose="020F0502020204030204" pitchFamily="34" charset="0"/>
                        <a:cs typeface="Latha"/>
                      </a:endParaRPr>
                    </a:p>
                  </a:txBody>
                  <a:tcPr marL="38099" marR="38099" marT="38099" marB="38099"/>
                </a:tc>
                <a:extLst>
                  <a:ext uri="{0D108BD9-81ED-4DB2-BD59-A6C34878D82A}">
                    <a16:rowId xmlns:a16="http://schemas.microsoft.com/office/drawing/2014/main" val="3211281817"/>
                  </a:ext>
                </a:extLst>
              </a:tr>
              <a:tr h="391086">
                <a:tc>
                  <a:txBody>
                    <a:bodyPr/>
                    <a:lstStyle/>
                    <a:p>
                      <a:pPr marL="0" marR="0" algn="ctr">
                        <a:lnSpc>
                          <a:spcPct val="115000"/>
                        </a:lnSpc>
                        <a:spcBef>
                          <a:spcPts val="0"/>
                        </a:spcBef>
                        <a:spcAft>
                          <a:spcPts val="0"/>
                        </a:spcAft>
                      </a:pPr>
                      <a:r>
                        <a:rPr lang="en-US" sz="2000">
                          <a:effectLst/>
                          <a:highlight>
                            <a:srgbClr val="FFFFFF"/>
                          </a:highlight>
                        </a:rPr>
                        <a:t>M15</a:t>
                      </a:r>
                      <a:endParaRPr lang="en-US" sz="2000">
                        <a:solidFill>
                          <a:srgbClr val="000000"/>
                        </a:solidFill>
                        <a:effectLst/>
                        <a:latin typeface="Calibri" panose="020F0502020204030204" pitchFamily="34" charset="0"/>
                        <a:ea typeface="Calibri" panose="020F0502020204030204" pitchFamily="34" charset="0"/>
                        <a:cs typeface="Latha"/>
                      </a:endParaRPr>
                    </a:p>
                  </a:txBody>
                  <a:tcPr marL="38099" marR="38099" marT="38099" marB="38099"/>
                </a:tc>
                <a:tc>
                  <a:txBody>
                    <a:bodyPr/>
                    <a:lstStyle/>
                    <a:p>
                      <a:pPr marL="0" marR="0">
                        <a:lnSpc>
                          <a:spcPct val="115000"/>
                        </a:lnSpc>
                        <a:spcBef>
                          <a:spcPts val="0"/>
                        </a:spcBef>
                        <a:spcAft>
                          <a:spcPts val="1000"/>
                        </a:spcAft>
                      </a:pPr>
                      <a:r>
                        <a:rPr lang="en-US" sz="2000" dirty="0">
                          <a:effectLst/>
                        </a:rPr>
                        <a:t>Miscellaneous Topics</a:t>
                      </a:r>
                      <a:endParaRPr lang="en-US" sz="2000" dirty="0">
                        <a:solidFill>
                          <a:srgbClr val="000000"/>
                        </a:solidFill>
                        <a:effectLst/>
                        <a:latin typeface="Calibri" panose="020F0502020204030204" pitchFamily="34" charset="0"/>
                        <a:ea typeface="Calibri" panose="020F0502020204030204" pitchFamily="34" charset="0"/>
                        <a:cs typeface="Latha"/>
                      </a:endParaRPr>
                    </a:p>
                  </a:txBody>
                  <a:tcPr marL="38099" marR="38099" marT="38099" marB="38099"/>
                </a:tc>
                <a:extLst>
                  <a:ext uri="{0D108BD9-81ED-4DB2-BD59-A6C34878D82A}">
                    <a16:rowId xmlns:a16="http://schemas.microsoft.com/office/drawing/2014/main" val="14989764"/>
                  </a:ext>
                </a:extLst>
              </a:tr>
            </a:tbl>
          </a:graphicData>
        </a:graphic>
      </p:graphicFrame>
    </p:spTree>
    <p:extLst>
      <p:ext uri="{BB962C8B-B14F-4D97-AF65-F5344CB8AC3E}">
        <p14:creationId xmlns:p14="http://schemas.microsoft.com/office/powerpoint/2010/main" val="9775633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What made me here?</a:t>
            </a:r>
            <a:endParaRPr lang="en-US" dirty="0"/>
          </a:p>
        </p:txBody>
      </p:sp>
    </p:spTree>
    <p:extLst>
      <p:ext uri="{BB962C8B-B14F-4D97-AF65-F5344CB8AC3E}">
        <p14:creationId xmlns:p14="http://schemas.microsoft.com/office/powerpoint/2010/main" val="21442699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What is your commitment for this course</a:t>
            </a:r>
            <a:endParaRPr lang="en-US" dirty="0"/>
          </a:p>
        </p:txBody>
      </p:sp>
    </p:spTree>
    <p:extLst>
      <p:ext uri="{BB962C8B-B14F-4D97-AF65-F5344CB8AC3E}">
        <p14:creationId xmlns:p14="http://schemas.microsoft.com/office/powerpoint/2010/main" val="161522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a:t>
            </a:r>
            <a:r>
              <a:rPr lang="en-US" dirty="0" smtClean="0"/>
              <a:t>Outcomes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99532831"/>
              </p:ext>
            </p:extLst>
          </p:nvPr>
        </p:nvGraphicFramePr>
        <p:xfrm>
          <a:off x="678872" y="1596086"/>
          <a:ext cx="10674927" cy="5141150"/>
        </p:xfrm>
        <a:graphic>
          <a:graphicData uri="http://schemas.openxmlformats.org/drawingml/2006/table">
            <a:tbl>
              <a:tblPr>
                <a:tableStyleId>{5C22544A-7EE6-4342-B048-85BDC9FD1C3A}</a:tableStyleId>
              </a:tblPr>
              <a:tblGrid>
                <a:gridCol w="1167570">
                  <a:extLst>
                    <a:ext uri="{9D8B030D-6E8A-4147-A177-3AD203B41FA5}">
                      <a16:colId xmlns:a16="http://schemas.microsoft.com/office/drawing/2014/main" val="1489196998"/>
                    </a:ext>
                  </a:extLst>
                </a:gridCol>
                <a:gridCol w="9507357">
                  <a:extLst>
                    <a:ext uri="{9D8B030D-6E8A-4147-A177-3AD203B41FA5}">
                      <a16:colId xmlns:a16="http://schemas.microsoft.com/office/drawing/2014/main" val="3700140762"/>
                    </a:ext>
                  </a:extLst>
                </a:gridCol>
              </a:tblGrid>
              <a:tr h="564254">
                <a:tc>
                  <a:txBody>
                    <a:bodyPr/>
                    <a:lstStyle/>
                    <a:p>
                      <a:pPr marL="0" marR="0" algn="ctr">
                        <a:lnSpc>
                          <a:spcPct val="115000"/>
                        </a:lnSpc>
                        <a:spcBef>
                          <a:spcPts val="0"/>
                        </a:spcBef>
                        <a:spcAft>
                          <a:spcPts val="0"/>
                        </a:spcAft>
                      </a:pPr>
                      <a:endParaRPr lang="en-US" sz="2400" dirty="0">
                        <a:solidFill>
                          <a:srgbClr val="000000"/>
                        </a:solidFill>
                        <a:effectLst/>
                        <a:latin typeface="Calibri" panose="020F0502020204030204" pitchFamily="34" charset="0"/>
                        <a:ea typeface="Calibri" panose="020F0502020204030204" pitchFamily="34" charset="0"/>
                        <a:cs typeface="Latha"/>
                      </a:endParaRPr>
                    </a:p>
                  </a:txBody>
                  <a:tcPr marL="63500" marR="63500" marT="63500" marB="63500"/>
                </a:tc>
                <a:tc>
                  <a:txBody>
                    <a:bodyPr/>
                    <a:lstStyle/>
                    <a:p>
                      <a:pPr marL="0" marR="0">
                        <a:lnSpc>
                          <a:spcPct val="115000"/>
                        </a:lnSpc>
                        <a:spcBef>
                          <a:spcPts val="0"/>
                        </a:spcBef>
                        <a:spcAft>
                          <a:spcPts val="0"/>
                        </a:spcAft>
                      </a:pPr>
                      <a:endParaRPr lang="en-US" sz="2400" dirty="0">
                        <a:solidFill>
                          <a:srgbClr val="000000"/>
                        </a:solidFill>
                        <a:effectLst/>
                        <a:latin typeface="Calibri" panose="020F0502020204030204" pitchFamily="34" charset="0"/>
                        <a:ea typeface="Calibri" panose="020F0502020204030204" pitchFamily="34" charset="0"/>
                        <a:cs typeface="Latha"/>
                      </a:endParaRPr>
                    </a:p>
                  </a:txBody>
                  <a:tcPr marL="63500" marR="63500" marT="63500" marB="63500"/>
                </a:tc>
                <a:extLst>
                  <a:ext uri="{0D108BD9-81ED-4DB2-BD59-A6C34878D82A}">
                    <a16:rowId xmlns:a16="http://schemas.microsoft.com/office/drawing/2014/main" val="695146269"/>
                  </a:ext>
                </a:extLst>
              </a:tr>
              <a:tr h="928964">
                <a:tc>
                  <a:txBody>
                    <a:bodyPr/>
                    <a:lstStyle/>
                    <a:p>
                      <a:pPr marL="0" marR="0" algn="ctr">
                        <a:lnSpc>
                          <a:spcPct val="115000"/>
                        </a:lnSpc>
                        <a:spcBef>
                          <a:spcPts val="0"/>
                        </a:spcBef>
                        <a:spcAft>
                          <a:spcPts val="0"/>
                        </a:spcAft>
                      </a:pPr>
                      <a:r>
                        <a:rPr lang="en-US" sz="2400">
                          <a:effectLst/>
                        </a:rPr>
                        <a:t>LO1</a:t>
                      </a:r>
                      <a:endParaRPr lang="en-US" sz="2400">
                        <a:solidFill>
                          <a:srgbClr val="000000"/>
                        </a:solidFill>
                        <a:effectLst/>
                        <a:latin typeface="Calibri" panose="020F0502020204030204" pitchFamily="34" charset="0"/>
                        <a:ea typeface="Calibri" panose="020F0502020204030204" pitchFamily="34" charset="0"/>
                        <a:cs typeface="Latha"/>
                      </a:endParaRPr>
                    </a:p>
                  </a:txBody>
                  <a:tcPr marL="63500" marR="63500" marT="63500" marB="63500"/>
                </a:tc>
                <a:tc>
                  <a:txBody>
                    <a:bodyPr/>
                    <a:lstStyle/>
                    <a:p>
                      <a:pPr marL="0" marR="0">
                        <a:spcBef>
                          <a:spcPts val="0"/>
                        </a:spcBef>
                        <a:spcAft>
                          <a:spcPts val="0"/>
                        </a:spcAft>
                      </a:pPr>
                      <a:r>
                        <a:rPr lang="en-IN" sz="2400" dirty="0">
                          <a:effectLst/>
                        </a:rPr>
                        <a:t>Fundamental understanding and Information on Cyber Crimes, Digital Forensics </a:t>
                      </a:r>
                      <a:endParaRPr lang="en-US" sz="2400" dirty="0">
                        <a:effectLst/>
                      </a:endParaRPr>
                    </a:p>
                    <a:p>
                      <a:pPr marL="0" marR="83185">
                        <a:lnSpc>
                          <a:spcPct val="115000"/>
                        </a:lnSpc>
                        <a:spcBef>
                          <a:spcPts val="0"/>
                        </a:spcBef>
                        <a:spcAft>
                          <a:spcPts val="0"/>
                        </a:spcAft>
                      </a:pPr>
                      <a:r>
                        <a:rPr lang="en-IN" sz="2400" dirty="0">
                          <a:effectLst/>
                        </a:rPr>
                        <a:t> Objectives </a:t>
                      </a:r>
                      <a:r>
                        <a:rPr lang="en-US" sz="2400" dirty="0">
                          <a:effectLst/>
                        </a:rPr>
                        <a:t>and Incident Detection and Response Reports.</a:t>
                      </a:r>
                      <a:endParaRPr lang="en-US" sz="2400" dirty="0">
                        <a:solidFill>
                          <a:srgbClr val="000000"/>
                        </a:solidFill>
                        <a:effectLst/>
                        <a:latin typeface="Calibri" panose="020F0502020204030204" pitchFamily="34" charset="0"/>
                        <a:ea typeface="Calibri" panose="020F0502020204030204" pitchFamily="34" charset="0"/>
                        <a:cs typeface="Latha"/>
                      </a:endParaRPr>
                    </a:p>
                  </a:txBody>
                  <a:tcPr marL="63500" marR="63500" marT="63500" marB="63500"/>
                </a:tc>
                <a:extLst>
                  <a:ext uri="{0D108BD9-81ED-4DB2-BD59-A6C34878D82A}">
                    <a16:rowId xmlns:a16="http://schemas.microsoft.com/office/drawing/2014/main" val="1348193184"/>
                  </a:ext>
                </a:extLst>
              </a:tr>
              <a:tr h="979141">
                <a:tc>
                  <a:txBody>
                    <a:bodyPr/>
                    <a:lstStyle/>
                    <a:p>
                      <a:pPr marL="0" marR="0" algn="ctr">
                        <a:lnSpc>
                          <a:spcPct val="115000"/>
                        </a:lnSpc>
                        <a:spcBef>
                          <a:spcPts val="0"/>
                        </a:spcBef>
                        <a:spcAft>
                          <a:spcPts val="0"/>
                        </a:spcAft>
                      </a:pPr>
                      <a:r>
                        <a:rPr lang="en-US" sz="2400">
                          <a:effectLst/>
                        </a:rPr>
                        <a:t>LO2</a:t>
                      </a:r>
                      <a:endParaRPr lang="en-US" sz="2400">
                        <a:solidFill>
                          <a:srgbClr val="000000"/>
                        </a:solidFill>
                        <a:effectLst/>
                        <a:latin typeface="Calibri" panose="020F0502020204030204" pitchFamily="34" charset="0"/>
                        <a:ea typeface="Calibri" panose="020F0502020204030204" pitchFamily="34" charset="0"/>
                        <a:cs typeface="Latha"/>
                      </a:endParaRPr>
                    </a:p>
                  </a:txBody>
                  <a:tcPr marL="63500" marR="63500" marT="63500" marB="63500"/>
                </a:tc>
                <a:tc>
                  <a:txBody>
                    <a:bodyPr/>
                    <a:lstStyle/>
                    <a:p>
                      <a:pPr marL="0" marR="0">
                        <a:lnSpc>
                          <a:spcPct val="115000"/>
                        </a:lnSpc>
                        <a:spcBef>
                          <a:spcPts val="0"/>
                        </a:spcBef>
                        <a:spcAft>
                          <a:spcPts val="0"/>
                        </a:spcAft>
                      </a:pPr>
                      <a:r>
                        <a:rPr lang="en-IN" sz="2400">
                          <a:effectLst/>
                        </a:rPr>
                        <a:t>Learn on how to prepare investigation on computer-related incidents or crimes and summarize</a:t>
                      </a:r>
                      <a:r>
                        <a:rPr lang="en-US" sz="2400">
                          <a:effectLst/>
                        </a:rPr>
                        <a:t>.</a:t>
                      </a:r>
                      <a:endParaRPr lang="en-US" sz="2400">
                        <a:solidFill>
                          <a:srgbClr val="000000"/>
                        </a:solidFill>
                        <a:effectLst/>
                        <a:latin typeface="Calibri" panose="020F0502020204030204" pitchFamily="34" charset="0"/>
                        <a:ea typeface="Calibri" panose="020F0502020204030204" pitchFamily="34" charset="0"/>
                        <a:cs typeface="Latha"/>
                      </a:endParaRPr>
                    </a:p>
                  </a:txBody>
                  <a:tcPr marL="63500" marR="63500" marT="63500" marB="63500"/>
                </a:tc>
                <a:extLst>
                  <a:ext uri="{0D108BD9-81ED-4DB2-BD59-A6C34878D82A}">
                    <a16:rowId xmlns:a16="http://schemas.microsoft.com/office/drawing/2014/main" val="1380785100"/>
                  </a:ext>
                </a:extLst>
              </a:tr>
              <a:tr h="979141">
                <a:tc>
                  <a:txBody>
                    <a:bodyPr/>
                    <a:lstStyle/>
                    <a:p>
                      <a:pPr marL="0" marR="0" algn="ctr">
                        <a:lnSpc>
                          <a:spcPct val="115000"/>
                        </a:lnSpc>
                        <a:spcBef>
                          <a:spcPts val="0"/>
                        </a:spcBef>
                        <a:spcAft>
                          <a:spcPts val="0"/>
                        </a:spcAft>
                      </a:pPr>
                      <a:r>
                        <a:rPr lang="en-US" sz="2400">
                          <a:effectLst/>
                        </a:rPr>
                        <a:t>LO3</a:t>
                      </a:r>
                      <a:endParaRPr lang="en-US" sz="2400">
                        <a:solidFill>
                          <a:srgbClr val="000000"/>
                        </a:solidFill>
                        <a:effectLst/>
                        <a:latin typeface="Calibri" panose="020F0502020204030204" pitchFamily="34" charset="0"/>
                        <a:ea typeface="Calibri" panose="020F0502020204030204" pitchFamily="34" charset="0"/>
                        <a:cs typeface="Latha"/>
                      </a:endParaRPr>
                    </a:p>
                  </a:txBody>
                  <a:tcPr marL="63500" marR="63500" marT="63500" marB="63500"/>
                </a:tc>
                <a:tc>
                  <a:txBody>
                    <a:bodyPr/>
                    <a:lstStyle/>
                    <a:p>
                      <a:pPr marL="0" marR="0">
                        <a:lnSpc>
                          <a:spcPct val="115000"/>
                        </a:lnSpc>
                        <a:spcBef>
                          <a:spcPts val="0"/>
                        </a:spcBef>
                        <a:spcAft>
                          <a:spcPts val="0"/>
                        </a:spcAft>
                      </a:pPr>
                      <a:r>
                        <a:rPr lang="en-US" sz="2400">
                          <a:effectLst/>
                        </a:rPr>
                        <a:t>Understand on </a:t>
                      </a:r>
                      <a:r>
                        <a:rPr lang="en-IN" sz="2400">
                          <a:effectLst/>
                        </a:rPr>
                        <a:t>digital forensics process, models and analysis by taking a systematic approach</a:t>
                      </a:r>
                      <a:endParaRPr lang="en-US" sz="2400">
                        <a:solidFill>
                          <a:srgbClr val="000000"/>
                        </a:solidFill>
                        <a:effectLst/>
                        <a:latin typeface="Calibri" panose="020F0502020204030204" pitchFamily="34" charset="0"/>
                        <a:ea typeface="Calibri" panose="020F0502020204030204" pitchFamily="34" charset="0"/>
                        <a:cs typeface="Latha"/>
                      </a:endParaRPr>
                    </a:p>
                  </a:txBody>
                  <a:tcPr marL="63500" marR="63500" marT="63500" marB="63500"/>
                </a:tc>
                <a:extLst>
                  <a:ext uri="{0D108BD9-81ED-4DB2-BD59-A6C34878D82A}">
                    <a16:rowId xmlns:a16="http://schemas.microsoft.com/office/drawing/2014/main" val="3093060609"/>
                  </a:ext>
                </a:extLst>
              </a:tr>
              <a:tr h="979141">
                <a:tc>
                  <a:txBody>
                    <a:bodyPr/>
                    <a:lstStyle/>
                    <a:p>
                      <a:pPr marL="0" marR="0" algn="ctr">
                        <a:lnSpc>
                          <a:spcPct val="115000"/>
                        </a:lnSpc>
                        <a:spcBef>
                          <a:spcPts val="0"/>
                        </a:spcBef>
                        <a:spcAft>
                          <a:spcPts val="0"/>
                        </a:spcAft>
                      </a:pPr>
                      <a:r>
                        <a:rPr lang="en-US" sz="2400">
                          <a:effectLst/>
                        </a:rPr>
                        <a:t>LO4</a:t>
                      </a:r>
                      <a:endParaRPr lang="en-US" sz="2400">
                        <a:solidFill>
                          <a:srgbClr val="000000"/>
                        </a:solidFill>
                        <a:effectLst/>
                        <a:latin typeface="Calibri" panose="020F0502020204030204" pitchFamily="34" charset="0"/>
                        <a:ea typeface="Calibri" panose="020F0502020204030204" pitchFamily="34" charset="0"/>
                        <a:cs typeface="Latha"/>
                      </a:endParaRPr>
                    </a:p>
                  </a:txBody>
                  <a:tcPr marL="63500" marR="63500" marT="63500" marB="63500"/>
                </a:tc>
                <a:tc>
                  <a:txBody>
                    <a:bodyPr/>
                    <a:lstStyle/>
                    <a:p>
                      <a:pPr marL="0" marR="0">
                        <a:lnSpc>
                          <a:spcPct val="115000"/>
                        </a:lnSpc>
                        <a:spcBef>
                          <a:spcPts val="0"/>
                        </a:spcBef>
                        <a:spcAft>
                          <a:spcPts val="0"/>
                        </a:spcAft>
                      </a:pPr>
                      <a:r>
                        <a:rPr lang="en-IN" sz="2400" dirty="0">
                          <a:effectLst/>
                        </a:rPr>
                        <a:t>Explore on evaluating needs, validating and testing digital forensics tools, </a:t>
                      </a:r>
                      <a:r>
                        <a:rPr lang="en-US" sz="2400" dirty="0">
                          <a:effectLst/>
                        </a:rPr>
                        <a:t>Generating Incident Report Findings, and Emerging Cybercrime Trends and Issues</a:t>
                      </a:r>
                      <a:endParaRPr lang="en-US" sz="2400" dirty="0">
                        <a:solidFill>
                          <a:srgbClr val="000000"/>
                        </a:solidFill>
                        <a:effectLst/>
                        <a:latin typeface="Calibri" panose="020F0502020204030204" pitchFamily="34" charset="0"/>
                        <a:ea typeface="Calibri" panose="020F0502020204030204" pitchFamily="34" charset="0"/>
                        <a:cs typeface="Latha"/>
                      </a:endParaRPr>
                    </a:p>
                  </a:txBody>
                  <a:tcPr marL="63500" marR="63500" marT="63500" marB="63500"/>
                </a:tc>
                <a:extLst>
                  <a:ext uri="{0D108BD9-81ED-4DB2-BD59-A6C34878D82A}">
                    <a16:rowId xmlns:a16="http://schemas.microsoft.com/office/drawing/2014/main" val="1934345152"/>
                  </a:ext>
                </a:extLst>
              </a:tr>
            </a:tbl>
          </a:graphicData>
        </a:graphic>
      </p:graphicFrame>
    </p:spTree>
    <p:extLst>
      <p:ext uri="{BB962C8B-B14F-4D97-AF65-F5344CB8AC3E}">
        <p14:creationId xmlns:p14="http://schemas.microsoft.com/office/powerpoint/2010/main" val="14022491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things to achieve </a:t>
            </a:r>
            <a:endParaRPr lang="en-US" dirty="0"/>
          </a:p>
        </p:txBody>
      </p:sp>
      <p:sp>
        <p:nvSpPr>
          <p:cNvPr id="3" name="Content Placeholder 2"/>
          <p:cNvSpPr>
            <a:spLocks noGrp="1"/>
          </p:cNvSpPr>
          <p:nvPr>
            <p:ph idx="1"/>
          </p:nvPr>
        </p:nvSpPr>
        <p:spPr/>
        <p:txBody>
          <a:bodyPr/>
          <a:lstStyle/>
          <a:p>
            <a:r>
              <a:rPr lang="en-US" dirty="0" smtClean="0"/>
              <a:t>Mental strength</a:t>
            </a:r>
          </a:p>
          <a:p>
            <a:r>
              <a:rPr lang="en-US" dirty="0" smtClean="0"/>
              <a:t>Physical strength</a:t>
            </a:r>
          </a:p>
          <a:p>
            <a:r>
              <a:rPr lang="en-US" dirty="0" smtClean="0"/>
              <a:t>Do one Challenge early </a:t>
            </a:r>
          </a:p>
          <a:p>
            <a:r>
              <a:rPr lang="en-US" dirty="0" smtClean="0"/>
              <a:t>Proximity is power</a:t>
            </a:r>
          </a:p>
          <a:p>
            <a:r>
              <a:rPr lang="en-US" dirty="0" smtClean="0"/>
              <a:t>Giving is actual living</a:t>
            </a:r>
            <a:endParaRPr lang="en-US" dirty="0"/>
          </a:p>
        </p:txBody>
      </p:sp>
    </p:spTree>
    <p:extLst>
      <p:ext uri="{BB962C8B-B14F-4D97-AF65-F5344CB8AC3E}">
        <p14:creationId xmlns:p14="http://schemas.microsoft.com/office/powerpoint/2010/main" val="271361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objectives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50337192"/>
              </p:ext>
            </p:extLst>
          </p:nvPr>
        </p:nvGraphicFramePr>
        <p:xfrm>
          <a:off x="838200" y="2175911"/>
          <a:ext cx="10515600" cy="4261531"/>
        </p:xfrm>
        <a:graphic>
          <a:graphicData uri="http://schemas.openxmlformats.org/drawingml/2006/table">
            <a:tbl>
              <a:tblPr>
                <a:tableStyleId>{5C22544A-7EE6-4342-B048-85BDC9FD1C3A}</a:tableStyleId>
              </a:tblPr>
              <a:tblGrid>
                <a:gridCol w="1035129">
                  <a:extLst>
                    <a:ext uri="{9D8B030D-6E8A-4147-A177-3AD203B41FA5}">
                      <a16:colId xmlns:a16="http://schemas.microsoft.com/office/drawing/2014/main" val="2251842289"/>
                    </a:ext>
                  </a:extLst>
                </a:gridCol>
                <a:gridCol w="9480471">
                  <a:extLst>
                    <a:ext uri="{9D8B030D-6E8A-4147-A177-3AD203B41FA5}">
                      <a16:colId xmlns:a16="http://schemas.microsoft.com/office/drawing/2014/main" val="1123654106"/>
                    </a:ext>
                  </a:extLst>
                </a:gridCol>
              </a:tblGrid>
              <a:tr h="800883">
                <a:tc>
                  <a:txBody>
                    <a:bodyPr/>
                    <a:lstStyle/>
                    <a:p>
                      <a:pPr marL="0" marR="0">
                        <a:lnSpc>
                          <a:spcPct val="115000"/>
                        </a:lnSpc>
                        <a:spcBef>
                          <a:spcPts val="0"/>
                        </a:spcBef>
                        <a:spcAft>
                          <a:spcPts val="0"/>
                        </a:spcAft>
                      </a:pPr>
                      <a:endParaRPr lang="en-US" sz="2800" dirty="0">
                        <a:solidFill>
                          <a:srgbClr val="000000"/>
                        </a:solidFill>
                        <a:effectLst/>
                        <a:latin typeface="Calibri" panose="020F0502020204030204" pitchFamily="34" charset="0"/>
                        <a:ea typeface="Calibri" panose="020F0502020204030204" pitchFamily="34" charset="0"/>
                        <a:cs typeface="Latha"/>
                      </a:endParaRPr>
                    </a:p>
                  </a:txBody>
                  <a:tcPr marL="63500" marR="63500" marT="63500" marB="63500"/>
                </a:tc>
                <a:tc>
                  <a:txBody>
                    <a:bodyPr/>
                    <a:lstStyle/>
                    <a:p>
                      <a:pPr marL="0" marR="0">
                        <a:lnSpc>
                          <a:spcPct val="115000"/>
                        </a:lnSpc>
                        <a:spcBef>
                          <a:spcPts val="0"/>
                        </a:spcBef>
                        <a:spcAft>
                          <a:spcPts val="0"/>
                        </a:spcAft>
                      </a:pPr>
                      <a:endParaRPr lang="en-US" sz="2800" dirty="0">
                        <a:solidFill>
                          <a:srgbClr val="000000"/>
                        </a:solidFill>
                        <a:effectLst/>
                        <a:latin typeface="Calibri" panose="020F0502020204030204" pitchFamily="34" charset="0"/>
                        <a:ea typeface="Calibri" panose="020F0502020204030204" pitchFamily="34" charset="0"/>
                        <a:cs typeface="Latha"/>
                      </a:endParaRPr>
                    </a:p>
                  </a:txBody>
                  <a:tcPr marL="63500" marR="63500" marT="63500" marB="63500"/>
                </a:tc>
                <a:extLst>
                  <a:ext uri="{0D108BD9-81ED-4DB2-BD59-A6C34878D82A}">
                    <a16:rowId xmlns:a16="http://schemas.microsoft.com/office/drawing/2014/main" val="2606338596"/>
                  </a:ext>
                </a:extLst>
              </a:tr>
              <a:tr h="843746">
                <a:tc>
                  <a:txBody>
                    <a:bodyPr/>
                    <a:lstStyle/>
                    <a:p>
                      <a:pPr marL="0" marR="0">
                        <a:lnSpc>
                          <a:spcPct val="115000"/>
                        </a:lnSpc>
                        <a:spcBef>
                          <a:spcPts val="0"/>
                        </a:spcBef>
                        <a:spcAft>
                          <a:spcPts val="0"/>
                        </a:spcAft>
                      </a:pPr>
                      <a:r>
                        <a:rPr lang="en-US" sz="2800">
                          <a:effectLst/>
                        </a:rPr>
                        <a:t>CO1</a:t>
                      </a:r>
                      <a:endParaRPr lang="en-US" sz="2800">
                        <a:solidFill>
                          <a:srgbClr val="000000"/>
                        </a:solidFill>
                        <a:effectLst/>
                        <a:latin typeface="Calibri" panose="020F0502020204030204" pitchFamily="34" charset="0"/>
                        <a:ea typeface="Calibri" panose="020F0502020204030204" pitchFamily="34" charset="0"/>
                        <a:cs typeface="Latha"/>
                      </a:endParaRPr>
                    </a:p>
                  </a:txBody>
                  <a:tcPr marL="63500" marR="63500" marT="63500" marB="63500"/>
                </a:tc>
                <a:tc>
                  <a:txBody>
                    <a:bodyPr/>
                    <a:lstStyle/>
                    <a:p>
                      <a:pPr marL="0" marR="0">
                        <a:lnSpc>
                          <a:spcPct val="115000"/>
                        </a:lnSpc>
                        <a:spcBef>
                          <a:spcPts val="0"/>
                        </a:spcBef>
                        <a:spcAft>
                          <a:spcPts val="0"/>
                        </a:spcAft>
                        <a:tabLst>
                          <a:tab pos="5731510" algn="l"/>
                        </a:tabLst>
                      </a:pPr>
                      <a:r>
                        <a:rPr lang="en-US" sz="2800" dirty="0">
                          <a:effectLst/>
                        </a:rPr>
                        <a:t>Enhancing awareness of recent Cyber Crime trends and learn Investigating Cyber Crimes </a:t>
                      </a:r>
                      <a:endParaRPr lang="en-US" sz="2800" dirty="0">
                        <a:solidFill>
                          <a:srgbClr val="000000"/>
                        </a:solidFill>
                        <a:effectLst/>
                        <a:latin typeface="Calibri" panose="020F0502020204030204" pitchFamily="34" charset="0"/>
                        <a:ea typeface="Calibri" panose="020F0502020204030204" pitchFamily="34" charset="0"/>
                        <a:cs typeface="Latha"/>
                      </a:endParaRPr>
                    </a:p>
                  </a:txBody>
                  <a:tcPr marL="63500" marR="63500" marT="63500" marB="63500"/>
                </a:tc>
                <a:extLst>
                  <a:ext uri="{0D108BD9-81ED-4DB2-BD59-A6C34878D82A}">
                    <a16:rowId xmlns:a16="http://schemas.microsoft.com/office/drawing/2014/main" val="1802932323"/>
                  </a:ext>
                </a:extLst>
              </a:tr>
              <a:tr h="800883">
                <a:tc>
                  <a:txBody>
                    <a:bodyPr/>
                    <a:lstStyle/>
                    <a:p>
                      <a:pPr marL="0" marR="0">
                        <a:lnSpc>
                          <a:spcPct val="115000"/>
                        </a:lnSpc>
                        <a:spcBef>
                          <a:spcPts val="0"/>
                        </a:spcBef>
                        <a:spcAft>
                          <a:spcPts val="0"/>
                        </a:spcAft>
                      </a:pPr>
                      <a:r>
                        <a:rPr lang="en-US" sz="2800">
                          <a:effectLst/>
                        </a:rPr>
                        <a:t>CO2</a:t>
                      </a:r>
                      <a:endParaRPr lang="en-US" sz="2800">
                        <a:solidFill>
                          <a:srgbClr val="000000"/>
                        </a:solidFill>
                        <a:effectLst/>
                        <a:latin typeface="Calibri" panose="020F0502020204030204" pitchFamily="34" charset="0"/>
                        <a:ea typeface="Calibri" panose="020F0502020204030204" pitchFamily="34" charset="0"/>
                        <a:cs typeface="Latha"/>
                      </a:endParaRPr>
                    </a:p>
                  </a:txBody>
                  <a:tcPr marL="63500" marR="63500" marT="63500" marB="63500"/>
                </a:tc>
                <a:tc>
                  <a:txBody>
                    <a:bodyPr/>
                    <a:lstStyle/>
                    <a:p>
                      <a:pPr marL="0" marR="0">
                        <a:lnSpc>
                          <a:spcPct val="115000"/>
                        </a:lnSpc>
                        <a:spcBef>
                          <a:spcPts val="0"/>
                        </a:spcBef>
                        <a:spcAft>
                          <a:spcPts val="0"/>
                        </a:spcAft>
                        <a:tabLst>
                          <a:tab pos="5731510" algn="l"/>
                        </a:tabLst>
                      </a:pPr>
                      <a:r>
                        <a:rPr lang="en-US" sz="2800">
                          <a:effectLst/>
                        </a:rPr>
                        <a:t>Introduce Cyberspace Infrastructure attacks and handling Organization Cybersecurity Issues</a:t>
                      </a:r>
                      <a:endParaRPr lang="en-US" sz="2800">
                        <a:solidFill>
                          <a:srgbClr val="000000"/>
                        </a:solidFill>
                        <a:effectLst/>
                        <a:latin typeface="Calibri" panose="020F0502020204030204" pitchFamily="34" charset="0"/>
                        <a:ea typeface="Calibri" panose="020F0502020204030204" pitchFamily="34" charset="0"/>
                        <a:cs typeface="Latha"/>
                      </a:endParaRPr>
                    </a:p>
                  </a:txBody>
                  <a:tcPr marL="63500" marR="63500" marT="63500" marB="63500"/>
                </a:tc>
                <a:extLst>
                  <a:ext uri="{0D108BD9-81ED-4DB2-BD59-A6C34878D82A}">
                    <a16:rowId xmlns:a16="http://schemas.microsoft.com/office/drawing/2014/main" val="3237684738"/>
                  </a:ext>
                </a:extLst>
              </a:tr>
              <a:tr h="1301394">
                <a:tc>
                  <a:txBody>
                    <a:bodyPr/>
                    <a:lstStyle/>
                    <a:p>
                      <a:pPr marL="0" marR="0">
                        <a:lnSpc>
                          <a:spcPct val="115000"/>
                        </a:lnSpc>
                        <a:spcBef>
                          <a:spcPts val="0"/>
                        </a:spcBef>
                        <a:spcAft>
                          <a:spcPts val="0"/>
                        </a:spcAft>
                      </a:pPr>
                      <a:r>
                        <a:rPr lang="en-US" sz="2800">
                          <a:effectLst/>
                        </a:rPr>
                        <a:t>CO3</a:t>
                      </a:r>
                      <a:endParaRPr lang="en-US" sz="2800">
                        <a:solidFill>
                          <a:srgbClr val="000000"/>
                        </a:solidFill>
                        <a:effectLst/>
                        <a:latin typeface="Calibri" panose="020F0502020204030204" pitchFamily="34" charset="0"/>
                        <a:ea typeface="Calibri" panose="020F0502020204030204" pitchFamily="34" charset="0"/>
                        <a:cs typeface="Latha"/>
                      </a:endParaRPr>
                    </a:p>
                  </a:txBody>
                  <a:tcPr marL="63500" marR="63500" marT="63500" marB="63500"/>
                </a:tc>
                <a:tc>
                  <a:txBody>
                    <a:bodyPr/>
                    <a:lstStyle/>
                    <a:p>
                      <a:pPr marL="0" marR="146685">
                        <a:lnSpc>
                          <a:spcPct val="115000"/>
                        </a:lnSpc>
                        <a:spcBef>
                          <a:spcPts val="0"/>
                        </a:spcBef>
                        <a:spcAft>
                          <a:spcPts val="1000"/>
                        </a:spcAft>
                      </a:pPr>
                      <a:r>
                        <a:rPr lang="en-US" sz="2800" dirty="0">
                          <a:effectLst/>
                        </a:rPr>
                        <a:t>Understand Digital Forensics Process, Models, Analysis and Validation, Incident Detection and Response</a:t>
                      </a:r>
                      <a:endParaRPr lang="en-US" sz="2800" dirty="0">
                        <a:solidFill>
                          <a:srgbClr val="000000"/>
                        </a:solidFill>
                        <a:effectLst/>
                        <a:latin typeface="Calibri" panose="020F0502020204030204" pitchFamily="34" charset="0"/>
                        <a:ea typeface="Calibri" panose="020F0502020204030204" pitchFamily="34" charset="0"/>
                        <a:cs typeface="Latha"/>
                      </a:endParaRPr>
                    </a:p>
                  </a:txBody>
                  <a:tcPr marL="63500" marR="63500" marT="63500" marB="63500"/>
                </a:tc>
                <a:extLst>
                  <a:ext uri="{0D108BD9-81ED-4DB2-BD59-A6C34878D82A}">
                    <a16:rowId xmlns:a16="http://schemas.microsoft.com/office/drawing/2014/main" val="4270145588"/>
                  </a:ext>
                </a:extLst>
              </a:tr>
            </a:tbl>
          </a:graphicData>
        </a:graphic>
      </p:graphicFrame>
    </p:spTree>
    <p:extLst>
      <p:ext uri="{BB962C8B-B14F-4D97-AF65-F5344CB8AC3E}">
        <p14:creationId xmlns:p14="http://schemas.microsoft.com/office/powerpoint/2010/main" val="3135481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Book(s</a:t>
            </a:r>
            <a:r>
              <a:rPr lang="en-US" dirty="0" smtClean="0"/>
              <a: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81999733"/>
              </p:ext>
            </p:extLst>
          </p:nvPr>
        </p:nvGraphicFramePr>
        <p:xfrm>
          <a:off x="838200" y="2029110"/>
          <a:ext cx="10342418" cy="4205210"/>
        </p:xfrm>
        <a:graphic>
          <a:graphicData uri="http://schemas.openxmlformats.org/drawingml/2006/table">
            <a:tbl>
              <a:tblPr>
                <a:tableStyleId>{5C22544A-7EE6-4342-B048-85BDC9FD1C3A}</a:tableStyleId>
              </a:tblPr>
              <a:tblGrid>
                <a:gridCol w="582118">
                  <a:extLst>
                    <a:ext uri="{9D8B030D-6E8A-4147-A177-3AD203B41FA5}">
                      <a16:colId xmlns:a16="http://schemas.microsoft.com/office/drawing/2014/main" val="2951383860"/>
                    </a:ext>
                  </a:extLst>
                </a:gridCol>
                <a:gridCol w="9760300">
                  <a:extLst>
                    <a:ext uri="{9D8B030D-6E8A-4147-A177-3AD203B41FA5}">
                      <a16:colId xmlns:a16="http://schemas.microsoft.com/office/drawing/2014/main" val="1670566227"/>
                    </a:ext>
                  </a:extLst>
                </a:gridCol>
              </a:tblGrid>
              <a:tr h="352735">
                <a:tc gridSpan="2">
                  <a:txBody>
                    <a:bodyPr/>
                    <a:lstStyle/>
                    <a:p>
                      <a:pPr marL="0" marR="0" algn="l">
                        <a:lnSpc>
                          <a:spcPct val="115000"/>
                        </a:lnSpc>
                        <a:spcBef>
                          <a:spcPts val="0"/>
                        </a:spcBef>
                        <a:spcAft>
                          <a:spcPts val="0"/>
                        </a:spcAft>
                      </a:pPr>
                      <a:endParaRPr lang="en-US" sz="1800" dirty="0">
                        <a:solidFill>
                          <a:srgbClr val="000000"/>
                        </a:solidFill>
                        <a:effectLst/>
                        <a:latin typeface="Calibri" panose="020F0502020204030204" pitchFamily="34" charset="0"/>
                        <a:ea typeface="Calibri" panose="020F0502020204030204" pitchFamily="34" charset="0"/>
                        <a:cs typeface="Latha"/>
                      </a:endParaRPr>
                    </a:p>
                  </a:txBody>
                  <a:tcPr marL="28575" marR="34925" marT="34925" marB="34925"/>
                </a:tc>
                <a:tc hMerge="1">
                  <a:txBody>
                    <a:bodyPr/>
                    <a:lstStyle/>
                    <a:p>
                      <a:endParaRPr lang="en-US"/>
                    </a:p>
                  </a:txBody>
                  <a:tcPr/>
                </a:tc>
                <a:extLst>
                  <a:ext uri="{0D108BD9-81ED-4DB2-BD59-A6C34878D82A}">
                    <a16:rowId xmlns:a16="http://schemas.microsoft.com/office/drawing/2014/main" val="3008914894"/>
                  </a:ext>
                </a:extLst>
              </a:tr>
              <a:tr h="671069">
                <a:tc>
                  <a:txBody>
                    <a:bodyPr/>
                    <a:lstStyle/>
                    <a:p>
                      <a:pPr marL="0" marR="0" algn="ctr">
                        <a:lnSpc>
                          <a:spcPct val="115000"/>
                        </a:lnSpc>
                        <a:spcBef>
                          <a:spcPts val="0"/>
                        </a:spcBef>
                        <a:spcAft>
                          <a:spcPts val="0"/>
                        </a:spcAft>
                      </a:pPr>
                      <a:r>
                        <a:rPr lang="en-US" sz="1800">
                          <a:effectLst/>
                        </a:rPr>
                        <a:t>T1</a:t>
                      </a:r>
                      <a:endParaRPr lang="en-US" sz="1800">
                        <a:solidFill>
                          <a:srgbClr val="000000"/>
                        </a:solidFill>
                        <a:effectLst/>
                        <a:latin typeface="Calibri" panose="020F0502020204030204" pitchFamily="34" charset="0"/>
                        <a:ea typeface="Calibri" panose="020F0502020204030204" pitchFamily="34" charset="0"/>
                        <a:cs typeface="Latha"/>
                      </a:endParaRPr>
                    </a:p>
                  </a:txBody>
                  <a:tcPr marL="28575" marR="34925" marT="34925" marB="34925"/>
                </a:tc>
                <a:tc>
                  <a:txBody>
                    <a:bodyPr/>
                    <a:lstStyle/>
                    <a:p>
                      <a:pPr marL="0" marR="0" algn="l">
                        <a:lnSpc>
                          <a:spcPct val="115000"/>
                        </a:lnSpc>
                        <a:spcBef>
                          <a:spcPts val="0"/>
                        </a:spcBef>
                        <a:spcAft>
                          <a:spcPts val="0"/>
                        </a:spcAft>
                      </a:pPr>
                      <a:r>
                        <a:rPr lang="en-US" sz="1800" kern="0">
                          <a:effectLst/>
                        </a:rPr>
                        <a:t>Computer Forensics and Cyber Crime - An Introduction 3rd Edition by Marjie T. Britz, Ph.D., Professor of Criminal Justice, Clemson University</a:t>
                      </a:r>
                      <a:endParaRPr lang="en-US" sz="1800" b="1" kern="0">
                        <a:solidFill>
                          <a:srgbClr val="2E74B5"/>
                        </a:solidFill>
                        <a:effectLst/>
                        <a:latin typeface="Calibri" panose="020F0502020204030204" pitchFamily="34" charset="0"/>
                        <a:ea typeface="Times New Roman" panose="02020603050405020304" pitchFamily="18" charset="0"/>
                        <a:cs typeface="Latha"/>
                      </a:endParaRPr>
                    </a:p>
                  </a:txBody>
                  <a:tcPr marL="28575" marR="34925" marT="34925" marB="34925"/>
                </a:tc>
                <a:extLst>
                  <a:ext uri="{0D108BD9-81ED-4DB2-BD59-A6C34878D82A}">
                    <a16:rowId xmlns:a16="http://schemas.microsoft.com/office/drawing/2014/main" val="1388928428"/>
                  </a:ext>
                </a:extLst>
              </a:tr>
              <a:tr h="671069">
                <a:tc>
                  <a:txBody>
                    <a:bodyPr/>
                    <a:lstStyle/>
                    <a:p>
                      <a:pPr marL="0" marR="0" algn="ctr">
                        <a:lnSpc>
                          <a:spcPct val="115000"/>
                        </a:lnSpc>
                        <a:spcBef>
                          <a:spcPts val="0"/>
                        </a:spcBef>
                        <a:spcAft>
                          <a:spcPts val="0"/>
                        </a:spcAft>
                      </a:pPr>
                      <a:r>
                        <a:rPr lang="en-US" sz="1800">
                          <a:effectLst/>
                        </a:rPr>
                        <a:t>T2</a:t>
                      </a:r>
                      <a:endParaRPr lang="en-US" sz="1800">
                        <a:solidFill>
                          <a:srgbClr val="000000"/>
                        </a:solidFill>
                        <a:effectLst/>
                        <a:latin typeface="Calibri" panose="020F0502020204030204" pitchFamily="34" charset="0"/>
                        <a:ea typeface="Calibri" panose="020F0502020204030204" pitchFamily="34" charset="0"/>
                        <a:cs typeface="Latha"/>
                      </a:endParaRPr>
                    </a:p>
                  </a:txBody>
                  <a:tcPr marL="28575" marR="34925" marT="34925" marB="34925"/>
                </a:tc>
                <a:tc>
                  <a:txBody>
                    <a:bodyPr/>
                    <a:lstStyle/>
                    <a:p>
                      <a:pPr marL="0" marR="0" algn="l">
                        <a:lnSpc>
                          <a:spcPct val="115000"/>
                        </a:lnSpc>
                        <a:spcBef>
                          <a:spcPts val="0"/>
                        </a:spcBef>
                        <a:spcAft>
                          <a:spcPts val="0"/>
                        </a:spcAft>
                      </a:pPr>
                      <a:r>
                        <a:rPr lang="en-US" sz="1800">
                          <a:effectLst/>
                        </a:rPr>
                        <a:t>Bill Nelson, A. Philips, F. Enfinger, C. K. Steuart, Computer Forensics and Investigations, Course Technology (Cengage Learning), Indian edition, 2009</a:t>
                      </a:r>
                      <a:endParaRPr lang="en-US" sz="1800">
                        <a:solidFill>
                          <a:srgbClr val="000000"/>
                        </a:solidFill>
                        <a:effectLst/>
                        <a:latin typeface="Calibri" panose="020F0502020204030204" pitchFamily="34" charset="0"/>
                        <a:ea typeface="Calibri" panose="020F0502020204030204" pitchFamily="34" charset="0"/>
                        <a:cs typeface="Latha"/>
                      </a:endParaRPr>
                    </a:p>
                  </a:txBody>
                  <a:tcPr marL="28575" marR="34925" marT="34925" marB="34925"/>
                </a:tc>
                <a:extLst>
                  <a:ext uri="{0D108BD9-81ED-4DB2-BD59-A6C34878D82A}">
                    <a16:rowId xmlns:a16="http://schemas.microsoft.com/office/drawing/2014/main" val="2866203520"/>
                  </a:ext>
                </a:extLst>
              </a:tr>
              <a:tr h="671069">
                <a:tc>
                  <a:txBody>
                    <a:bodyPr/>
                    <a:lstStyle/>
                    <a:p>
                      <a:pPr marL="0" marR="0" algn="ctr">
                        <a:lnSpc>
                          <a:spcPct val="115000"/>
                        </a:lnSpc>
                        <a:spcBef>
                          <a:spcPts val="0"/>
                        </a:spcBef>
                        <a:spcAft>
                          <a:spcPts val="0"/>
                        </a:spcAft>
                      </a:pPr>
                      <a:r>
                        <a:rPr lang="en-US" sz="1800">
                          <a:effectLst/>
                        </a:rPr>
                        <a:t>T3</a:t>
                      </a:r>
                      <a:endParaRPr lang="en-US" sz="1800">
                        <a:solidFill>
                          <a:srgbClr val="000000"/>
                        </a:solidFill>
                        <a:effectLst/>
                        <a:latin typeface="Calibri" panose="020F0502020204030204" pitchFamily="34" charset="0"/>
                        <a:ea typeface="Calibri" panose="020F0502020204030204" pitchFamily="34" charset="0"/>
                        <a:cs typeface="Latha"/>
                      </a:endParaRPr>
                    </a:p>
                  </a:txBody>
                  <a:tcPr marL="28575" marR="34925" marT="34925" marB="34925"/>
                </a:tc>
                <a:tc>
                  <a:txBody>
                    <a:bodyPr/>
                    <a:lstStyle/>
                    <a:p>
                      <a:pPr marL="0" marR="0" algn="l">
                        <a:lnSpc>
                          <a:spcPct val="115000"/>
                        </a:lnSpc>
                        <a:spcBef>
                          <a:spcPts val="0"/>
                        </a:spcBef>
                        <a:spcAft>
                          <a:spcPts val="0"/>
                        </a:spcAft>
                      </a:pPr>
                      <a:r>
                        <a:rPr lang="en-US" sz="1800" dirty="0">
                          <a:effectLst/>
                        </a:rPr>
                        <a:t>Incident Response &amp; Computer Forensics, 3rd Edition by Jason T. </a:t>
                      </a:r>
                      <a:r>
                        <a:rPr lang="en-US" sz="1800" dirty="0" err="1">
                          <a:effectLst/>
                        </a:rPr>
                        <a:t>Luttgens</a:t>
                      </a:r>
                      <a:r>
                        <a:rPr lang="en-US" sz="1800" dirty="0">
                          <a:effectLst/>
                        </a:rPr>
                        <a:t> and Matthew Pepe and Kevin </a:t>
                      </a:r>
                      <a:r>
                        <a:rPr lang="en-US" sz="1800" dirty="0" err="1">
                          <a:effectLst/>
                        </a:rPr>
                        <a:t>Mandia</a:t>
                      </a:r>
                      <a:endParaRPr lang="en-US" sz="1800" dirty="0">
                        <a:solidFill>
                          <a:srgbClr val="000000"/>
                        </a:solidFill>
                        <a:effectLst/>
                        <a:latin typeface="Calibri" panose="020F0502020204030204" pitchFamily="34" charset="0"/>
                        <a:ea typeface="Calibri" panose="020F0502020204030204" pitchFamily="34" charset="0"/>
                        <a:cs typeface="Latha"/>
                      </a:endParaRPr>
                    </a:p>
                  </a:txBody>
                  <a:tcPr marL="28575" marR="34925" marT="34925" marB="34925"/>
                </a:tc>
                <a:extLst>
                  <a:ext uri="{0D108BD9-81ED-4DB2-BD59-A6C34878D82A}">
                    <a16:rowId xmlns:a16="http://schemas.microsoft.com/office/drawing/2014/main" val="1789579396"/>
                  </a:ext>
                </a:extLst>
              </a:tr>
              <a:tr h="671069">
                <a:tc>
                  <a:txBody>
                    <a:bodyPr/>
                    <a:lstStyle/>
                    <a:p>
                      <a:pPr marL="0" marR="0" algn="ctr">
                        <a:lnSpc>
                          <a:spcPct val="115000"/>
                        </a:lnSpc>
                        <a:spcBef>
                          <a:spcPts val="0"/>
                        </a:spcBef>
                        <a:spcAft>
                          <a:spcPts val="0"/>
                        </a:spcAft>
                      </a:pPr>
                      <a:r>
                        <a:rPr lang="en-US" sz="1800">
                          <a:effectLst/>
                        </a:rPr>
                        <a:t>R1</a:t>
                      </a:r>
                      <a:endParaRPr lang="en-US" sz="1800">
                        <a:solidFill>
                          <a:srgbClr val="000000"/>
                        </a:solidFill>
                        <a:effectLst/>
                        <a:latin typeface="Calibri" panose="020F0502020204030204" pitchFamily="34" charset="0"/>
                        <a:ea typeface="Calibri" panose="020F0502020204030204" pitchFamily="34" charset="0"/>
                        <a:cs typeface="Latha"/>
                      </a:endParaRPr>
                    </a:p>
                  </a:txBody>
                  <a:tcPr marL="28575" marR="34925" marT="34925" marB="34925"/>
                </a:tc>
                <a:tc>
                  <a:txBody>
                    <a:bodyPr/>
                    <a:lstStyle/>
                    <a:p>
                      <a:pPr marL="0" marR="0" algn="l" fontAlgn="base">
                        <a:lnSpc>
                          <a:spcPct val="115000"/>
                        </a:lnSpc>
                        <a:spcBef>
                          <a:spcPts val="0"/>
                        </a:spcBef>
                        <a:spcAft>
                          <a:spcPts val="0"/>
                        </a:spcAft>
                      </a:pPr>
                      <a:r>
                        <a:rPr lang="en-US" sz="1800" kern="0">
                          <a:effectLst/>
                        </a:rPr>
                        <a:t>Guide to Computer Forensics and Investigations: Processing Digital Evidence 5th Edition by Bill Nelson, Amelia Phillips and Christopher Steuart</a:t>
                      </a:r>
                      <a:endParaRPr lang="en-US" sz="1800" b="1" kern="0">
                        <a:solidFill>
                          <a:srgbClr val="2E74B5"/>
                        </a:solidFill>
                        <a:effectLst/>
                        <a:latin typeface="Calibri" panose="020F0502020204030204" pitchFamily="34" charset="0"/>
                        <a:ea typeface="Times New Roman" panose="02020603050405020304" pitchFamily="18" charset="0"/>
                        <a:cs typeface="Latha"/>
                      </a:endParaRPr>
                    </a:p>
                  </a:txBody>
                  <a:tcPr marL="28575" marR="34925" marT="34925" marB="34925"/>
                </a:tc>
                <a:extLst>
                  <a:ext uri="{0D108BD9-81ED-4DB2-BD59-A6C34878D82A}">
                    <a16:rowId xmlns:a16="http://schemas.microsoft.com/office/drawing/2014/main" val="754230635"/>
                  </a:ext>
                </a:extLst>
              </a:tr>
              <a:tr h="375906">
                <a:tc>
                  <a:txBody>
                    <a:bodyPr/>
                    <a:lstStyle/>
                    <a:p>
                      <a:pPr marL="0" marR="0" algn="ctr">
                        <a:lnSpc>
                          <a:spcPct val="115000"/>
                        </a:lnSpc>
                        <a:spcBef>
                          <a:spcPts val="0"/>
                        </a:spcBef>
                        <a:spcAft>
                          <a:spcPts val="0"/>
                        </a:spcAft>
                      </a:pPr>
                      <a:r>
                        <a:rPr lang="en-US" sz="1800">
                          <a:effectLst/>
                        </a:rPr>
                        <a:t>R2</a:t>
                      </a:r>
                      <a:endParaRPr lang="en-US" sz="1800">
                        <a:solidFill>
                          <a:srgbClr val="000000"/>
                        </a:solidFill>
                        <a:effectLst/>
                        <a:latin typeface="Calibri" panose="020F0502020204030204" pitchFamily="34" charset="0"/>
                        <a:ea typeface="Calibri" panose="020F0502020204030204" pitchFamily="34" charset="0"/>
                        <a:cs typeface="Latha"/>
                      </a:endParaRPr>
                    </a:p>
                  </a:txBody>
                  <a:tcPr marL="28575" marR="34925" marT="34925" marB="34925"/>
                </a:tc>
                <a:tc>
                  <a:txBody>
                    <a:bodyPr/>
                    <a:lstStyle/>
                    <a:p>
                      <a:pPr marL="0" marR="0" algn="l">
                        <a:lnSpc>
                          <a:spcPct val="115000"/>
                        </a:lnSpc>
                        <a:spcBef>
                          <a:spcPts val="0"/>
                        </a:spcBef>
                        <a:spcAft>
                          <a:spcPts val="0"/>
                        </a:spcAft>
                      </a:pPr>
                      <a:r>
                        <a:rPr lang="en-US" sz="1800">
                          <a:effectLst/>
                        </a:rPr>
                        <a:t>The Basics of Digital Forensics, by John Sammons</a:t>
                      </a:r>
                      <a:endParaRPr lang="en-US" sz="1800" b="1">
                        <a:solidFill>
                          <a:srgbClr val="000000"/>
                        </a:solidFill>
                        <a:effectLst/>
                        <a:latin typeface="Calibri" panose="020F0502020204030204" pitchFamily="34" charset="0"/>
                        <a:ea typeface="Times New Roman" panose="02020603050405020304" pitchFamily="18" charset="0"/>
                        <a:cs typeface="Latha"/>
                      </a:endParaRPr>
                    </a:p>
                  </a:txBody>
                  <a:tcPr marL="28575" marR="34925" marT="34925" marB="34925"/>
                </a:tc>
                <a:extLst>
                  <a:ext uri="{0D108BD9-81ED-4DB2-BD59-A6C34878D82A}">
                    <a16:rowId xmlns:a16="http://schemas.microsoft.com/office/drawing/2014/main" val="1771922111"/>
                  </a:ext>
                </a:extLst>
              </a:tr>
              <a:tr h="354695">
                <a:tc>
                  <a:txBody>
                    <a:bodyPr/>
                    <a:lstStyle/>
                    <a:p>
                      <a:pPr marL="0" marR="0" algn="ctr">
                        <a:lnSpc>
                          <a:spcPct val="115000"/>
                        </a:lnSpc>
                        <a:spcBef>
                          <a:spcPts val="0"/>
                        </a:spcBef>
                        <a:spcAft>
                          <a:spcPts val="0"/>
                        </a:spcAft>
                      </a:pPr>
                      <a:r>
                        <a:rPr lang="en-US" sz="1800">
                          <a:effectLst/>
                        </a:rPr>
                        <a:t>R3</a:t>
                      </a:r>
                      <a:endParaRPr lang="en-US" sz="1800">
                        <a:solidFill>
                          <a:srgbClr val="000000"/>
                        </a:solidFill>
                        <a:effectLst/>
                        <a:latin typeface="Calibri" panose="020F0502020204030204" pitchFamily="34" charset="0"/>
                        <a:ea typeface="Calibri" panose="020F0502020204030204" pitchFamily="34" charset="0"/>
                        <a:cs typeface="Latha"/>
                      </a:endParaRPr>
                    </a:p>
                  </a:txBody>
                  <a:tcPr marL="28575" marR="34925" marT="34925" marB="34925"/>
                </a:tc>
                <a:tc>
                  <a:txBody>
                    <a:bodyPr/>
                    <a:lstStyle/>
                    <a:p>
                      <a:pPr marL="0" marR="0" algn="l">
                        <a:spcBef>
                          <a:spcPts val="0"/>
                        </a:spcBef>
                        <a:spcAft>
                          <a:spcPts val="0"/>
                        </a:spcAft>
                      </a:pPr>
                      <a:r>
                        <a:rPr lang="en-IN" sz="1800">
                          <a:effectLst/>
                        </a:rPr>
                        <a:t>Computer Network Security and Cyber Ethics 4th Edition, by Joseph Migga Kizza</a:t>
                      </a:r>
                      <a:endParaRPr lang="en-US" sz="1800">
                        <a:solidFill>
                          <a:srgbClr val="000000"/>
                        </a:solidFill>
                        <a:effectLst/>
                        <a:latin typeface="Times New Roman" panose="02020603050405020304" pitchFamily="18" charset="0"/>
                        <a:ea typeface="Calibri" panose="020F0502020204030204" pitchFamily="34" charset="0"/>
                        <a:cs typeface="Latha"/>
                      </a:endParaRPr>
                    </a:p>
                  </a:txBody>
                  <a:tcPr marL="28575" marR="34925" marT="34925" marB="34925"/>
                </a:tc>
                <a:extLst>
                  <a:ext uri="{0D108BD9-81ED-4DB2-BD59-A6C34878D82A}">
                    <a16:rowId xmlns:a16="http://schemas.microsoft.com/office/drawing/2014/main" val="3475213019"/>
                  </a:ext>
                </a:extLst>
              </a:tr>
              <a:tr h="354695">
                <a:tc>
                  <a:txBody>
                    <a:bodyPr/>
                    <a:lstStyle/>
                    <a:p>
                      <a:pPr marL="0" marR="0" algn="ctr">
                        <a:lnSpc>
                          <a:spcPct val="115000"/>
                        </a:lnSpc>
                        <a:spcBef>
                          <a:spcPts val="0"/>
                        </a:spcBef>
                        <a:spcAft>
                          <a:spcPts val="0"/>
                        </a:spcAft>
                      </a:pPr>
                      <a:r>
                        <a:rPr lang="en-US" sz="1800">
                          <a:effectLst/>
                        </a:rPr>
                        <a:t>R4</a:t>
                      </a:r>
                      <a:endParaRPr lang="en-US" sz="1800">
                        <a:solidFill>
                          <a:srgbClr val="000000"/>
                        </a:solidFill>
                        <a:effectLst/>
                        <a:latin typeface="Calibri" panose="020F0502020204030204" pitchFamily="34" charset="0"/>
                        <a:ea typeface="Calibri" panose="020F0502020204030204" pitchFamily="34" charset="0"/>
                        <a:cs typeface="Latha"/>
                      </a:endParaRPr>
                    </a:p>
                  </a:txBody>
                  <a:tcPr marL="28575" marR="34925" marT="34925" marB="34925"/>
                </a:tc>
                <a:tc>
                  <a:txBody>
                    <a:bodyPr/>
                    <a:lstStyle/>
                    <a:p>
                      <a:pPr marL="0" marR="0" algn="l">
                        <a:spcBef>
                          <a:spcPts val="0"/>
                        </a:spcBef>
                        <a:spcAft>
                          <a:spcPts val="0"/>
                        </a:spcAft>
                      </a:pPr>
                      <a:r>
                        <a:rPr lang="en-IN" sz="1800" dirty="0">
                          <a:effectLst/>
                        </a:rPr>
                        <a:t>Computer Forensics_ Investigating Network Intrusions and Cyber Crime: EC-Council Press</a:t>
                      </a:r>
                      <a:endParaRPr lang="en-US" sz="1800" dirty="0">
                        <a:solidFill>
                          <a:srgbClr val="000000"/>
                        </a:solidFill>
                        <a:effectLst/>
                        <a:latin typeface="Times New Roman" panose="02020603050405020304" pitchFamily="18" charset="0"/>
                        <a:ea typeface="Calibri" panose="020F0502020204030204" pitchFamily="34" charset="0"/>
                        <a:cs typeface="Latha"/>
                      </a:endParaRPr>
                    </a:p>
                  </a:txBody>
                  <a:tcPr marL="28575" marR="34925" marT="34925" marB="34925"/>
                </a:tc>
                <a:extLst>
                  <a:ext uri="{0D108BD9-81ED-4DB2-BD59-A6C34878D82A}">
                    <a16:rowId xmlns:a16="http://schemas.microsoft.com/office/drawing/2014/main" val="683995798"/>
                  </a:ext>
                </a:extLst>
              </a:tr>
            </a:tbl>
          </a:graphicData>
        </a:graphic>
      </p:graphicFrame>
    </p:spTree>
    <p:extLst>
      <p:ext uri="{BB962C8B-B14F-4D97-AF65-F5344CB8AC3E}">
        <p14:creationId xmlns:p14="http://schemas.microsoft.com/office/powerpoint/2010/main" val="1587664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Expectations from the course</a:t>
            </a:r>
            <a:endParaRPr lang="en-US" dirty="0"/>
          </a:p>
        </p:txBody>
      </p:sp>
      <p:sp>
        <p:nvSpPr>
          <p:cNvPr id="3" name="Content Placeholder 2"/>
          <p:cNvSpPr>
            <a:spLocks noGrp="1"/>
          </p:cNvSpPr>
          <p:nvPr>
            <p:ph idx="1"/>
          </p:nvPr>
        </p:nvSpPr>
        <p:spPr/>
        <p:txBody>
          <a:bodyPr/>
          <a:lstStyle/>
          <a:p>
            <a:r>
              <a:rPr lang="en-US" dirty="0" smtClean="0"/>
              <a:t>Understand Psychology</a:t>
            </a:r>
          </a:p>
          <a:p>
            <a:r>
              <a:rPr lang="en-US" dirty="0" smtClean="0"/>
              <a:t>Saving lives and finances</a:t>
            </a:r>
          </a:p>
          <a:p>
            <a:r>
              <a:rPr lang="en-US" dirty="0" smtClean="0"/>
              <a:t>Secondary income</a:t>
            </a:r>
          </a:p>
          <a:p>
            <a:endParaRPr lang="en-US" dirty="0"/>
          </a:p>
        </p:txBody>
      </p:sp>
    </p:spTree>
    <p:extLst>
      <p:ext uri="{BB962C8B-B14F-4D97-AF65-F5344CB8AC3E}">
        <p14:creationId xmlns:p14="http://schemas.microsoft.com/office/powerpoint/2010/main" val="752291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844869" y="0"/>
            <a:ext cx="4200078" cy="6492875"/>
          </a:xfrm>
        </p:spPr>
      </p:pic>
      <p:pic>
        <p:nvPicPr>
          <p:cNvPr id="5" name="Picture 4"/>
          <p:cNvPicPr>
            <a:picLocks noChangeAspect="1"/>
          </p:cNvPicPr>
          <p:nvPr/>
        </p:nvPicPr>
        <p:blipFill>
          <a:blip r:embed="rId3"/>
          <a:stretch>
            <a:fillRect/>
          </a:stretch>
        </p:blipFill>
        <p:spPr>
          <a:xfrm>
            <a:off x="147053" y="567282"/>
            <a:ext cx="7417529" cy="5941403"/>
          </a:xfrm>
          <a:prstGeom prst="rect">
            <a:avLst/>
          </a:prstGeom>
        </p:spPr>
      </p:pic>
    </p:spTree>
    <p:extLst>
      <p:ext uri="{BB962C8B-B14F-4D97-AF65-F5344CB8AC3E}">
        <p14:creationId xmlns:p14="http://schemas.microsoft.com/office/powerpoint/2010/main" val="2939709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that technologies face in cybersecurity</a:t>
            </a:r>
            <a:endParaRPr lang="en-US" dirty="0"/>
          </a:p>
        </p:txBody>
      </p:sp>
      <p:sp>
        <p:nvSpPr>
          <p:cNvPr id="3" name="Content Placeholder 2"/>
          <p:cNvSpPr>
            <a:spLocks noGrp="1"/>
          </p:cNvSpPr>
          <p:nvPr>
            <p:ph idx="1"/>
          </p:nvPr>
        </p:nvSpPr>
        <p:spPr/>
        <p:txBody>
          <a:bodyPr/>
          <a:lstStyle/>
          <a:p>
            <a:r>
              <a:rPr lang="en-US" dirty="0" smtClean="0"/>
              <a:t>Supply chain interconnection</a:t>
            </a:r>
          </a:p>
          <a:p>
            <a:r>
              <a:rPr lang="en-US" dirty="0" smtClean="0"/>
              <a:t>Hacking</a:t>
            </a:r>
          </a:p>
          <a:p>
            <a:r>
              <a:rPr lang="en-US" dirty="0" smtClean="0"/>
              <a:t>Phishing</a:t>
            </a:r>
          </a:p>
          <a:p>
            <a:r>
              <a:rPr lang="en-US" dirty="0" smtClean="0"/>
              <a:t>Lack of uniformity in devices used for internet access</a:t>
            </a:r>
          </a:p>
          <a:p>
            <a:r>
              <a:rPr lang="en-US" dirty="0" smtClean="0"/>
              <a:t>Lack of awareness</a:t>
            </a:r>
            <a:endParaRPr lang="en-US" dirty="0"/>
          </a:p>
        </p:txBody>
      </p:sp>
    </p:spTree>
    <p:extLst>
      <p:ext uri="{BB962C8B-B14F-4D97-AF65-F5344CB8AC3E}">
        <p14:creationId xmlns:p14="http://schemas.microsoft.com/office/powerpoint/2010/main" val="2443071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a:t>
            </a:r>
            <a:endParaRPr lang="en-US" dirty="0"/>
          </a:p>
        </p:txBody>
      </p:sp>
      <p:sp>
        <p:nvSpPr>
          <p:cNvPr id="3" name="Content Placeholder 2"/>
          <p:cNvSpPr>
            <a:spLocks noGrp="1"/>
          </p:cNvSpPr>
          <p:nvPr>
            <p:ph idx="1"/>
          </p:nvPr>
        </p:nvSpPr>
        <p:spPr/>
        <p:txBody>
          <a:bodyPr/>
          <a:lstStyle/>
          <a:p>
            <a:r>
              <a:rPr lang="en-US" dirty="0" smtClean="0"/>
              <a:t>Rahul received a </a:t>
            </a:r>
            <a:r>
              <a:rPr lang="en-US" dirty="0" err="1" smtClean="0"/>
              <a:t>whatsapp</a:t>
            </a:r>
            <a:r>
              <a:rPr lang="en-US" dirty="0" smtClean="0"/>
              <a:t> forward with a link to a lucky draw game.</a:t>
            </a:r>
          </a:p>
          <a:p>
            <a:endParaRPr lang="en-US" dirty="0"/>
          </a:p>
          <a:p>
            <a:r>
              <a:rPr lang="en-US" dirty="0" smtClean="0"/>
              <a:t>What happened here?</a:t>
            </a:r>
          </a:p>
          <a:p>
            <a:endParaRPr lang="en-US" dirty="0"/>
          </a:p>
          <a:p>
            <a:r>
              <a:rPr lang="en-US" dirty="0" smtClean="0"/>
              <a:t>What could he have done here to prevent the crime?</a:t>
            </a:r>
            <a:endParaRPr lang="en-US" dirty="0"/>
          </a:p>
        </p:txBody>
      </p:sp>
    </p:spTree>
    <p:extLst>
      <p:ext uri="{BB962C8B-B14F-4D97-AF65-F5344CB8AC3E}">
        <p14:creationId xmlns:p14="http://schemas.microsoft.com/office/powerpoint/2010/main" val="558944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“Every case involving cybercrime that I’ve been involved in, I’ve never found a master criminal sitting somewhere in any country. It always ends up that somebody at the company did something they weren’t supposed to do. They read an email, went to a website they weren’t supposed to.“ - Frank </a:t>
            </a:r>
            <a:r>
              <a:rPr lang="en-US" dirty="0" err="1" smtClean="0"/>
              <a:t>Abagnale</a:t>
            </a:r>
            <a:endParaRPr lang="en-US" dirty="0"/>
          </a:p>
        </p:txBody>
      </p:sp>
    </p:spTree>
    <p:extLst>
      <p:ext uri="{BB962C8B-B14F-4D97-AF65-F5344CB8AC3E}">
        <p14:creationId xmlns:p14="http://schemas.microsoft.com/office/powerpoint/2010/main" val="25723200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942</Words>
  <Application>Microsoft Office PowerPoint</Application>
  <PresentationFormat>Widescreen</PresentationFormat>
  <Paragraphs>134</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Latha</vt:lpstr>
      <vt:lpstr>Times New Roman</vt:lpstr>
      <vt:lpstr>Office Theme</vt:lpstr>
      <vt:lpstr>Cyber crime</vt:lpstr>
      <vt:lpstr>Learning Outcomes</vt:lpstr>
      <vt:lpstr>Course objectives</vt:lpstr>
      <vt:lpstr>Text Book(s)</vt:lpstr>
      <vt:lpstr>Expectations from the course</vt:lpstr>
      <vt:lpstr>PowerPoint Presentation</vt:lpstr>
      <vt:lpstr>challenges that technologies face in cybersecurity</vt:lpstr>
      <vt:lpstr>Case</vt:lpstr>
      <vt:lpstr>PowerPoint Presentation</vt:lpstr>
      <vt:lpstr>Types of Cybercrime</vt:lpstr>
      <vt:lpstr>PowerPoint Presentation</vt:lpstr>
      <vt:lpstr>Different cyber crimes</vt:lpstr>
      <vt:lpstr>What we should do</vt:lpstr>
      <vt:lpstr>RBI Guidelines</vt:lpstr>
      <vt:lpstr>Cont.</vt:lpstr>
      <vt:lpstr>IT Act</vt:lpstr>
      <vt:lpstr>PowerPoint Presentation</vt:lpstr>
      <vt:lpstr>PowerPoint Presentation</vt:lpstr>
      <vt:lpstr>PowerPoint Presentation</vt:lpstr>
      <vt:lpstr>5 things to achieve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crime</dc:title>
  <dc:creator>DELL</dc:creator>
  <cp:lastModifiedBy>DELL</cp:lastModifiedBy>
  <cp:revision>5</cp:revision>
  <dcterms:created xsi:type="dcterms:W3CDTF">2022-01-15T03:55:31Z</dcterms:created>
  <dcterms:modified xsi:type="dcterms:W3CDTF">2022-01-15T04:27:22Z</dcterms:modified>
</cp:coreProperties>
</file>