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7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764DE79-268F-4C1A-8933-263129D2AF90}"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1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2668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84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2617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58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5195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3007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2452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78532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1565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67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764DE79-268F-4C1A-8933-263129D2AF90}" type="datetimeFigureOut">
              <a:rPr lang="en-US" smtClean="0"/>
              <a:t>1/22/2022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F63A3B-78C7-47BE-AE5E-E10140E04643}"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7294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ourceforge.net/projects/autopsy/files/autopsy/4.3.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Cyber crime and cyber security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810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vulnerability/threat </a:t>
            </a:r>
            <a:r>
              <a:rPr lang="en-US" dirty="0"/>
              <a:t>assessment and risk management group, you test and verify the integrity of stand-alone workstations and network servers. </a:t>
            </a:r>
            <a:endParaRPr lang="en-US" dirty="0" smtClean="0"/>
          </a:p>
          <a:p>
            <a:endParaRPr lang="en-US" dirty="0"/>
          </a:p>
          <a:p>
            <a:r>
              <a:rPr lang="en-US" dirty="0"/>
              <a:t>network intrusion detection and incident </a:t>
            </a:r>
            <a:r>
              <a:rPr lang="en-US" dirty="0" smtClean="0"/>
              <a:t>response detects </a:t>
            </a:r>
            <a:r>
              <a:rPr lang="en-US" dirty="0"/>
              <a:t>intruder attacks by using automated tools and monitoring network firewall </a:t>
            </a:r>
            <a:r>
              <a:rPr lang="en-US" dirty="0" smtClean="0"/>
              <a:t>logs</a:t>
            </a:r>
          </a:p>
          <a:p>
            <a:endParaRPr lang="en-US" dirty="0"/>
          </a:p>
          <a:p>
            <a:r>
              <a:rPr lang="en-US" dirty="0"/>
              <a:t>digital investigations group manages investigations and conducts forensics analysis of systems suspected of containing evidence related to an incident or a crime</a:t>
            </a:r>
          </a:p>
        </p:txBody>
      </p:sp>
    </p:spTree>
    <p:extLst>
      <p:ext uri="{BB962C8B-B14F-4D97-AF65-F5344CB8AC3E}">
        <p14:creationId xmlns:p14="http://schemas.microsoft.com/office/powerpoint/2010/main" val="216819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Crimes</a:t>
            </a:r>
            <a:endParaRPr lang="en-US" dirty="0"/>
          </a:p>
        </p:txBody>
      </p:sp>
      <p:sp>
        <p:nvSpPr>
          <p:cNvPr id="3" name="Content Placeholder 2"/>
          <p:cNvSpPr>
            <a:spLocks noGrp="1"/>
          </p:cNvSpPr>
          <p:nvPr>
            <p:ph idx="1"/>
          </p:nvPr>
        </p:nvSpPr>
        <p:spPr/>
        <p:txBody>
          <a:bodyPr/>
          <a:lstStyle/>
          <a:p>
            <a:r>
              <a:rPr lang="en-US" dirty="0"/>
              <a:t>one-half cent crime.</a:t>
            </a:r>
          </a:p>
        </p:txBody>
      </p:sp>
    </p:spTree>
    <p:extLst>
      <p:ext uri="{BB962C8B-B14F-4D97-AF65-F5344CB8AC3E}">
        <p14:creationId xmlns:p14="http://schemas.microsoft.com/office/powerpoint/2010/main" val="3599776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retreival</a:t>
            </a:r>
            <a:endParaRPr lang="en-US" dirty="0"/>
          </a:p>
        </p:txBody>
      </p:sp>
      <p:sp>
        <p:nvSpPr>
          <p:cNvPr id="3" name="Content Placeholder 2"/>
          <p:cNvSpPr>
            <a:spLocks noGrp="1"/>
          </p:cNvSpPr>
          <p:nvPr>
            <p:ph idx="1"/>
          </p:nvPr>
        </p:nvSpPr>
        <p:spPr/>
        <p:txBody>
          <a:bodyPr/>
          <a:lstStyle/>
          <a:p>
            <a:r>
              <a:rPr lang="en-US" dirty="0"/>
              <a:t>Norton </a:t>
            </a:r>
            <a:r>
              <a:rPr lang="en-US" dirty="0" err="1"/>
              <a:t>DiskEdit</a:t>
            </a:r>
            <a:r>
              <a:rPr lang="en-US" dirty="0"/>
              <a:t>, </a:t>
            </a:r>
            <a:r>
              <a:rPr lang="en-US" dirty="0" err="1"/>
              <a:t>Xtree</a:t>
            </a:r>
            <a:r>
              <a:rPr lang="en-US" dirty="0"/>
              <a:t> Gold</a:t>
            </a:r>
          </a:p>
        </p:txBody>
      </p:sp>
    </p:spTree>
    <p:extLst>
      <p:ext uri="{BB962C8B-B14F-4D97-AF65-F5344CB8AC3E}">
        <p14:creationId xmlns:p14="http://schemas.microsoft.com/office/powerpoint/2010/main" val="217972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Case Law</a:t>
            </a:r>
          </a:p>
        </p:txBody>
      </p:sp>
      <p:sp>
        <p:nvSpPr>
          <p:cNvPr id="3" name="Content Placeholder 2"/>
          <p:cNvSpPr>
            <a:spLocks noGrp="1"/>
          </p:cNvSpPr>
          <p:nvPr>
            <p:ph idx="1"/>
          </p:nvPr>
        </p:nvSpPr>
        <p:spPr/>
        <p:txBody>
          <a:bodyPr/>
          <a:lstStyle/>
          <a:p>
            <a:r>
              <a:rPr lang="en-US" dirty="0"/>
              <a:t>law enforcement can certainly confiscate anything an arrested person is carrying and log that a device, such as a smartphone, was on the person, they don’t necessarily have the right or authority to search the device. These actions are being challenged in courts constantly</a:t>
            </a:r>
          </a:p>
        </p:txBody>
      </p:sp>
    </p:spTree>
    <p:extLst>
      <p:ext uri="{BB962C8B-B14F-4D97-AF65-F5344CB8AC3E}">
        <p14:creationId xmlns:p14="http://schemas.microsoft.com/office/powerpoint/2010/main" val="2160759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Digital Forensics Resources</a:t>
            </a:r>
          </a:p>
        </p:txBody>
      </p:sp>
      <p:sp>
        <p:nvSpPr>
          <p:cNvPr id="3" name="Content Placeholder 2"/>
          <p:cNvSpPr>
            <a:spLocks noGrp="1"/>
          </p:cNvSpPr>
          <p:nvPr>
            <p:ph idx="1"/>
          </p:nvPr>
        </p:nvSpPr>
        <p:spPr/>
        <p:txBody>
          <a:bodyPr/>
          <a:lstStyle/>
          <a:p>
            <a:r>
              <a:rPr lang="en-US" dirty="0"/>
              <a:t>Preparing for Digital Investigations </a:t>
            </a:r>
          </a:p>
        </p:txBody>
      </p:sp>
      <p:pic>
        <p:nvPicPr>
          <p:cNvPr id="4" name="Picture 3"/>
          <p:cNvPicPr>
            <a:picLocks noChangeAspect="1"/>
          </p:cNvPicPr>
          <p:nvPr/>
        </p:nvPicPr>
        <p:blipFill>
          <a:blip r:embed="rId2"/>
          <a:stretch>
            <a:fillRect/>
          </a:stretch>
        </p:blipFill>
        <p:spPr>
          <a:xfrm>
            <a:off x="552568" y="2654340"/>
            <a:ext cx="9574922" cy="3171693"/>
          </a:xfrm>
          <a:prstGeom prst="rect">
            <a:avLst/>
          </a:prstGeom>
        </p:spPr>
      </p:pic>
    </p:spTree>
    <p:extLst>
      <p:ext uri="{BB962C8B-B14F-4D97-AF65-F5344CB8AC3E}">
        <p14:creationId xmlns:p14="http://schemas.microsoft.com/office/powerpoint/2010/main" val="1287121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Following Legal Processes </a:t>
            </a:r>
          </a:p>
        </p:txBody>
      </p:sp>
      <p:sp>
        <p:nvSpPr>
          <p:cNvPr id="3" name="Content Placeholder 2"/>
          <p:cNvSpPr>
            <a:spLocks noGrp="1"/>
          </p:cNvSpPr>
          <p:nvPr>
            <p:ph idx="1"/>
          </p:nvPr>
        </p:nvSpPr>
        <p:spPr/>
        <p:txBody>
          <a:bodyPr>
            <a:normAutofit/>
          </a:bodyPr>
          <a:lstStyle/>
          <a:p>
            <a:r>
              <a:rPr lang="en-US" dirty="0"/>
              <a:t>A Digital Evidence First Responder (DEFR) has the skill and training to arrive on an incident scene, assess the situation, and take precautions to acquire and preserve evidence</a:t>
            </a:r>
            <a:r>
              <a:rPr lang="en-US" dirty="0" smtClean="0"/>
              <a:t>.</a:t>
            </a:r>
          </a:p>
          <a:p>
            <a:endParaRPr lang="en-US" dirty="0"/>
          </a:p>
          <a:p>
            <a:r>
              <a:rPr lang="en-US" dirty="0" smtClean="0"/>
              <a:t> </a:t>
            </a:r>
            <a:r>
              <a:rPr lang="en-US" dirty="0"/>
              <a:t>A Digital Evidence Specialist (DES) has the skill to analyze the data and determine when another specialist should be called in to assist with the analysis</a:t>
            </a:r>
            <a:r>
              <a:rPr lang="en-US" dirty="0" smtClean="0"/>
              <a:t>.</a:t>
            </a:r>
          </a:p>
          <a:p>
            <a:endParaRPr lang="en-US" dirty="0"/>
          </a:p>
          <a:p>
            <a:r>
              <a:rPr lang="en-US" dirty="0" smtClean="0"/>
              <a:t> </a:t>
            </a:r>
            <a:r>
              <a:rPr lang="en-US" dirty="0"/>
              <a:t>submit an affidavit (also called a “declaration</a:t>
            </a:r>
            <a:r>
              <a:rPr lang="en-US" dirty="0" smtClean="0"/>
              <a:t>”)</a:t>
            </a:r>
          </a:p>
          <a:p>
            <a:r>
              <a:rPr lang="en-US" dirty="0"/>
              <a:t>which must include exhibits (evidence)</a:t>
            </a:r>
          </a:p>
        </p:txBody>
      </p:sp>
    </p:spTree>
    <p:extLst>
      <p:ext uri="{BB962C8B-B14F-4D97-AF65-F5344CB8AC3E}">
        <p14:creationId xmlns:p14="http://schemas.microsoft.com/office/powerpoint/2010/main" val="103858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Private-Sector Investigations</a:t>
            </a:r>
          </a:p>
        </p:txBody>
      </p:sp>
      <p:sp>
        <p:nvSpPr>
          <p:cNvPr id="3" name="Content Placeholder 2"/>
          <p:cNvSpPr>
            <a:spLocks noGrp="1"/>
          </p:cNvSpPr>
          <p:nvPr>
            <p:ph idx="1"/>
          </p:nvPr>
        </p:nvSpPr>
        <p:spPr/>
        <p:txBody>
          <a:bodyPr/>
          <a:lstStyle/>
          <a:p>
            <a:r>
              <a:rPr lang="en-US" dirty="0"/>
              <a:t>white-collar </a:t>
            </a:r>
            <a:r>
              <a:rPr lang="en-US" dirty="0" smtClean="0"/>
              <a:t>crimes</a:t>
            </a:r>
          </a:p>
          <a:p>
            <a:r>
              <a:rPr lang="en-US" dirty="0" smtClean="0"/>
              <a:t> </a:t>
            </a:r>
            <a:r>
              <a:rPr lang="en-US" dirty="0"/>
              <a:t>industrial espionage, which involves selling sensitive or confidential company information to a competitor</a:t>
            </a:r>
            <a:r>
              <a:rPr lang="en-US" dirty="0" smtClean="0"/>
              <a:t>.</a:t>
            </a:r>
          </a:p>
          <a:p>
            <a:endParaRPr lang="en-US" dirty="0"/>
          </a:p>
          <a:p>
            <a:r>
              <a:rPr lang="en-US" dirty="0"/>
              <a:t>Establishing Company </a:t>
            </a:r>
            <a:r>
              <a:rPr lang="en-US" dirty="0" smtClean="0"/>
              <a:t>Policies</a:t>
            </a:r>
          </a:p>
          <a:p>
            <a:r>
              <a:rPr lang="en-US" dirty="0"/>
              <a:t>a line of authority for conducting internal </a:t>
            </a:r>
            <a:r>
              <a:rPr lang="en-US" dirty="0" smtClean="0"/>
              <a:t>investigations</a:t>
            </a:r>
          </a:p>
          <a:p>
            <a:endParaRPr lang="en-US" dirty="0"/>
          </a:p>
          <a:p>
            <a:r>
              <a:rPr lang="en-US" dirty="0"/>
              <a:t>Designating an Authorized Requester</a:t>
            </a:r>
          </a:p>
        </p:txBody>
      </p:sp>
    </p:spTree>
    <p:extLst>
      <p:ext uri="{BB962C8B-B14F-4D97-AF65-F5344CB8AC3E}">
        <p14:creationId xmlns:p14="http://schemas.microsoft.com/office/powerpoint/2010/main" val="3321779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Security Investigations</a:t>
            </a:r>
          </a:p>
        </p:txBody>
      </p:sp>
      <p:sp>
        <p:nvSpPr>
          <p:cNvPr id="3" name="Content Placeholder 2"/>
          <p:cNvSpPr>
            <a:spLocks noGrp="1"/>
          </p:cNvSpPr>
          <p:nvPr>
            <p:ph idx="1"/>
          </p:nvPr>
        </p:nvSpPr>
        <p:spPr/>
        <p:txBody>
          <a:bodyPr/>
          <a:lstStyle/>
          <a:p>
            <a:r>
              <a:rPr lang="en-US" dirty="0"/>
              <a:t>Three types of situations are common in private-sector environments: </a:t>
            </a:r>
            <a:endParaRPr lang="en-US" dirty="0" smtClean="0"/>
          </a:p>
          <a:p>
            <a:r>
              <a:rPr lang="en-US" dirty="0" smtClean="0"/>
              <a:t>• </a:t>
            </a:r>
            <a:r>
              <a:rPr lang="en-US" dirty="0"/>
              <a:t>Abuse or misuse of digital assets </a:t>
            </a:r>
            <a:endParaRPr lang="en-US" dirty="0" smtClean="0"/>
          </a:p>
          <a:p>
            <a:r>
              <a:rPr lang="en-US" dirty="0" smtClean="0"/>
              <a:t>• </a:t>
            </a:r>
            <a:r>
              <a:rPr lang="en-US" dirty="0"/>
              <a:t>E-mail abuse </a:t>
            </a:r>
            <a:endParaRPr lang="en-US" dirty="0" smtClean="0"/>
          </a:p>
          <a:p>
            <a:r>
              <a:rPr lang="en-US" dirty="0" smtClean="0"/>
              <a:t>• </a:t>
            </a:r>
            <a:r>
              <a:rPr lang="en-US" dirty="0"/>
              <a:t>Internet abuse</a:t>
            </a:r>
          </a:p>
        </p:txBody>
      </p:sp>
    </p:spTree>
    <p:extLst>
      <p:ext uri="{BB962C8B-B14F-4D97-AF65-F5344CB8AC3E}">
        <p14:creationId xmlns:p14="http://schemas.microsoft.com/office/powerpoint/2010/main" val="3208806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a Systematic Approach</a:t>
            </a:r>
          </a:p>
        </p:txBody>
      </p:sp>
      <p:sp>
        <p:nvSpPr>
          <p:cNvPr id="3" name="Content Placeholder 2"/>
          <p:cNvSpPr>
            <a:spLocks noGrp="1"/>
          </p:cNvSpPr>
          <p:nvPr>
            <p:ph idx="1"/>
          </p:nvPr>
        </p:nvSpPr>
        <p:spPr>
          <a:xfrm>
            <a:off x="677334" y="1332411"/>
            <a:ext cx="8596668" cy="4708951"/>
          </a:xfrm>
        </p:spPr>
        <p:txBody>
          <a:bodyPr>
            <a:normAutofit fontScale="85000" lnSpcReduction="20000"/>
          </a:bodyPr>
          <a:lstStyle/>
          <a:p>
            <a:r>
              <a:rPr lang="en-US" dirty="0"/>
              <a:t>Make an initial assessment about the type of case you’re investigating</a:t>
            </a:r>
            <a:r>
              <a:rPr lang="en-US" dirty="0" smtClean="0"/>
              <a:t>—</a:t>
            </a:r>
          </a:p>
          <a:p>
            <a:r>
              <a:rPr lang="en-US" dirty="0"/>
              <a:t>Determine a preliminary design or approach to the </a:t>
            </a:r>
            <a:r>
              <a:rPr lang="en-US" dirty="0" smtClean="0"/>
              <a:t>case</a:t>
            </a:r>
          </a:p>
          <a:p>
            <a:r>
              <a:rPr lang="en-US" dirty="0"/>
              <a:t>Create a detailed </a:t>
            </a:r>
            <a:r>
              <a:rPr lang="en-US" dirty="0" smtClean="0"/>
              <a:t>checklist</a:t>
            </a:r>
          </a:p>
          <a:p>
            <a:r>
              <a:rPr lang="en-US" dirty="0"/>
              <a:t>Determine the resources you </a:t>
            </a:r>
            <a:r>
              <a:rPr lang="en-US" dirty="0" smtClean="0"/>
              <a:t>need</a:t>
            </a:r>
          </a:p>
          <a:p>
            <a:r>
              <a:rPr lang="en-US" dirty="0"/>
              <a:t>Obtain and copy an evidence </a:t>
            </a:r>
            <a:r>
              <a:rPr lang="en-US" dirty="0" smtClean="0"/>
              <a:t>drive</a:t>
            </a:r>
          </a:p>
          <a:p>
            <a:r>
              <a:rPr lang="en-US" dirty="0"/>
              <a:t>Identify the </a:t>
            </a:r>
            <a:r>
              <a:rPr lang="en-US" dirty="0" smtClean="0"/>
              <a:t>risks</a:t>
            </a:r>
          </a:p>
          <a:p>
            <a:r>
              <a:rPr lang="en-US" dirty="0"/>
              <a:t>Mitigate or minimize the </a:t>
            </a:r>
            <a:r>
              <a:rPr lang="en-US" dirty="0" smtClean="0"/>
              <a:t>risks</a:t>
            </a:r>
          </a:p>
          <a:p>
            <a:r>
              <a:rPr lang="en-US" dirty="0"/>
              <a:t>Test the </a:t>
            </a:r>
            <a:r>
              <a:rPr lang="en-US" dirty="0" smtClean="0"/>
              <a:t>design</a:t>
            </a:r>
          </a:p>
          <a:p>
            <a:r>
              <a:rPr lang="en-US" dirty="0"/>
              <a:t>Analyze and recover the digital </a:t>
            </a:r>
            <a:r>
              <a:rPr lang="en-US" dirty="0" smtClean="0"/>
              <a:t>evidence</a:t>
            </a:r>
          </a:p>
          <a:p>
            <a:r>
              <a:rPr lang="en-US" dirty="0"/>
              <a:t>Investigate the data you </a:t>
            </a:r>
            <a:r>
              <a:rPr lang="en-US" dirty="0" smtClean="0"/>
              <a:t>recover</a:t>
            </a:r>
          </a:p>
          <a:p>
            <a:r>
              <a:rPr lang="en-US" dirty="0" smtClean="0"/>
              <a:t>Complete </a:t>
            </a:r>
            <a:r>
              <a:rPr lang="en-US" dirty="0"/>
              <a:t>the case </a:t>
            </a:r>
            <a:r>
              <a:rPr lang="en-US" dirty="0" smtClean="0"/>
              <a:t>report</a:t>
            </a:r>
          </a:p>
          <a:p>
            <a:r>
              <a:rPr lang="en-US" dirty="0"/>
              <a:t>Critique the case</a:t>
            </a:r>
          </a:p>
        </p:txBody>
      </p:sp>
    </p:spTree>
    <p:extLst>
      <p:ext uri="{BB962C8B-B14F-4D97-AF65-F5344CB8AC3E}">
        <p14:creationId xmlns:p14="http://schemas.microsoft.com/office/powerpoint/2010/main" val="1790490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Your Investigation </a:t>
            </a:r>
          </a:p>
        </p:txBody>
      </p:sp>
      <p:sp>
        <p:nvSpPr>
          <p:cNvPr id="3" name="Content Placeholder 2"/>
          <p:cNvSpPr>
            <a:spLocks noGrp="1"/>
          </p:cNvSpPr>
          <p:nvPr>
            <p:ph idx="1"/>
          </p:nvPr>
        </p:nvSpPr>
        <p:spPr/>
        <p:txBody>
          <a:bodyPr>
            <a:normAutofit fontScale="92500"/>
          </a:bodyPr>
          <a:lstStyle/>
          <a:p>
            <a:pPr>
              <a:buAutoNum type="arabicPeriod"/>
            </a:pPr>
            <a:r>
              <a:rPr lang="en-US" dirty="0" smtClean="0"/>
              <a:t>Acquire </a:t>
            </a:r>
            <a:r>
              <a:rPr lang="en-US" dirty="0"/>
              <a:t>the USB drive from the IT Department, which bagged and tagged the evidence. </a:t>
            </a:r>
            <a:endParaRPr lang="en-US" dirty="0" smtClean="0"/>
          </a:p>
          <a:p>
            <a:pPr>
              <a:buAutoNum type="arabicPeriod"/>
            </a:pPr>
            <a:r>
              <a:rPr lang="en-US" dirty="0" smtClean="0"/>
              <a:t> </a:t>
            </a:r>
            <a:r>
              <a:rPr lang="en-US" dirty="0"/>
              <a:t>Complete an evidence form and establish a chain of custody. </a:t>
            </a:r>
            <a:endParaRPr lang="en-US" dirty="0" smtClean="0"/>
          </a:p>
          <a:p>
            <a:pPr>
              <a:buAutoNum type="arabicPeriod"/>
            </a:pPr>
            <a:r>
              <a:rPr lang="en-US" dirty="0" smtClean="0"/>
              <a:t>Transport </a:t>
            </a:r>
            <a:r>
              <a:rPr lang="en-US" dirty="0"/>
              <a:t>the evidence to your digital forensics lab. </a:t>
            </a:r>
          </a:p>
          <a:p>
            <a:pPr>
              <a:buAutoNum type="arabicPeriod"/>
            </a:pPr>
            <a:r>
              <a:rPr lang="en-US" dirty="0" smtClean="0"/>
              <a:t>Place </a:t>
            </a:r>
            <a:r>
              <a:rPr lang="en-US" dirty="0"/>
              <a:t>the evidence in an approved secure container. </a:t>
            </a:r>
          </a:p>
          <a:p>
            <a:pPr>
              <a:buAutoNum type="arabicPeriod"/>
            </a:pPr>
            <a:r>
              <a:rPr lang="en-US" dirty="0" smtClean="0"/>
              <a:t>Prepare </a:t>
            </a:r>
            <a:r>
              <a:rPr lang="en-US" dirty="0"/>
              <a:t>your forensic workstation. </a:t>
            </a:r>
          </a:p>
          <a:p>
            <a:pPr>
              <a:buAutoNum type="arabicPeriod"/>
            </a:pPr>
            <a:r>
              <a:rPr lang="en-US" dirty="0" smtClean="0"/>
              <a:t>Retrieve </a:t>
            </a:r>
            <a:r>
              <a:rPr lang="en-US" dirty="0"/>
              <a:t>the evidence from the secure container. </a:t>
            </a:r>
          </a:p>
          <a:p>
            <a:pPr>
              <a:buAutoNum type="arabicPeriod"/>
            </a:pPr>
            <a:r>
              <a:rPr lang="en-US" dirty="0" smtClean="0"/>
              <a:t>Make </a:t>
            </a:r>
            <a:r>
              <a:rPr lang="en-US" dirty="0"/>
              <a:t>a forensic copy of the evidence drive (in this case, the USB drive). </a:t>
            </a:r>
          </a:p>
          <a:p>
            <a:pPr>
              <a:buAutoNum type="arabicPeriod"/>
            </a:pPr>
            <a:r>
              <a:rPr lang="en-US" dirty="0" smtClean="0"/>
              <a:t>Return </a:t>
            </a:r>
            <a:r>
              <a:rPr lang="en-US" dirty="0"/>
              <a:t>the evidence drive to the secure container. </a:t>
            </a:r>
          </a:p>
          <a:p>
            <a:pPr>
              <a:buAutoNum type="arabicPeriod"/>
            </a:pPr>
            <a:r>
              <a:rPr lang="en-US" dirty="0" smtClean="0"/>
              <a:t>Process </a:t>
            </a:r>
            <a:r>
              <a:rPr lang="en-US" dirty="0"/>
              <a:t>the copied evidence drive with your digital forensics tools.</a:t>
            </a:r>
          </a:p>
        </p:txBody>
      </p:sp>
    </p:spTree>
    <p:extLst>
      <p:ext uri="{BB962C8B-B14F-4D97-AF65-F5344CB8AC3E}">
        <p14:creationId xmlns:p14="http://schemas.microsoft.com/office/powerpoint/2010/main" val="135724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Field of digital forensics</a:t>
            </a:r>
          </a:p>
          <a:p>
            <a:r>
              <a:rPr lang="en-US" dirty="0" smtClean="0"/>
              <a:t>Prepare computer investigation and summarize PS and Private Sector investigations</a:t>
            </a:r>
          </a:p>
          <a:p>
            <a:r>
              <a:rPr lang="en-US" dirty="0" smtClean="0"/>
              <a:t>Importance of professional conduct</a:t>
            </a:r>
          </a:p>
          <a:p>
            <a:r>
              <a:rPr lang="en-US" dirty="0" smtClean="0"/>
              <a:t>How to prepare a digital investigation—systematic approach</a:t>
            </a:r>
          </a:p>
          <a:p>
            <a:r>
              <a:rPr lang="en-US" dirty="0" smtClean="0"/>
              <a:t>Procedures for private sector digital investigations</a:t>
            </a:r>
          </a:p>
          <a:p>
            <a:r>
              <a:rPr lang="en-US" dirty="0" smtClean="0"/>
              <a:t>Requirements for data recovery workstations and </a:t>
            </a:r>
            <a:r>
              <a:rPr lang="en-US" dirty="0" err="1" smtClean="0"/>
              <a:t>softwares</a:t>
            </a:r>
            <a:endParaRPr lang="en-US" dirty="0" smtClean="0"/>
          </a:p>
          <a:p>
            <a:r>
              <a:rPr lang="en-US" dirty="0" err="1" smtClean="0"/>
              <a:t>Handson</a:t>
            </a:r>
            <a:endParaRPr lang="en-US" dirty="0" smtClean="0"/>
          </a:p>
        </p:txBody>
      </p:sp>
    </p:spTree>
    <p:extLst>
      <p:ext uri="{BB962C8B-B14F-4D97-AF65-F5344CB8AC3E}">
        <p14:creationId xmlns:p14="http://schemas.microsoft.com/office/powerpoint/2010/main" val="3551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0" y="0"/>
            <a:ext cx="7210697" cy="6629413"/>
          </a:xfrm>
          <a:prstGeom prst="rect">
            <a:avLst/>
          </a:prstGeom>
        </p:spPr>
      </p:pic>
      <p:sp>
        <p:nvSpPr>
          <p:cNvPr id="5" name="Rectangle 4"/>
          <p:cNvSpPr/>
          <p:nvPr/>
        </p:nvSpPr>
        <p:spPr>
          <a:xfrm>
            <a:off x="6505303" y="2894759"/>
            <a:ext cx="6096000" cy="646331"/>
          </a:xfrm>
          <a:prstGeom prst="rect">
            <a:avLst/>
          </a:prstGeom>
        </p:spPr>
        <p:txBody>
          <a:bodyPr>
            <a:spAutoFit/>
          </a:bodyPr>
          <a:lstStyle/>
          <a:p>
            <a:r>
              <a:rPr lang="en-US" dirty="0"/>
              <a:t>A sample multi-evidence form used in a private-sector environment</a:t>
            </a:r>
          </a:p>
        </p:txBody>
      </p:sp>
    </p:spTree>
    <p:extLst>
      <p:ext uri="{BB962C8B-B14F-4D97-AF65-F5344CB8AC3E}">
        <p14:creationId xmlns:p14="http://schemas.microsoft.com/office/powerpoint/2010/main" val="2283218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Abuse Investigations</a:t>
            </a:r>
          </a:p>
        </p:txBody>
      </p:sp>
      <p:sp>
        <p:nvSpPr>
          <p:cNvPr id="3" name="Content Placeholder 2"/>
          <p:cNvSpPr>
            <a:spLocks noGrp="1"/>
          </p:cNvSpPr>
          <p:nvPr>
            <p:ph idx="1"/>
          </p:nvPr>
        </p:nvSpPr>
        <p:spPr/>
        <p:txBody>
          <a:bodyPr/>
          <a:lstStyle/>
          <a:p>
            <a:pPr marL="0" indent="0">
              <a:buNone/>
            </a:pPr>
            <a:r>
              <a:rPr lang="en-US" dirty="0"/>
              <a:t>u need the following:</a:t>
            </a:r>
          </a:p>
          <a:p>
            <a:pPr marL="0" indent="0">
              <a:buNone/>
            </a:pPr>
            <a:r>
              <a:rPr lang="en-US" dirty="0"/>
              <a:t>•	 The organization’s Internet proxy server logs</a:t>
            </a:r>
          </a:p>
          <a:p>
            <a:pPr marL="0" indent="0">
              <a:buNone/>
            </a:pPr>
            <a:r>
              <a:rPr lang="en-US" dirty="0"/>
              <a:t>•	 Suspect computer’s IP address obtained from your organization’s network</a:t>
            </a:r>
          </a:p>
          <a:p>
            <a:pPr marL="0" indent="0">
              <a:buNone/>
            </a:pPr>
            <a:r>
              <a:rPr lang="en-US" dirty="0"/>
              <a:t>administrator</a:t>
            </a:r>
          </a:p>
          <a:p>
            <a:pPr marL="0" indent="0">
              <a:buNone/>
            </a:pPr>
            <a:r>
              <a:rPr lang="en-US" dirty="0"/>
              <a:t>•	 Suspect computer’s disk drive</a:t>
            </a:r>
          </a:p>
          <a:p>
            <a:pPr marL="0" indent="0">
              <a:buNone/>
            </a:pPr>
            <a:r>
              <a:rPr lang="en-US" dirty="0"/>
              <a:t>•	 Your preferred digital forensics analysis tool</a:t>
            </a:r>
          </a:p>
        </p:txBody>
      </p:sp>
    </p:spTree>
    <p:extLst>
      <p:ext uri="{BB962C8B-B14F-4D97-AF65-F5344CB8AC3E}">
        <p14:creationId xmlns:p14="http://schemas.microsoft.com/office/powerpoint/2010/main" val="1065729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following steps outline the recommended processing of an Internet abuse</a:t>
            </a:r>
          </a:p>
          <a:p>
            <a:r>
              <a:rPr lang="en-US" dirty="0"/>
              <a:t>case:</a:t>
            </a:r>
          </a:p>
          <a:p>
            <a:r>
              <a:rPr lang="en-US" dirty="0"/>
              <a:t>1. Use the standard forensic analysis techniques and procedures described in this book</a:t>
            </a:r>
          </a:p>
          <a:p>
            <a:r>
              <a:rPr lang="en-US" dirty="0"/>
              <a:t>for the disk drive examination.</a:t>
            </a:r>
          </a:p>
          <a:p>
            <a:r>
              <a:rPr lang="en-US" dirty="0"/>
              <a:t>2. Search for and extract all Web page URLs and other associated information</a:t>
            </a:r>
            <a:r>
              <a:rPr lang="en-US" dirty="0" smtClean="0"/>
              <a:t>.</a:t>
            </a:r>
          </a:p>
          <a:p>
            <a:r>
              <a:rPr lang="en-US" dirty="0"/>
              <a:t>Contact the network firewall administrator and request a proxy server </a:t>
            </a:r>
            <a:r>
              <a:rPr lang="en-US" dirty="0" smtClean="0"/>
              <a:t>log</a:t>
            </a:r>
          </a:p>
          <a:p>
            <a:r>
              <a:rPr lang="en-US" dirty="0"/>
              <a:t>Compare the data recovered from forensics analysis with the network server log data to confirm that they match</a:t>
            </a:r>
            <a:r>
              <a:rPr lang="en-US" dirty="0" smtClean="0"/>
              <a:t>.</a:t>
            </a:r>
          </a:p>
          <a:p>
            <a:r>
              <a:rPr lang="en-US" dirty="0"/>
              <a:t>URL data matches the network server log and the forensic disk</a:t>
            </a:r>
          </a:p>
        </p:txBody>
      </p:sp>
    </p:spTree>
    <p:extLst>
      <p:ext uri="{BB962C8B-B14F-4D97-AF65-F5344CB8AC3E}">
        <p14:creationId xmlns:p14="http://schemas.microsoft.com/office/powerpoint/2010/main" val="831091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a:t>
            </a:r>
            <a:r>
              <a:rPr lang="en-US" dirty="0"/>
              <a:t>Abuse </a:t>
            </a:r>
            <a:r>
              <a:rPr lang="en-US" dirty="0" smtClean="0"/>
              <a:t>Investigations</a:t>
            </a:r>
            <a:br>
              <a:rPr lang="en-US" dirty="0" smtClean="0"/>
            </a:br>
            <a:r>
              <a:rPr lang="en-US" dirty="0" smtClean="0"/>
              <a:t>(you need)</a:t>
            </a:r>
            <a:endParaRPr lang="en-US" dirty="0"/>
          </a:p>
        </p:txBody>
      </p:sp>
      <p:sp>
        <p:nvSpPr>
          <p:cNvPr id="3" name="Content Placeholder 2"/>
          <p:cNvSpPr>
            <a:spLocks noGrp="1"/>
          </p:cNvSpPr>
          <p:nvPr>
            <p:ph idx="1"/>
          </p:nvPr>
        </p:nvSpPr>
        <p:spPr/>
        <p:txBody>
          <a:bodyPr>
            <a:normAutofit lnSpcReduction="10000"/>
          </a:bodyPr>
          <a:lstStyle/>
          <a:p>
            <a:r>
              <a:rPr lang="en-US" dirty="0"/>
              <a:t>An electronic copy of the offending e-mail that contains message header data;</a:t>
            </a:r>
          </a:p>
          <a:p>
            <a:r>
              <a:rPr lang="en-US" dirty="0"/>
              <a:t>consult with your e-mail server administrator</a:t>
            </a:r>
          </a:p>
          <a:p>
            <a:r>
              <a:rPr lang="en-US" dirty="0"/>
              <a:t>•	 If available, e-mail server log records; consult with your e-mail </a:t>
            </a:r>
            <a:r>
              <a:rPr lang="en-US" dirty="0" smtClean="0"/>
              <a:t>server administrator </a:t>
            </a:r>
            <a:r>
              <a:rPr lang="en-US" dirty="0"/>
              <a:t>to see whether they are available</a:t>
            </a:r>
          </a:p>
          <a:p>
            <a:r>
              <a:rPr lang="en-US" dirty="0"/>
              <a:t>•	 For e-mail systems that store users’ messages on a central server, access to </a:t>
            </a:r>
            <a:r>
              <a:rPr lang="en-US" dirty="0" smtClean="0"/>
              <a:t>the server</a:t>
            </a:r>
            <a:r>
              <a:rPr lang="en-US" dirty="0"/>
              <a:t>; consult with your e-mail server </a:t>
            </a:r>
            <a:r>
              <a:rPr lang="en-US" dirty="0" smtClean="0"/>
              <a:t>administrator</a:t>
            </a:r>
          </a:p>
          <a:p>
            <a:r>
              <a:rPr lang="en-US" dirty="0"/>
              <a:t>For e-mail systems that store users’ messages on a computer as an Outlook</a:t>
            </a:r>
          </a:p>
          <a:p>
            <a:pPr marL="0" indent="0">
              <a:buNone/>
            </a:pPr>
            <a:r>
              <a:rPr lang="en-US" dirty="0"/>
              <a:t>.</a:t>
            </a:r>
            <a:r>
              <a:rPr lang="en-US" dirty="0" err="1"/>
              <a:t>pst</a:t>
            </a:r>
            <a:r>
              <a:rPr lang="en-US" dirty="0"/>
              <a:t> or .</a:t>
            </a:r>
            <a:r>
              <a:rPr lang="en-US" dirty="0" err="1"/>
              <a:t>ost</a:t>
            </a:r>
            <a:r>
              <a:rPr lang="en-US" dirty="0"/>
              <a:t> file, for example, access to the computer so that you can perform </a:t>
            </a:r>
            <a:r>
              <a:rPr lang="en-US" dirty="0" smtClean="0"/>
              <a:t>a forensic </a:t>
            </a:r>
            <a:r>
              <a:rPr lang="en-US" dirty="0"/>
              <a:t>analysis on it</a:t>
            </a:r>
          </a:p>
          <a:p>
            <a:r>
              <a:rPr lang="en-US" dirty="0"/>
              <a:t>•	 Your preferred digital forensics analysis tool</a:t>
            </a:r>
          </a:p>
        </p:txBody>
      </p:sp>
    </p:spTree>
    <p:extLst>
      <p:ext uri="{BB962C8B-B14F-4D97-AF65-F5344CB8AC3E}">
        <p14:creationId xmlns:p14="http://schemas.microsoft.com/office/powerpoint/2010/main" val="2474203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Your Workstation for Digital Forensics</a:t>
            </a:r>
          </a:p>
        </p:txBody>
      </p:sp>
      <p:sp>
        <p:nvSpPr>
          <p:cNvPr id="3" name="Content Placeholder 2"/>
          <p:cNvSpPr>
            <a:spLocks noGrp="1"/>
          </p:cNvSpPr>
          <p:nvPr>
            <p:ph idx="1"/>
          </p:nvPr>
        </p:nvSpPr>
        <p:spPr/>
        <p:txBody>
          <a:bodyPr/>
          <a:lstStyle/>
          <a:p>
            <a:r>
              <a:rPr lang="en-US" dirty="0"/>
              <a:t> A workstation running Windows 7 or later</a:t>
            </a:r>
          </a:p>
          <a:p>
            <a:r>
              <a:rPr lang="en-US" dirty="0"/>
              <a:t>•	 A write-blocker device</a:t>
            </a:r>
          </a:p>
          <a:p>
            <a:r>
              <a:rPr lang="en-US" dirty="0"/>
              <a:t>•	 Digital forensics acquisition tool</a:t>
            </a:r>
          </a:p>
          <a:p>
            <a:r>
              <a:rPr lang="en-US" dirty="0"/>
              <a:t>•	 Digital forensics analysis tool</a:t>
            </a:r>
          </a:p>
          <a:p>
            <a:r>
              <a:rPr lang="en-US" dirty="0"/>
              <a:t>•	 A target drive to receive the source or suspect disk data</a:t>
            </a:r>
          </a:p>
          <a:p>
            <a:r>
              <a:rPr lang="en-US" dirty="0"/>
              <a:t>•	 Spare PATA and SATA ports</a:t>
            </a:r>
          </a:p>
          <a:p>
            <a:r>
              <a:rPr lang="en-US" dirty="0"/>
              <a:t>•	 USB ports</a:t>
            </a:r>
          </a:p>
        </p:txBody>
      </p:sp>
    </p:spTree>
    <p:extLst>
      <p:ext uri="{BB962C8B-B14F-4D97-AF65-F5344CB8AC3E}">
        <p14:creationId xmlns:p14="http://schemas.microsoft.com/office/powerpoint/2010/main" val="3828751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tools</a:t>
            </a:r>
            <a:endParaRPr lang="en-US" dirty="0"/>
          </a:p>
        </p:txBody>
      </p:sp>
      <p:sp>
        <p:nvSpPr>
          <p:cNvPr id="3" name="Content Placeholder 2"/>
          <p:cNvSpPr>
            <a:spLocks noGrp="1"/>
          </p:cNvSpPr>
          <p:nvPr>
            <p:ph idx="1"/>
          </p:nvPr>
        </p:nvSpPr>
        <p:spPr/>
        <p:txBody>
          <a:bodyPr/>
          <a:lstStyle/>
          <a:p>
            <a:r>
              <a:rPr lang="en-US" dirty="0"/>
              <a:t>Network interface card (NIC)</a:t>
            </a:r>
          </a:p>
          <a:p>
            <a:r>
              <a:rPr lang="en-US" dirty="0"/>
              <a:t>•	 Extra USB ports</a:t>
            </a:r>
          </a:p>
          <a:p>
            <a:r>
              <a:rPr lang="en-US" dirty="0"/>
              <a:t>•	 FireWire 400/800 ports</a:t>
            </a:r>
          </a:p>
          <a:p>
            <a:r>
              <a:rPr lang="en-US" dirty="0"/>
              <a:t>•	 SCSI card</a:t>
            </a:r>
          </a:p>
          <a:p>
            <a:r>
              <a:rPr lang="en-US" dirty="0"/>
              <a:t>•	 Disk editor tool</a:t>
            </a:r>
          </a:p>
          <a:p>
            <a:r>
              <a:rPr lang="en-US" dirty="0"/>
              <a:t>•	 Text editor tool</a:t>
            </a:r>
          </a:p>
          <a:p>
            <a:r>
              <a:rPr lang="en-US" dirty="0"/>
              <a:t>•	 Graphics viewer program</a:t>
            </a:r>
          </a:p>
          <a:p>
            <a:r>
              <a:rPr lang="en-US" dirty="0"/>
              <a:t>•	 Other specialized viewing tools</a:t>
            </a:r>
          </a:p>
        </p:txBody>
      </p:sp>
    </p:spTree>
    <p:extLst>
      <p:ext uri="{BB962C8B-B14F-4D97-AF65-F5344CB8AC3E}">
        <p14:creationId xmlns:p14="http://schemas.microsoft.com/office/powerpoint/2010/main" val="4004984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Bit-stream Copies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77585" y="1930400"/>
            <a:ext cx="10883706" cy="4000137"/>
          </a:xfrm>
          <a:prstGeom prst="rect">
            <a:avLst/>
          </a:prstGeom>
        </p:spPr>
      </p:pic>
    </p:spTree>
    <p:extLst>
      <p:ext uri="{BB962C8B-B14F-4D97-AF65-F5344CB8AC3E}">
        <p14:creationId xmlns:p14="http://schemas.microsoft.com/office/powerpoint/2010/main" val="3692367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Your Digital Evidence</a:t>
            </a:r>
          </a:p>
        </p:txBody>
      </p:sp>
      <p:sp>
        <p:nvSpPr>
          <p:cNvPr id="3" name="Content Placeholder 2"/>
          <p:cNvSpPr>
            <a:spLocks noGrp="1"/>
          </p:cNvSpPr>
          <p:nvPr>
            <p:ph idx="1"/>
          </p:nvPr>
        </p:nvSpPr>
        <p:spPr>
          <a:xfrm>
            <a:off x="298512" y="1363755"/>
            <a:ext cx="8596668" cy="3880773"/>
          </a:xfrm>
        </p:spPr>
        <p:txBody>
          <a:bodyPr/>
          <a:lstStyle/>
          <a:p>
            <a:r>
              <a:rPr lang="en-US" dirty="0">
                <a:hlinkClick r:id="rId2"/>
              </a:rPr>
              <a:t>https://sourceforge.net/projects/autopsy/files/autopsy/4.3.0</a:t>
            </a:r>
            <a:r>
              <a:rPr lang="en-US" dirty="0" smtClean="0">
                <a:hlinkClick r:id="rId2"/>
              </a:rPr>
              <a:t>/</a:t>
            </a:r>
            <a:endParaRPr lang="en-US" dirty="0" smtClean="0"/>
          </a:p>
          <a:p>
            <a:endParaRPr lang="en-US" dirty="0"/>
          </a:p>
          <a:p>
            <a:r>
              <a:rPr lang="en-US" dirty="0"/>
              <a:t>Double-click the Ch01InChap01.exe file in File Explorer to </a:t>
            </a:r>
            <a:r>
              <a:rPr lang="en-US" dirty="0" err="1"/>
              <a:t>uncompress</a:t>
            </a:r>
            <a:r>
              <a:rPr lang="en-US" dirty="0"/>
              <a:t> it into Ch01InChap01.dd. Start Autopsy for Windows</a:t>
            </a:r>
            <a:r>
              <a:rPr lang="en-US" dirty="0" smtClean="0"/>
              <a:t>.</a:t>
            </a:r>
          </a:p>
          <a:p>
            <a:r>
              <a:rPr lang="en-US" dirty="0" smtClean="0"/>
              <a:t>Create a new case</a:t>
            </a:r>
          </a:p>
          <a:p>
            <a:pPr marL="0" indent="0">
              <a:buNone/>
            </a:pPr>
            <a:endParaRPr lang="en-US" dirty="0"/>
          </a:p>
        </p:txBody>
      </p:sp>
      <p:pic>
        <p:nvPicPr>
          <p:cNvPr id="4" name="Picture 3"/>
          <p:cNvPicPr>
            <a:picLocks noChangeAspect="1"/>
          </p:cNvPicPr>
          <p:nvPr/>
        </p:nvPicPr>
        <p:blipFill>
          <a:blip r:embed="rId3"/>
          <a:stretch>
            <a:fillRect/>
          </a:stretch>
        </p:blipFill>
        <p:spPr>
          <a:xfrm>
            <a:off x="4975668" y="3095100"/>
            <a:ext cx="6134956" cy="3762900"/>
          </a:xfrm>
          <a:prstGeom prst="rect">
            <a:avLst/>
          </a:prstGeom>
        </p:spPr>
      </p:pic>
    </p:spTree>
    <p:extLst>
      <p:ext uri="{BB962C8B-B14F-4D97-AF65-F5344CB8AC3E}">
        <p14:creationId xmlns:p14="http://schemas.microsoft.com/office/powerpoint/2010/main" val="3169272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0824870" cy="6230983"/>
          </a:xfrm>
          <a:prstGeom prst="rect">
            <a:avLst/>
          </a:prstGeom>
        </p:spPr>
      </p:pic>
    </p:spTree>
    <p:extLst>
      <p:ext uri="{BB962C8B-B14F-4D97-AF65-F5344CB8AC3E}">
        <p14:creationId xmlns:p14="http://schemas.microsoft.com/office/powerpoint/2010/main" val="3195412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1"/>
            <a:ext cx="10659291" cy="6870305"/>
          </a:xfrm>
          <a:prstGeom prst="rect">
            <a:avLst/>
          </a:prstGeom>
        </p:spPr>
      </p:pic>
    </p:spTree>
    <p:extLst>
      <p:ext uri="{BB962C8B-B14F-4D97-AF65-F5344CB8AC3E}">
        <p14:creationId xmlns:p14="http://schemas.microsoft.com/office/powerpoint/2010/main" val="160296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forensics</a:t>
            </a:r>
            <a:endParaRPr lang="en-US" dirty="0"/>
          </a:p>
        </p:txBody>
      </p:sp>
      <p:sp>
        <p:nvSpPr>
          <p:cNvPr id="3" name="Content Placeholder 2"/>
          <p:cNvSpPr>
            <a:spLocks noGrp="1"/>
          </p:cNvSpPr>
          <p:nvPr>
            <p:ph idx="1"/>
          </p:nvPr>
        </p:nvSpPr>
        <p:spPr/>
        <p:txBody>
          <a:bodyPr/>
          <a:lstStyle/>
          <a:p>
            <a:r>
              <a:rPr lang="en-US" dirty="0"/>
              <a:t>“[t]he application of computer science and investigative procedures for a legal purpose involving the analysis of digital evidence (information of probative value that is stored or transmitted in binary form) after proper search authority, chain of custody, validation with mathematics (hash function), use of validated tools, repeatability, reporting and possible expert presentation</a:t>
            </a:r>
            <a:r>
              <a:rPr lang="en-US" dirty="0" smtClean="0"/>
              <a:t>”</a:t>
            </a:r>
          </a:p>
          <a:p>
            <a:endParaRPr lang="en-US" dirty="0"/>
          </a:p>
          <a:p>
            <a:r>
              <a:rPr lang="en-US" dirty="0"/>
              <a:t>: Defining Digital Forensics,” Forensic Magazine, 2007</a:t>
            </a:r>
          </a:p>
        </p:txBody>
      </p:sp>
    </p:spTree>
    <p:extLst>
      <p:ext uri="{BB962C8B-B14F-4D97-AF65-F5344CB8AC3E}">
        <p14:creationId xmlns:p14="http://schemas.microsoft.com/office/powerpoint/2010/main" val="2969454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a:t>
            </a:r>
            <a:r>
              <a:rPr lang="en-US" dirty="0"/>
              <a:t>to display the contents</a:t>
            </a:r>
          </a:p>
        </p:txBody>
      </p:sp>
      <p:sp>
        <p:nvSpPr>
          <p:cNvPr id="3" name="Content Placeholder 2"/>
          <p:cNvSpPr>
            <a:spLocks noGrp="1"/>
          </p:cNvSpPr>
          <p:nvPr>
            <p:ph idx="1"/>
          </p:nvPr>
        </p:nvSpPr>
        <p:spPr/>
        <p:txBody>
          <a:bodyPr>
            <a:normAutofit/>
          </a:bodyPr>
          <a:lstStyle/>
          <a:p>
            <a:r>
              <a:rPr lang="en-US" dirty="0"/>
              <a:t>In the Tree Viewer pane on the left, click to expand Views, File Types, By </a:t>
            </a:r>
            <a:r>
              <a:rPr lang="en-US" dirty="0" err="1" smtClean="0"/>
              <a:t>Extension,and</a:t>
            </a:r>
            <a:r>
              <a:rPr lang="en-US" dirty="0" smtClean="0"/>
              <a:t> Documents</a:t>
            </a:r>
            <a:endParaRPr lang="en-US" dirty="0"/>
          </a:p>
          <a:p>
            <a:r>
              <a:rPr lang="en-US" dirty="0"/>
              <a:t>2. Under Documents, click Office. In the Result Viewer (upper-right pane), click </a:t>
            </a:r>
            <a:r>
              <a:rPr lang="en-US" dirty="0" err="1" smtClean="0"/>
              <a:t>thefirst</a:t>
            </a:r>
            <a:r>
              <a:rPr lang="en-US" dirty="0" smtClean="0"/>
              <a:t> </a:t>
            </a:r>
            <a:r>
              <a:rPr lang="en-US" dirty="0"/>
              <a:t>file, Billing Letter.doc, to display its contents in the Content </a:t>
            </a:r>
            <a:r>
              <a:rPr lang="en-US" dirty="0" smtClean="0"/>
              <a:t>Viewer (</a:t>
            </a:r>
            <a:r>
              <a:rPr lang="en-US" dirty="0"/>
              <a:t>lower-right pane).</a:t>
            </a:r>
          </a:p>
          <a:p>
            <a:r>
              <a:rPr lang="en-US" dirty="0"/>
              <a:t>3. Right-click Billing Letter.doc, point to Tag File, and click Tag and Comment.</a:t>
            </a:r>
          </a:p>
          <a:p>
            <a:r>
              <a:rPr lang="en-US" dirty="0"/>
              <a:t>4. In the Create Tag dialog box, click the New Tag Name </a:t>
            </a:r>
            <a:r>
              <a:rPr lang="en-US" dirty="0" smtClean="0"/>
              <a:t>button. In </a:t>
            </a:r>
            <a:r>
              <a:rPr lang="en-US" dirty="0"/>
              <a:t>the New Tag section, type Recovered Office Documents in </a:t>
            </a:r>
            <a:r>
              <a:rPr lang="en-US" dirty="0" smtClean="0"/>
              <a:t>the Tag </a:t>
            </a:r>
            <a:r>
              <a:rPr lang="en-US" dirty="0"/>
              <a:t>Name text box, click OK, and then click OK again.</a:t>
            </a:r>
          </a:p>
          <a:p>
            <a:endParaRPr lang="en-US" dirty="0"/>
          </a:p>
        </p:txBody>
      </p:sp>
    </p:spTree>
    <p:extLst>
      <p:ext uri="{BB962C8B-B14F-4D97-AF65-F5344CB8AC3E}">
        <p14:creationId xmlns:p14="http://schemas.microsoft.com/office/powerpoint/2010/main" val="4161300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0"/>
            <a:ext cx="5699079" cy="6283234"/>
          </a:xfrm>
          <a:prstGeom prst="rect">
            <a:avLst/>
          </a:prstGeom>
        </p:spPr>
      </p:pic>
      <p:pic>
        <p:nvPicPr>
          <p:cNvPr id="5" name="Picture 4"/>
          <p:cNvPicPr>
            <a:picLocks noChangeAspect="1"/>
          </p:cNvPicPr>
          <p:nvPr/>
        </p:nvPicPr>
        <p:blipFill>
          <a:blip r:embed="rId3"/>
          <a:stretch>
            <a:fillRect/>
          </a:stretch>
        </p:blipFill>
        <p:spPr>
          <a:xfrm>
            <a:off x="4148232" y="113212"/>
            <a:ext cx="5929953" cy="3322320"/>
          </a:xfrm>
          <a:prstGeom prst="rect">
            <a:avLst/>
          </a:prstGeom>
        </p:spPr>
      </p:pic>
      <p:pic>
        <p:nvPicPr>
          <p:cNvPr id="6" name="Picture 5"/>
          <p:cNvPicPr>
            <a:picLocks noChangeAspect="1"/>
          </p:cNvPicPr>
          <p:nvPr/>
        </p:nvPicPr>
        <p:blipFill>
          <a:blip r:embed="rId4"/>
          <a:stretch>
            <a:fillRect/>
          </a:stretch>
        </p:blipFill>
        <p:spPr>
          <a:xfrm>
            <a:off x="4148232" y="2997552"/>
            <a:ext cx="7268705" cy="4269625"/>
          </a:xfrm>
          <a:prstGeom prst="rect">
            <a:avLst/>
          </a:prstGeom>
        </p:spPr>
      </p:pic>
    </p:spTree>
    <p:extLst>
      <p:ext uri="{BB962C8B-B14F-4D97-AF65-F5344CB8AC3E}">
        <p14:creationId xmlns:p14="http://schemas.microsoft.com/office/powerpoint/2010/main" val="1927754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the Result Viewer pane, </a:t>
            </a:r>
            <a:r>
              <a:rPr lang="en-US" dirty="0" err="1"/>
              <a:t>Ctrl+click</a:t>
            </a:r>
            <a:r>
              <a:rPr lang="en-US" dirty="0"/>
              <a:t> Billing Letter.doc, Income.xls, Regrets.doc, f0000000.doc, and f0000049.doc to select these files, and then release the Ctrl key. Right-click the highlighted files shown in Figure 1-17, point to Tag File and then Quick Tag, and then click Recovered Office Documents.</a:t>
            </a:r>
          </a:p>
        </p:txBody>
      </p:sp>
      <p:pic>
        <p:nvPicPr>
          <p:cNvPr id="4" name="Picture 3"/>
          <p:cNvPicPr>
            <a:picLocks noChangeAspect="1"/>
          </p:cNvPicPr>
          <p:nvPr/>
        </p:nvPicPr>
        <p:blipFill>
          <a:blip r:embed="rId2"/>
          <a:stretch>
            <a:fillRect/>
          </a:stretch>
        </p:blipFill>
        <p:spPr>
          <a:xfrm>
            <a:off x="26510" y="3580862"/>
            <a:ext cx="11326686" cy="3002817"/>
          </a:xfrm>
          <a:prstGeom prst="rect">
            <a:avLst/>
          </a:prstGeom>
        </p:spPr>
      </p:pic>
    </p:spTree>
    <p:extLst>
      <p:ext uri="{BB962C8B-B14F-4D97-AF65-F5344CB8AC3E}">
        <p14:creationId xmlns:p14="http://schemas.microsoft.com/office/powerpoint/2010/main" val="3393169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Under Documents in the Tree Viewer pane, click Plain Text to display more recovered files</a:t>
            </a:r>
            <a:r>
              <a:rPr lang="en-US" dirty="0" smtClean="0"/>
              <a:t>.</a:t>
            </a:r>
          </a:p>
          <a:p>
            <a:r>
              <a:rPr lang="en-US" dirty="0" smtClean="0"/>
              <a:t> </a:t>
            </a:r>
            <a:r>
              <a:rPr lang="en-US" dirty="0"/>
              <a:t>7. In the Result Viewer pane, select the files listed in Step 5 again, right-click the selection, point to Tag File and then Quick Tag, and then click Follow Up. Leave Autopsy running for the next activity</a:t>
            </a:r>
          </a:p>
        </p:txBody>
      </p:sp>
    </p:spTree>
    <p:extLst>
      <p:ext uri="{BB962C8B-B14F-4D97-AF65-F5344CB8AC3E}">
        <p14:creationId xmlns:p14="http://schemas.microsoft.com/office/powerpoint/2010/main" val="2120243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gathering evidence</a:t>
            </a:r>
            <a:endParaRPr lang="en-US" dirty="0"/>
          </a:p>
        </p:txBody>
      </p:sp>
      <p:sp>
        <p:nvSpPr>
          <p:cNvPr id="3" name="Content Placeholder 2"/>
          <p:cNvSpPr>
            <a:spLocks noGrp="1"/>
          </p:cNvSpPr>
          <p:nvPr>
            <p:ph idx="1"/>
          </p:nvPr>
        </p:nvSpPr>
        <p:spPr/>
        <p:txBody>
          <a:bodyPr/>
          <a:lstStyle/>
          <a:p>
            <a:r>
              <a:rPr lang="en-US" dirty="0"/>
              <a:t>Click the Keyword Search button at the far upper right, type George in the text box</a:t>
            </a:r>
          </a:p>
        </p:txBody>
      </p:sp>
      <p:pic>
        <p:nvPicPr>
          <p:cNvPr id="4" name="Picture 3"/>
          <p:cNvPicPr>
            <a:picLocks noChangeAspect="1"/>
          </p:cNvPicPr>
          <p:nvPr/>
        </p:nvPicPr>
        <p:blipFill>
          <a:blip r:embed="rId2"/>
          <a:stretch>
            <a:fillRect/>
          </a:stretch>
        </p:blipFill>
        <p:spPr>
          <a:xfrm>
            <a:off x="1673139" y="2845010"/>
            <a:ext cx="7051903" cy="2824270"/>
          </a:xfrm>
          <a:prstGeom prst="rect">
            <a:avLst/>
          </a:prstGeom>
        </p:spPr>
      </p:pic>
    </p:spTree>
    <p:extLst>
      <p:ext uri="{BB962C8B-B14F-4D97-AF65-F5344CB8AC3E}">
        <p14:creationId xmlns:p14="http://schemas.microsoft.com/office/powerpoint/2010/main" val="3931379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10729" y="0"/>
            <a:ext cx="8596668" cy="3880773"/>
          </a:xfrm>
        </p:spPr>
        <p:txBody>
          <a:bodyPr/>
          <a:lstStyle/>
          <a:p>
            <a:r>
              <a:rPr lang="en-US" dirty="0"/>
              <a:t>In the Result Viewer pane, a new tab named Keyword search 1 opens. Click each file to view its contents in the Content Viewer (see Figure 1-19). Look for files containing the name “George.”</a:t>
            </a:r>
          </a:p>
        </p:txBody>
      </p:sp>
      <p:pic>
        <p:nvPicPr>
          <p:cNvPr id="4" name="Picture 3"/>
          <p:cNvPicPr>
            <a:picLocks noChangeAspect="1"/>
          </p:cNvPicPr>
          <p:nvPr/>
        </p:nvPicPr>
        <p:blipFill>
          <a:blip r:embed="rId2"/>
          <a:stretch>
            <a:fillRect/>
          </a:stretch>
        </p:blipFill>
        <p:spPr>
          <a:xfrm>
            <a:off x="2795451" y="965239"/>
            <a:ext cx="8863096" cy="5892761"/>
          </a:xfrm>
          <a:prstGeom prst="rect">
            <a:avLst/>
          </a:prstGeom>
        </p:spPr>
      </p:pic>
    </p:spTree>
    <p:extLst>
      <p:ext uri="{BB962C8B-B14F-4D97-AF65-F5344CB8AC3E}">
        <p14:creationId xmlns:p14="http://schemas.microsoft.com/office/powerpoint/2010/main" val="238170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the case</a:t>
            </a:r>
            <a:endParaRPr lang="en-US" dirty="0"/>
          </a:p>
        </p:txBody>
      </p:sp>
      <p:sp>
        <p:nvSpPr>
          <p:cNvPr id="3" name="Content Placeholder 2"/>
          <p:cNvSpPr>
            <a:spLocks noGrp="1"/>
          </p:cNvSpPr>
          <p:nvPr>
            <p:ph idx="1"/>
          </p:nvPr>
        </p:nvSpPr>
        <p:spPr/>
        <p:txBody>
          <a:bodyPr/>
          <a:lstStyle/>
          <a:p>
            <a:r>
              <a:rPr lang="en-US" dirty="0"/>
              <a:t>Click the Keyword Lists button at the far upper right, click the Email Addresses check box, and then click Search. </a:t>
            </a:r>
            <a:endParaRPr lang="en-US" dirty="0" smtClean="0"/>
          </a:p>
          <a:p>
            <a:r>
              <a:rPr lang="en-US" dirty="0"/>
              <a:t>In the Result Viewer pane, a new tab named Keyword search 2 opens. Click each file to view its contents in the Content Viewer pane and examine all e-mail addresses found in the search.</a:t>
            </a:r>
          </a:p>
        </p:txBody>
      </p:sp>
    </p:spTree>
    <p:extLst>
      <p:ext uri="{BB962C8B-B14F-4D97-AF65-F5344CB8AC3E}">
        <p14:creationId xmlns:p14="http://schemas.microsoft.com/office/powerpoint/2010/main" val="9542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warrants</a:t>
            </a:r>
          </a:p>
        </p:txBody>
      </p:sp>
      <p:sp>
        <p:nvSpPr>
          <p:cNvPr id="3" name="Content Placeholder 2"/>
          <p:cNvSpPr>
            <a:spLocks noGrp="1"/>
          </p:cNvSpPr>
          <p:nvPr>
            <p:ph idx="1"/>
          </p:nvPr>
        </p:nvSpPr>
        <p:spPr/>
        <p:txBody>
          <a:bodyPr/>
          <a:lstStyle/>
          <a:p>
            <a:r>
              <a:rPr lang="en-US" dirty="0"/>
              <a:t>the Pennsylvania Supreme Court addressed expectations of privacy and whether evidence is admissible (</a:t>
            </a:r>
            <a:r>
              <a:rPr lang="en-US" dirty="0" err="1"/>
              <a:t>Copenhefer</a:t>
            </a:r>
            <a:r>
              <a:rPr lang="en-US" dirty="0"/>
              <a:t>, p. 559</a:t>
            </a:r>
            <a:r>
              <a:rPr lang="en-US" dirty="0" smtClean="0"/>
              <a:t>)</a:t>
            </a:r>
          </a:p>
          <a:p>
            <a:endParaRPr lang="en-US" dirty="0"/>
          </a:p>
          <a:p>
            <a:r>
              <a:rPr lang="en-US" dirty="0"/>
              <a:t>“[E]</a:t>
            </a:r>
            <a:r>
              <a:rPr lang="en-US" dirty="0" err="1"/>
              <a:t>ven</a:t>
            </a:r>
            <a:r>
              <a:rPr lang="en-US" dirty="0"/>
              <a:t> though his computer was validly seized pursuant to a warrant, his attempted deletion of the documents in question created an expectation of privacy protected by the Fourth Amendment. </a:t>
            </a:r>
            <a:endParaRPr lang="en-US" dirty="0" smtClean="0"/>
          </a:p>
          <a:p>
            <a:r>
              <a:rPr lang="en-US" dirty="0"/>
              <a:t>Agent Johnson’s retrieval of the documents, without first obtaining another search warrant, was unreasonable under the Fourth Amendment and the documents thus seized should have been suppressed” </a:t>
            </a:r>
          </a:p>
        </p:txBody>
      </p:sp>
    </p:spTree>
    <p:extLst>
      <p:ext uri="{BB962C8B-B14F-4D97-AF65-F5344CB8AC3E}">
        <p14:creationId xmlns:p14="http://schemas.microsoft.com/office/powerpoint/2010/main" val="15166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defendant’s attempt to secrete evidence of a crime is not synonymous with a legally cognizable expectation of privacy. A mere hope for secrecy is not a legally protected expectation. If it were, search warrants would be required in a vast number of cases where warrants are clearly not necessary” (</a:t>
            </a:r>
            <a:r>
              <a:rPr lang="en-US" dirty="0" err="1"/>
              <a:t>Copenhefer</a:t>
            </a:r>
            <a:r>
              <a:rPr lang="en-US" dirty="0"/>
              <a:t>, p. 562).</a:t>
            </a:r>
          </a:p>
        </p:txBody>
      </p:sp>
    </p:spTree>
    <p:extLst>
      <p:ext uri="{BB962C8B-B14F-4D97-AF65-F5344CB8AC3E}">
        <p14:creationId xmlns:p14="http://schemas.microsoft.com/office/powerpoint/2010/main" val="376594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7334" y="2160589"/>
            <a:ext cx="5592837" cy="3880773"/>
          </a:xfrm>
        </p:spPr>
        <p:txBody>
          <a:bodyPr/>
          <a:lstStyle/>
          <a:p>
            <a:r>
              <a:rPr lang="en-US" dirty="0" smtClean="0"/>
              <a:t>The </a:t>
            </a:r>
            <a:r>
              <a:rPr lang="en-US" dirty="0"/>
              <a:t>Fourth Amendment to the U.S. Constitution (and each state’s constitution) protects everyone’s right to be secure in their person, residence, and property from search and seizure</a:t>
            </a:r>
            <a:r>
              <a:rPr lang="en-US" dirty="0" smtClean="0"/>
              <a:t>.</a:t>
            </a:r>
          </a:p>
          <a:p>
            <a:endParaRPr lang="en-US" dirty="0"/>
          </a:p>
          <a:p>
            <a:r>
              <a:rPr lang="en-US" dirty="0" smtClean="0"/>
              <a:t>Find out the equivalent in Indian Constitution.</a:t>
            </a:r>
            <a:endParaRPr lang="en-US" dirty="0"/>
          </a:p>
        </p:txBody>
      </p:sp>
      <p:pic>
        <p:nvPicPr>
          <p:cNvPr id="4" name="Picture 3"/>
          <p:cNvPicPr>
            <a:picLocks noChangeAspect="1"/>
          </p:cNvPicPr>
          <p:nvPr/>
        </p:nvPicPr>
        <p:blipFill>
          <a:blip r:embed="rId2"/>
          <a:stretch>
            <a:fillRect/>
          </a:stretch>
        </p:blipFill>
        <p:spPr>
          <a:xfrm>
            <a:off x="5779065" y="1507243"/>
            <a:ext cx="6412935" cy="4899770"/>
          </a:xfrm>
          <a:prstGeom prst="rect">
            <a:avLst/>
          </a:prstGeom>
        </p:spPr>
      </p:pic>
    </p:spTree>
    <p:extLst>
      <p:ext uri="{BB962C8B-B14F-4D97-AF65-F5344CB8AC3E}">
        <p14:creationId xmlns:p14="http://schemas.microsoft.com/office/powerpoint/2010/main" val="424784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Digital forensics is also different from data recovery,</a:t>
            </a:r>
          </a:p>
        </p:txBody>
      </p:sp>
    </p:spTree>
    <p:extLst>
      <p:ext uri="{BB962C8B-B14F-4D97-AF65-F5344CB8AC3E}">
        <p14:creationId xmlns:p14="http://schemas.microsoft.com/office/powerpoint/2010/main" val="2880278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data recovery, typically you know what you’re looking </a:t>
            </a:r>
            <a:r>
              <a:rPr lang="en-US" dirty="0" smtClean="0"/>
              <a:t>for</a:t>
            </a:r>
          </a:p>
          <a:p>
            <a:r>
              <a:rPr lang="en-US" dirty="0"/>
              <a:t>Digital forensics is the task of recovering data that users have hidden or deleted, with the goal of ensuring that the recovered data is valid so that it can be used as evidence</a:t>
            </a:r>
          </a:p>
        </p:txBody>
      </p:sp>
    </p:spTree>
    <p:extLst>
      <p:ext uri="{BB962C8B-B14F-4D97-AF65-F5344CB8AC3E}">
        <p14:creationId xmlns:p14="http://schemas.microsoft.com/office/powerpoint/2010/main" val="282619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76155" y="877091"/>
            <a:ext cx="6687483" cy="4267796"/>
          </a:xfrm>
          <a:prstGeom prst="rect">
            <a:avLst/>
          </a:prstGeom>
        </p:spPr>
      </p:pic>
    </p:spTree>
    <p:extLst>
      <p:ext uri="{BB962C8B-B14F-4D97-AF65-F5344CB8AC3E}">
        <p14:creationId xmlns:p14="http://schemas.microsoft.com/office/powerpoint/2010/main" val="528498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47</TotalTime>
  <Words>1332</Words>
  <Application>Microsoft Office PowerPoint</Application>
  <PresentationFormat>Widescreen</PresentationFormat>
  <Paragraphs>142</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Tw Cen MT</vt:lpstr>
      <vt:lpstr>Tw Cen MT Condensed</vt:lpstr>
      <vt:lpstr>Wingdings 3</vt:lpstr>
      <vt:lpstr>Integral</vt:lpstr>
      <vt:lpstr>Cyber crime and cyber security</vt:lpstr>
      <vt:lpstr>Agenda</vt:lpstr>
      <vt:lpstr>Digital forensics</vt:lpstr>
      <vt:lpstr>search warrants</vt:lpstr>
      <vt:lpstr>PowerPoint Presentation</vt:lpstr>
      <vt:lpstr>PowerPoint Presentation</vt:lpstr>
      <vt:lpstr>PowerPoint Presentation</vt:lpstr>
      <vt:lpstr>PowerPoint Presentation</vt:lpstr>
      <vt:lpstr>PowerPoint Presentation</vt:lpstr>
      <vt:lpstr>PowerPoint Presentation</vt:lpstr>
      <vt:lpstr>Crimes</vt:lpstr>
      <vt:lpstr>Data retreival</vt:lpstr>
      <vt:lpstr>Understanding Case Law</vt:lpstr>
      <vt:lpstr>Developing Digital Forensics Resources</vt:lpstr>
      <vt:lpstr>Following Legal Processes </vt:lpstr>
      <vt:lpstr>Understanding Private-Sector Investigations</vt:lpstr>
      <vt:lpstr>Conducting Security Investigations</vt:lpstr>
      <vt:lpstr>Taking a Systematic Approach</vt:lpstr>
      <vt:lpstr>Planning Your Investigation </vt:lpstr>
      <vt:lpstr>PowerPoint Presentation</vt:lpstr>
      <vt:lpstr>Internet Abuse Investigations</vt:lpstr>
      <vt:lpstr>PowerPoint Presentation</vt:lpstr>
      <vt:lpstr>E-mail Abuse Investigations (you need)</vt:lpstr>
      <vt:lpstr>Setting Up Your Workstation for Digital Forensics</vt:lpstr>
      <vt:lpstr>Additional tools</vt:lpstr>
      <vt:lpstr>Understanding Bit-stream Copies</vt:lpstr>
      <vt:lpstr>Analyzing Your Digital Evidence</vt:lpstr>
      <vt:lpstr>PowerPoint Presentation</vt:lpstr>
      <vt:lpstr>PowerPoint Presentation</vt:lpstr>
      <vt:lpstr>steps to display the contents</vt:lpstr>
      <vt:lpstr>PowerPoint Presentation</vt:lpstr>
      <vt:lpstr>PowerPoint Presentation</vt:lpstr>
      <vt:lpstr>PowerPoint Presentation</vt:lpstr>
      <vt:lpstr>After gathering evidence</vt:lpstr>
      <vt:lpstr>PowerPoint Presentation</vt:lpstr>
      <vt:lpstr>Closing the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 and cyber security</dc:title>
  <dc:creator>DELL</dc:creator>
  <cp:lastModifiedBy>DELL</cp:lastModifiedBy>
  <cp:revision>6</cp:revision>
  <dcterms:created xsi:type="dcterms:W3CDTF">2022-01-22T04:07:15Z</dcterms:created>
  <dcterms:modified xsi:type="dcterms:W3CDTF">2022-01-22T04:55:08Z</dcterms:modified>
</cp:coreProperties>
</file>