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y="6858000" cx="12192000"/>
  <p:notesSz cx="6858000" cy="9144000"/>
  <p:embeddedFontLst>
    <p:embeddedFont>
      <p:font typeface="Helvetica Neue"/>
      <p:regular r:id="rId61"/>
      <p:bold r:id="rId62"/>
      <p:italic r:id="rId63"/>
      <p:boldItalic r:id="rId64"/>
    </p:embeddedFont>
    <p:embeddedFont>
      <p:font typeface="Helvetica Neue Light"/>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0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3C773B-17CC-4AA1-80DF-F9E5BECB9471}">
  <a:tblStyle styleId="{D53C773B-17CC-4AA1-80DF-F9E5BECB947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08"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HelveticaNeue-bold.fntdata"/><Relationship Id="rId61" Type="http://schemas.openxmlformats.org/officeDocument/2006/relationships/font" Target="fonts/HelveticaNeue-regular.fntdata"/><Relationship Id="rId20" Type="http://schemas.openxmlformats.org/officeDocument/2006/relationships/slide" Target="slides/slide14.xml"/><Relationship Id="rId64" Type="http://schemas.openxmlformats.org/officeDocument/2006/relationships/font" Target="fonts/HelveticaNeue-boldItalic.fntdata"/><Relationship Id="rId63" Type="http://schemas.openxmlformats.org/officeDocument/2006/relationships/font" Target="fonts/HelveticaNeue-italic.fntdata"/><Relationship Id="rId22" Type="http://schemas.openxmlformats.org/officeDocument/2006/relationships/slide" Target="slides/slide16.xml"/><Relationship Id="rId66" Type="http://schemas.openxmlformats.org/officeDocument/2006/relationships/font" Target="fonts/HelveticaNeueLight-bold.fntdata"/><Relationship Id="rId21" Type="http://schemas.openxmlformats.org/officeDocument/2006/relationships/slide" Target="slides/slide15.xml"/><Relationship Id="rId65" Type="http://schemas.openxmlformats.org/officeDocument/2006/relationships/font" Target="fonts/HelveticaNeueLight-regular.fntdata"/><Relationship Id="rId24" Type="http://schemas.openxmlformats.org/officeDocument/2006/relationships/slide" Target="slides/slide18.xml"/><Relationship Id="rId68" Type="http://schemas.openxmlformats.org/officeDocument/2006/relationships/font" Target="fonts/HelveticaNeueLight-boldItalic.fntdata"/><Relationship Id="rId23" Type="http://schemas.openxmlformats.org/officeDocument/2006/relationships/slide" Target="slides/slide17.xml"/><Relationship Id="rId67" Type="http://schemas.openxmlformats.org/officeDocument/2006/relationships/font" Target="fonts/HelveticaNeueLight-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235962d3f_0_10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2" name="Google Shape;262;g11235962d3f_0_10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Guide to Computer Forensics and Investigations Sixth Edition</a:t>
            </a:r>
            <a:endParaRPr/>
          </a:p>
          <a:p>
            <a:pPr indent="0" lvl="0" marL="0" rtl="0" algn="l">
              <a:spcBef>
                <a:spcPts val="360"/>
              </a:spcBef>
              <a:spcAft>
                <a:spcPts val="0"/>
              </a:spcAft>
              <a:buNone/>
            </a:pPr>
            <a:r>
              <a:t/>
            </a:r>
            <a:endParaRPr b="1"/>
          </a:p>
          <a:p>
            <a:pPr indent="0" lvl="0" marL="0" rtl="0" algn="l">
              <a:lnSpc>
                <a:spcPct val="80000"/>
              </a:lnSpc>
              <a:spcBef>
                <a:spcPts val="360"/>
              </a:spcBef>
              <a:spcAft>
                <a:spcPts val="0"/>
              </a:spcAft>
              <a:buNone/>
            </a:pPr>
            <a:r>
              <a:rPr i="1" lang="en-US"/>
              <a:t>Chapter 6</a:t>
            </a:r>
            <a:endParaRPr/>
          </a:p>
          <a:p>
            <a:pPr indent="0" lvl="0" marL="0" rtl="0" algn="l">
              <a:lnSpc>
                <a:spcPct val="80000"/>
              </a:lnSpc>
              <a:spcBef>
                <a:spcPts val="360"/>
              </a:spcBef>
              <a:spcAft>
                <a:spcPts val="0"/>
              </a:spcAft>
              <a:buNone/>
            </a:pPr>
            <a:r>
              <a:rPr i="1" lang="en-US"/>
              <a:t>Current Digital Forensics Tools</a:t>
            </a:r>
            <a:endParaRPr/>
          </a:p>
          <a:p>
            <a:pPr indent="0" lvl="0" marL="0" rtl="0" algn="l">
              <a:spcBef>
                <a:spcPts val="360"/>
              </a:spcBef>
              <a:spcAft>
                <a:spcPts val="0"/>
              </a:spcAft>
              <a:buNone/>
            </a:pPr>
            <a:r>
              <a:t/>
            </a:r>
            <a:endParaRPr/>
          </a:p>
        </p:txBody>
      </p:sp>
      <p:sp>
        <p:nvSpPr>
          <p:cNvPr id="263" name="Google Shape;263;g11235962d3f_0_109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235962d3f_0_11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11235962d3f_0_1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1235962d3f_0_11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11235962d3f_0_1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1235962d3f_0_11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11235962d3f_0_1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1235962d3f_0_11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11235962d3f_0_11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1235962d3f_0_1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g11235962d3f_0_11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1235962d3f_0_11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g11235962d3f_0_1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1235962d3f_0_11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g11235962d3f_0_1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1235962d3f_0_11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g11235962d3f_0_11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1235962d3f_0_11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g11235962d3f_0_1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1235962d3f_0_12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g11235962d3f_0_12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1235962d3f_0_1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11235962d3f_0_1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1235962d3f_0_12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g11235962d3f_0_1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1235962d3f_0_12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g11235962d3f_0_12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1235962d3f_0_12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g11235962d3f_0_12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1235962d3f_0_12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g11235962d3f_0_12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1235962d3f_0_12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g11235962d3f_0_12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1235962d3f_0_12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g11235962d3f_0_12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1235962d3f_0_12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g11235962d3f_0_12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1235962d3f_0_12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g11235962d3f_0_12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1235962d3f_0_12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g11235962d3f_0_12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1235962d3f_0_12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g11235962d3f_0_12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235962d3f_0_1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11235962d3f_0_1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1235962d3f_0_12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g11235962d3f_0_12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1235962d3f_0_12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g11235962d3f_0_12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1235962d3f_0_12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g11235962d3f_0_12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1235962d3f_0_12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g11235962d3f_0_12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1235962d3f_0_12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g11235962d3f_0_12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1235962d3f_0_13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g11235962d3f_0_13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1235962d3f_0_13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g11235962d3f_0_13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1235962d3f_0_13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g11235962d3f_0_13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1235962d3f_0_13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g11235962d3f_0_13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1235962d3f_0_13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g11235962d3f_0_13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235962d3f_0_1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11235962d3f_0_1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1235962d3f_0_13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g11235962d3f_0_13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1235962d3f_0_13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g11235962d3f_0_13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1235962d3f_0_13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g11235962d3f_0_13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1235962d3f_0_13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g11235962d3f_0_13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1235962d3f_0_13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g11235962d3f_0_13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1235962d3f_0_13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g11235962d3f_0_13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1235962d3f_0_13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2" name="Google Shape;622;g11235962d3f_0_13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1235962d3f_0_13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g11235962d3f_0_13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1235962d3f_0_13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g11235962d3f_0_13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1235962d3f_0_13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g11235962d3f_0_13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1235962d3f_0_1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11235962d3f_0_1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1235962d3f_0_13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4" name="Google Shape;654;g11235962d3f_0_13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11235962d3f_0_13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2" name="Google Shape;662;g11235962d3f_0_13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11235962d3f_0_14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0" name="Google Shape;670;g11235962d3f_0_14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8" name="Google Shape;67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10e5d5898f8_0_1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4" name="Google Shape;684;g10e5d5898f8_0_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1235962d3f_0_11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11235962d3f_0_1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1235962d3f_0_11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11235962d3f_0_1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1235962d3f_0_11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11235962d3f_0_1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235962d3f_0_1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g11235962d3f_0_1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1.png"/><Relationship Id="rId7"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6.png"/><Relationship Id="rId4" Type="http://schemas.openxmlformats.org/officeDocument/2006/relationships/image" Target="../media/image1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6.png"/><Relationship Id="rId4" Type="http://schemas.openxmlformats.org/officeDocument/2006/relationships/image" Target="../media/image1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6.png"/><Relationship Id="rId4" Type="http://schemas.openxmlformats.org/officeDocument/2006/relationships/image" Target="../media/image1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6.png"/><Relationship Id="rId4" Type="http://schemas.openxmlformats.org/officeDocument/2006/relationships/image" Target="../media/image1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6.png"/><Relationship Id="rId4"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2.png"/><Relationship Id="rId4" Type="http://schemas.openxmlformats.org/officeDocument/2006/relationships/image" Target="../media/image9.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16.jpg"/><Relationship Id="rId4" Type="http://schemas.openxmlformats.org/officeDocument/2006/relationships/image" Target="../media/image25.png"/><Relationship Id="rId5" Type="http://schemas.openxmlformats.org/officeDocument/2006/relationships/image" Target="../media/image2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19.png"/><Relationship Id="rId5" Type="http://schemas.openxmlformats.org/officeDocument/2006/relationships/image" Target="../media/image17.jpg"/><Relationship Id="rId6" Type="http://schemas.openxmlformats.org/officeDocument/2006/relationships/image" Target="../media/image20.png"/><Relationship Id="rId7" Type="http://schemas.openxmlformats.org/officeDocument/2006/relationships/image" Target="../media/image14.png"/><Relationship Id="rId8" Type="http://schemas.openxmlformats.org/officeDocument/2006/relationships/image" Target="../media/image2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2"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b="1180" l="0" r="0" t="3185"/>
          <a:stretch/>
        </p:blipFill>
        <p:spPr>
          <a:xfrm>
            <a:off x="1" y="0"/>
            <a:ext cx="12192000" cy="6858000"/>
          </a:xfrm>
          <a:prstGeom prst="rect">
            <a:avLst/>
          </a:prstGeom>
          <a:solidFill>
            <a:schemeClr val="lt1"/>
          </a:solidFill>
          <a:ln>
            <a:noFill/>
          </a:ln>
        </p:spPr>
      </p:pic>
      <p:pic>
        <p:nvPicPr>
          <p:cNvPr id="14" name="Google Shape;14;p2"/>
          <p:cNvPicPr preferRelativeResize="0"/>
          <p:nvPr/>
        </p:nvPicPr>
        <p:blipFill rotWithShape="1">
          <a:blip r:embed="rId3">
            <a:alphaModFix/>
          </a:blip>
          <a:srcRect b="0" l="0" r="0" t="0"/>
          <a:stretch/>
        </p:blipFill>
        <p:spPr>
          <a:xfrm>
            <a:off x="0" y="0"/>
            <a:ext cx="9144441" cy="6858331"/>
          </a:xfrm>
          <a:prstGeom prst="rect">
            <a:avLst/>
          </a:prstGeom>
          <a:noFill/>
          <a:ln>
            <a:noFill/>
          </a:ln>
        </p:spPr>
      </p:pic>
      <p:pic>
        <p:nvPicPr>
          <p:cNvPr id="15" name="Google Shape;15;p2"/>
          <p:cNvPicPr preferRelativeResize="0"/>
          <p:nvPr/>
        </p:nvPicPr>
        <p:blipFill rotWithShape="1">
          <a:blip r:embed="rId4">
            <a:alphaModFix/>
          </a:blip>
          <a:srcRect b="0" l="0" r="0" t="0"/>
          <a:stretch/>
        </p:blipFill>
        <p:spPr>
          <a:xfrm>
            <a:off x="2514600" y="2550646"/>
            <a:ext cx="9680189" cy="1792754"/>
          </a:xfrm>
          <a:prstGeom prst="rect">
            <a:avLst/>
          </a:prstGeom>
          <a:noFill/>
          <a:ln>
            <a:noFill/>
          </a:ln>
        </p:spPr>
      </p:pic>
      <p:pic>
        <p:nvPicPr>
          <p:cNvPr id="16" name="Google Shape;16;p2"/>
          <p:cNvPicPr preferRelativeResize="0"/>
          <p:nvPr/>
        </p:nvPicPr>
        <p:blipFill rotWithShape="1">
          <a:blip r:embed="rId5">
            <a:alphaModFix/>
          </a:blip>
          <a:srcRect b="0" l="0" r="0" t="0"/>
          <a:stretch/>
        </p:blipFill>
        <p:spPr>
          <a:xfrm>
            <a:off x="-4" y="-447353"/>
            <a:ext cx="10744203" cy="8058153"/>
          </a:xfrm>
          <a:prstGeom prst="rect">
            <a:avLst/>
          </a:prstGeom>
          <a:noFill/>
          <a:ln>
            <a:noFill/>
          </a:ln>
        </p:spPr>
      </p:pic>
      <p:sp>
        <p:nvSpPr>
          <p:cNvPr id="17" name="Google Shape;17;p2"/>
          <p:cNvSpPr txBox="1"/>
          <p:nvPr>
            <p:ph type="ctrTitle"/>
          </p:nvPr>
        </p:nvSpPr>
        <p:spPr>
          <a:xfrm>
            <a:off x="4572000" y="2549769"/>
            <a:ext cx="7330831" cy="1600725"/>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5908431" y="4452630"/>
            <a:ext cx="5994400" cy="34332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1000"/>
              </a:spcBef>
              <a:spcAft>
                <a:spcPts val="0"/>
              </a:spcAft>
              <a:buClr>
                <a:srgbClr val="1C1573"/>
              </a:buClr>
              <a:buSzPts val="1700"/>
              <a:buNone/>
              <a:defRPr b="1" sz="1700">
                <a:solidFill>
                  <a:srgbClr val="1C1573"/>
                </a:solidFill>
                <a:latin typeface="Helvetica Neue"/>
                <a:ea typeface="Helvetica Neue"/>
                <a:cs typeface="Helvetica Neue"/>
                <a:sym typeface="Helvetica Neue"/>
              </a:defRPr>
            </a:lvl1pPr>
            <a:lvl2pPr lvl="1" algn="ctr">
              <a:lnSpc>
                <a:spcPct val="90000"/>
              </a:lnSpc>
              <a:spcBef>
                <a:spcPts val="500"/>
              </a:spcBef>
              <a:spcAft>
                <a:spcPts val="0"/>
              </a:spcAft>
              <a:buClr>
                <a:schemeClr val="dk1"/>
              </a:buClr>
              <a:buSzPts val="1500"/>
              <a:buNone/>
              <a:defRPr sz="1500"/>
            </a:lvl2pPr>
            <a:lvl3pPr lvl="2" algn="ctr">
              <a:lnSpc>
                <a:spcPct val="90000"/>
              </a:lnSpc>
              <a:spcBef>
                <a:spcPts val="500"/>
              </a:spcBef>
              <a:spcAft>
                <a:spcPts val="0"/>
              </a:spcAft>
              <a:buClr>
                <a:schemeClr val="dk1"/>
              </a:buClr>
              <a:buSzPts val="1350"/>
              <a:buNone/>
              <a:defRPr sz="1350"/>
            </a:lvl3pPr>
            <a:lvl4pPr lvl="3" algn="ctr">
              <a:lnSpc>
                <a:spcPct val="90000"/>
              </a:lnSpc>
              <a:spcBef>
                <a:spcPts val="500"/>
              </a:spcBef>
              <a:spcAft>
                <a:spcPts val="0"/>
              </a:spcAft>
              <a:buClr>
                <a:schemeClr val="dk1"/>
              </a:buClr>
              <a:buSzPts val="1200"/>
              <a:buNone/>
              <a:defRPr sz="1200"/>
            </a:lvl4pPr>
            <a:lvl5pPr lvl="4" algn="ctr">
              <a:lnSpc>
                <a:spcPct val="90000"/>
              </a:lnSpc>
              <a:spcBef>
                <a:spcPts val="500"/>
              </a:spcBef>
              <a:spcAft>
                <a:spcPts val="0"/>
              </a:spcAft>
              <a:buClr>
                <a:schemeClr val="dk1"/>
              </a:buClr>
              <a:buSzPts val="1200"/>
              <a:buNone/>
              <a:defRPr sz="1200"/>
            </a:lvl5pPr>
            <a:lvl6pPr lvl="5" algn="ctr">
              <a:lnSpc>
                <a:spcPct val="90000"/>
              </a:lnSpc>
              <a:spcBef>
                <a:spcPts val="500"/>
              </a:spcBef>
              <a:spcAft>
                <a:spcPts val="0"/>
              </a:spcAft>
              <a:buClr>
                <a:schemeClr val="dk1"/>
              </a:buClr>
              <a:buSzPts val="1200"/>
              <a:buNone/>
              <a:defRPr sz="1200"/>
            </a:lvl6pPr>
            <a:lvl7pPr lvl="6" algn="ctr">
              <a:lnSpc>
                <a:spcPct val="90000"/>
              </a:lnSpc>
              <a:spcBef>
                <a:spcPts val="500"/>
              </a:spcBef>
              <a:spcAft>
                <a:spcPts val="0"/>
              </a:spcAft>
              <a:buClr>
                <a:schemeClr val="dk1"/>
              </a:buClr>
              <a:buSzPts val="1200"/>
              <a:buNone/>
              <a:defRPr sz="1200"/>
            </a:lvl7pPr>
            <a:lvl8pPr lvl="7" algn="ctr">
              <a:lnSpc>
                <a:spcPct val="90000"/>
              </a:lnSpc>
              <a:spcBef>
                <a:spcPts val="500"/>
              </a:spcBef>
              <a:spcAft>
                <a:spcPts val="0"/>
              </a:spcAft>
              <a:buClr>
                <a:schemeClr val="dk1"/>
              </a:buClr>
              <a:buSzPts val="1200"/>
              <a:buNone/>
              <a:defRPr sz="1200"/>
            </a:lvl8pPr>
            <a:lvl9pPr lvl="8" algn="ctr">
              <a:lnSpc>
                <a:spcPct val="90000"/>
              </a:lnSpc>
              <a:spcBef>
                <a:spcPts val="500"/>
              </a:spcBef>
              <a:spcAft>
                <a:spcPts val="0"/>
              </a:spcAft>
              <a:buClr>
                <a:schemeClr val="dk1"/>
              </a:buClr>
              <a:buSzPts val="1200"/>
              <a:buNone/>
              <a:defRPr sz="1200"/>
            </a:lvl9pPr>
          </a:lstStyle>
          <a:p/>
        </p:txBody>
      </p:sp>
      <p:pic>
        <p:nvPicPr>
          <p:cNvPr id="19" name="Google Shape;19;p2"/>
          <p:cNvPicPr preferRelativeResize="0"/>
          <p:nvPr/>
        </p:nvPicPr>
        <p:blipFill rotWithShape="1">
          <a:blip r:embed="rId6">
            <a:alphaModFix/>
          </a:blip>
          <a:srcRect b="0" l="0" r="0" t="0"/>
          <a:stretch/>
        </p:blipFill>
        <p:spPr>
          <a:xfrm>
            <a:off x="8523299" y="896875"/>
            <a:ext cx="3096631" cy="1084325"/>
          </a:xfrm>
          <a:prstGeom prst="rect">
            <a:avLst/>
          </a:prstGeom>
          <a:noFill/>
          <a:ln>
            <a:noFill/>
          </a:ln>
        </p:spPr>
      </p:pic>
      <p:pic>
        <p:nvPicPr>
          <p:cNvPr id="20" name="Google Shape;20;p2"/>
          <p:cNvPicPr preferRelativeResize="0"/>
          <p:nvPr/>
        </p:nvPicPr>
        <p:blipFill rotWithShape="1">
          <a:blip r:embed="rId7">
            <a:alphaModFix/>
          </a:blip>
          <a:srcRect b="0" l="0" r="0" t="0"/>
          <a:stretch/>
        </p:blipFill>
        <p:spPr>
          <a:xfrm>
            <a:off x="6778116" y="4800600"/>
            <a:ext cx="5124715" cy="21336"/>
          </a:xfrm>
          <a:prstGeom prst="rect">
            <a:avLst/>
          </a:prstGeom>
          <a:noFill/>
          <a:ln>
            <a:noFill/>
          </a:ln>
        </p:spPr>
      </p:pic>
      <p:sp>
        <p:nvSpPr>
          <p:cNvPr id="21" name="Google Shape;21;p2"/>
          <p:cNvSpPr txBox="1"/>
          <p:nvPr>
            <p:ph idx="2" type="body"/>
          </p:nvPr>
        </p:nvSpPr>
        <p:spPr>
          <a:xfrm>
            <a:off x="5189412" y="4826977"/>
            <a:ext cx="6713419" cy="1108563"/>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0"/>
              </a:spcBef>
              <a:spcAft>
                <a:spcPts val="0"/>
              </a:spcAft>
              <a:buClr>
                <a:srgbClr val="1C1573"/>
              </a:buClr>
              <a:buSzPts val="1700"/>
              <a:buNone/>
              <a:defRPr sz="1700">
                <a:solidFill>
                  <a:srgbClr val="1C1573"/>
                </a:solidFill>
                <a:latin typeface="Helvetica Neue"/>
                <a:ea typeface="Helvetica Neue"/>
                <a:cs typeface="Helvetica Neue"/>
                <a:sym typeface="Helvetica Neu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
                                        </p:tgtEl>
                                        <p:attrNameLst>
                                          <p:attrName>style.visibility</p:attrName>
                                        </p:attrNameLst>
                                      </p:cBhvr>
                                      <p:to>
                                        <p:strVal val="visible"/>
                                      </p:to>
                                    </p:set>
                                    <p:animEffect filter="fade" transition="in">
                                      <p:cBhvr>
                                        <p:cTn dur="1200"/>
                                        <p:tgtEl>
                                          <p:spTgt spid="14"/>
                                        </p:tgtEl>
                                      </p:cBhvr>
                                    </p:animEffect>
                                  </p:childTnLst>
                                </p:cTn>
                              </p:par>
                            </p:childTnLst>
                          </p:cTn>
                        </p:par>
                        <p:par>
                          <p:cTn fill="hold">
                            <p:stCondLst>
                              <p:cond delay="1200"/>
                            </p:stCondLst>
                            <p:childTnLst>
                              <p:par>
                                <p:cTn fill="hold" nodeType="afterEffect" presetClass="entr" presetID="10" presetSubtype="0">
                                  <p:stCondLst>
                                    <p:cond delay="0"/>
                                  </p:stCondLst>
                                  <p:childTnLst>
                                    <p:set>
                                      <p:cBhvr>
                                        <p:cTn dur="1" fill="hold">
                                          <p:stCondLst>
                                            <p:cond delay="0"/>
                                          </p:stCondLst>
                                        </p:cTn>
                                        <p:tgtEl>
                                          <p:spTgt spid="16"/>
                                        </p:tgtEl>
                                        <p:attrNameLst>
                                          <p:attrName>style.visibility</p:attrName>
                                        </p:attrNameLst>
                                      </p:cBhvr>
                                      <p:to>
                                        <p:strVal val="visible"/>
                                      </p:to>
                                    </p:set>
                                    <p:animEffect filter="fade" transition="in">
                                      <p:cBhvr>
                                        <p:cTn dur="1300"/>
                                        <p:tgtEl>
                                          <p:spTgt spid="16"/>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9"/>
                                        </p:tgtEl>
                                        <p:attrNameLst>
                                          <p:attrName>style.visibility</p:attrName>
                                        </p:attrNameLst>
                                      </p:cBhvr>
                                      <p:to>
                                        <p:strVal val="visible"/>
                                      </p:to>
                                    </p:set>
                                    <p:animEffect filter="fade" transition="in">
                                      <p:cBhvr>
                                        <p:cTn dur="500"/>
                                        <p:tgtEl>
                                          <p:spTgt spid="1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5"/>
                                        </p:tgtEl>
                                        <p:attrNameLst>
                                          <p:attrName>style.visibility</p:attrName>
                                        </p:attrNameLst>
                                      </p:cBhvr>
                                      <p:to>
                                        <p:strVal val="visible"/>
                                      </p:to>
                                    </p:set>
                                    <p:animEffect filter="fade" transition="in">
                                      <p:cBhvr>
                                        <p:cTn dur="500"/>
                                        <p:tgtEl>
                                          <p:spTgt spid="15"/>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0"/>
                                        </p:tgtEl>
                                        <p:attrNameLst>
                                          <p:attrName>style.visibility</p:attrName>
                                        </p:attrNameLst>
                                      </p:cBhvr>
                                      <p:to>
                                        <p:strVal val="visible"/>
                                      </p:to>
                                    </p:set>
                                    <p:animEffect filter="fade" transition="in">
                                      <p:cBhvr>
                                        <p:cTn dur="500"/>
                                        <p:tgtEl>
                                          <p:spTgt spid="20"/>
                                        </p:tgtEl>
                                      </p:cBhvr>
                                    </p:animEffect>
                                  </p:childTnLst>
                                </p:cTn>
                              </p:par>
                              <p:par>
                                <p:cTn fill="hold" nodeType="withEffect" presetClass="entr" presetID="10" presetSubtype="0">
                                  <p:stCondLst>
                                    <p:cond delay="400"/>
                                  </p:stCondLst>
                                  <p:childTnLst>
                                    <p:set>
                                      <p:cBhvr>
                                        <p:cTn dur="1" fill="hold">
                                          <p:stCondLst>
                                            <p:cond delay="0"/>
                                          </p:stCondLst>
                                        </p:cTn>
                                        <p:tgtEl>
                                          <p:spTgt spid="17"/>
                                        </p:tgtEl>
                                        <p:attrNameLst>
                                          <p:attrName>style.visibility</p:attrName>
                                        </p:attrNameLst>
                                      </p:cBhvr>
                                      <p:to>
                                        <p:strVal val="visible"/>
                                      </p:to>
                                    </p:set>
                                    <p:animEffect filter="fade" transition="in">
                                      <p:cBhvr>
                                        <p:cTn dur="100"/>
                                        <p:tgtEl>
                                          <p:spTgt spid="17"/>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0" st="0"/>
                                            </p:txEl>
                                          </p:spTgt>
                                        </p:tgtEl>
                                        <p:attrNameLst>
                                          <p:attrName>style.visibility</p:attrName>
                                        </p:attrNameLst>
                                      </p:cBhvr>
                                      <p:to>
                                        <p:strVal val="visible"/>
                                      </p:to>
                                    </p:set>
                                    <p:animEffect filter="fade" transition="in">
                                      <p:cBhvr>
                                        <p:cTn dur="100"/>
                                        <p:tgtEl>
                                          <p:spTgt spid="18">
                                            <p:txEl>
                                              <p:pRg end="0" st="0"/>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1" st="1"/>
                                            </p:txEl>
                                          </p:spTgt>
                                        </p:tgtEl>
                                        <p:attrNameLst>
                                          <p:attrName>style.visibility</p:attrName>
                                        </p:attrNameLst>
                                      </p:cBhvr>
                                      <p:to>
                                        <p:strVal val="visible"/>
                                      </p:to>
                                    </p:set>
                                    <p:animEffect filter="fade" transition="in">
                                      <p:cBhvr>
                                        <p:cTn dur="100"/>
                                        <p:tgtEl>
                                          <p:spTgt spid="18">
                                            <p:txEl>
                                              <p:pRg end="1" st="1"/>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2" st="2"/>
                                            </p:txEl>
                                          </p:spTgt>
                                        </p:tgtEl>
                                        <p:attrNameLst>
                                          <p:attrName>style.visibility</p:attrName>
                                        </p:attrNameLst>
                                      </p:cBhvr>
                                      <p:to>
                                        <p:strVal val="visible"/>
                                      </p:to>
                                    </p:set>
                                    <p:animEffect filter="fade" transition="in">
                                      <p:cBhvr>
                                        <p:cTn dur="100"/>
                                        <p:tgtEl>
                                          <p:spTgt spid="18">
                                            <p:txEl>
                                              <p:pRg end="2" st="2"/>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3" st="3"/>
                                            </p:txEl>
                                          </p:spTgt>
                                        </p:tgtEl>
                                        <p:attrNameLst>
                                          <p:attrName>style.visibility</p:attrName>
                                        </p:attrNameLst>
                                      </p:cBhvr>
                                      <p:to>
                                        <p:strVal val="visible"/>
                                      </p:to>
                                    </p:set>
                                    <p:animEffect filter="fade" transition="in">
                                      <p:cBhvr>
                                        <p:cTn dur="100"/>
                                        <p:tgtEl>
                                          <p:spTgt spid="18">
                                            <p:txEl>
                                              <p:pRg end="3" st="3"/>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4" st="4"/>
                                            </p:txEl>
                                          </p:spTgt>
                                        </p:tgtEl>
                                        <p:attrNameLst>
                                          <p:attrName>style.visibility</p:attrName>
                                        </p:attrNameLst>
                                      </p:cBhvr>
                                      <p:to>
                                        <p:strVal val="visible"/>
                                      </p:to>
                                    </p:set>
                                    <p:animEffect filter="fade" transition="in">
                                      <p:cBhvr>
                                        <p:cTn dur="100"/>
                                        <p:tgtEl>
                                          <p:spTgt spid="18">
                                            <p:txEl>
                                              <p:pRg end="4" st="4"/>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5" st="5"/>
                                            </p:txEl>
                                          </p:spTgt>
                                        </p:tgtEl>
                                        <p:attrNameLst>
                                          <p:attrName>style.visibility</p:attrName>
                                        </p:attrNameLst>
                                      </p:cBhvr>
                                      <p:to>
                                        <p:strVal val="visible"/>
                                      </p:to>
                                    </p:set>
                                    <p:animEffect filter="fade" transition="in">
                                      <p:cBhvr>
                                        <p:cTn dur="100"/>
                                        <p:tgtEl>
                                          <p:spTgt spid="18">
                                            <p:txEl>
                                              <p:pRg end="5" st="5"/>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6" st="6"/>
                                            </p:txEl>
                                          </p:spTgt>
                                        </p:tgtEl>
                                        <p:attrNameLst>
                                          <p:attrName>style.visibility</p:attrName>
                                        </p:attrNameLst>
                                      </p:cBhvr>
                                      <p:to>
                                        <p:strVal val="visible"/>
                                      </p:to>
                                    </p:set>
                                    <p:animEffect filter="fade" transition="in">
                                      <p:cBhvr>
                                        <p:cTn dur="100"/>
                                        <p:tgtEl>
                                          <p:spTgt spid="18">
                                            <p:txEl>
                                              <p:pRg end="6" st="6"/>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7" st="7"/>
                                            </p:txEl>
                                          </p:spTgt>
                                        </p:tgtEl>
                                        <p:attrNameLst>
                                          <p:attrName>style.visibility</p:attrName>
                                        </p:attrNameLst>
                                      </p:cBhvr>
                                      <p:to>
                                        <p:strVal val="visible"/>
                                      </p:to>
                                    </p:set>
                                    <p:animEffect filter="fade" transition="in">
                                      <p:cBhvr>
                                        <p:cTn dur="100"/>
                                        <p:tgtEl>
                                          <p:spTgt spid="18">
                                            <p:txEl>
                                              <p:pRg end="7" st="7"/>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8" st="8"/>
                                            </p:txEl>
                                          </p:spTgt>
                                        </p:tgtEl>
                                        <p:attrNameLst>
                                          <p:attrName>style.visibility</p:attrName>
                                        </p:attrNameLst>
                                      </p:cBhvr>
                                      <p:to>
                                        <p:strVal val="visible"/>
                                      </p:to>
                                    </p:set>
                                    <p:animEffect filter="fade" transition="in">
                                      <p:cBhvr>
                                        <p:cTn dur="100"/>
                                        <p:tgtEl>
                                          <p:spTgt spid="18">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0" st="0"/>
                                            </p:txEl>
                                          </p:spTgt>
                                        </p:tgtEl>
                                        <p:attrNameLst>
                                          <p:attrName>style.visibility</p:attrName>
                                        </p:attrNameLst>
                                      </p:cBhvr>
                                      <p:to>
                                        <p:strVal val="visible"/>
                                      </p:to>
                                    </p:set>
                                    <p:animEffect filter="fade" transition="in">
                                      <p:cBhvr>
                                        <p:cTn dur="500"/>
                                        <p:tgtEl>
                                          <p:spTgt spid="2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1" st="1"/>
                                            </p:txEl>
                                          </p:spTgt>
                                        </p:tgtEl>
                                        <p:attrNameLst>
                                          <p:attrName>style.visibility</p:attrName>
                                        </p:attrNameLst>
                                      </p:cBhvr>
                                      <p:to>
                                        <p:strVal val="visible"/>
                                      </p:to>
                                    </p:set>
                                    <p:animEffect filter="fade" transition="in">
                                      <p:cBhvr>
                                        <p:cTn dur="500"/>
                                        <p:tgtEl>
                                          <p:spTgt spid="2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2" st="2"/>
                                            </p:txEl>
                                          </p:spTgt>
                                        </p:tgtEl>
                                        <p:attrNameLst>
                                          <p:attrName>style.visibility</p:attrName>
                                        </p:attrNameLst>
                                      </p:cBhvr>
                                      <p:to>
                                        <p:strVal val="visible"/>
                                      </p:to>
                                    </p:set>
                                    <p:animEffect filter="fade" transition="in">
                                      <p:cBhvr>
                                        <p:cTn dur="500"/>
                                        <p:tgtEl>
                                          <p:spTgt spid="2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3" st="3"/>
                                            </p:txEl>
                                          </p:spTgt>
                                        </p:tgtEl>
                                        <p:attrNameLst>
                                          <p:attrName>style.visibility</p:attrName>
                                        </p:attrNameLst>
                                      </p:cBhvr>
                                      <p:to>
                                        <p:strVal val="visible"/>
                                      </p:to>
                                    </p:set>
                                    <p:animEffect filter="fade" transition="in">
                                      <p:cBhvr>
                                        <p:cTn dur="500"/>
                                        <p:tgtEl>
                                          <p:spTgt spid="2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4" st="4"/>
                                            </p:txEl>
                                          </p:spTgt>
                                        </p:tgtEl>
                                        <p:attrNameLst>
                                          <p:attrName>style.visibility</p:attrName>
                                        </p:attrNameLst>
                                      </p:cBhvr>
                                      <p:to>
                                        <p:strVal val="visible"/>
                                      </p:to>
                                    </p:set>
                                    <p:animEffect filter="fade" transition="in">
                                      <p:cBhvr>
                                        <p:cTn dur="500"/>
                                        <p:tgtEl>
                                          <p:spTgt spid="2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5" st="5"/>
                                            </p:txEl>
                                          </p:spTgt>
                                        </p:tgtEl>
                                        <p:attrNameLst>
                                          <p:attrName>style.visibility</p:attrName>
                                        </p:attrNameLst>
                                      </p:cBhvr>
                                      <p:to>
                                        <p:strVal val="visible"/>
                                      </p:to>
                                    </p:set>
                                    <p:animEffect filter="fade" transition="in">
                                      <p:cBhvr>
                                        <p:cTn dur="500"/>
                                        <p:tgtEl>
                                          <p:spTgt spid="2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6" st="6"/>
                                            </p:txEl>
                                          </p:spTgt>
                                        </p:tgtEl>
                                        <p:attrNameLst>
                                          <p:attrName>style.visibility</p:attrName>
                                        </p:attrNameLst>
                                      </p:cBhvr>
                                      <p:to>
                                        <p:strVal val="visible"/>
                                      </p:to>
                                    </p:set>
                                    <p:animEffect filter="fade" transition="in">
                                      <p:cBhvr>
                                        <p:cTn dur="500"/>
                                        <p:tgtEl>
                                          <p:spTgt spid="21">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7" st="7"/>
                                            </p:txEl>
                                          </p:spTgt>
                                        </p:tgtEl>
                                        <p:attrNameLst>
                                          <p:attrName>style.visibility</p:attrName>
                                        </p:attrNameLst>
                                      </p:cBhvr>
                                      <p:to>
                                        <p:strVal val="visible"/>
                                      </p:to>
                                    </p:set>
                                    <p:animEffect filter="fade" transition="in">
                                      <p:cBhvr>
                                        <p:cTn dur="500"/>
                                        <p:tgtEl>
                                          <p:spTgt spid="21">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8" st="8"/>
                                            </p:txEl>
                                          </p:spTgt>
                                        </p:tgtEl>
                                        <p:attrNameLst>
                                          <p:attrName>style.visibility</p:attrName>
                                        </p:attrNameLst>
                                      </p:cBhvr>
                                      <p:to>
                                        <p:strVal val="visible"/>
                                      </p:to>
                                    </p:set>
                                    <p:animEffect filter="fade" transition="in">
                                      <p:cBhvr>
                                        <p:cTn dur="500"/>
                                        <p:tgtEl>
                                          <p:spTgt spid="2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0" name="Google Shape;130;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1" name="Google Shape;131;p1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and Content">
  <p:cSld name="10_Title and Content">
    <p:spTree>
      <p:nvGrpSpPr>
        <p:cNvPr id="132" name="Shape 132"/>
        <p:cNvGrpSpPr/>
        <p:nvPr/>
      </p:nvGrpSpPr>
      <p:grpSpPr>
        <a:xfrm>
          <a:off x="0" y="0"/>
          <a:ext cx="0" cy="0"/>
          <a:chOff x="0" y="0"/>
          <a:chExt cx="0" cy="0"/>
        </a:xfrm>
      </p:grpSpPr>
      <p:sp>
        <p:nvSpPr>
          <p:cNvPr id="133" name="Google Shape;133;p12"/>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134" name="Google Shape;134;p12"/>
          <p:cNvGrpSpPr/>
          <p:nvPr/>
        </p:nvGrpSpPr>
        <p:grpSpPr>
          <a:xfrm>
            <a:off x="2779184" y="6550026"/>
            <a:ext cx="9412817" cy="49213"/>
            <a:chOff x="2083888" y="6550671"/>
            <a:chExt cx="7060112" cy="48665"/>
          </a:xfrm>
        </p:grpSpPr>
        <p:sp>
          <p:nvSpPr>
            <p:cNvPr id="135" name="Google Shape;135;p12"/>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p12"/>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p12"/>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138" name="Google Shape;138;p12"/>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139" name="Google Shape;139;p12"/>
          <p:cNvGrpSpPr/>
          <p:nvPr/>
        </p:nvGrpSpPr>
        <p:grpSpPr>
          <a:xfrm>
            <a:off x="2844800" y="6553200"/>
            <a:ext cx="9347201" cy="46038"/>
            <a:chOff x="1905000" y="6553200"/>
            <a:chExt cx="7010400" cy="45719"/>
          </a:xfrm>
        </p:grpSpPr>
        <p:sp>
          <p:nvSpPr>
            <p:cNvPr id="140" name="Google Shape;140;p12"/>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1" name="Google Shape;141;p12"/>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2" name="Google Shape;142;p12"/>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43" name="Google Shape;143;p12"/>
          <p:cNvGrpSpPr/>
          <p:nvPr/>
        </p:nvGrpSpPr>
        <p:grpSpPr>
          <a:xfrm>
            <a:off x="0" y="1295400"/>
            <a:ext cx="9347201" cy="46038"/>
            <a:chOff x="1905000" y="6553200"/>
            <a:chExt cx="7010400" cy="45719"/>
          </a:xfrm>
        </p:grpSpPr>
        <p:sp>
          <p:nvSpPr>
            <p:cNvPr id="144" name="Google Shape;144;p12"/>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5" name="Google Shape;145;p12"/>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6" name="Google Shape;146;p12"/>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47" name="Google Shape;147;p12"/>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12"/>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and Content">
  <p:cSld name="11_Title and Content">
    <p:spTree>
      <p:nvGrpSpPr>
        <p:cNvPr id="149" name="Shape 149"/>
        <p:cNvGrpSpPr/>
        <p:nvPr/>
      </p:nvGrpSpPr>
      <p:grpSpPr>
        <a:xfrm>
          <a:off x="0" y="0"/>
          <a:ext cx="0" cy="0"/>
          <a:chOff x="0" y="0"/>
          <a:chExt cx="0" cy="0"/>
        </a:xfrm>
      </p:grpSpPr>
      <p:sp>
        <p:nvSpPr>
          <p:cNvPr id="150" name="Google Shape;150;p13"/>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151" name="Google Shape;151;p13"/>
          <p:cNvGrpSpPr/>
          <p:nvPr/>
        </p:nvGrpSpPr>
        <p:grpSpPr>
          <a:xfrm>
            <a:off x="2779184" y="6550026"/>
            <a:ext cx="9412817" cy="49213"/>
            <a:chOff x="2083888" y="6550671"/>
            <a:chExt cx="7060112" cy="48665"/>
          </a:xfrm>
        </p:grpSpPr>
        <p:sp>
          <p:nvSpPr>
            <p:cNvPr id="152" name="Google Shape;152;p13"/>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 name="Google Shape;153;p13"/>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4" name="Google Shape;154;p13"/>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155" name="Google Shape;155;p13"/>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156" name="Google Shape;156;p13"/>
          <p:cNvGrpSpPr/>
          <p:nvPr/>
        </p:nvGrpSpPr>
        <p:grpSpPr>
          <a:xfrm>
            <a:off x="2844800" y="6553200"/>
            <a:ext cx="9347201" cy="46038"/>
            <a:chOff x="1905000" y="6553200"/>
            <a:chExt cx="7010400" cy="45719"/>
          </a:xfrm>
        </p:grpSpPr>
        <p:sp>
          <p:nvSpPr>
            <p:cNvPr id="157" name="Google Shape;157;p13"/>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8" name="Google Shape;158;p13"/>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9" name="Google Shape;159;p13"/>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60" name="Google Shape;160;p13"/>
          <p:cNvGrpSpPr/>
          <p:nvPr/>
        </p:nvGrpSpPr>
        <p:grpSpPr>
          <a:xfrm>
            <a:off x="0" y="1295400"/>
            <a:ext cx="9347201" cy="46038"/>
            <a:chOff x="1905000" y="6553200"/>
            <a:chExt cx="7010400" cy="45719"/>
          </a:xfrm>
        </p:grpSpPr>
        <p:sp>
          <p:nvSpPr>
            <p:cNvPr id="161" name="Google Shape;161;p13"/>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2" name="Google Shape;162;p13"/>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3" name="Google Shape;163;p13"/>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64" name="Google Shape;164;p13"/>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5" name="Google Shape;165;p13"/>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itle and Content">
  <p:cSld name="12_Title and Content">
    <p:spTree>
      <p:nvGrpSpPr>
        <p:cNvPr id="166" name="Shape 166"/>
        <p:cNvGrpSpPr/>
        <p:nvPr/>
      </p:nvGrpSpPr>
      <p:grpSpPr>
        <a:xfrm>
          <a:off x="0" y="0"/>
          <a:ext cx="0" cy="0"/>
          <a:chOff x="0" y="0"/>
          <a:chExt cx="0" cy="0"/>
        </a:xfrm>
      </p:grpSpPr>
      <p:sp>
        <p:nvSpPr>
          <p:cNvPr id="167" name="Google Shape;167;p14"/>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168" name="Google Shape;168;p14"/>
          <p:cNvGrpSpPr/>
          <p:nvPr/>
        </p:nvGrpSpPr>
        <p:grpSpPr>
          <a:xfrm>
            <a:off x="2779184" y="6550026"/>
            <a:ext cx="9412817" cy="49213"/>
            <a:chOff x="2083888" y="6550671"/>
            <a:chExt cx="7060112" cy="48665"/>
          </a:xfrm>
        </p:grpSpPr>
        <p:sp>
          <p:nvSpPr>
            <p:cNvPr id="169" name="Google Shape;169;p14"/>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0" name="Google Shape;170;p14"/>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1" name="Google Shape;171;p14"/>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172" name="Google Shape;172;p14"/>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173" name="Google Shape;173;p14"/>
          <p:cNvGrpSpPr/>
          <p:nvPr/>
        </p:nvGrpSpPr>
        <p:grpSpPr>
          <a:xfrm>
            <a:off x="2844800" y="6553200"/>
            <a:ext cx="9347201" cy="46038"/>
            <a:chOff x="1905000" y="6553200"/>
            <a:chExt cx="7010400" cy="45719"/>
          </a:xfrm>
        </p:grpSpPr>
        <p:sp>
          <p:nvSpPr>
            <p:cNvPr id="174" name="Google Shape;174;p14"/>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5" name="Google Shape;175;p14"/>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 name="Google Shape;176;p14"/>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77" name="Google Shape;177;p14"/>
          <p:cNvGrpSpPr/>
          <p:nvPr/>
        </p:nvGrpSpPr>
        <p:grpSpPr>
          <a:xfrm>
            <a:off x="0" y="1295400"/>
            <a:ext cx="9347201" cy="46038"/>
            <a:chOff x="1905000" y="6553200"/>
            <a:chExt cx="7010400" cy="45719"/>
          </a:xfrm>
        </p:grpSpPr>
        <p:sp>
          <p:nvSpPr>
            <p:cNvPr id="178" name="Google Shape;178;p14"/>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9" name="Google Shape;179;p14"/>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 name="Google Shape;180;p14"/>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81" name="Google Shape;181;p14"/>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14"/>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Header">
  <p:cSld name="2_Section Header">
    <p:spTree>
      <p:nvGrpSpPr>
        <p:cNvPr id="183" name="Shape 183"/>
        <p:cNvGrpSpPr/>
        <p:nvPr/>
      </p:nvGrpSpPr>
      <p:grpSpPr>
        <a:xfrm>
          <a:off x="0" y="0"/>
          <a:ext cx="0" cy="0"/>
          <a:chOff x="0" y="0"/>
          <a:chExt cx="0" cy="0"/>
        </a:xfrm>
      </p:grpSpPr>
      <p:pic>
        <p:nvPicPr>
          <p:cNvPr descr="\\Server\D\jyoti\FI023_BITS_v1\styleguide img\IMG_5627_b.jpg" id="184" name="Google Shape;184;p1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85" name="Google Shape;185;p15"/>
          <p:cNvSpPr/>
          <p:nvPr/>
        </p:nvSpPr>
        <p:spPr>
          <a:xfrm>
            <a:off x="0" y="4281488"/>
            <a:ext cx="12192000" cy="2576512"/>
          </a:xfrm>
          <a:prstGeom prst="rect">
            <a:avLst/>
          </a:prstGeom>
          <a:solidFill>
            <a:schemeClr val="lt1"/>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6" name="Google Shape;186;p15"/>
          <p:cNvSpPr/>
          <p:nvPr/>
        </p:nvSpPr>
        <p:spPr>
          <a:xfrm>
            <a:off x="3871787" y="6784757"/>
            <a:ext cx="38608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7" name="Google Shape;187;p15"/>
          <p:cNvSpPr/>
          <p:nvPr/>
        </p:nvSpPr>
        <p:spPr>
          <a:xfrm>
            <a:off x="10987" y="6784757"/>
            <a:ext cx="38608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8" name="Google Shape;188;p15"/>
          <p:cNvSpPr/>
          <p:nvPr/>
        </p:nvSpPr>
        <p:spPr>
          <a:xfrm>
            <a:off x="7732587" y="6784757"/>
            <a:ext cx="38608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89" name="Google Shape;189;p15"/>
          <p:cNvGrpSpPr/>
          <p:nvPr/>
        </p:nvGrpSpPr>
        <p:grpSpPr>
          <a:xfrm>
            <a:off x="9144000" y="734076"/>
            <a:ext cx="2946400" cy="732977"/>
            <a:chOff x="76200" y="2209800"/>
            <a:chExt cx="2209800" cy="732979"/>
          </a:xfrm>
        </p:grpSpPr>
        <p:sp>
          <p:nvSpPr>
            <p:cNvPr id="190" name="Google Shape;190;p15"/>
            <p:cNvSpPr txBox="1"/>
            <p:nvPr/>
          </p:nvSpPr>
          <p:spPr>
            <a:xfrm>
              <a:off x="76200" y="2209800"/>
              <a:ext cx="2209800" cy="553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000" u="none" cap="none" strike="noStrike">
                  <a:solidFill>
                    <a:srgbClr val="FFFFFF"/>
                  </a:solidFill>
                  <a:latin typeface="Arial"/>
                  <a:ea typeface="Arial"/>
                  <a:cs typeface="Arial"/>
                  <a:sym typeface="Arial"/>
                </a:rPr>
                <a:t>BITS</a:t>
              </a:r>
              <a:r>
                <a:rPr b="0" i="0" lang="en-US" sz="3000" u="none" cap="none" strike="noStrike">
                  <a:solidFill>
                    <a:srgbClr val="FFFFFF"/>
                  </a:solidFill>
                  <a:latin typeface="Arial"/>
                  <a:ea typeface="Arial"/>
                  <a:cs typeface="Arial"/>
                  <a:sym typeface="Arial"/>
                </a:rPr>
                <a:t> Pilani</a:t>
              </a:r>
              <a:endParaRPr/>
            </a:p>
          </p:txBody>
        </p:sp>
        <p:sp>
          <p:nvSpPr>
            <p:cNvPr id="191" name="Google Shape;191;p15"/>
            <p:cNvSpPr txBox="1"/>
            <p:nvPr/>
          </p:nvSpPr>
          <p:spPr>
            <a:xfrm>
              <a:off x="235580" y="2711946"/>
              <a:ext cx="1905000" cy="23083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900" u="none" cap="none" strike="noStrike">
                  <a:solidFill>
                    <a:srgbClr val="FFFFFF"/>
                  </a:solidFill>
                  <a:latin typeface="Arial"/>
                  <a:ea typeface="Arial"/>
                  <a:cs typeface="Arial"/>
                  <a:sym typeface="Arial"/>
                </a:rPr>
                <a:t>Pilani | Dubai | Goa | Hyderabad</a:t>
              </a:r>
              <a:endParaRPr/>
            </a:p>
          </p:txBody>
        </p:sp>
      </p:grpSp>
      <p:sp>
        <p:nvSpPr>
          <p:cNvPr id="192" name="Google Shape;192;p15"/>
          <p:cNvSpPr txBox="1"/>
          <p:nvPr>
            <p:ph idx="1" type="body"/>
          </p:nvPr>
        </p:nvSpPr>
        <p:spPr>
          <a:xfrm>
            <a:off x="406400" y="4648200"/>
            <a:ext cx="11277600" cy="1600200"/>
          </a:xfrm>
          <a:prstGeom prst="rect">
            <a:avLst/>
          </a:prstGeom>
          <a:noFill/>
          <a:ln>
            <a:noFill/>
          </a:ln>
        </p:spPr>
        <p:txBody>
          <a:bodyPr anchorCtr="0" anchor="t" bIns="45700" lIns="91425" spcFirstLastPara="1" rIns="91425" wrap="square" tIns="45700">
            <a:noAutofit/>
          </a:bodyPr>
          <a:lstStyle>
            <a:lvl1pPr indent="-228600" lvl="0" marL="457200" algn="l">
              <a:lnSpc>
                <a:spcPct val="116666"/>
              </a:lnSpc>
              <a:spcBef>
                <a:spcPts val="0"/>
              </a:spcBef>
              <a:spcAft>
                <a:spcPts val="0"/>
              </a:spcAft>
              <a:buClr>
                <a:schemeClr val="dk1"/>
              </a:buClr>
              <a:buSzPts val="3600"/>
              <a:buNone/>
              <a:defRPr b="1" sz="3600">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Title and Content">
  <p:cSld name="17_Title and Content">
    <p:spTree>
      <p:nvGrpSpPr>
        <p:cNvPr id="193" name="Shape 193"/>
        <p:cNvGrpSpPr/>
        <p:nvPr/>
      </p:nvGrpSpPr>
      <p:grpSpPr>
        <a:xfrm>
          <a:off x="0" y="0"/>
          <a:ext cx="0" cy="0"/>
          <a:chOff x="0" y="0"/>
          <a:chExt cx="0" cy="0"/>
        </a:xfrm>
      </p:grpSpPr>
      <p:pic>
        <p:nvPicPr>
          <p:cNvPr id="194" name="Google Shape;194;p16"/>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195" name="Google Shape;195;p16"/>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196" name="Google Shape;196;p16"/>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197" name="Google Shape;197;p16"/>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16"/>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9" name="Google Shape;199;p16"/>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Title and Content">
  <p:cSld name="19_Title and Content">
    <p:spTree>
      <p:nvGrpSpPr>
        <p:cNvPr id="200" name="Shape 200"/>
        <p:cNvGrpSpPr/>
        <p:nvPr/>
      </p:nvGrpSpPr>
      <p:grpSpPr>
        <a:xfrm>
          <a:off x="0" y="0"/>
          <a:ext cx="0" cy="0"/>
          <a:chOff x="0" y="0"/>
          <a:chExt cx="0" cy="0"/>
        </a:xfrm>
      </p:grpSpPr>
      <p:pic>
        <p:nvPicPr>
          <p:cNvPr id="201" name="Google Shape;201;p17"/>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202" name="Google Shape;202;p17"/>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203" name="Google Shape;203;p17"/>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204" name="Google Shape;204;p17"/>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5" name="Google Shape;205;p17"/>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17"/>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Title and Content">
  <p:cSld name="22_Title and Content">
    <p:spTree>
      <p:nvGrpSpPr>
        <p:cNvPr id="207" name="Shape 207"/>
        <p:cNvGrpSpPr/>
        <p:nvPr/>
      </p:nvGrpSpPr>
      <p:grpSpPr>
        <a:xfrm>
          <a:off x="0" y="0"/>
          <a:ext cx="0" cy="0"/>
          <a:chOff x="0" y="0"/>
          <a:chExt cx="0" cy="0"/>
        </a:xfrm>
      </p:grpSpPr>
      <p:pic>
        <p:nvPicPr>
          <p:cNvPr id="208" name="Google Shape;208;p18"/>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209" name="Google Shape;209;p18"/>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210" name="Google Shape;210;p18"/>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211" name="Google Shape;211;p18"/>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18"/>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18"/>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_Title and Content">
  <p:cSld name="27_Title and Content">
    <p:spTree>
      <p:nvGrpSpPr>
        <p:cNvPr id="214" name="Shape 214"/>
        <p:cNvGrpSpPr/>
        <p:nvPr/>
      </p:nvGrpSpPr>
      <p:grpSpPr>
        <a:xfrm>
          <a:off x="0" y="0"/>
          <a:ext cx="0" cy="0"/>
          <a:chOff x="0" y="0"/>
          <a:chExt cx="0" cy="0"/>
        </a:xfrm>
      </p:grpSpPr>
      <p:pic>
        <p:nvPicPr>
          <p:cNvPr id="215" name="Google Shape;215;p19"/>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216" name="Google Shape;216;p19"/>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217" name="Google Shape;217;p19"/>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218" name="Google Shape;218;p19"/>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19"/>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0" name="Google Shape;220;p19"/>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Title and Content">
  <p:cSld name="32_Title and Content">
    <p:spTree>
      <p:nvGrpSpPr>
        <p:cNvPr id="221" name="Shape 221"/>
        <p:cNvGrpSpPr/>
        <p:nvPr/>
      </p:nvGrpSpPr>
      <p:grpSpPr>
        <a:xfrm>
          <a:off x="0" y="0"/>
          <a:ext cx="0" cy="0"/>
          <a:chOff x="0" y="0"/>
          <a:chExt cx="0" cy="0"/>
        </a:xfrm>
      </p:grpSpPr>
      <p:pic>
        <p:nvPicPr>
          <p:cNvPr id="222" name="Google Shape;222;p20"/>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223" name="Google Shape;223;p20"/>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224" name="Google Shape;224;p20"/>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225" name="Google Shape;225;p20"/>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20"/>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7" name="Google Shape;227;p20"/>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2" name="Shape 22"/>
        <p:cNvGrpSpPr/>
        <p:nvPr/>
      </p:nvGrpSpPr>
      <p:grpSpPr>
        <a:xfrm>
          <a:off x="0" y="0"/>
          <a:ext cx="0" cy="0"/>
          <a:chOff x="0" y="0"/>
          <a:chExt cx="0" cy="0"/>
        </a:xfrm>
      </p:grpSpPr>
      <p:pic>
        <p:nvPicPr>
          <p:cNvPr id="23" name="Google Shape;23;p3"/>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24" name="Google Shape;24;p3"/>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25" name="Google Shape;25;p3"/>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26" name="Google Shape;26;p3"/>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8" name="Shape 228"/>
        <p:cNvGrpSpPr/>
        <p:nvPr/>
      </p:nvGrpSpPr>
      <p:grpSpPr>
        <a:xfrm>
          <a:off x="0" y="0"/>
          <a:ext cx="0" cy="0"/>
          <a:chOff x="0" y="0"/>
          <a:chExt cx="0" cy="0"/>
        </a:xfrm>
      </p:grpSpPr>
      <p:sp>
        <p:nvSpPr>
          <p:cNvPr id="229" name="Google Shape;229;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0" name="Google Shape;230;p2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31" name="Google Shape;231;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2" name="Google Shape;232;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3" name="Google Shape;233;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234" name="Shape 234"/>
        <p:cNvGrpSpPr/>
        <p:nvPr/>
      </p:nvGrpSpPr>
      <p:grpSpPr>
        <a:xfrm>
          <a:off x="0" y="0"/>
          <a:ext cx="0" cy="0"/>
          <a:chOff x="0" y="0"/>
          <a:chExt cx="0" cy="0"/>
        </a:xfrm>
      </p:grpSpPr>
      <p:sp>
        <p:nvSpPr>
          <p:cNvPr id="235" name="Google Shape;235;p2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6" name="Google Shape;236;p2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7" name="Google Shape;237;p22"/>
          <p:cNvSpPr txBox="1"/>
          <p:nvPr>
            <p:ph idx="12" type="sldNum"/>
          </p:nvPr>
        </p:nvSpPr>
        <p:spPr>
          <a:xfrm>
            <a:off x="8778240" y="6377940"/>
            <a:ext cx="2804100" cy="2154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238" name="Shape 238"/>
        <p:cNvGrpSpPr/>
        <p:nvPr/>
      </p:nvGrpSpPr>
      <p:grpSpPr>
        <a:xfrm>
          <a:off x="0" y="0"/>
          <a:ext cx="0" cy="0"/>
          <a:chOff x="0" y="0"/>
          <a:chExt cx="0" cy="0"/>
        </a:xfrm>
      </p:grpSpPr>
      <p:pic>
        <p:nvPicPr>
          <p:cNvPr descr="Rules_Single_B.png" id="239" name="Google Shape;239;p23"/>
          <p:cNvPicPr preferRelativeResize="0"/>
          <p:nvPr/>
        </p:nvPicPr>
        <p:blipFill rotWithShape="1">
          <a:blip r:embed="rId2">
            <a:alphaModFix/>
          </a:blip>
          <a:srcRect b="0" l="-4004" r="10010" t="0"/>
          <a:stretch/>
        </p:blipFill>
        <p:spPr>
          <a:xfrm>
            <a:off x="287867" y="947738"/>
            <a:ext cx="11449053" cy="44450"/>
          </a:xfrm>
          <a:prstGeom prst="rect">
            <a:avLst/>
          </a:prstGeom>
          <a:noFill/>
          <a:ln>
            <a:noFill/>
          </a:ln>
        </p:spPr>
      </p:pic>
      <p:pic>
        <p:nvPicPr>
          <p:cNvPr id="240" name="Google Shape;240;p23"/>
          <p:cNvPicPr preferRelativeResize="0"/>
          <p:nvPr/>
        </p:nvPicPr>
        <p:blipFill rotWithShape="1">
          <a:blip r:embed="rId3">
            <a:alphaModFix/>
          </a:blip>
          <a:srcRect b="12462" l="4668" r="6576" t="13753"/>
          <a:stretch/>
        </p:blipFill>
        <p:spPr>
          <a:xfrm>
            <a:off x="105833" y="222250"/>
            <a:ext cx="838200" cy="696913"/>
          </a:xfrm>
          <a:prstGeom prst="rect">
            <a:avLst/>
          </a:prstGeom>
          <a:noFill/>
          <a:ln>
            <a:noFill/>
          </a:ln>
        </p:spPr>
      </p:pic>
      <p:pic>
        <p:nvPicPr>
          <p:cNvPr descr="Rules_Single_A.png" id="241" name="Google Shape;241;p23"/>
          <p:cNvPicPr preferRelativeResize="0"/>
          <p:nvPr/>
        </p:nvPicPr>
        <p:blipFill rotWithShape="1">
          <a:blip r:embed="rId4">
            <a:alphaModFix/>
          </a:blip>
          <a:srcRect b="0" l="25533" r="-57146" t="0"/>
          <a:stretch/>
        </p:blipFill>
        <p:spPr>
          <a:xfrm>
            <a:off x="2129367" y="6488113"/>
            <a:ext cx="15231530" cy="90487"/>
          </a:xfrm>
          <a:prstGeom prst="rect">
            <a:avLst/>
          </a:prstGeom>
          <a:noFill/>
          <a:ln>
            <a:noFill/>
          </a:ln>
        </p:spPr>
      </p:pic>
      <p:pic>
        <p:nvPicPr>
          <p:cNvPr id="242" name="Google Shape;242;p23"/>
          <p:cNvPicPr preferRelativeResize="0"/>
          <p:nvPr/>
        </p:nvPicPr>
        <p:blipFill rotWithShape="1">
          <a:blip r:embed="rId5">
            <a:alphaModFix/>
          </a:blip>
          <a:srcRect b="0" l="0" r="0" t="0"/>
          <a:stretch/>
        </p:blipFill>
        <p:spPr>
          <a:xfrm>
            <a:off x="63500" y="6324600"/>
            <a:ext cx="1438275" cy="442913"/>
          </a:xfrm>
          <a:prstGeom prst="rect">
            <a:avLst/>
          </a:prstGeom>
          <a:noFill/>
          <a:ln>
            <a:noFill/>
          </a:ln>
        </p:spPr>
      </p:pic>
      <p:sp>
        <p:nvSpPr>
          <p:cNvPr id="243" name="Google Shape;243;p23"/>
          <p:cNvSpPr txBox="1"/>
          <p:nvPr>
            <p:ph idx="1" type="body"/>
          </p:nvPr>
        </p:nvSpPr>
        <p:spPr>
          <a:xfrm>
            <a:off x="486833" y="1538288"/>
            <a:ext cx="11220300" cy="1446600"/>
          </a:xfrm>
          <a:prstGeom prst="rect">
            <a:avLst/>
          </a:prstGeom>
          <a:noFill/>
          <a:ln>
            <a:noFill/>
          </a:ln>
        </p:spPr>
        <p:txBody>
          <a:bodyPr anchorCtr="0" anchor="t" bIns="0" lIns="0" spcFirstLastPara="1" rIns="0" wrap="square" tIns="0">
            <a:spAutoFit/>
          </a:bodyPr>
          <a:lstStyle>
            <a:lvl1pPr indent="-355600" lvl="0" marL="457200" rtl="0" algn="l">
              <a:lnSpc>
                <a:spcPct val="95000"/>
              </a:lnSpc>
              <a:spcBef>
                <a:spcPts val="1200"/>
              </a:spcBef>
              <a:spcAft>
                <a:spcPts val="0"/>
              </a:spcAft>
              <a:buSzPts val="2000"/>
              <a:buChar char="•"/>
              <a:defRPr/>
            </a:lvl1pPr>
            <a:lvl2pPr indent="-342900" lvl="1" marL="914400" rtl="0" algn="l">
              <a:lnSpc>
                <a:spcPct val="95000"/>
              </a:lnSpc>
              <a:spcBef>
                <a:spcPts val="600"/>
              </a:spcBef>
              <a:spcAft>
                <a:spcPts val="0"/>
              </a:spcAft>
              <a:buSzPts val="1800"/>
              <a:buChar char="•"/>
              <a:defRPr/>
            </a:lvl2pPr>
            <a:lvl3pPr indent="-342900" lvl="2" marL="1371600" rtl="0" algn="l">
              <a:lnSpc>
                <a:spcPct val="95000"/>
              </a:lnSpc>
              <a:spcBef>
                <a:spcPts val="360"/>
              </a:spcBef>
              <a:spcAft>
                <a:spcPts val="0"/>
              </a:spcAft>
              <a:buSzPts val="1800"/>
              <a:buChar char="•"/>
              <a:defRPr sz="1800"/>
            </a:lvl3pPr>
            <a:lvl4pPr indent="-342900" lvl="3" marL="1828800" rtl="0" algn="l">
              <a:lnSpc>
                <a:spcPct val="95000"/>
              </a:lnSpc>
              <a:spcBef>
                <a:spcPts val="360"/>
              </a:spcBef>
              <a:spcAft>
                <a:spcPts val="0"/>
              </a:spcAft>
              <a:buClr>
                <a:srgbClr val="404040"/>
              </a:buClr>
              <a:buSzPts val="1800"/>
              <a:buChar char="•"/>
              <a:defRPr/>
            </a:lvl4pPr>
            <a:lvl5pPr indent="-342900" lvl="4" marL="2286000" rtl="0" algn="l">
              <a:lnSpc>
                <a:spcPct val="95000"/>
              </a:lnSpc>
              <a:spcBef>
                <a:spcPts val="360"/>
              </a:spcBef>
              <a:spcAft>
                <a:spcPts val="0"/>
              </a:spcAft>
              <a:buClr>
                <a:srgbClr val="404040"/>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44" name="Google Shape;244;p23"/>
          <p:cNvSpPr txBox="1"/>
          <p:nvPr>
            <p:ph type="title"/>
          </p:nvPr>
        </p:nvSpPr>
        <p:spPr>
          <a:xfrm>
            <a:off x="1016000" y="318927"/>
            <a:ext cx="10701900" cy="471000"/>
          </a:xfrm>
          <a:prstGeom prst="rect">
            <a:avLst/>
          </a:prstGeom>
          <a:noFill/>
          <a:ln>
            <a:noFill/>
          </a:ln>
        </p:spPr>
        <p:txBody>
          <a:bodyPr anchorCtr="0" anchor="ctr" bIns="0" lIns="0" spcFirstLastPara="1" rIns="0" wrap="square" tIns="0">
            <a:spAutoFit/>
          </a:bodyPr>
          <a:lstStyle>
            <a:lvl1pPr lvl="0" rtl="0" algn="l">
              <a:lnSpc>
                <a:spcPct val="85000"/>
              </a:lnSpc>
              <a:spcBef>
                <a:spcPts val="0"/>
              </a:spcBef>
              <a:spcAft>
                <a:spcPts val="0"/>
              </a:spcAft>
              <a:buSzPts val="4400"/>
              <a:buNone/>
              <a:defRPr sz="3600"/>
            </a:lvl1pPr>
            <a:lvl2pPr lvl="1" rtl="0" algn="l">
              <a:lnSpc>
                <a:spcPct val="85000"/>
              </a:lnSpc>
              <a:spcBef>
                <a:spcPts val="0"/>
              </a:spcBef>
              <a:spcAft>
                <a:spcPts val="0"/>
              </a:spcAft>
              <a:buSzPts val="1400"/>
              <a:buNone/>
              <a:defRPr/>
            </a:lvl2pPr>
            <a:lvl3pPr lvl="2" rtl="0" algn="l">
              <a:lnSpc>
                <a:spcPct val="85000"/>
              </a:lnSpc>
              <a:spcBef>
                <a:spcPts val="0"/>
              </a:spcBef>
              <a:spcAft>
                <a:spcPts val="0"/>
              </a:spcAft>
              <a:buSzPts val="1400"/>
              <a:buNone/>
              <a:defRPr/>
            </a:lvl3pPr>
            <a:lvl4pPr lvl="3" rtl="0" algn="l">
              <a:lnSpc>
                <a:spcPct val="85000"/>
              </a:lnSpc>
              <a:spcBef>
                <a:spcPts val="0"/>
              </a:spcBef>
              <a:spcAft>
                <a:spcPts val="0"/>
              </a:spcAft>
              <a:buSzPts val="1400"/>
              <a:buNone/>
              <a:defRPr/>
            </a:lvl4pPr>
            <a:lvl5pPr lvl="4" rtl="0" algn="l">
              <a:lnSpc>
                <a:spcPct val="85000"/>
              </a:lnSpc>
              <a:spcBef>
                <a:spcPts val="0"/>
              </a:spcBef>
              <a:spcAft>
                <a:spcPts val="0"/>
              </a:spcAft>
              <a:buSzPts val="1400"/>
              <a:buNone/>
              <a:defRPr/>
            </a:lvl5pPr>
            <a:lvl6pPr lvl="5" rtl="0" algn="l">
              <a:lnSpc>
                <a:spcPct val="85000"/>
              </a:lnSpc>
              <a:spcBef>
                <a:spcPts val="0"/>
              </a:spcBef>
              <a:spcAft>
                <a:spcPts val="0"/>
              </a:spcAft>
              <a:buSzPts val="1400"/>
              <a:buNone/>
              <a:defRPr/>
            </a:lvl6pPr>
            <a:lvl7pPr lvl="6" rtl="0" algn="l">
              <a:lnSpc>
                <a:spcPct val="85000"/>
              </a:lnSpc>
              <a:spcBef>
                <a:spcPts val="0"/>
              </a:spcBef>
              <a:spcAft>
                <a:spcPts val="0"/>
              </a:spcAft>
              <a:buSzPts val="1400"/>
              <a:buNone/>
              <a:defRPr/>
            </a:lvl7pPr>
            <a:lvl8pPr lvl="7" rtl="0" algn="l">
              <a:lnSpc>
                <a:spcPct val="85000"/>
              </a:lnSpc>
              <a:spcBef>
                <a:spcPts val="0"/>
              </a:spcBef>
              <a:spcAft>
                <a:spcPts val="0"/>
              </a:spcAft>
              <a:buSzPts val="1400"/>
              <a:buNone/>
              <a:defRPr/>
            </a:lvl8pPr>
            <a:lvl9pPr lvl="8" rtl="0" algn="l">
              <a:lnSpc>
                <a:spcPct val="85000"/>
              </a:lnSpc>
              <a:spcBef>
                <a:spcPts val="0"/>
              </a:spcBef>
              <a:spcAft>
                <a:spcPts val="0"/>
              </a:spcAft>
              <a:buSzPts val="1400"/>
              <a:buNone/>
              <a:defRPr/>
            </a:lvl9pPr>
          </a:lstStyle>
          <a:p/>
        </p:txBody>
      </p:sp>
      <p:sp>
        <p:nvSpPr>
          <p:cNvPr id="245" name="Google Shape;245;p23"/>
          <p:cNvSpPr txBox="1"/>
          <p:nvPr>
            <p:ph idx="11" type="ftr"/>
          </p:nvPr>
        </p:nvSpPr>
        <p:spPr>
          <a:xfrm>
            <a:off x="2129367" y="6578600"/>
            <a:ext cx="9042300" cy="2445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6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6" name="Shape 246"/>
        <p:cNvGrpSpPr/>
        <p:nvPr/>
      </p:nvGrpSpPr>
      <p:grpSpPr>
        <a:xfrm>
          <a:off x="0" y="0"/>
          <a:ext cx="0" cy="0"/>
          <a:chOff x="0" y="0"/>
          <a:chExt cx="0" cy="0"/>
        </a:xfrm>
      </p:grpSpPr>
      <p:pic>
        <p:nvPicPr>
          <p:cNvPr descr="Title_Slide.png" id="247" name="Google Shape;247;p24"/>
          <p:cNvPicPr preferRelativeResize="0"/>
          <p:nvPr/>
        </p:nvPicPr>
        <p:blipFill rotWithShape="1">
          <a:blip r:embed="rId2">
            <a:alphaModFix/>
          </a:blip>
          <a:srcRect b="0" l="0" r="0" t="0"/>
          <a:stretch/>
        </p:blipFill>
        <p:spPr>
          <a:xfrm>
            <a:off x="370417" y="254000"/>
            <a:ext cx="11618384" cy="6526212"/>
          </a:xfrm>
          <a:prstGeom prst="rect">
            <a:avLst/>
          </a:prstGeom>
          <a:noFill/>
          <a:ln>
            <a:noFill/>
          </a:ln>
        </p:spPr>
      </p:pic>
      <p:sp>
        <p:nvSpPr>
          <p:cNvPr id="248" name="Google Shape;248;p24"/>
          <p:cNvSpPr/>
          <p:nvPr/>
        </p:nvSpPr>
        <p:spPr>
          <a:xfrm>
            <a:off x="4643967" y="223838"/>
            <a:ext cx="2834400" cy="9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chemeClr val="lt1"/>
              </a:solidFill>
              <a:latin typeface="Times New Roman"/>
              <a:ea typeface="Times New Roman"/>
              <a:cs typeface="Times New Roman"/>
              <a:sym typeface="Times New Roman"/>
            </a:endParaRPr>
          </a:p>
        </p:txBody>
      </p:sp>
      <p:pic>
        <p:nvPicPr>
          <p:cNvPr descr="Rules_Single_A.png" id="249" name="Google Shape;249;p24"/>
          <p:cNvPicPr preferRelativeResize="0"/>
          <p:nvPr/>
        </p:nvPicPr>
        <p:blipFill rotWithShape="1">
          <a:blip r:embed="rId3">
            <a:alphaModFix/>
          </a:blip>
          <a:srcRect b="0" l="25533" r="-57146" t="0"/>
          <a:stretch/>
        </p:blipFill>
        <p:spPr>
          <a:xfrm>
            <a:off x="2169584" y="481013"/>
            <a:ext cx="13379454" cy="100012"/>
          </a:xfrm>
          <a:prstGeom prst="rect">
            <a:avLst/>
          </a:prstGeom>
          <a:noFill/>
          <a:ln>
            <a:noFill/>
          </a:ln>
        </p:spPr>
      </p:pic>
      <p:sp>
        <p:nvSpPr>
          <p:cNvPr id="250" name="Google Shape;250;p24"/>
          <p:cNvSpPr/>
          <p:nvPr/>
        </p:nvSpPr>
        <p:spPr>
          <a:xfrm>
            <a:off x="9082617" y="4884738"/>
            <a:ext cx="2771988" cy="1928534"/>
          </a:xfrm>
          <a:custGeom>
            <a:rect b="b" l="l" r="r" t="t"/>
            <a:pathLst>
              <a:path extrusionOk="0" h="1444595" w="2080291">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chemeClr val="lt1"/>
              </a:solidFill>
              <a:latin typeface="Times New Roman"/>
              <a:ea typeface="Times New Roman"/>
              <a:cs typeface="Times New Roman"/>
              <a:sym typeface="Times New Roman"/>
            </a:endParaRPr>
          </a:p>
        </p:txBody>
      </p:sp>
      <p:pic>
        <p:nvPicPr>
          <p:cNvPr descr="Audio.png" id="251" name="Google Shape;251;p24"/>
          <p:cNvPicPr preferRelativeResize="0"/>
          <p:nvPr/>
        </p:nvPicPr>
        <p:blipFill rotWithShape="1">
          <a:blip r:embed="rId4">
            <a:alphaModFix/>
          </a:blip>
          <a:srcRect b="0" l="0" r="0" t="0"/>
          <a:stretch/>
        </p:blipFill>
        <p:spPr>
          <a:xfrm>
            <a:off x="9154584" y="5389563"/>
            <a:ext cx="1314449" cy="1041400"/>
          </a:xfrm>
          <a:prstGeom prst="rect">
            <a:avLst/>
          </a:prstGeom>
          <a:noFill/>
          <a:ln>
            <a:noFill/>
          </a:ln>
        </p:spPr>
      </p:pic>
      <p:pic>
        <p:nvPicPr>
          <p:cNvPr id="252" name="Google Shape;252;p24"/>
          <p:cNvPicPr preferRelativeResize="0"/>
          <p:nvPr/>
        </p:nvPicPr>
        <p:blipFill rotWithShape="1">
          <a:blip r:embed="rId5">
            <a:alphaModFix/>
          </a:blip>
          <a:srcRect b="0" l="24477" r="23794" t="0"/>
          <a:stretch/>
        </p:blipFill>
        <p:spPr>
          <a:xfrm>
            <a:off x="11565467" y="5121275"/>
            <a:ext cx="368300" cy="711200"/>
          </a:xfrm>
          <a:prstGeom prst="rect">
            <a:avLst/>
          </a:prstGeom>
          <a:noFill/>
          <a:ln>
            <a:noFill/>
          </a:ln>
        </p:spPr>
      </p:pic>
      <p:pic>
        <p:nvPicPr>
          <p:cNvPr descr="Swirl_3.png" id="253" name="Google Shape;253;p24"/>
          <p:cNvPicPr preferRelativeResize="0"/>
          <p:nvPr/>
        </p:nvPicPr>
        <p:blipFill rotWithShape="1">
          <a:blip r:embed="rId6">
            <a:alphaModFix/>
          </a:blip>
          <a:srcRect b="0" l="0" r="0" t="0"/>
          <a:stretch/>
        </p:blipFill>
        <p:spPr>
          <a:xfrm rot="9953708">
            <a:off x="9926559" y="6387362"/>
            <a:ext cx="502866" cy="296753"/>
          </a:xfrm>
          <a:prstGeom prst="rect">
            <a:avLst/>
          </a:prstGeom>
          <a:noFill/>
          <a:ln>
            <a:noFill/>
          </a:ln>
        </p:spPr>
      </p:pic>
      <p:pic>
        <p:nvPicPr>
          <p:cNvPr descr="Swirl_3.png" id="254" name="Google Shape;254;p24"/>
          <p:cNvPicPr preferRelativeResize="0"/>
          <p:nvPr/>
        </p:nvPicPr>
        <p:blipFill rotWithShape="1">
          <a:blip r:embed="rId7">
            <a:alphaModFix/>
          </a:blip>
          <a:srcRect b="0" l="0" r="0" t="0"/>
          <a:stretch/>
        </p:blipFill>
        <p:spPr>
          <a:xfrm rot="-3063516">
            <a:off x="10614274" y="5419018"/>
            <a:ext cx="649321" cy="306212"/>
          </a:xfrm>
          <a:prstGeom prst="rect">
            <a:avLst/>
          </a:prstGeom>
          <a:noFill/>
          <a:ln>
            <a:noFill/>
          </a:ln>
        </p:spPr>
      </p:pic>
      <p:pic>
        <p:nvPicPr>
          <p:cNvPr id="255" name="Google Shape;255;p24"/>
          <p:cNvPicPr preferRelativeResize="0"/>
          <p:nvPr/>
        </p:nvPicPr>
        <p:blipFill rotWithShape="1">
          <a:blip r:embed="rId8">
            <a:alphaModFix/>
          </a:blip>
          <a:srcRect b="12462" l="4668" r="6576" t="13753"/>
          <a:stretch/>
        </p:blipFill>
        <p:spPr>
          <a:xfrm>
            <a:off x="10585451" y="5832475"/>
            <a:ext cx="897467" cy="744538"/>
          </a:xfrm>
          <a:prstGeom prst="rect">
            <a:avLst/>
          </a:prstGeom>
          <a:noFill/>
          <a:ln>
            <a:noFill/>
          </a:ln>
        </p:spPr>
      </p:pic>
      <p:pic>
        <p:nvPicPr>
          <p:cNvPr id="256" name="Google Shape;256;p24"/>
          <p:cNvPicPr preferRelativeResize="0"/>
          <p:nvPr/>
        </p:nvPicPr>
        <p:blipFill rotWithShape="1">
          <a:blip r:embed="rId9">
            <a:alphaModFix/>
          </a:blip>
          <a:srcRect b="0" l="0" r="0" t="0"/>
          <a:stretch/>
        </p:blipFill>
        <p:spPr>
          <a:xfrm>
            <a:off x="0" y="6415088"/>
            <a:ext cx="1150938" cy="354012"/>
          </a:xfrm>
          <a:prstGeom prst="rect">
            <a:avLst/>
          </a:prstGeom>
          <a:noFill/>
          <a:ln>
            <a:noFill/>
          </a:ln>
        </p:spPr>
      </p:pic>
      <p:sp>
        <p:nvSpPr>
          <p:cNvPr id="257" name="Google Shape;257;p24"/>
          <p:cNvSpPr txBox="1"/>
          <p:nvPr>
            <p:ph type="ctrTitle"/>
          </p:nvPr>
        </p:nvSpPr>
        <p:spPr>
          <a:xfrm>
            <a:off x="931333" y="2618826"/>
            <a:ext cx="10329300" cy="471000"/>
          </a:xfrm>
          <a:prstGeom prst="rect">
            <a:avLst/>
          </a:prstGeom>
          <a:noFill/>
          <a:ln>
            <a:noFill/>
          </a:ln>
        </p:spPr>
        <p:txBody>
          <a:bodyPr anchorCtr="0" anchor="b" bIns="0" lIns="0" spcFirstLastPara="1" rIns="0" wrap="square" tIns="0">
            <a:spAutoFit/>
          </a:bodyPr>
          <a:lstStyle>
            <a:lvl1pPr lvl="0" rtl="0" algn="ctr">
              <a:lnSpc>
                <a:spcPct val="85000"/>
              </a:lnSpc>
              <a:spcBef>
                <a:spcPts val="0"/>
              </a:spcBef>
              <a:spcAft>
                <a:spcPts val="0"/>
              </a:spcAft>
              <a:buSzPts val="4400"/>
              <a:buNone/>
              <a:defRPr sz="3600">
                <a:solidFill>
                  <a:schemeClr val="accent2"/>
                </a:solidFill>
              </a:defRPr>
            </a:lvl1pPr>
            <a:lvl2pPr lvl="1" rtl="0" algn="l">
              <a:lnSpc>
                <a:spcPct val="85000"/>
              </a:lnSpc>
              <a:spcBef>
                <a:spcPts val="0"/>
              </a:spcBef>
              <a:spcAft>
                <a:spcPts val="0"/>
              </a:spcAft>
              <a:buSzPts val="1400"/>
              <a:buNone/>
              <a:defRPr/>
            </a:lvl2pPr>
            <a:lvl3pPr lvl="2" rtl="0" algn="l">
              <a:lnSpc>
                <a:spcPct val="85000"/>
              </a:lnSpc>
              <a:spcBef>
                <a:spcPts val="0"/>
              </a:spcBef>
              <a:spcAft>
                <a:spcPts val="0"/>
              </a:spcAft>
              <a:buSzPts val="1400"/>
              <a:buNone/>
              <a:defRPr/>
            </a:lvl3pPr>
            <a:lvl4pPr lvl="3" rtl="0" algn="l">
              <a:lnSpc>
                <a:spcPct val="85000"/>
              </a:lnSpc>
              <a:spcBef>
                <a:spcPts val="0"/>
              </a:spcBef>
              <a:spcAft>
                <a:spcPts val="0"/>
              </a:spcAft>
              <a:buSzPts val="1400"/>
              <a:buNone/>
              <a:defRPr/>
            </a:lvl4pPr>
            <a:lvl5pPr lvl="4" rtl="0" algn="l">
              <a:lnSpc>
                <a:spcPct val="85000"/>
              </a:lnSpc>
              <a:spcBef>
                <a:spcPts val="0"/>
              </a:spcBef>
              <a:spcAft>
                <a:spcPts val="0"/>
              </a:spcAft>
              <a:buSzPts val="1400"/>
              <a:buNone/>
              <a:defRPr/>
            </a:lvl5pPr>
            <a:lvl6pPr lvl="5" rtl="0" algn="l">
              <a:lnSpc>
                <a:spcPct val="85000"/>
              </a:lnSpc>
              <a:spcBef>
                <a:spcPts val="0"/>
              </a:spcBef>
              <a:spcAft>
                <a:spcPts val="0"/>
              </a:spcAft>
              <a:buSzPts val="1400"/>
              <a:buNone/>
              <a:defRPr/>
            </a:lvl6pPr>
            <a:lvl7pPr lvl="6" rtl="0" algn="l">
              <a:lnSpc>
                <a:spcPct val="85000"/>
              </a:lnSpc>
              <a:spcBef>
                <a:spcPts val="0"/>
              </a:spcBef>
              <a:spcAft>
                <a:spcPts val="0"/>
              </a:spcAft>
              <a:buSzPts val="1400"/>
              <a:buNone/>
              <a:defRPr/>
            </a:lvl7pPr>
            <a:lvl8pPr lvl="7" rtl="0" algn="l">
              <a:lnSpc>
                <a:spcPct val="85000"/>
              </a:lnSpc>
              <a:spcBef>
                <a:spcPts val="0"/>
              </a:spcBef>
              <a:spcAft>
                <a:spcPts val="0"/>
              </a:spcAft>
              <a:buSzPts val="1400"/>
              <a:buNone/>
              <a:defRPr/>
            </a:lvl8pPr>
            <a:lvl9pPr lvl="8" rtl="0" algn="l">
              <a:lnSpc>
                <a:spcPct val="85000"/>
              </a:lnSpc>
              <a:spcBef>
                <a:spcPts val="0"/>
              </a:spcBef>
              <a:spcAft>
                <a:spcPts val="0"/>
              </a:spcAft>
              <a:buSzPts val="1400"/>
              <a:buNone/>
              <a:defRPr/>
            </a:lvl9pPr>
          </a:lstStyle>
          <a:p/>
        </p:txBody>
      </p:sp>
      <p:sp>
        <p:nvSpPr>
          <p:cNvPr id="258" name="Google Shape;258;p24"/>
          <p:cNvSpPr txBox="1"/>
          <p:nvPr>
            <p:ph idx="1" type="subTitle"/>
          </p:nvPr>
        </p:nvSpPr>
        <p:spPr>
          <a:xfrm>
            <a:off x="931333" y="3352800"/>
            <a:ext cx="10329300" cy="236100"/>
          </a:xfrm>
          <a:prstGeom prst="rect">
            <a:avLst/>
          </a:prstGeom>
          <a:noFill/>
          <a:ln>
            <a:noFill/>
          </a:ln>
        </p:spPr>
        <p:txBody>
          <a:bodyPr anchorCtr="0" anchor="t" bIns="0" lIns="0" spcFirstLastPara="1" rIns="0" wrap="square" tIns="0">
            <a:spAutoFit/>
          </a:bodyPr>
          <a:lstStyle>
            <a:lvl1pPr lvl="0" rtl="0" algn="ctr">
              <a:lnSpc>
                <a:spcPct val="95000"/>
              </a:lnSpc>
              <a:spcBef>
                <a:spcPts val="1200"/>
              </a:spcBef>
              <a:spcAft>
                <a:spcPts val="0"/>
              </a:spcAft>
              <a:buSzPts val="1600"/>
              <a:buNone/>
              <a:defRPr sz="1600">
                <a:solidFill>
                  <a:srgbClr val="888888"/>
                </a:solidFill>
              </a:defRPr>
            </a:lvl1pPr>
            <a:lvl2pPr lvl="1" rtl="0" algn="ctr">
              <a:lnSpc>
                <a:spcPct val="95000"/>
              </a:lnSpc>
              <a:spcBef>
                <a:spcPts val="600"/>
              </a:spcBef>
              <a:spcAft>
                <a:spcPts val="0"/>
              </a:spcAft>
              <a:buSzPts val="1800"/>
              <a:buNone/>
              <a:defRPr>
                <a:solidFill>
                  <a:srgbClr val="888888"/>
                </a:solidFill>
              </a:defRPr>
            </a:lvl2pPr>
            <a:lvl3pPr lvl="2" rtl="0" algn="ctr">
              <a:lnSpc>
                <a:spcPct val="95000"/>
              </a:lnSpc>
              <a:spcBef>
                <a:spcPts val="320"/>
              </a:spcBef>
              <a:spcAft>
                <a:spcPts val="0"/>
              </a:spcAft>
              <a:buSzPts val="1600"/>
              <a:buNone/>
              <a:defRPr>
                <a:solidFill>
                  <a:srgbClr val="888888"/>
                </a:solidFill>
              </a:defRPr>
            </a:lvl3pPr>
            <a:lvl4pPr lvl="3" rtl="0" algn="ctr">
              <a:lnSpc>
                <a:spcPct val="95000"/>
              </a:lnSpc>
              <a:spcBef>
                <a:spcPts val="280"/>
              </a:spcBef>
              <a:spcAft>
                <a:spcPts val="0"/>
              </a:spcAft>
              <a:buClr>
                <a:srgbClr val="888888"/>
              </a:buClr>
              <a:buSzPts val="1400"/>
              <a:buNone/>
              <a:defRPr>
                <a:solidFill>
                  <a:srgbClr val="888888"/>
                </a:solidFill>
              </a:defRPr>
            </a:lvl4pPr>
            <a:lvl5pPr lvl="4" rtl="0" algn="ctr">
              <a:lnSpc>
                <a:spcPct val="95000"/>
              </a:lnSpc>
              <a:spcBef>
                <a:spcPts val="280"/>
              </a:spcBef>
              <a:spcAft>
                <a:spcPts val="0"/>
              </a:spcAft>
              <a:buClr>
                <a:srgbClr val="888888"/>
              </a:buClr>
              <a:buSzPts val="14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259" name="Google Shape;259;p24"/>
          <p:cNvSpPr txBox="1"/>
          <p:nvPr>
            <p:ph idx="11" type="ftr"/>
          </p:nvPr>
        </p:nvSpPr>
        <p:spPr>
          <a:xfrm>
            <a:off x="1606551" y="6364288"/>
            <a:ext cx="82677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6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type="secHead">
  <p:cSld name="SECTION_HEADER">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sp>
        <p:nvSpPr>
          <p:cNvPr id="31" name="Google Shape;31;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rgbClr val="150860"/>
              </a:buClr>
              <a:buSzPts val="5400"/>
              <a:buFont typeface="Helvetica Neue"/>
              <a:buNone/>
              <a:defRPr b="1" sz="5400">
                <a:solidFill>
                  <a:srgbClr val="150860"/>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rgbClr val="888888"/>
              </a:buClr>
              <a:buSzPts val="2400"/>
              <a:buNone/>
              <a:defRPr b="0" i="0" sz="2400">
                <a:solidFill>
                  <a:srgbClr val="888888"/>
                </a:solidFill>
                <a:latin typeface="Helvetica Neue Light"/>
                <a:ea typeface="Helvetica Neue Light"/>
                <a:cs typeface="Helvetica Neue Light"/>
                <a:sym typeface="Helvetica Neue Light"/>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pic>
        <p:nvPicPr>
          <p:cNvPr id="33" name="Google Shape;33;p4"/>
          <p:cNvPicPr preferRelativeResize="0"/>
          <p:nvPr/>
        </p:nvPicPr>
        <p:blipFill rotWithShape="1">
          <a:blip r:embed="rId3">
            <a:alphaModFix/>
          </a:blip>
          <a:srcRect b="0" l="0" r="0" t="0"/>
          <a:stretch/>
        </p:blipFill>
        <p:spPr>
          <a:xfrm>
            <a:off x="0" y="6817420"/>
            <a:ext cx="12192000" cy="405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4" name="Shape 34"/>
        <p:cNvGrpSpPr/>
        <p:nvPr/>
      </p:nvGrpSpPr>
      <p:grpSpPr>
        <a:xfrm>
          <a:off x="0" y="0"/>
          <a:ext cx="0" cy="0"/>
          <a:chOff x="0" y="0"/>
          <a:chExt cx="0" cy="0"/>
        </a:xfrm>
      </p:grpSpPr>
      <p:pic>
        <p:nvPicPr>
          <p:cNvPr id="35" name="Google Shape;35;p5"/>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36" name="Google Shape;36;p5"/>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37" name="Google Shape;37;p5"/>
          <p:cNvPicPr preferRelativeResize="0"/>
          <p:nvPr/>
        </p:nvPicPr>
        <p:blipFill rotWithShape="1">
          <a:blip r:embed="rId4">
            <a:alphaModFix/>
          </a:blip>
          <a:srcRect b="0" l="0" r="0" t="0"/>
          <a:stretch/>
        </p:blipFill>
        <p:spPr>
          <a:xfrm>
            <a:off x="1743335" y="2482116"/>
            <a:ext cx="8848465" cy="2130566"/>
          </a:xfrm>
          <a:prstGeom prst="rect">
            <a:avLst/>
          </a:prstGeom>
          <a:noFill/>
          <a:ln>
            <a:noFill/>
          </a:ln>
        </p:spPr>
      </p:pic>
      <p:sp>
        <p:nvSpPr>
          <p:cNvPr id="38" name="Google Shape;38;p5"/>
          <p:cNvSpPr txBox="1"/>
          <p:nvPr/>
        </p:nvSpPr>
        <p:spPr>
          <a:xfrm>
            <a:off x="1831508" y="2575123"/>
            <a:ext cx="8666988" cy="193687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3600"/>
              <a:buFont typeface="Helvetica Neue"/>
              <a:buNone/>
            </a:pPr>
            <a:r>
              <a:rPr b="1" i="0" lang="en-US" sz="3600" u="none" cap="none" strike="noStrike">
                <a:solidFill>
                  <a:schemeClr val="lt1"/>
                </a:solidFill>
                <a:latin typeface="Helvetica Neue"/>
                <a:ea typeface="Helvetica Neue"/>
                <a:cs typeface="Helvetica Neue"/>
                <a:sym typeface="Helvetica Neue"/>
              </a:rPr>
              <a:t>Click to edit Session title</a:t>
            </a:r>
            <a:endParaRPr b="1" i="0" sz="3600" u="none" cap="none" strike="noStrike">
              <a:solidFill>
                <a:schemeClr val="lt1"/>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p:tgtEl>
                                          <p:spTgt spid="37"/>
                                        </p:tgtEl>
                                        <p:attrNameLst>
                                          <p:attrName>ppt_w</p:attrName>
                                        </p:attrNameLst>
                                      </p:cBhvr>
                                      <p:tavLst>
                                        <p:tav fmla="" tm="0">
                                          <p:val>
                                            <p:strVal val="0"/>
                                          </p:val>
                                        </p:tav>
                                        <p:tav fmla="" tm="100000">
                                          <p:val>
                                            <p:strVal val="#ppt_w"/>
                                          </p:val>
                                        </p:tav>
                                      </p:tavLst>
                                    </p:anim>
                                    <p:anim calcmode="lin" valueType="num">
                                      <p:cBhvr additive="base">
                                        <p:cTn dur="500"/>
                                        <p:tgtEl>
                                          <p:spTgt spid="3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p:tgtEl>
                                          <p:spTgt spid="38"/>
                                        </p:tgtEl>
                                        <p:attrNameLst>
                                          <p:attrName>ppt_w</p:attrName>
                                        </p:attrNameLst>
                                      </p:cBhvr>
                                      <p:tavLst>
                                        <p:tav fmla="" tm="0">
                                          <p:val>
                                            <p:strVal val="0"/>
                                          </p:val>
                                        </p:tav>
                                        <p:tav fmla="" tm="100000">
                                          <p:val>
                                            <p:strVal val="#ppt_w"/>
                                          </p:val>
                                        </p:tav>
                                      </p:tavLst>
                                    </p:anim>
                                    <p:anim calcmode="lin" valueType="num">
                                      <p:cBhvr additive="base">
                                        <p:cTn dur="500"/>
                                        <p:tgtEl>
                                          <p:spTgt spid="3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39" name="Shape 39"/>
        <p:cNvGrpSpPr/>
        <p:nvPr/>
      </p:nvGrpSpPr>
      <p:grpSpPr>
        <a:xfrm>
          <a:off x="0" y="0"/>
          <a:ext cx="0" cy="0"/>
          <a:chOff x="0" y="0"/>
          <a:chExt cx="0" cy="0"/>
        </a:xfrm>
      </p:grpSpPr>
      <p:sp>
        <p:nvSpPr>
          <p:cNvPr id="40" name="Google Shape;40;p6"/>
          <p:cNvSpPr txBox="1"/>
          <p:nvPr/>
        </p:nvSpPr>
        <p:spPr>
          <a:xfrm>
            <a:off x="4368800" y="6596066"/>
            <a:ext cx="7823200" cy="21929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825" u="none" cap="none" strike="noStrike">
                <a:solidFill>
                  <a:srgbClr val="101141"/>
                </a:solidFill>
                <a:latin typeface="Calibri"/>
                <a:ea typeface="Calibri"/>
                <a:cs typeface="Calibri"/>
                <a:sym typeface="Calibri"/>
              </a:rPr>
              <a:t>BITS </a:t>
            </a:r>
            <a:r>
              <a:rPr b="0" i="0" lang="en-US" sz="825" u="none" cap="none" strike="noStrike">
                <a:solidFill>
                  <a:srgbClr val="101141"/>
                </a:solidFill>
                <a:latin typeface="Calibri"/>
                <a:ea typeface="Calibri"/>
                <a:cs typeface="Calibri"/>
                <a:sym typeface="Calibri"/>
              </a:rPr>
              <a:t>Pilani, Pilani Campus</a:t>
            </a:r>
            <a:endParaRPr/>
          </a:p>
        </p:txBody>
      </p:sp>
      <p:grpSp>
        <p:nvGrpSpPr>
          <p:cNvPr id="41" name="Google Shape;41;p6"/>
          <p:cNvGrpSpPr/>
          <p:nvPr/>
        </p:nvGrpSpPr>
        <p:grpSpPr>
          <a:xfrm>
            <a:off x="2779184" y="6550027"/>
            <a:ext cx="9412817" cy="49213"/>
            <a:chOff x="2083888" y="6550671"/>
            <a:chExt cx="7060112" cy="48665"/>
          </a:xfrm>
        </p:grpSpPr>
        <p:sp>
          <p:nvSpPr>
            <p:cNvPr id="42" name="Google Shape;42;p6"/>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43" name="Google Shape;43;p6"/>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44" name="Google Shape;44;p6"/>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grpSp>
      <p:pic>
        <p:nvPicPr>
          <p:cNvPr descr="Picture 7.png" id="45" name="Google Shape;45;p6"/>
          <p:cNvPicPr preferRelativeResize="0"/>
          <p:nvPr/>
        </p:nvPicPr>
        <p:blipFill rotWithShape="1">
          <a:blip r:embed="rId2">
            <a:alphaModFix/>
          </a:blip>
          <a:srcRect b="0" l="0" r="0" t="0"/>
          <a:stretch/>
        </p:blipFill>
        <p:spPr>
          <a:xfrm>
            <a:off x="8839204" y="2"/>
            <a:ext cx="2925233" cy="692151"/>
          </a:xfrm>
          <a:prstGeom prst="rect">
            <a:avLst/>
          </a:prstGeom>
          <a:noFill/>
          <a:ln>
            <a:noFill/>
          </a:ln>
        </p:spPr>
      </p:pic>
      <p:grpSp>
        <p:nvGrpSpPr>
          <p:cNvPr id="46" name="Google Shape;46;p6"/>
          <p:cNvGrpSpPr/>
          <p:nvPr/>
        </p:nvGrpSpPr>
        <p:grpSpPr>
          <a:xfrm>
            <a:off x="2844800" y="6553202"/>
            <a:ext cx="9347201" cy="46039"/>
            <a:chOff x="1905000" y="6553200"/>
            <a:chExt cx="7010400" cy="45719"/>
          </a:xfrm>
        </p:grpSpPr>
        <p:sp>
          <p:nvSpPr>
            <p:cNvPr id="47" name="Google Shape;47;p6"/>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48" name="Google Shape;48;p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49" name="Google Shape;49;p6"/>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grpSp>
      <p:grpSp>
        <p:nvGrpSpPr>
          <p:cNvPr id="50" name="Google Shape;50;p6"/>
          <p:cNvGrpSpPr/>
          <p:nvPr/>
        </p:nvGrpSpPr>
        <p:grpSpPr>
          <a:xfrm>
            <a:off x="0" y="1295402"/>
            <a:ext cx="9347201" cy="46039"/>
            <a:chOff x="1905000" y="6553200"/>
            <a:chExt cx="7010400" cy="45719"/>
          </a:xfrm>
        </p:grpSpPr>
        <p:sp>
          <p:nvSpPr>
            <p:cNvPr id="51" name="Google Shape;51;p6"/>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52" name="Google Shape;52;p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53" name="Google Shape;53;p6"/>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grpSp>
      <p:sp>
        <p:nvSpPr>
          <p:cNvPr id="54" name="Google Shape;54;p6"/>
          <p:cNvSpPr txBox="1"/>
          <p:nvPr>
            <p:ph idx="1" type="body"/>
          </p:nvPr>
        </p:nvSpPr>
        <p:spPr>
          <a:xfrm>
            <a:off x="406400" y="1600202"/>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360"/>
              </a:spcBef>
              <a:spcAft>
                <a:spcPts val="0"/>
              </a:spcAft>
              <a:buClr>
                <a:srgbClr val="101141"/>
              </a:buClr>
              <a:buSzPts val="1800"/>
              <a:buFont typeface="Arial"/>
              <a:buNone/>
              <a:defRPr sz="1800">
                <a:latin typeface="Arial"/>
                <a:ea typeface="Arial"/>
                <a:cs typeface="Arial"/>
                <a:sym typeface="Arial"/>
              </a:defRPr>
            </a:lvl1pPr>
            <a:lvl2pPr indent="-304800" lvl="1" marL="914400" marR="0" algn="l">
              <a:lnSpc>
                <a:spcPct val="100000"/>
              </a:lnSpc>
              <a:spcBef>
                <a:spcPts val="240"/>
              </a:spcBef>
              <a:spcAft>
                <a:spcPts val="0"/>
              </a:spcAft>
              <a:buClr>
                <a:schemeClr val="dk1"/>
              </a:buClr>
              <a:buSzPts val="1200"/>
              <a:buFont typeface="Arial"/>
              <a:buChar char="–"/>
              <a:defRPr sz="12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6"/>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2700"/>
              <a:buNone/>
              <a:defRPr b="1" sz="27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rgbClr val="000000"/>
                </a:solidFill>
                <a:latin typeface="Calibri"/>
                <a:ea typeface="Calibri"/>
                <a:cs typeface="Calibri"/>
                <a:sym typeface="Calibri"/>
              </a:defRPr>
            </a:lvl1pPr>
            <a:lvl2pPr indent="0" lvl="1" marL="0" marR="0" rtl="0" algn="l">
              <a:spcBef>
                <a:spcPts val="0"/>
              </a:spcBef>
              <a:buNone/>
              <a:defRPr b="0" i="0" sz="1800" u="none" cap="none" strike="noStrike">
                <a:solidFill>
                  <a:srgbClr val="000000"/>
                </a:solidFill>
                <a:latin typeface="Calibri"/>
                <a:ea typeface="Calibri"/>
                <a:cs typeface="Calibri"/>
                <a:sym typeface="Calibri"/>
              </a:defRPr>
            </a:lvl2pPr>
            <a:lvl3pPr indent="0" lvl="2" marL="0" marR="0" rtl="0" algn="l">
              <a:spcBef>
                <a:spcPts val="0"/>
              </a:spcBef>
              <a:buNone/>
              <a:defRPr b="0" i="0" sz="1800" u="none" cap="none" strike="noStrike">
                <a:solidFill>
                  <a:srgbClr val="000000"/>
                </a:solidFill>
                <a:latin typeface="Calibri"/>
                <a:ea typeface="Calibri"/>
                <a:cs typeface="Calibri"/>
                <a:sym typeface="Calibri"/>
              </a:defRPr>
            </a:lvl3pPr>
            <a:lvl4pPr indent="0" lvl="3" marL="0" marR="0" rtl="0" algn="l">
              <a:spcBef>
                <a:spcPts val="0"/>
              </a:spcBef>
              <a:buNone/>
              <a:defRPr b="0" i="0" sz="1800" u="none" cap="none" strike="noStrike">
                <a:solidFill>
                  <a:srgbClr val="000000"/>
                </a:solidFill>
                <a:latin typeface="Calibri"/>
                <a:ea typeface="Calibri"/>
                <a:cs typeface="Calibri"/>
                <a:sym typeface="Calibri"/>
              </a:defRPr>
            </a:lvl4pPr>
            <a:lvl5pPr indent="0" lvl="4" marL="0" marR="0" rtl="0" algn="l">
              <a:spcBef>
                <a:spcPts val="0"/>
              </a:spcBef>
              <a:buNone/>
              <a:defRPr b="0" i="0" sz="1800" u="none" cap="none" strike="noStrike">
                <a:solidFill>
                  <a:srgbClr val="000000"/>
                </a:solidFill>
                <a:latin typeface="Calibri"/>
                <a:ea typeface="Calibri"/>
                <a:cs typeface="Calibri"/>
                <a:sym typeface="Calibri"/>
              </a:defRPr>
            </a:lvl5pPr>
            <a:lvl6pPr indent="0" lvl="5" marL="0" marR="0" rtl="0" algn="l">
              <a:spcBef>
                <a:spcPts val="0"/>
              </a:spcBef>
              <a:buNone/>
              <a:defRPr b="0" i="0" sz="1800" u="none" cap="none" strike="noStrike">
                <a:solidFill>
                  <a:srgbClr val="000000"/>
                </a:solidFill>
                <a:latin typeface="Calibri"/>
                <a:ea typeface="Calibri"/>
                <a:cs typeface="Calibri"/>
                <a:sym typeface="Calibri"/>
              </a:defRPr>
            </a:lvl6pPr>
            <a:lvl7pPr indent="0" lvl="6" marL="0" marR="0" rtl="0" algn="l">
              <a:spcBef>
                <a:spcPts val="0"/>
              </a:spcBef>
              <a:buNone/>
              <a:defRPr b="0" i="0" sz="1800" u="none" cap="none" strike="noStrike">
                <a:solidFill>
                  <a:srgbClr val="000000"/>
                </a:solidFill>
                <a:latin typeface="Calibri"/>
                <a:ea typeface="Calibri"/>
                <a:cs typeface="Calibri"/>
                <a:sym typeface="Calibri"/>
              </a:defRPr>
            </a:lvl7pPr>
            <a:lvl8pPr indent="0" lvl="7" marL="0" marR="0" rtl="0" algn="l">
              <a:spcBef>
                <a:spcPts val="0"/>
              </a:spcBef>
              <a:buNone/>
              <a:defRPr b="0" i="0" sz="1800" u="none" cap="none" strike="noStrike">
                <a:solidFill>
                  <a:srgbClr val="000000"/>
                </a:solidFill>
                <a:latin typeface="Calibri"/>
                <a:ea typeface="Calibri"/>
                <a:cs typeface="Calibri"/>
                <a:sym typeface="Calibri"/>
              </a:defRPr>
            </a:lvl8pPr>
            <a:lvl9pPr indent="0" lvl="8" marL="0" marR="0" rtl="0" algn="l">
              <a:spcBef>
                <a:spcPts val="0"/>
              </a:spcBef>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59" name="Google Shape;59;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60" name="Shape 60"/>
        <p:cNvGrpSpPr/>
        <p:nvPr/>
      </p:nvGrpSpPr>
      <p:grpSpPr>
        <a:xfrm>
          <a:off x="0" y="0"/>
          <a:ext cx="0" cy="0"/>
          <a:chOff x="0" y="0"/>
          <a:chExt cx="0" cy="0"/>
        </a:xfrm>
      </p:grpSpPr>
      <p:sp>
        <p:nvSpPr>
          <p:cNvPr id="61" name="Google Shape;61;p7"/>
          <p:cNvSpPr txBox="1"/>
          <p:nvPr/>
        </p:nvSpPr>
        <p:spPr>
          <a:xfrm>
            <a:off x="4368800" y="6596066"/>
            <a:ext cx="7823200" cy="21929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825" u="none" cap="none" strike="noStrike">
                <a:solidFill>
                  <a:srgbClr val="101141"/>
                </a:solidFill>
                <a:latin typeface="Arial"/>
                <a:ea typeface="Arial"/>
                <a:cs typeface="Arial"/>
                <a:sym typeface="Arial"/>
              </a:rPr>
              <a:t>BITS </a:t>
            </a:r>
            <a:r>
              <a:rPr b="0" i="0" lang="en-US" sz="825" u="none" cap="none" strike="noStrike">
                <a:solidFill>
                  <a:srgbClr val="101141"/>
                </a:solidFill>
                <a:latin typeface="Arial"/>
                <a:ea typeface="Arial"/>
                <a:cs typeface="Arial"/>
                <a:sym typeface="Arial"/>
              </a:rPr>
              <a:t>Pilani, Pilani Campus</a:t>
            </a:r>
            <a:endParaRPr/>
          </a:p>
        </p:txBody>
      </p:sp>
      <p:grpSp>
        <p:nvGrpSpPr>
          <p:cNvPr id="62" name="Google Shape;62;p7"/>
          <p:cNvGrpSpPr/>
          <p:nvPr/>
        </p:nvGrpSpPr>
        <p:grpSpPr>
          <a:xfrm>
            <a:off x="2779184" y="6550028"/>
            <a:ext cx="9412817" cy="49213"/>
            <a:chOff x="2083888" y="6550671"/>
            <a:chExt cx="7060112" cy="48665"/>
          </a:xfrm>
        </p:grpSpPr>
        <p:sp>
          <p:nvSpPr>
            <p:cNvPr id="63" name="Google Shape;63;p7"/>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4" name="Google Shape;64;p7"/>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 name="Google Shape;65;p7"/>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66" name="Google Shape;66;p7"/>
          <p:cNvPicPr preferRelativeResize="0"/>
          <p:nvPr/>
        </p:nvPicPr>
        <p:blipFill rotWithShape="1">
          <a:blip r:embed="rId2">
            <a:alphaModFix/>
          </a:blip>
          <a:srcRect b="0" l="0" r="0" t="0"/>
          <a:stretch/>
        </p:blipFill>
        <p:spPr>
          <a:xfrm>
            <a:off x="8839202" y="0"/>
            <a:ext cx="2925233" cy="692150"/>
          </a:xfrm>
          <a:prstGeom prst="rect">
            <a:avLst/>
          </a:prstGeom>
          <a:noFill/>
          <a:ln>
            <a:noFill/>
          </a:ln>
        </p:spPr>
      </p:pic>
      <p:grpSp>
        <p:nvGrpSpPr>
          <p:cNvPr id="67" name="Google Shape;67;p7"/>
          <p:cNvGrpSpPr/>
          <p:nvPr/>
        </p:nvGrpSpPr>
        <p:grpSpPr>
          <a:xfrm>
            <a:off x="2844800" y="6553200"/>
            <a:ext cx="9347201" cy="46038"/>
            <a:chOff x="1905000" y="6553200"/>
            <a:chExt cx="7010400" cy="45719"/>
          </a:xfrm>
        </p:grpSpPr>
        <p:sp>
          <p:nvSpPr>
            <p:cNvPr id="68" name="Google Shape;68;p7"/>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9" name="Google Shape;69;p7"/>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0" name="Google Shape;70;p7"/>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71" name="Google Shape;71;p7"/>
          <p:cNvGrpSpPr/>
          <p:nvPr/>
        </p:nvGrpSpPr>
        <p:grpSpPr>
          <a:xfrm>
            <a:off x="0" y="1295400"/>
            <a:ext cx="9347201" cy="46038"/>
            <a:chOff x="1905000" y="6553200"/>
            <a:chExt cx="7010400" cy="45719"/>
          </a:xfrm>
        </p:grpSpPr>
        <p:sp>
          <p:nvSpPr>
            <p:cNvPr id="72" name="Google Shape;72;p7"/>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3" name="Google Shape;73;p7"/>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4" name="Google Shape;74;p7"/>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75" name="Google Shape;75;p7"/>
          <p:cNvSpPr txBox="1"/>
          <p:nvPr>
            <p:ph idx="1" type="body"/>
          </p:nvPr>
        </p:nvSpPr>
        <p:spPr>
          <a:xfrm>
            <a:off x="406400" y="1600203"/>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360"/>
              </a:spcBef>
              <a:spcAft>
                <a:spcPts val="0"/>
              </a:spcAft>
              <a:buClr>
                <a:srgbClr val="101141"/>
              </a:buClr>
              <a:buSzPts val="1800"/>
              <a:buFont typeface="Arial"/>
              <a:buNone/>
              <a:defRPr sz="1800">
                <a:latin typeface="Arial"/>
                <a:ea typeface="Arial"/>
                <a:cs typeface="Arial"/>
                <a:sym typeface="Arial"/>
              </a:defRPr>
            </a:lvl1pPr>
            <a:lvl2pPr indent="-304800" lvl="1" marL="914400" marR="0" algn="l">
              <a:lnSpc>
                <a:spcPct val="100000"/>
              </a:lnSpc>
              <a:spcBef>
                <a:spcPts val="240"/>
              </a:spcBef>
              <a:spcAft>
                <a:spcPts val="0"/>
              </a:spcAft>
              <a:buClr>
                <a:schemeClr val="dk1"/>
              </a:buClr>
              <a:buSzPts val="1200"/>
              <a:buFont typeface="Arial"/>
              <a:buChar char="–"/>
              <a:defRPr sz="12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7"/>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2700"/>
              <a:buNone/>
              <a:defRPr b="1" sz="27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p:cSld name="6_Title and Content">
    <p:spTree>
      <p:nvGrpSpPr>
        <p:cNvPr id="77" name="Shape 77"/>
        <p:cNvGrpSpPr/>
        <p:nvPr/>
      </p:nvGrpSpPr>
      <p:grpSpPr>
        <a:xfrm>
          <a:off x="0" y="0"/>
          <a:ext cx="0" cy="0"/>
          <a:chOff x="0" y="0"/>
          <a:chExt cx="0" cy="0"/>
        </a:xfrm>
      </p:grpSpPr>
      <p:sp>
        <p:nvSpPr>
          <p:cNvPr id="78" name="Google Shape;78;p8"/>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79" name="Google Shape;79;p8"/>
          <p:cNvGrpSpPr/>
          <p:nvPr/>
        </p:nvGrpSpPr>
        <p:grpSpPr>
          <a:xfrm>
            <a:off x="2779184" y="6550026"/>
            <a:ext cx="9412817" cy="49213"/>
            <a:chOff x="2083888" y="6550671"/>
            <a:chExt cx="7060112" cy="48665"/>
          </a:xfrm>
        </p:grpSpPr>
        <p:sp>
          <p:nvSpPr>
            <p:cNvPr id="80" name="Google Shape;80;p8"/>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1" name="Google Shape;81;p8"/>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2" name="Google Shape;82;p8"/>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83" name="Google Shape;83;p8"/>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84" name="Google Shape;84;p8"/>
          <p:cNvGrpSpPr/>
          <p:nvPr/>
        </p:nvGrpSpPr>
        <p:grpSpPr>
          <a:xfrm>
            <a:off x="2844800" y="6553200"/>
            <a:ext cx="9347201" cy="46038"/>
            <a:chOff x="1905000" y="6553200"/>
            <a:chExt cx="7010400" cy="45719"/>
          </a:xfrm>
        </p:grpSpPr>
        <p:sp>
          <p:nvSpPr>
            <p:cNvPr id="85" name="Google Shape;85;p8"/>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8"/>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8"/>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88" name="Google Shape;88;p8"/>
          <p:cNvGrpSpPr/>
          <p:nvPr/>
        </p:nvGrpSpPr>
        <p:grpSpPr>
          <a:xfrm>
            <a:off x="0" y="1295400"/>
            <a:ext cx="9347201" cy="46038"/>
            <a:chOff x="1905000" y="6553200"/>
            <a:chExt cx="7010400" cy="45719"/>
          </a:xfrm>
        </p:grpSpPr>
        <p:sp>
          <p:nvSpPr>
            <p:cNvPr id="89" name="Google Shape;89;p8"/>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8"/>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8"/>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92" name="Google Shape;92;p8"/>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8"/>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and Content">
  <p:cSld name="7_Title and Content">
    <p:spTree>
      <p:nvGrpSpPr>
        <p:cNvPr id="94" name="Shape 94"/>
        <p:cNvGrpSpPr/>
        <p:nvPr/>
      </p:nvGrpSpPr>
      <p:grpSpPr>
        <a:xfrm>
          <a:off x="0" y="0"/>
          <a:ext cx="0" cy="0"/>
          <a:chOff x="0" y="0"/>
          <a:chExt cx="0" cy="0"/>
        </a:xfrm>
      </p:grpSpPr>
      <p:sp>
        <p:nvSpPr>
          <p:cNvPr id="95" name="Google Shape;95;p9"/>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96" name="Google Shape;96;p9"/>
          <p:cNvGrpSpPr/>
          <p:nvPr/>
        </p:nvGrpSpPr>
        <p:grpSpPr>
          <a:xfrm>
            <a:off x="2779184" y="6550026"/>
            <a:ext cx="9412817" cy="49213"/>
            <a:chOff x="2083888" y="6550671"/>
            <a:chExt cx="7060112" cy="48665"/>
          </a:xfrm>
        </p:grpSpPr>
        <p:sp>
          <p:nvSpPr>
            <p:cNvPr id="97" name="Google Shape;97;p9"/>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9"/>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9"/>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100" name="Google Shape;100;p9"/>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101" name="Google Shape;101;p9"/>
          <p:cNvGrpSpPr/>
          <p:nvPr/>
        </p:nvGrpSpPr>
        <p:grpSpPr>
          <a:xfrm>
            <a:off x="2844800" y="6553200"/>
            <a:ext cx="9347201" cy="46038"/>
            <a:chOff x="1905000" y="6553200"/>
            <a:chExt cx="7010400" cy="45719"/>
          </a:xfrm>
        </p:grpSpPr>
        <p:sp>
          <p:nvSpPr>
            <p:cNvPr id="102" name="Google Shape;102;p9"/>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3" name="Google Shape;103;p9"/>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 name="Google Shape;104;p9"/>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05" name="Google Shape;105;p9"/>
          <p:cNvGrpSpPr/>
          <p:nvPr/>
        </p:nvGrpSpPr>
        <p:grpSpPr>
          <a:xfrm>
            <a:off x="0" y="1295400"/>
            <a:ext cx="9347201" cy="46038"/>
            <a:chOff x="1905000" y="6553200"/>
            <a:chExt cx="7010400" cy="45719"/>
          </a:xfrm>
        </p:grpSpPr>
        <p:sp>
          <p:nvSpPr>
            <p:cNvPr id="106" name="Google Shape;106;p9"/>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 name="Google Shape;107;p9"/>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 name="Google Shape;108;p9"/>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09" name="Google Shape;109;p9"/>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9"/>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and Content">
  <p:cSld name="8_Title and Content">
    <p:spTree>
      <p:nvGrpSpPr>
        <p:cNvPr id="111" name="Shape 111"/>
        <p:cNvGrpSpPr/>
        <p:nvPr/>
      </p:nvGrpSpPr>
      <p:grpSpPr>
        <a:xfrm>
          <a:off x="0" y="0"/>
          <a:ext cx="0" cy="0"/>
          <a:chOff x="0" y="0"/>
          <a:chExt cx="0" cy="0"/>
        </a:xfrm>
      </p:grpSpPr>
      <p:sp>
        <p:nvSpPr>
          <p:cNvPr id="112" name="Google Shape;112;p10"/>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113" name="Google Shape;113;p10"/>
          <p:cNvGrpSpPr/>
          <p:nvPr/>
        </p:nvGrpSpPr>
        <p:grpSpPr>
          <a:xfrm>
            <a:off x="2779184" y="6550026"/>
            <a:ext cx="9412817" cy="49213"/>
            <a:chOff x="2083888" y="6550671"/>
            <a:chExt cx="7060112" cy="48665"/>
          </a:xfrm>
        </p:grpSpPr>
        <p:sp>
          <p:nvSpPr>
            <p:cNvPr id="114" name="Google Shape;114;p10"/>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5" name="Google Shape;115;p10"/>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 name="Google Shape;116;p10"/>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117" name="Google Shape;117;p10"/>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118" name="Google Shape;118;p10"/>
          <p:cNvGrpSpPr/>
          <p:nvPr/>
        </p:nvGrpSpPr>
        <p:grpSpPr>
          <a:xfrm>
            <a:off x="2844800" y="6553200"/>
            <a:ext cx="9347201" cy="46038"/>
            <a:chOff x="1905000" y="6553200"/>
            <a:chExt cx="7010400" cy="45719"/>
          </a:xfrm>
        </p:grpSpPr>
        <p:sp>
          <p:nvSpPr>
            <p:cNvPr id="119" name="Google Shape;119;p10"/>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 name="Google Shape;120;p10"/>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1" name="Google Shape;121;p10"/>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22" name="Google Shape;122;p10"/>
          <p:cNvGrpSpPr/>
          <p:nvPr/>
        </p:nvGrpSpPr>
        <p:grpSpPr>
          <a:xfrm>
            <a:off x="0" y="1295400"/>
            <a:ext cx="9347201" cy="46038"/>
            <a:chOff x="1905000" y="6553200"/>
            <a:chExt cx="7010400" cy="45719"/>
          </a:xfrm>
        </p:grpSpPr>
        <p:sp>
          <p:nvSpPr>
            <p:cNvPr id="123" name="Google Shape;123;p10"/>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 name="Google Shape;124;p10"/>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p10"/>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26" name="Google Shape;126;p10"/>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10"/>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5"/>
          <p:cNvSpPr txBox="1"/>
          <p:nvPr>
            <p:ph type="ctrTitle"/>
          </p:nvPr>
        </p:nvSpPr>
        <p:spPr>
          <a:xfrm>
            <a:off x="4572000" y="2549769"/>
            <a:ext cx="7330800" cy="2826000"/>
          </a:xfrm>
          <a:prstGeom prst="rect">
            <a:avLst/>
          </a:prstGeom>
          <a:noFill/>
          <a:ln>
            <a:noFill/>
          </a:ln>
        </p:spPr>
        <p:txBody>
          <a:bodyPr anchorCtr="0" anchor="b" bIns="0" lIns="0" spcFirstLastPara="1" rIns="0" wrap="square" tIns="0">
            <a:spAutoFit/>
          </a:bodyPr>
          <a:lstStyle/>
          <a:p>
            <a:pPr indent="0" lvl="0" marL="0" rtl="0" algn="ctr">
              <a:lnSpc>
                <a:spcPct val="85000"/>
              </a:lnSpc>
              <a:spcBef>
                <a:spcPts val="0"/>
              </a:spcBef>
              <a:spcAft>
                <a:spcPts val="0"/>
              </a:spcAft>
              <a:buNone/>
            </a:pPr>
            <a:r>
              <a:rPr b="1" lang="en-US" sz="3600"/>
              <a:t>Guide to Computer Forensics</a:t>
            </a:r>
            <a:br>
              <a:rPr b="1" lang="en-US" sz="3600"/>
            </a:br>
            <a:r>
              <a:rPr b="1" lang="en-US" sz="3600"/>
              <a:t> and Investigations</a:t>
            </a:r>
            <a:br>
              <a:rPr b="1" lang="en-US" sz="3600"/>
            </a:br>
            <a:r>
              <a:rPr b="1" lang="en-US" sz="3600"/>
              <a:t>Sixth Edition</a:t>
            </a:r>
            <a:br>
              <a:rPr b="1" lang="en-US" sz="3600"/>
            </a:br>
            <a:br>
              <a:rPr b="1" lang="en-US" sz="3600"/>
            </a:br>
            <a:r>
              <a:rPr b="1" i="1" lang="en-US" sz="3600"/>
              <a:t>Chapter 6</a:t>
            </a:r>
            <a:br>
              <a:rPr i="1" lang="en-US" sz="3600"/>
            </a:br>
            <a:endParaRPr b="1" sz="3600"/>
          </a:p>
        </p:txBody>
      </p:sp>
      <p:sp>
        <p:nvSpPr>
          <p:cNvPr id="266" name="Google Shape;266;p25"/>
          <p:cNvSpPr txBox="1"/>
          <p:nvPr>
            <p:ph idx="2" type="body"/>
          </p:nvPr>
        </p:nvSpPr>
        <p:spPr>
          <a:xfrm>
            <a:off x="5189412" y="4826977"/>
            <a:ext cx="6713400" cy="369300"/>
          </a:xfrm>
          <a:prstGeom prst="rect">
            <a:avLst/>
          </a:prstGeom>
          <a:noFill/>
          <a:ln>
            <a:noFill/>
          </a:ln>
        </p:spPr>
        <p:txBody>
          <a:bodyPr anchorCtr="0" anchor="t" bIns="0" lIns="0" spcFirstLastPara="1" rIns="0" wrap="square" tIns="0">
            <a:spAutoFit/>
          </a:bodyPr>
          <a:lstStyle/>
          <a:p>
            <a:pPr indent="0" lvl="0" marL="0" rtl="0" algn="ctr">
              <a:lnSpc>
                <a:spcPct val="80000"/>
              </a:lnSpc>
              <a:spcBef>
                <a:spcPts val="0"/>
              </a:spcBef>
              <a:spcAft>
                <a:spcPts val="0"/>
              </a:spcAft>
              <a:buSzPts val="3000"/>
              <a:buNone/>
            </a:pPr>
            <a:r>
              <a:rPr i="1" lang="en-US" sz="3000">
                <a:solidFill>
                  <a:schemeClr val="dk1"/>
                </a:solidFill>
              </a:rPr>
              <a:t>Current Digital Forensics Tools</a:t>
            </a:r>
            <a:endParaRPr/>
          </a:p>
        </p:txBody>
      </p:sp>
      <p:sp>
        <p:nvSpPr>
          <p:cNvPr id="267" name="Google Shape;267;p25"/>
          <p:cNvSpPr txBox="1"/>
          <p:nvPr>
            <p:ph idx="1" type="subTitle"/>
          </p:nvPr>
        </p:nvSpPr>
        <p:spPr>
          <a:xfrm>
            <a:off x="5908431" y="4452630"/>
            <a:ext cx="5994300" cy="343200"/>
          </a:xfrm>
          <a:prstGeom prst="rect">
            <a:avLst/>
          </a:prstGeom>
        </p:spPr>
        <p:txBody>
          <a:bodyPr anchorCtr="0" anchor="ctr" bIns="45700" lIns="91425" spcFirstLastPara="1" rIns="91425" wrap="square" tIns="45700">
            <a:normAutofit/>
          </a:bodyPr>
          <a:lstStyle/>
          <a:p>
            <a:pPr indent="0" lvl="0" marL="0" rtl="0" algn="r">
              <a:spcBef>
                <a:spcPts val="10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4"/>
          <p:cNvSpPr txBox="1"/>
          <p:nvPr>
            <p:ph idx="1" type="body"/>
          </p:nvPr>
        </p:nvSpPr>
        <p:spPr>
          <a:xfrm>
            <a:off x="857739" y="1600201"/>
            <a:ext cx="10160100" cy="21057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Validation and Verification</a:t>
            </a:r>
            <a:endParaRPr/>
          </a:p>
          <a:p>
            <a:pPr indent="-171450" lvl="1" marL="400050" rtl="0" algn="l">
              <a:lnSpc>
                <a:spcPct val="95000"/>
              </a:lnSpc>
              <a:spcBef>
                <a:spcPts val="600"/>
              </a:spcBef>
              <a:spcAft>
                <a:spcPts val="0"/>
              </a:spcAft>
              <a:buSzPts val="1800"/>
              <a:buChar char="•"/>
            </a:pPr>
            <a:r>
              <a:rPr b="1" lang="en-US"/>
              <a:t>Validation</a:t>
            </a:r>
            <a:endParaRPr/>
          </a:p>
          <a:p>
            <a:pPr indent="-114300" lvl="2" marL="571500" rtl="0" algn="l">
              <a:lnSpc>
                <a:spcPct val="95000"/>
              </a:lnSpc>
              <a:spcBef>
                <a:spcPts val="360"/>
              </a:spcBef>
              <a:spcAft>
                <a:spcPts val="0"/>
              </a:spcAft>
              <a:buSzPts val="1800"/>
              <a:buChar char="•"/>
            </a:pPr>
            <a:r>
              <a:rPr lang="en-US"/>
              <a:t>A way to confirm that a tool is functioning as intended</a:t>
            </a:r>
            <a:endParaRPr/>
          </a:p>
          <a:p>
            <a:pPr indent="-171450" lvl="1" marL="400050" rtl="0" algn="l">
              <a:lnSpc>
                <a:spcPct val="95000"/>
              </a:lnSpc>
              <a:spcBef>
                <a:spcPts val="600"/>
              </a:spcBef>
              <a:spcAft>
                <a:spcPts val="0"/>
              </a:spcAft>
              <a:buSzPts val="1800"/>
              <a:buChar char="•"/>
            </a:pPr>
            <a:r>
              <a:rPr b="1" lang="en-US"/>
              <a:t>Verification</a:t>
            </a:r>
            <a:endParaRPr/>
          </a:p>
          <a:p>
            <a:pPr indent="-114300" lvl="2" marL="571500" rtl="0" algn="l">
              <a:lnSpc>
                <a:spcPct val="95000"/>
              </a:lnSpc>
              <a:spcBef>
                <a:spcPts val="360"/>
              </a:spcBef>
              <a:spcAft>
                <a:spcPts val="0"/>
              </a:spcAft>
              <a:buSzPts val="1800"/>
              <a:buChar char="•"/>
            </a:pPr>
            <a:r>
              <a:rPr lang="en-US"/>
              <a:t>Proves that two sets of data are identical by calculating hash values or using another similar method</a:t>
            </a:r>
            <a:endParaRPr/>
          </a:p>
          <a:p>
            <a:pPr indent="-114300" lvl="2" marL="571500" rtl="0" algn="l">
              <a:lnSpc>
                <a:spcPct val="95000"/>
              </a:lnSpc>
              <a:spcBef>
                <a:spcPts val="360"/>
              </a:spcBef>
              <a:spcAft>
                <a:spcPts val="0"/>
              </a:spcAft>
              <a:buSzPts val="1800"/>
              <a:buChar char="•"/>
            </a:pPr>
            <a:r>
              <a:rPr lang="en-US"/>
              <a:t>A related process is filtering, which involves sorting and searching through investigation findings to separate good data and suspicious data</a:t>
            </a:r>
            <a:endParaRPr/>
          </a:p>
        </p:txBody>
      </p:sp>
      <p:sp>
        <p:nvSpPr>
          <p:cNvPr id="337" name="Google Shape;337;p34"/>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(6 of 20) </a:t>
            </a:r>
            <a:endParaRPr/>
          </a:p>
        </p:txBody>
      </p:sp>
      <p:sp>
        <p:nvSpPr>
          <p:cNvPr id="338" name="Google Shape;338;p34"/>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39" name="Google Shape;339;p34"/>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5"/>
          <p:cNvSpPr txBox="1"/>
          <p:nvPr>
            <p:ph idx="1" type="body"/>
          </p:nvPr>
        </p:nvSpPr>
        <p:spPr>
          <a:xfrm>
            <a:off x="857739" y="1600201"/>
            <a:ext cx="10160100" cy="31386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Validation and verification (cont’d)</a:t>
            </a:r>
            <a:endParaRPr/>
          </a:p>
          <a:p>
            <a:pPr indent="-171450" lvl="1" marL="400050" rtl="0" algn="l">
              <a:lnSpc>
                <a:spcPct val="95000"/>
              </a:lnSpc>
              <a:spcBef>
                <a:spcPts val="600"/>
              </a:spcBef>
              <a:spcAft>
                <a:spcPts val="0"/>
              </a:spcAft>
              <a:buSzPts val="1800"/>
              <a:buChar char="•"/>
            </a:pPr>
            <a:r>
              <a:rPr lang="en-US"/>
              <a:t>Subfunctions</a:t>
            </a:r>
            <a:endParaRPr/>
          </a:p>
          <a:p>
            <a:pPr indent="-114300" lvl="2" marL="571500" rtl="0" algn="l">
              <a:lnSpc>
                <a:spcPct val="95000"/>
              </a:lnSpc>
              <a:spcBef>
                <a:spcPts val="360"/>
              </a:spcBef>
              <a:spcAft>
                <a:spcPts val="0"/>
              </a:spcAft>
              <a:buSzPts val="1800"/>
              <a:buChar char="•"/>
            </a:pPr>
            <a:r>
              <a:rPr lang="en-US"/>
              <a:t>Hashing</a:t>
            </a:r>
            <a:endParaRPr/>
          </a:p>
          <a:p>
            <a:pPr indent="-114300" lvl="3" marL="742950" rtl="0" algn="l">
              <a:lnSpc>
                <a:spcPct val="95000"/>
              </a:lnSpc>
              <a:spcBef>
                <a:spcPts val="360"/>
              </a:spcBef>
              <a:spcAft>
                <a:spcPts val="0"/>
              </a:spcAft>
              <a:buClr>
                <a:srgbClr val="404040"/>
              </a:buClr>
              <a:buSzPts val="1800"/>
              <a:buChar char="•"/>
            </a:pPr>
            <a:r>
              <a:rPr lang="en-US" sz="1800"/>
              <a:t>CRC-32, MD5, SHA-1 (Secure Hash Algorithms)</a:t>
            </a:r>
            <a:endParaRPr/>
          </a:p>
          <a:p>
            <a:pPr indent="-114300" lvl="2" marL="571500" rtl="0" algn="l">
              <a:lnSpc>
                <a:spcPct val="95000"/>
              </a:lnSpc>
              <a:spcBef>
                <a:spcPts val="360"/>
              </a:spcBef>
              <a:spcAft>
                <a:spcPts val="0"/>
              </a:spcAft>
              <a:buSzPts val="1800"/>
              <a:buChar char="•"/>
            </a:pPr>
            <a:r>
              <a:rPr lang="en-US"/>
              <a:t>Filtering</a:t>
            </a:r>
            <a:endParaRPr/>
          </a:p>
          <a:p>
            <a:pPr indent="-114300" lvl="3" marL="742950" rtl="0" algn="l">
              <a:lnSpc>
                <a:spcPct val="95000"/>
              </a:lnSpc>
              <a:spcBef>
                <a:spcPts val="360"/>
              </a:spcBef>
              <a:spcAft>
                <a:spcPts val="0"/>
              </a:spcAft>
              <a:buClr>
                <a:srgbClr val="404040"/>
              </a:buClr>
              <a:buSzPts val="1800"/>
              <a:buChar char="•"/>
            </a:pPr>
            <a:r>
              <a:rPr lang="en-US" sz="1800"/>
              <a:t>Based on hash value sets</a:t>
            </a:r>
            <a:endParaRPr/>
          </a:p>
          <a:p>
            <a:pPr indent="-114300" lvl="2" marL="571500" rtl="0" algn="l">
              <a:lnSpc>
                <a:spcPct val="95000"/>
              </a:lnSpc>
              <a:spcBef>
                <a:spcPts val="360"/>
              </a:spcBef>
              <a:spcAft>
                <a:spcPts val="0"/>
              </a:spcAft>
              <a:buSzPts val="1800"/>
              <a:buChar char="•"/>
            </a:pPr>
            <a:r>
              <a:rPr lang="en-US"/>
              <a:t>Analyzing file headers</a:t>
            </a:r>
            <a:endParaRPr/>
          </a:p>
          <a:p>
            <a:pPr indent="-114300" lvl="3" marL="742950" rtl="0" algn="l">
              <a:lnSpc>
                <a:spcPct val="95000"/>
              </a:lnSpc>
              <a:spcBef>
                <a:spcPts val="360"/>
              </a:spcBef>
              <a:spcAft>
                <a:spcPts val="0"/>
              </a:spcAft>
              <a:buClr>
                <a:srgbClr val="404040"/>
              </a:buClr>
              <a:buSzPts val="1800"/>
              <a:buChar char="•"/>
            </a:pPr>
            <a:r>
              <a:rPr lang="en-US" sz="1800"/>
              <a:t>Discriminate files based on their types</a:t>
            </a:r>
            <a:endParaRPr/>
          </a:p>
          <a:p>
            <a:pPr indent="-171450" lvl="1" marL="400050" rtl="0" algn="l">
              <a:lnSpc>
                <a:spcPct val="95000"/>
              </a:lnSpc>
              <a:spcBef>
                <a:spcPts val="600"/>
              </a:spcBef>
              <a:spcAft>
                <a:spcPts val="0"/>
              </a:spcAft>
              <a:buSzPts val="1800"/>
              <a:buChar char="•"/>
            </a:pPr>
            <a:r>
              <a:rPr b="1" lang="en-US"/>
              <a:t>National Software Reference Library </a:t>
            </a:r>
            <a:r>
              <a:rPr lang="en-US"/>
              <a:t>(</a:t>
            </a:r>
            <a:r>
              <a:rPr b="1" lang="en-US"/>
              <a:t>NSRL</a:t>
            </a:r>
            <a:r>
              <a:rPr lang="en-US"/>
              <a:t>) has compiled a list of known file hashes</a:t>
            </a:r>
            <a:endParaRPr/>
          </a:p>
          <a:p>
            <a:pPr indent="-114300" lvl="2" marL="571500" rtl="0" algn="l">
              <a:lnSpc>
                <a:spcPct val="95000"/>
              </a:lnSpc>
              <a:spcBef>
                <a:spcPts val="360"/>
              </a:spcBef>
              <a:spcAft>
                <a:spcPts val="0"/>
              </a:spcAft>
              <a:buSzPts val="1800"/>
              <a:buChar char="•"/>
            </a:pPr>
            <a:r>
              <a:rPr lang="en-US"/>
              <a:t>For a variety of OSs, applications, and images</a:t>
            </a:r>
            <a:endParaRPr/>
          </a:p>
        </p:txBody>
      </p:sp>
      <p:sp>
        <p:nvSpPr>
          <p:cNvPr id="345" name="Google Shape;345;p35"/>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(7 of 20)</a:t>
            </a:r>
            <a:endParaRPr/>
          </a:p>
        </p:txBody>
      </p:sp>
      <p:sp>
        <p:nvSpPr>
          <p:cNvPr id="346" name="Google Shape;346;p35"/>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47" name="Google Shape;347;p35"/>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descr="The home page of the national software reference library shows general information in the left pane. The text on the top of right pane reads, welcome to the national software reference library, n s r l project web site." id="352" name="Google Shape;352;p36"/>
          <p:cNvPicPr preferRelativeResize="0"/>
          <p:nvPr>
            <p:ph idx="1" type="body"/>
          </p:nvPr>
        </p:nvPicPr>
        <p:blipFill rotWithShape="1">
          <a:blip r:embed="rId3">
            <a:alphaModFix/>
          </a:blip>
          <a:srcRect b="0" l="0" r="0" t="0"/>
          <a:stretch/>
        </p:blipFill>
        <p:spPr>
          <a:xfrm>
            <a:off x="857739" y="1600201"/>
            <a:ext cx="10160100" cy="2728800"/>
          </a:xfrm>
          <a:prstGeom prst="rect">
            <a:avLst/>
          </a:prstGeom>
          <a:noFill/>
          <a:ln>
            <a:noFill/>
          </a:ln>
        </p:spPr>
      </p:pic>
      <p:sp>
        <p:nvSpPr>
          <p:cNvPr id="353" name="Google Shape;353;p36"/>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(8 of 20)</a:t>
            </a:r>
            <a:endParaRPr/>
          </a:p>
        </p:txBody>
      </p:sp>
      <p:sp>
        <p:nvSpPr>
          <p:cNvPr id="354" name="Google Shape;354;p36"/>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55" name="Google Shape;355;p36"/>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7"/>
          <p:cNvSpPr txBox="1"/>
          <p:nvPr>
            <p:ph idx="1" type="body"/>
          </p:nvPr>
        </p:nvSpPr>
        <p:spPr>
          <a:xfrm>
            <a:off x="857739" y="1600201"/>
            <a:ext cx="10160100" cy="12822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Validation and discrimination (cont’d)</a:t>
            </a:r>
            <a:endParaRPr/>
          </a:p>
          <a:p>
            <a:pPr indent="-171450" lvl="1" marL="400050" rtl="0" algn="l">
              <a:lnSpc>
                <a:spcPct val="95000"/>
              </a:lnSpc>
              <a:spcBef>
                <a:spcPts val="600"/>
              </a:spcBef>
              <a:spcAft>
                <a:spcPts val="0"/>
              </a:spcAft>
              <a:buSzPts val="1800"/>
              <a:buChar char="•"/>
            </a:pPr>
            <a:r>
              <a:rPr lang="en-US"/>
              <a:t>Many computer forensics programs include a list of common header values</a:t>
            </a:r>
            <a:endParaRPr/>
          </a:p>
          <a:p>
            <a:pPr indent="-114300" lvl="2" marL="571500" rtl="0" algn="l">
              <a:lnSpc>
                <a:spcPct val="95000"/>
              </a:lnSpc>
              <a:spcBef>
                <a:spcPts val="360"/>
              </a:spcBef>
              <a:spcAft>
                <a:spcPts val="0"/>
              </a:spcAft>
              <a:buSzPts val="1800"/>
              <a:buChar char="•"/>
            </a:pPr>
            <a:r>
              <a:rPr lang="en-US"/>
              <a:t>With this information, you can see whether a file extension is incorrect for the file type</a:t>
            </a:r>
            <a:endParaRPr/>
          </a:p>
          <a:p>
            <a:pPr indent="-171450" lvl="1" marL="400050" rtl="0" algn="l">
              <a:lnSpc>
                <a:spcPct val="95000"/>
              </a:lnSpc>
              <a:spcBef>
                <a:spcPts val="600"/>
              </a:spcBef>
              <a:spcAft>
                <a:spcPts val="0"/>
              </a:spcAft>
              <a:buSzPts val="1800"/>
              <a:buChar char="•"/>
            </a:pPr>
            <a:r>
              <a:rPr lang="en-US"/>
              <a:t>Most forensics tools can identify header values</a:t>
            </a:r>
            <a:endParaRPr/>
          </a:p>
        </p:txBody>
      </p:sp>
      <p:sp>
        <p:nvSpPr>
          <p:cNvPr id="361" name="Google Shape;361;p37"/>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(9 of 20)</a:t>
            </a:r>
            <a:endParaRPr/>
          </a:p>
        </p:txBody>
      </p:sp>
      <p:sp>
        <p:nvSpPr>
          <p:cNvPr id="362" name="Google Shape;362;p37"/>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63" name="Google Shape;363;p37"/>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descr="The screenshot shows winhex window. The right pane shows a table which lists offset, columns 1 to 9, and from a to f. The data interpreter is at the bottom right of the right pane." id="368" name="Google Shape;368;p38"/>
          <p:cNvPicPr preferRelativeResize="0"/>
          <p:nvPr>
            <p:ph idx="1" type="body"/>
          </p:nvPr>
        </p:nvPicPr>
        <p:blipFill rotWithShape="1">
          <a:blip r:embed="rId3">
            <a:alphaModFix/>
          </a:blip>
          <a:srcRect b="0" l="0" r="0" t="0"/>
          <a:stretch/>
        </p:blipFill>
        <p:spPr>
          <a:xfrm>
            <a:off x="857739" y="1600201"/>
            <a:ext cx="10160100" cy="2728800"/>
          </a:xfrm>
          <a:prstGeom prst="rect">
            <a:avLst/>
          </a:prstGeom>
          <a:noFill/>
          <a:ln>
            <a:noFill/>
          </a:ln>
        </p:spPr>
      </p:pic>
      <p:sp>
        <p:nvSpPr>
          <p:cNvPr id="369" name="Google Shape;369;p38"/>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(10 of 20)</a:t>
            </a:r>
            <a:endParaRPr/>
          </a:p>
        </p:txBody>
      </p:sp>
      <p:sp>
        <p:nvSpPr>
          <p:cNvPr id="370" name="Google Shape;370;p38"/>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71" name="Google Shape;371;p38"/>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descr="The Microsoft word dialog box displays the text which reads, the file file, underscore filter, dot d o c x cannot be opened because there are problems with the contents. The ok button is selected." id="376" name="Google Shape;376;p39"/>
          <p:cNvPicPr preferRelativeResize="0"/>
          <p:nvPr>
            <p:ph idx="1" type="body"/>
          </p:nvPr>
        </p:nvPicPr>
        <p:blipFill rotWithShape="1">
          <a:blip r:embed="rId3">
            <a:alphaModFix/>
          </a:blip>
          <a:srcRect b="0" l="0" r="0" t="0"/>
          <a:stretch/>
        </p:blipFill>
        <p:spPr>
          <a:xfrm>
            <a:off x="857739" y="1600201"/>
            <a:ext cx="10160100" cy="2728800"/>
          </a:xfrm>
          <a:prstGeom prst="rect">
            <a:avLst/>
          </a:prstGeom>
          <a:noFill/>
          <a:ln>
            <a:noFill/>
          </a:ln>
        </p:spPr>
      </p:pic>
      <p:sp>
        <p:nvSpPr>
          <p:cNvPr id="377" name="Google Shape;377;p39"/>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(11 of 20)</a:t>
            </a:r>
            <a:endParaRPr/>
          </a:p>
        </p:txBody>
      </p:sp>
      <p:sp>
        <p:nvSpPr>
          <p:cNvPr id="378" name="Google Shape;378;p39"/>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79" name="Google Shape;379;p39"/>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descr="Bayshot.docx opened in Paint" id="384" name="Google Shape;384;p40"/>
          <p:cNvPicPr preferRelativeResize="0"/>
          <p:nvPr>
            <p:ph idx="1" type="body"/>
          </p:nvPr>
        </p:nvPicPr>
        <p:blipFill rotWithShape="1">
          <a:blip r:embed="rId3">
            <a:alphaModFix/>
          </a:blip>
          <a:srcRect b="0" l="0" r="0" t="0"/>
          <a:stretch/>
        </p:blipFill>
        <p:spPr>
          <a:xfrm>
            <a:off x="857739" y="1600201"/>
            <a:ext cx="10160100" cy="2728800"/>
          </a:xfrm>
          <a:prstGeom prst="rect">
            <a:avLst/>
          </a:prstGeom>
          <a:noFill/>
          <a:ln>
            <a:noFill/>
          </a:ln>
        </p:spPr>
      </p:pic>
      <p:sp>
        <p:nvSpPr>
          <p:cNvPr id="385" name="Google Shape;385;p40"/>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(12 of 20)</a:t>
            </a:r>
            <a:endParaRPr/>
          </a:p>
        </p:txBody>
      </p:sp>
      <p:sp>
        <p:nvSpPr>
          <p:cNvPr id="386" name="Google Shape;386;p40"/>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87" name="Google Shape;387;p40"/>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idx="1" type="body"/>
          </p:nvPr>
        </p:nvSpPr>
        <p:spPr>
          <a:xfrm>
            <a:off x="857739" y="1600201"/>
            <a:ext cx="10160100" cy="13131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b="1" lang="en-US"/>
              <a:t>Extraction</a:t>
            </a:r>
            <a:endParaRPr/>
          </a:p>
          <a:p>
            <a:pPr indent="-171450" lvl="1" marL="400050" rtl="0" algn="l">
              <a:lnSpc>
                <a:spcPct val="95000"/>
              </a:lnSpc>
              <a:spcBef>
                <a:spcPts val="600"/>
              </a:spcBef>
              <a:spcAft>
                <a:spcPts val="0"/>
              </a:spcAft>
              <a:buSzPts val="1800"/>
              <a:buChar char="•"/>
            </a:pPr>
            <a:r>
              <a:rPr lang="en-US"/>
              <a:t>Recovery task in a digital investigation</a:t>
            </a:r>
            <a:endParaRPr/>
          </a:p>
          <a:p>
            <a:pPr indent="-171450" lvl="1" marL="400050" rtl="0" algn="l">
              <a:lnSpc>
                <a:spcPct val="95000"/>
              </a:lnSpc>
              <a:spcBef>
                <a:spcPts val="600"/>
              </a:spcBef>
              <a:spcAft>
                <a:spcPts val="0"/>
              </a:spcAft>
              <a:buSzPts val="1800"/>
              <a:buChar char="•"/>
            </a:pPr>
            <a:r>
              <a:rPr lang="en-US"/>
              <a:t>Most challenging of all tasks to master</a:t>
            </a:r>
            <a:endParaRPr/>
          </a:p>
          <a:p>
            <a:pPr indent="-171450" lvl="1" marL="400050" rtl="0" algn="l">
              <a:lnSpc>
                <a:spcPct val="95000"/>
              </a:lnSpc>
              <a:spcBef>
                <a:spcPts val="600"/>
              </a:spcBef>
              <a:spcAft>
                <a:spcPts val="0"/>
              </a:spcAft>
              <a:buSzPts val="1800"/>
              <a:buChar char="•"/>
            </a:pPr>
            <a:r>
              <a:rPr lang="en-US"/>
              <a:t>Recovering data is the first step in analyzing an investigation’s data</a:t>
            </a:r>
            <a:endParaRPr/>
          </a:p>
        </p:txBody>
      </p:sp>
      <p:sp>
        <p:nvSpPr>
          <p:cNvPr id="393" name="Google Shape;393;p41"/>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(13 of 20)</a:t>
            </a:r>
            <a:endParaRPr/>
          </a:p>
        </p:txBody>
      </p:sp>
      <p:sp>
        <p:nvSpPr>
          <p:cNvPr id="394" name="Google Shape;394;p41"/>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95" name="Google Shape;395;p41"/>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2"/>
          <p:cNvSpPr txBox="1"/>
          <p:nvPr>
            <p:ph idx="1" type="body"/>
          </p:nvPr>
        </p:nvSpPr>
        <p:spPr>
          <a:xfrm>
            <a:off x="857739" y="1600201"/>
            <a:ext cx="10160100" cy="28290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Extraction (cont’d)</a:t>
            </a:r>
            <a:endParaRPr/>
          </a:p>
          <a:p>
            <a:pPr indent="-171450" lvl="1" marL="400050" rtl="0" algn="l">
              <a:lnSpc>
                <a:spcPct val="95000"/>
              </a:lnSpc>
              <a:spcBef>
                <a:spcPts val="600"/>
              </a:spcBef>
              <a:spcAft>
                <a:spcPts val="0"/>
              </a:spcAft>
              <a:buSzPts val="1800"/>
              <a:buChar char="•"/>
            </a:pPr>
            <a:r>
              <a:rPr lang="en-US"/>
              <a:t>Subfunctions of extraction</a:t>
            </a:r>
            <a:endParaRPr/>
          </a:p>
          <a:p>
            <a:pPr indent="-114300" lvl="2" marL="571500" rtl="0" algn="l">
              <a:lnSpc>
                <a:spcPct val="95000"/>
              </a:lnSpc>
              <a:spcBef>
                <a:spcPts val="360"/>
              </a:spcBef>
              <a:spcAft>
                <a:spcPts val="0"/>
              </a:spcAft>
              <a:buSzPts val="1800"/>
              <a:buChar char="•"/>
            </a:pPr>
            <a:r>
              <a:rPr lang="en-US"/>
              <a:t>Data viewing</a:t>
            </a:r>
            <a:endParaRPr/>
          </a:p>
          <a:p>
            <a:pPr indent="-114300" lvl="2" marL="571500" rtl="0" algn="l">
              <a:lnSpc>
                <a:spcPct val="95000"/>
              </a:lnSpc>
              <a:spcBef>
                <a:spcPts val="360"/>
              </a:spcBef>
              <a:spcAft>
                <a:spcPts val="0"/>
              </a:spcAft>
              <a:buSzPts val="1800"/>
              <a:buChar char="•"/>
            </a:pPr>
            <a:r>
              <a:rPr lang="en-US"/>
              <a:t>Keyword searching</a:t>
            </a:r>
            <a:endParaRPr/>
          </a:p>
          <a:p>
            <a:pPr indent="-114300" lvl="2" marL="571500" rtl="0" algn="l">
              <a:lnSpc>
                <a:spcPct val="95000"/>
              </a:lnSpc>
              <a:spcBef>
                <a:spcPts val="360"/>
              </a:spcBef>
              <a:spcAft>
                <a:spcPts val="0"/>
              </a:spcAft>
              <a:buSzPts val="1800"/>
              <a:buChar char="•"/>
            </a:pPr>
            <a:r>
              <a:rPr lang="en-US"/>
              <a:t>Decompressing or uncompressing</a:t>
            </a:r>
            <a:endParaRPr/>
          </a:p>
          <a:p>
            <a:pPr indent="-114300" lvl="2" marL="571500" rtl="0" algn="l">
              <a:lnSpc>
                <a:spcPct val="95000"/>
              </a:lnSpc>
              <a:spcBef>
                <a:spcPts val="360"/>
              </a:spcBef>
              <a:spcAft>
                <a:spcPts val="0"/>
              </a:spcAft>
              <a:buSzPts val="1800"/>
              <a:buChar char="•"/>
            </a:pPr>
            <a:r>
              <a:rPr lang="en-US"/>
              <a:t>Carving</a:t>
            </a:r>
            <a:endParaRPr/>
          </a:p>
          <a:p>
            <a:pPr indent="-114300" lvl="2" marL="571500" rtl="0" algn="l">
              <a:lnSpc>
                <a:spcPct val="95000"/>
              </a:lnSpc>
              <a:spcBef>
                <a:spcPts val="360"/>
              </a:spcBef>
              <a:spcAft>
                <a:spcPts val="0"/>
              </a:spcAft>
              <a:buSzPts val="1800"/>
              <a:buChar char="•"/>
            </a:pPr>
            <a:r>
              <a:rPr lang="en-US"/>
              <a:t>Decrypting</a:t>
            </a:r>
            <a:endParaRPr/>
          </a:p>
          <a:p>
            <a:pPr indent="-114300" lvl="2" marL="571500" rtl="0" algn="l">
              <a:lnSpc>
                <a:spcPct val="95000"/>
              </a:lnSpc>
              <a:spcBef>
                <a:spcPts val="360"/>
              </a:spcBef>
              <a:spcAft>
                <a:spcPts val="0"/>
              </a:spcAft>
              <a:buSzPts val="1800"/>
              <a:buChar char="•"/>
            </a:pPr>
            <a:r>
              <a:rPr lang="en-US"/>
              <a:t>Bookmarking or tagging</a:t>
            </a:r>
            <a:endParaRPr/>
          </a:p>
          <a:p>
            <a:pPr indent="-171450" lvl="1" marL="400050" rtl="0" algn="l">
              <a:lnSpc>
                <a:spcPct val="95000"/>
              </a:lnSpc>
              <a:spcBef>
                <a:spcPts val="600"/>
              </a:spcBef>
              <a:spcAft>
                <a:spcPts val="0"/>
              </a:spcAft>
              <a:buSzPts val="1800"/>
              <a:buChar char="•"/>
            </a:pPr>
            <a:r>
              <a:rPr b="1" lang="en-US"/>
              <a:t>Keyword search</a:t>
            </a:r>
            <a:r>
              <a:rPr lang="en-US"/>
              <a:t> speeds up analysis for investigators</a:t>
            </a:r>
            <a:endParaRPr/>
          </a:p>
        </p:txBody>
      </p:sp>
      <p:sp>
        <p:nvSpPr>
          <p:cNvPr id="401" name="Google Shape;401;p42"/>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(14 of 20)</a:t>
            </a:r>
            <a:endParaRPr/>
          </a:p>
        </p:txBody>
      </p:sp>
      <p:sp>
        <p:nvSpPr>
          <p:cNvPr id="402" name="Google Shape;402;p42"/>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03" name="Google Shape;403;p42"/>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pic>
        <p:nvPicPr>
          <p:cNvPr descr="The screenshot shows o s forensics- in c h a p 06 dialog box. When the search index option is selected in the left pane, the search index window appears in the right pane. The right pane shows textbox for entering search words, and drop down list for index to search. Three buttons namely, search, advanced, and use word list file are shown beside the text boxes. Below this, a table lists search item, index, results, total, date, and settings." id="408" name="Google Shape;408;p43"/>
          <p:cNvPicPr preferRelativeResize="0"/>
          <p:nvPr>
            <p:ph idx="1" type="body"/>
          </p:nvPr>
        </p:nvPicPr>
        <p:blipFill rotWithShape="1">
          <a:blip r:embed="rId3">
            <a:alphaModFix/>
          </a:blip>
          <a:srcRect b="0" l="0" r="0" t="0"/>
          <a:stretch/>
        </p:blipFill>
        <p:spPr>
          <a:xfrm>
            <a:off x="857739" y="1600201"/>
            <a:ext cx="10160100" cy="2728800"/>
          </a:xfrm>
          <a:prstGeom prst="rect">
            <a:avLst/>
          </a:prstGeom>
          <a:noFill/>
          <a:ln>
            <a:noFill/>
          </a:ln>
        </p:spPr>
      </p:pic>
      <p:sp>
        <p:nvSpPr>
          <p:cNvPr id="409" name="Google Shape;409;p43"/>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(15 of 20)</a:t>
            </a:r>
            <a:endParaRPr/>
          </a:p>
        </p:txBody>
      </p:sp>
      <p:sp>
        <p:nvSpPr>
          <p:cNvPr id="410" name="Google Shape;410;p43"/>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11" name="Google Shape;411;p43"/>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6"/>
          <p:cNvSpPr txBox="1"/>
          <p:nvPr>
            <p:ph idx="1" type="body"/>
          </p:nvPr>
        </p:nvSpPr>
        <p:spPr>
          <a:xfrm>
            <a:off x="857739" y="1600201"/>
            <a:ext cx="10160100" cy="16317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Explain how to evaluate needs for digital forensics tools</a:t>
            </a:r>
            <a:endParaRPr/>
          </a:p>
          <a:p>
            <a:pPr indent="-171450" lvl="0" marL="171450" rtl="0" algn="l">
              <a:lnSpc>
                <a:spcPct val="95000"/>
              </a:lnSpc>
              <a:spcBef>
                <a:spcPts val="1200"/>
              </a:spcBef>
              <a:spcAft>
                <a:spcPts val="0"/>
              </a:spcAft>
              <a:buSzPts val="2000"/>
              <a:buChar char="•"/>
            </a:pPr>
            <a:r>
              <a:rPr lang="en-US"/>
              <a:t>Describe available digital forensics software tools</a:t>
            </a:r>
            <a:endParaRPr/>
          </a:p>
          <a:p>
            <a:pPr indent="-171450" lvl="0" marL="171450" rtl="0" algn="l">
              <a:lnSpc>
                <a:spcPct val="95000"/>
              </a:lnSpc>
              <a:spcBef>
                <a:spcPts val="1200"/>
              </a:spcBef>
              <a:spcAft>
                <a:spcPts val="0"/>
              </a:spcAft>
              <a:buSzPts val="2000"/>
              <a:buChar char="•"/>
            </a:pPr>
            <a:r>
              <a:rPr lang="en-US"/>
              <a:t>List some considerations for digital forensics hardware tools</a:t>
            </a:r>
            <a:endParaRPr/>
          </a:p>
          <a:p>
            <a:pPr indent="-171450" lvl="0" marL="171450" rtl="0" algn="l">
              <a:lnSpc>
                <a:spcPct val="95000"/>
              </a:lnSpc>
              <a:spcBef>
                <a:spcPts val="1200"/>
              </a:spcBef>
              <a:spcAft>
                <a:spcPts val="0"/>
              </a:spcAft>
              <a:buSzPts val="2000"/>
              <a:buChar char="•"/>
            </a:pPr>
            <a:r>
              <a:rPr lang="en-US"/>
              <a:t>Describe methods for validating and testing forensics tools</a:t>
            </a:r>
            <a:endParaRPr/>
          </a:p>
        </p:txBody>
      </p:sp>
      <p:sp>
        <p:nvSpPr>
          <p:cNvPr id="273" name="Google Shape;273;p26"/>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Objectives</a:t>
            </a:r>
            <a:endParaRPr/>
          </a:p>
        </p:txBody>
      </p:sp>
      <p:sp>
        <p:nvSpPr>
          <p:cNvPr id="274" name="Google Shape;274;p26"/>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275" name="Google Shape;275;p26"/>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descr="The screenshot shows deleted file search configuration dialog box. The dialog box shows a drop down list for quality from which excellent or good is selected. Below this, checkboxes for case sensitive, include folders, match whole word only, multiple streams only, and file carving are shown. Below this, the text boxes for min and max file size limits are shown. The ok button is selected." id="416" name="Google Shape;416;p44"/>
          <p:cNvPicPr preferRelativeResize="0"/>
          <p:nvPr>
            <p:ph idx="1" type="body"/>
          </p:nvPr>
        </p:nvPicPr>
        <p:blipFill rotWithShape="1">
          <a:blip r:embed="rId3">
            <a:alphaModFix/>
          </a:blip>
          <a:srcRect b="0" l="0" r="0" t="0"/>
          <a:stretch/>
        </p:blipFill>
        <p:spPr>
          <a:xfrm>
            <a:off x="857739" y="1600201"/>
            <a:ext cx="10160100" cy="2728800"/>
          </a:xfrm>
          <a:prstGeom prst="rect">
            <a:avLst/>
          </a:prstGeom>
          <a:noFill/>
          <a:ln>
            <a:noFill/>
          </a:ln>
        </p:spPr>
      </p:pic>
      <p:sp>
        <p:nvSpPr>
          <p:cNvPr id="417" name="Google Shape;417;p44"/>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(16 of 20)</a:t>
            </a:r>
            <a:endParaRPr/>
          </a:p>
        </p:txBody>
      </p:sp>
      <p:sp>
        <p:nvSpPr>
          <p:cNvPr id="418" name="Google Shape;418;p44"/>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19" name="Google Shape;419;p44"/>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5"/>
          <p:cNvSpPr txBox="1"/>
          <p:nvPr>
            <p:ph idx="1" type="body"/>
          </p:nvPr>
        </p:nvSpPr>
        <p:spPr>
          <a:xfrm>
            <a:off x="857739" y="1600201"/>
            <a:ext cx="10160100" cy="16224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Extraction (cont’d)</a:t>
            </a:r>
            <a:endParaRPr/>
          </a:p>
          <a:p>
            <a:pPr indent="-171450" lvl="1" marL="400050" rtl="0" algn="l">
              <a:lnSpc>
                <a:spcPct val="95000"/>
              </a:lnSpc>
              <a:spcBef>
                <a:spcPts val="600"/>
              </a:spcBef>
              <a:spcAft>
                <a:spcPts val="0"/>
              </a:spcAft>
              <a:buSzPts val="1800"/>
              <a:buChar char="•"/>
            </a:pPr>
            <a:r>
              <a:rPr lang="en-US"/>
              <a:t>From an investigation perspective, encrypted files and systems are a problem</a:t>
            </a:r>
            <a:endParaRPr/>
          </a:p>
          <a:p>
            <a:pPr indent="-171450" lvl="1" marL="400050" rtl="0" algn="l">
              <a:lnSpc>
                <a:spcPct val="95000"/>
              </a:lnSpc>
              <a:spcBef>
                <a:spcPts val="600"/>
              </a:spcBef>
              <a:spcAft>
                <a:spcPts val="0"/>
              </a:spcAft>
              <a:buSzPts val="1800"/>
              <a:buChar char="•"/>
            </a:pPr>
            <a:r>
              <a:rPr lang="en-US"/>
              <a:t>Many password recovery tools have a feature for generating potential password lists</a:t>
            </a:r>
            <a:endParaRPr/>
          </a:p>
          <a:p>
            <a:pPr indent="-114300" lvl="2" marL="571500" rtl="0" algn="l">
              <a:lnSpc>
                <a:spcPct val="95000"/>
              </a:lnSpc>
              <a:spcBef>
                <a:spcPts val="360"/>
              </a:spcBef>
              <a:spcAft>
                <a:spcPts val="0"/>
              </a:spcAft>
              <a:buSzPts val="1800"/>
              <a:buChar char="•"/>
            </a:pPr>
            <a:r>
              <a:rPr lang="en-US"/>
              <a:t>For a </a:t>
            </a:r>
            <a:r>
              <a:rPr b="1" lang="en-US"/>
              <a:t>password dictionary attack</a:t>
            </a:r>
            <a:endParaRPr/>
          </a:p>
          <a:p>
            <a:pPr indent="-171450" lvl="1" marL="400050" rtl="0" algn="l">
              <a:lnSpc>
                <a:spcPct val="95000"/>
              </a:lnSpc>
              <a:spcBef>
                <a:spcPts val="600"/>
              </a:spcBef>
              <a:spcAft>
                <a:spcPts val="0"/>
              </a:spcAft>
              <a:buSzPts val="1800"/>
              <a:buChar char="•"/>
            </a:pPr>
            <a:r>
              <a:rPr lang="en-US"/>
              <a:t>If a password dictionary attack fails, you can run a </a:t>
            </a:r>
            <a:r>
              <a:rPr b="1" lang="en-US"/>
              <a:t>brute-force attack</a:t>
            </a:r>
            <a:endParaRPr/>
          </a:p>
        </p:txBody>
      </p:sp>
      <p:sp>
        <p:nvSpPr>
          <p:cNvPr id="425" name="Google Shape;425;p45"/>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(17 of 20)</a:t>
            </a:r>
            <a:endParaRPr/>
          </a:p>
        </p:txBody>
      </p:sp>
      <p:sp>
        <p:nvSpPr>
          <p:cNvPr id="426" name="Google Shape;426;p45"/>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27" name="Google Shape;427;p45"/>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6"/>
          <p:cNvSpPr txBox="1"/>
          <p:nvPr>
            <p:ph idx="1" type="body"/>
          </p:nvPr>
        </p:nvSpPr>
        <p:spPr>
          <a:xfrm>
            <a:off x="857739" y="1600201"/>
            <a:ext cx="10160100" cy="28290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b="1" lang="en-US"/>
              <a:t>Reconstruction</a:t>
            </a:r>
            <a:endParaRPr/>
          </a:p>
          <a:p>
            <a:pPr indent="-171450" lvl="1" marL="400050" rtl="0" algn="l">
              <a:lnSpc>
                <a:spcPct val="95000"/>
              </a:lnSpc>
              <a:spcBef>
                <a:spcPts val="600"/>
              </a:spcBef>
              <a:spcAft>
                <a:spcPts val="0"/>
              </a:spcAft>
              <a:buSzPts val="1800"/>
              <a:buChar char="•"/>
            </a:pPr>
            <a:r>
              <a:rPr lang="en-US"/>
              <a:t>Re-create a suspect drive to show what happened during a crime or an incident</a:t>
            </a:r>
            <a:endParaRPr/>
          </a:p>
          <a:p>
            <a:pPr indent="-171450" lvl="1" marL="400050" rtl="0" algn="l">
              <a:lnSpc>
                <a:spcPct val="95000"/>
              </a:lnSpc>
              <a:spcBef>
                <a:spcPts val="600"/>
              </a:spcBef>
              <a:spcAft>
                <a:spcPts val="0"/>
              </a:spcAft>
              <a:buSzPts val="1800"/>
              <a:buChar char="•"/>
            </a:pPr>
            <a:r>
              <a:rPr lang="en-US"/>
              <a:t>Methods of reconstruction</a:t>
            </a:r>
            <a:endParaRPr/>
          </a:p>
          <a:p>
            <a:pPr indent="-114300" lvl="2" marL="571500" rtl="0" algn="l">
              <a:lnSpc>
                <a:spcPct val="95000"/>
              </a:lnSpc>
              <a:spcBef>
                <a:spcPts val="360"/>
              </a:spcBef>
              <a:spcAft>
                <a:spcPts val="0"/>
              </a:spcAft>
              <a:buSzPts val="1800"/>
              <a:buChar char="•"/>
            </a:pPr>
            <a:r>
              <a:rPr lang="en-US"/>
              <a:t>Disk-to-disk copy</a:t>
            </a:r>
            <a:endParaRPr/>
          </a:p>
          <a:p>
            <a:pPr indent="-114300" lvl="2" marL="571500" rtl="0" algn="l">
              <a:lnSpc>
                <a:spcPct val="95000"/>
              </a:lnSpc>
              <a:spcBef>
                <a:spcPts val="360"/>
              </a:spcBef>
              <a:spcAft>
                <a:spcPts val="0"/>
              </a:spcAft>
              <a:buSzPts val="1800"/>
              <a:buChar char="•"/>
            </a:pPr>
            <a:r>
              <a:rPr lang="en-US"/>
              <a:t>Partition-to-partition copy</a:t>
            </a:r>
            <a:endParaRPr/>
          </a:p>
          <a:p>
            <a:pPr indent="-114300" lvl="2" marL="571500" rtl="0" algn="l">
              <a:lnSpc>
                <a:spcPct val="95000"/>
              </a:lnSpc>
              <a:spcBef>
                <a:spcPts val="360"/>
              </a:spcBef>
              <a:spcAft>
                <a:spcPts val="0"/>
              </a:spcAft>
              <a:buSzPts val="1800"/>
              <a:buChar char="•"/>
            </a:pPr>
            <a:r>
              <a:rPr lang="en-US"/>
              <a:t>Image-to-disk copy</a:t>
            </a:r>
            <a:endParaRPr/>
          </a:p>
          <a:p>
            <a:pPr indent="-114300" lvl="2" marL="571500" rtl="0" algn="l">
              <a:lnSpc>
                <a:spcPct val="95000"/>
              </a:lnSpc>
              <a:spcBef>
                <a:spcPts val="360"/>
              </a:spcBef>
              <a:spcAft>
                <a:spcPts val="0"/>
              </a:spcAft>
              <a:buSzPts val="1800"/>
              <a:buChar char="•"/>
            </a:pPr>
            <a:r>
              <a:rPr lang="en-US"/>
              <a:t>Image-to-partition copy</a:t>
            </a:r>
            <a:endParaRPr/>
          </a:p>
          <a:p>
            <a:pPr indent="-114300" lvl="2" marL="571500" rtl="0" algn="l">
              <a:lnSpc>
                <a:spcPct val="95000"/>
              </a:lnSpc>
              <a:spcBef>
                <a:spcPts val="360"/>
              </a:spcBef>
              <a:spcAft>
                <a:spcPts val="0"/>
              </a:spcAft>
              <a:buSzPts val="1800"/>
              <a:buChar char="•"/>
            </a:pPr>
            <a:r>
              <a:rPr lang="en-US"/>
              <a:t>Disk-to-image copy</a:t>
            </a:r>
            <a:endParaRPr/>
          </a:p>
          <a:p>
            <a:pPr indent="-114300" lvl="2" marL="571500" rtl="0" algn="l">
              <a:lnSpc>
                <a:spcPct val="95000"/>
              </a:lnSpc>
              <a:spcBef>
                <a:spcPts val="360"/>
              </a:spcBef>
              <a:spcAft>
                <a:spcPts val="0"/>
              </a:spcAft>
              <a:buSzPts val="1800"/>
              <a:buChar char="•"/>
            </a:pPr>
            <a:r>
              <a:rPr lang="en-US"/>
              <a:t>Rebuilding files from data runs and carving</a:t>
            </a:r>
            <a:endParaRPr/>
          </a:p>
        </p:txBody>
      </p:sp>
      <p:sp>
        <p:nvSpPr>
          <p:cNvPr id="433" name="Google Shape;433;p46"/>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(18 of 20)</a:t>
            </a:r>
            <a:endParaRPr/>
          </a:p>
        </p:txBody>
      </p:sp>
      <p:sp>
        <p:nvSpPr>
          <p:cNvPr id="434" name="Google Shape;434;p46"/>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35" name="Google Shape;435;p46"/>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7"/>
          <p:cNvSpPr txBox="1"/>
          <p:nvPr>
            <p:ph idx="1" type="body"/>
          </p:nvPr>
        </p:nvSpPr>
        <p:spPr>
          <a:xfrm>
            <a:off x="857739" y="1600201"/>
            <a:ext cx="10160100" cy="25197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Reconstruction (cont’d)</a:t>
            </a:r>
            <a:endParaRPr/>
          </a:p>
          <a:p>
            <a:pPr indent="-171450" lvl="1" marL="400050" rtl="0" algn="l">
              <a:lnSpc>
                <a:spcPct val="95000"/>
              </a:lnSpc>
              <a:spcBef>
                <a:spcPts val="600"/>
              </a:spcBef>
              <a:spcAft>
                <a:spcPts val="0"/>
              </a:spcAft>
              <a:buSzPts val="1800"/>
              <a:buChar char="•"/>
            </a:pPr>
            <a:r>
              <a:rPr lang="en-US"/>
              <a:t>To re-create an image of a suspect drive</a:t>
            </a:r>
            <a:endParaRPr/>
          </a:p>
          <a:p>
            <a:pPr indent="-114300" lvl="2" marL="571500" rtl="0" algn="l">
              <a:lnSpc>
                <a:spcPct val="95000"/>
              </a:lnSpc>
              <a:spcBef>
                <a:spcPts val="360"/>
              </a:spcBef>
              <a:spcAft>
                <a:spcPts val="0"/>
              </a:spcAft>
              <a:buSzPts val="1800"/>
              <a:buChar char="•"/>
            </a:pPr>
            <a:r>
              <a:rPr lang="en-US"/>
              <a:t>Copy an image to another location, such as a partition, a physical disk, or a virtual machine</a:t>
            </a:r>
            <a:endParaRPr/>
          </a:p>
          <a:p>
            <a:pPr indent="-114300" lvl="2" marL="571500" rtl="0" algn="l">
              <a:lnSpc>
                <a:spcPct val="95000"/>
              </a:lnSpc>
              <a:spcBef>
                <a:spcPts val="360"/>
              </a:spcBef>
              <a:spcAft>
                <a:spcPts val="0"/>
              </a:spcAft>
              <a:buSzPts val="1800"/>
              <a:buChar char="•"/>
            </a:pPr>
            <a:r>
              <a:rPr lang="en-US"/>
              <a:t>Simplest method is to use a tool that makes a direct disk-to-image copy</a:t>
            </a:r>
            <a:endParaRPr/>
          </a:p>
          <a:p>
            <a:pPr indent="-171450" lvl="1" marL="400050" rtl="0" algn="l">
              <a:lnSpc>
                <a:spcPct val="95000"/>
              </a:lnSpc>
              <a:spcBef>
                <a:spcPts val="600"/>
              </a:spcBef>
              <a:spcAft>
                <a:spcPts val="0"/>
              </a:spcAft>
              <a:buSzPts val="1800"/>
              <a:buChar char="•"/>
            </a:pPr>
            <a:r>
              <a:rPr lang="en-US"/>
              <a:t>Examples of disk-to-image copy tools:</a:t>
            </a:r>
            <a:endParaRPr/>
          </a:p>
          <a:p>
            <a:pPr indent="-114300" lvl="2" marL="571500" rtl="0" algn="l">
              <a:lnSpc>
                <a:spcPct val="95000"/>
              </a:lnSpc>
              <a:spcBef>
                <a:spcPts val="360"/>
              </a:spcBef>
              <a:spcAft>
                <a:spcPts val="0"/>
              </a:spcAft>
              <a:buSzPts val="1800"/>
              <a:buChar char="•"/>
            </a:pPr>
            <a:r>
              <a:rPr lang="en-US"/>
              <a:t>Linux dd command</a:t>
            </a:r>
            <a:endParaRPr/>
          </a:p>
          <a:p>
            <a:pPr indent="-114300" lvl="2" marL="571500" rtl="0" algn="l">
              <a:lnSpc>
                <a:spcPct val="95000"/>
              </a:lnSpc>
              <a:spcBef>
                <a:spcPts val="360"/>
              </a:spcBef>
              <a:spcAft>
                <a:spcPts val="0"/>
              </a:spcAft>
              <a:buSzPts val="1800"/>
              <a:buChar char="•"/>
            </a:pPr>
            <a:r>
              <a:rPr lang="en-US"/>
              <a:t>ProDiscover</a:t>
            </a:r>
            <a:endParaRPr/>
          </a:p>
          <a:p>
            <a:pPr indent="-114300" lvl="2" marL="571500" rtl="0" algn="l">
              <a:lnSpc>
                <a:spcPct val="95000"/>
              </a:lnSpc>
              <a:spcBef>
                <a:spcPts val="360"/>
              </a:spcBef>
              <a:spcAft>
                <a:spcPts val="0"/>
              </a:spcAft>
              <a:buSzPts val="1800"/>
              <a:buChar char="•"/>
            </a:pPr>
            <a:r>
              <a:rPr lang="en-US"/>
              <a:t>Voom Technologies Shadow Drive</a:t>
            </a:r>
            <a:endParaRPr/>
          </a:p>
        </p:txBody>
      </p:sp>
      <p:sp>
        <p:nvSpPr>
          <p:cNvPr id="441" name="Google Shape;441;p47"/>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(19 of 20)</a:t>
            </a:r>
            <a:endParaRPr/>
          </a:p>
        </p:txBody>
      </p:sp>
      <p:sp>
        <p:nvSpPr>
          <p:cNvPr id="442" name="Google Shape;442;p47"/>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43" name="Google Shape;443;p47"/>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8"/>
          <p:cNvSpPr txBox="1"/>
          <p:nvPr>
            <p:ph idx="1" type="body"/>
          </p:nvPr>
        </p:nvSpPr>
        <p:spPr>
          <a:xfrm>
            <a:off x="857739" y="1600201"/>
            <a:ext cx="10160100" cy="2438100"/>
          </a:xfrm>
          <a:prstGeom prst="rect">
            <a:avLst/>
          </a:prstGeom>
          <a:noFill/>
          <a:ln>
            <a:noFill/>
          </a:ln>
        </p:spPr>
        <p:txBody>
          <a:bodyPr anchorCtr="0" anchor="t" bIns="0" lIns="0" spcFirstLastPara="1" rIns="0" wrap="square" tIns="0">
            <a:spAutoFit/>
          </a:bodyPr>
          <a:lstStyle/>
          <a:p>
            <a:pPr indent="-171450" lvl="0" marL="171450" rtl="0" algn="l">
              <a:lnSpc>
                <a:spcPct val="90000"/>
              </a:lnSpc>
              <a:spcBef>
                <a:spcPts val="0"/>
              </a:spcBef>
              <a:spcAft>
                <a:spcPts val="0"/>
              </a:spcAft>
              <a:buSzPts val="2000"/>
              <a:buChar char="•"/>
            </a:pPr>
            <a:r>
              <a:rPr b="1" lang="en-US"/>
              <a:t>Reporting</a:t>
            </a:r>
            <a:endParaRPr/>
          </a:p>
          <a:p>
            <a:pPr indent="-171450" lvl="1" marL="400050" rtl="0" algn="l">
              <a:lnSpc>
                <a:spcPct val="90000"/>
              </a:lnSpc>
              <a:spcBef>
                <a:spcPts val="600"/>
              </a:spcBef>
              <a:spcAft>
                <a:spcPts val="0"/>
              </a:spcAft>
              <a:buSzPts val="1800"/>
              <a:buChar char="•"/>
            </a:pPr>
            <a:r>
              <a:rPr lang="en-US"/>
              <a:t>To perform a forensics disk analysis and examination, you need to create a report</a:t>
            </a:r>
            <a:endParaRPr/>
          </a:p>
          <a:p>
            <a:pPr indent="-171450" lvl="1" marL="400050" rtl="0" algn="l">
              <a:lnSpc>
                <a:spcPct val="90000"/>
              </a:lnSpc>
              <a:spcBef>
                <a:spcPts val="600"/>
              </a:spcBef>
              <a:spcAft>
                <a:spcPts val="0"/>
              </a:spcAft>
              <a:buSzPts val="1800"/>
              <a:buChar char="•"/>
            </a:pPr>
            <a:r>
              <a:rPr lang="en-US"/>
              <a:t>Subfunctions of reporting</a:t>
            </a:r>
            <a:endParaRPr/>
          </a:p>
          <a:p>
            <a:pPr indent="-114300" lvl="2" marL="571500" rtl="0" algn="l">
              <a:lnSpc>
                <a:spcPct val="90000"/>
              </a:lnSpc>
              <a:spcBef>
                <a:spcPts val="360"/>
              </a:spcBef>
              <a:spcAft>
                <a:spcPts val="0"/>
              </a:spcAft>
              <a:buSzPts val="1800"/>
              <a:buChar char="•"/>
            </a:pPr>
            <a:r>
              <a:rPr lang="en-US"/>
              <a:t>Bookmarking or tagging</a:t>
            </a:r>
            <a:endParaRPr/>
          </a:p>
          <a:p>
            <a:pPr indent="-114300" lvl="2" marL="571500" rtl="0" algn="l">
              <a:lnSpc>
                <a:spcPct val="90000"/>
              </a:lnSpc>
              <a:spcBef>
                <a:spcPts val="360"/>
              </a:spcBef>
              <a:spcAft>
                <a:spcPts val="0"/>
              </a:spcAft>
              <a:buSzPts val="1800"/>
              <a:buChar char="•"/>
            </a:pPr>
            <a:r>
              <a:rPr lang="en-US"/>
              <a:t>Log reports</a:t>
            </a:r>
            <a:endParaRPr/>
          </a:p>
          <a:p>
            <a:pPr indent="-114300" lvl="2" marL="571500" rtl="0" algn="l">
              <a:lnSpc>
                <a:spcPct val="90000"/>
              </a:lnSpc>
              <a:spcBef>
                <a:spcPts val="360"/>
              </a:spcBef>
              <a:spcAft>
                <a:spcPts val="0"/>
              </a:spcAft>
              <a:buSzPts val="1800"/>
              <a:buChar char="•"/>
            </a:pPr>
            <a:r>
              <a:rPr lang="en-US"/>
              <a:t>Timelines</a:t>
            </a:r>
            <a:endParaRPr/>
          </a:p>
          <a:p>
            <a:pPr indent="-114300" lvl="2" marL="571500" rtl="0" algn="l">
              <a:lnSpc>
                <a:spcPct val="90000"/>
              </a:lnSpc>
              <a:spcBef>
                <a:spcPts val="360"/>
              </a:spcBef>
              <a:spcAft>
                <a:spcPts val="0"/>
              </a:spcAft>
              <a:buSzPts val="1800"/>
              <a:buChar char="•"/>
            </a:pPr>
            <a:r>
              <a:rPr lang="en-US"/>
              <a:t>Report generator</a:t>
            </a:r>
            <a:endParaRPr/>
          </a:p>
          <a:p>
            <a:pPr indent="-171450" lvl="1" marL="400050" rtl="0" algn="l">
              <a:lnSpc>
                <a:spcPct val="90000"/>
              </a:lnSpc>
              <a:spcBef>
                <a:spcPts val="600"/>
              </a:spcBef>
              <a:spcAft>
                <a:spcPts val="0"/>
              </a:spcAft>
              <a:buSzPts val="1800"/>
              <a:buChar char="•"/>
            </a:pPr>
            <a:r>
              <a:rPr lang="en-US"/>
              <a:t>Use this information when producing a final report for your investigation</a:t>
            </a:r>
            <a:endParaRPr/>
          </a:p>
        </p:txBody>
      </p:sp>
      <p:sp>
        <p:nvSpPr>
          <p:cNvPr id="449" name="Google Shape;449;p48"/>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(20 of 20)</a:t>
            </a:r>
            <a:endParaRPr/>
          </a:p>
        </p:txBody>
      </p:sp>
      <p:sp>
        <p:nvSpPr>
          <p:cNvPr id="450" name="Google Shape;450;p48"/>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51" name="Google Shape;451;p48"/>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9"/>
          <p:cNvSpPr txBox="1"/>
          <p:nvPr>
            <p:ph idx="1" type="body"/>
          </p:nvPr>
        </p:nvSpPr>
        <p:spPr>
          <a:xfrm>
            <a:off x="857739" y="1600201"/>
            <a:ext cx="10160100" cy="1702500"/>
          </a:xfrm>
          <a:prstGeom prst="rect">
            <a:avLst/>
          </a:prstGeom>
          <a:noFill/>
          <a:ln>
            <a:noFill/>
          </a:ln>
        </p:spPr>
        <p:txBody>
          <a:bodyPr anchorCtr="0" anchor="t" bIns="0" lIns="0" spcFirstLastPara="1" rIns="0" wrap="square" tIns="0">
            <a:spAutoFit/>
          </a:bodyPr>
          <a:lstStyle/>
          <a:p>
            <a:pPr indent="-171450" lvl="0" marL="171450" rtl="0" algn="l">
              <a:lnSpc>
                <a:spcPct val="90000"/>
              </a:lnSpc>
              <a:spcBef>
                <a:spcPts val="0"/>
              </a:spcBef>
              <a:spcAft>
                <a:spcPts val="0"/>
              </a:spcAft>
              <a:buSzPts val="2000"/>
              <a:buChar char="•"/>
            </a:pPr>
            <a:r>
              <a:rPr lang="en-US"/>
              <a:t>Considerations</a:t>
            </a:r>
            <a:endParaRPr/>
          </a:p>
          <a:p>
            <a:pPr indent="-171450" lvl="1" marL="400050" rtl="0" algn="l">
              <a:lnSpc>
                <a:spcPct val="90000"/>
              </a:lnSpc>
              <a:spcBef>
                <a:spcPts val="600"/>
              </a:spcBef>
              <a:spcAft>
                <a:spcPts val="0"/>
              </a:spcAft>
              <a:buSzPts val="1800"/>
              <a:buChar char="•"/>
            </a:pPr>
            <a:r>
              <a:rPr lang="en-US"/>
              <a:t>Flexibility</a:t>
            </a:r>
            <a:endParaRPr/>
          </a:p>
          <a:p>
            <a:pPr indent="-171450" lvl="1" marL="400050" rtl="0" algn="l">
              <a:lnSpc>
                <a:spcPct val="90000"/>
              </a:lnSpc>
              <a:spcBef>
                <a:spcPts val="600"/>
              </a:spcBef>
              <a:spcAft>
                <a:spcPts val="0"/>
              </a:spcAft>
              <a:buSzPts val="1800"/>
              <a:buChar char="•"/>
            </a:pPr>
            <a:r>
              <a:rPr lang="en-US"/>
              <a:t>Reliability</a:t>
            </a:r>
            <a:endParaRPr/>
          </a:p>
          <a:p>
            <a:pPr indent="-171450" lvl="1" marL="400050" rtl="0" algn="l">
              <a:lnSpc>
                <a:spcPct val="90000"/>
              </a:lnSpc>
              <a:spcBef>
                <a:spcPts val="600"/>
              </a:spcBef>
              <a:spcAft>
                <a:spcPts val="0"/>
              </a:spcAft>
              <a:buSzPts val="1800"/>
              <a:buChar char="•"/>
            </a:pPr>
            <a:r>
              <a:rPr lang="en-US"/>
              <a:t>Future expandability </a:t>
            </a:r>
            <a:endParaRPr/>
          </a:p>
          <a:p>
            <a:pPr indent="-171450" lvl="0" marL="171450" rtl="0" algn="l">
              <a:lnSpc>
                <a:spcPct val="95000"/>
              </a:lnSpc>
              <a:spcBef>
                <a:spcPts val="1200"/>
              </a:spcBef>
              <a:spcAft>
                <a:spcPts val="0"/>
              </a:spcAft>
              <a:buSzPts val="2000"/>
              <a:buChar char="•"/>
            </a:pPr>
            <a:r>
              <a:rPr lang="en-US"/>
              <a:t>Create a software library containing older versions of forensics utilities, OSs, and other programs</a:t>
            </a:r>
            <a:endParaRPr/>
          </a:p>
        </p:txBody>
      </p:sp>
      <p:sp>
        <p:nvSpPr>
          <p:cNvPr id="457" name="Google Shape;457;p49"/>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Other Considerations for Tools</a:t>
            </a:r>
            <a:endParaRPr/>
          </a:p>
        </p:txBody>
      </p:sp>
      <p:sp>
        <p:nvSpPr>
          <p:cNvPr id="458" name="Google Shape;458;p49"/>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59" name="Google Shape;459;p49"/>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0"/>
          <p:cNvSpPr txBox="1"/>
          <p:nvPr>
            <p:ph idx="1" type="body"/>
          </p:nvPr>
        </p:nvSpPr>
        <p:spPr>
          <a:xfrm>
            <a:off x="857739" y="1600201"/>
            <a:ext cx="10160100" cy="5556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The following sections explore some options for command-line and GUI tools in both Windows and Linux</a:t>
            </a:r>
            <a:endParaRPr/>
          </a:p>
        </p:txBody>
      </p:sp>
      <p:sp>
        <p:nvSpPr>
          <p:cNvPr id="465" name="Google Shape;465;p50"/>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Digital Forensics Software Tools</a:t>
            </a:r>
            <a:endParaRPr/>
          </a:p>
        </p:txBody>
      </p:sp>
      <p:sp>
        <p:nvSpPr>
          <p:cNvPr id="466" name="Google Shape;466;p50"/>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67" name="Google Shape;467;p50"/>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1"/>
          <p:cNvSpPr txBox="1"/>
          <p:nvPr>
            <p:ph idx="1" type="body"/>
          </p:nvPr>
        </p:nvSpPr>
        <p:spPr>
          <a:xfrm>
            <a:off x="857739" y="1600201"/>
            <a:ext cx="10160100" cy="21288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The first tools that analyzed and extracted data from floppy disks and hard disks were MS-DOS tools for IBM PC file systems</a:t>
            </a:r>
            <a:endParaRPr/>
          </a:p>
          <a:p>
            <a:pPr indent="-171450" lvl="0" marL="171450" rtl="0" algn="l">
              <a:lnSpc>
                <a:spcPct val="95000"/>
              </a:lnSpc>
              <a:spcBef>
                <a:spcPts val="1200"/>
              </a:spcBef>
              <a:spcAft>
                <a:spcPts val="0"/>
              </a:spcAft>
              <a:buSzPts val="2000"/>
              <a:buChar char="•"/>
            </a:pPr>
            <a:r>
              <a:rPr lang="en-US"/>
              <a:t>Norton DiskEdit</a:t>
            </a:r>
            <a:endParaRPr/>
          </a:p>
          <a:p>
            <a:pPr indent="-171450" lvl="1" marL="400050" rtl="0" algn="l">
              <a:lnSpc>
                <a:spcPct val="95000"/>
              </a:lnSpc>
              <a:spcBef>
                <a:spcPts val="600"/>
              </a:spcBef>
              <a:spcAft>
                <a:spcPts val="0"/>
              </a:spcAft>
              <a:buSzPts val="1800"/>
              <a:buChar char="•"/>
            </a:pPr>
            <a:r>
              <a:rPr lang="en-US"/>
              <a:t>One of the first MS-DOS tools used for computer investigations</a:t>
            </a:r>
            <a:endParaRPr/>
          </a:p>
          <a:p>
            <a:pPr indent="-171450" lvl="0" marL="171450" rtl="0" algn="l">
              <a:lnSpc>
                <a:spcPct val="95000"/>
              </a:lnSpc>
              <a:spcBef>
                <a:spcPts val="1200"/>
              </a:spcBef>
              <a:spcAft>
                <a:spcPts val="0"/>
              </a:spcAft>
              <a:buSzPts val="2000"/>
              <a:buChar char="•"/>
            </a:pPr>
            <a:r>
              <a:rPr lang="en-US"/>
              <a:t>Command-line tools require few system resources </a:t>
            </a:r>
            <a:endParaRPr/>
          </a:p>
          <a:p>
            <a:pPr indent="-171450" lvl="1" marL="400050" rtl="0" algn="l">
              <a:lnSpc>
                <a:spcPct val="95000"/>
              </a:lnSpc>
              <a:spcBef>
                <a:spcPts val="600"/>
              </a:spcBef>
              <a:spcAft>
                <a:spcPts val="0"/>
              </a:spcAft>
              <a:buSzPts val="1800"/>
              <a:buChar char="•"/>
            </a:pPr>
            <a:r>
              <a:rPr lang="en-US"/>
              <a:t>Designed to run in minimal configurations</a:t>
            </a:r>
            <a:endParaRPr/>
          </a:p>
        </p:txBody>
      </p:sp>
      <p:sp>
        <p:nvSpPr>
          <p:cNvPr id="473" name="Google Shape;473;p51"/>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Command-line Forensics Tools</a:t>
            </a:r>
            <a:endParaRPr/>
          </a:p>
        </p:txBody>
      </p:sp>
      <p:sp>
        <p:nvSpPr>
          <p:cNvPr id="474" name="Google Shape;474;p51"/>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75" name="Google Shape;475;p51"/>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2"/>
          <p:cNvSpPr txBox="1"/>
          <p:nvPr>
            <p:ph idx="1" type="body"/>
          </p:nvPr>
        </p:nvSpPr>
        <p:spPr>
          <a:xfrm>
            <a:off x="857739" y="1600201"/>
            <a:ext cx="10160100" cy="28860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UNIX has been mostly replaced by Linux</a:t>
            </a:r>
            <a:endParaRPr/>
          </a:p>
          <a:p>
            <a:pPr indent="-171450" lvl="1" marL="400050" rtl="0" algn="l">
              <a:lnSpc>
                <a:spcPct val="95000"/>
              </a:lnSpc>
              <a:spcBef>
                <a:spcPts val="600"/>
              </a:spcBef>
              <a:spcAft>
                <a:spcPts val="0"/>
              </a:spcAft>
              <a:buSzPts val="1800"/>
              <a:buChar char="•"/>
            </a:pPr>
            <a:r>
              <a:rPr lang="en-US"/>
              <a:t>You might still encounter systems running UNIX</a:t>
            </a:r>
            <a:endParaRPr/>
          </a:p>
          <a:p>
            <a:pPr indent="-171450" lvl="0" marL="171450" rtl="0" algn="l">
              <a:lnSpc>
                <a:spcPct val="95000"/>
              </a:lnSpc>
              <a:spcBef>
                <a:spcPts val="1200"/>
              </a:spcBef>
              <a:spcAft>
                <a:spcPts val="0"/>
              </a:spcAft>
              <a:buSzPts val="2000"/>
              <a:buChar char="•"/>
            </a:pPr>
            <a:r>
              <a:rPr lang="en-US"/>
              <a:t>Linux platforms have become more popular with home and business end users</a:t>
            </a:r>
            <a:endParaRPr/>
          </a:p>
          <a:p>
            <a:pPr indent="-171450" lvl="0" marL="171450" rtl="0" algn="l">
              <a:lnSpc>
                <a:spcPct val="95000"/>
              </a:lnSpc>
              <a:spcBef>
                <a:spcPts val="1200"/>
              </a:spcBef>
              <a:spcAft>
                <a:spcPts val="0"/>
              </a:spcAft>
              <a:buSzPts val="2000"/>
              <a:buChar char="•"/>
            </a:pPr>
            <a:r>
              <a:rPr lang="en-US"/>
              <a:t>SMART</a:t>
            </a:r>
            <a:endParaRPr/>
          </a:p>
          <a:p>
            <a:pPr indent="-171450" lvl="1" marL="400050" rtl="0" algn="l">
              <a:lnSpc>
                <a:spcPct val="95000"/>
              </a:lnSpc>
              <a:spcBef>
                <a:spcPts val="600"/>
              </a:spcBef>
              <a:spcAft>
                <a:spcPts val="0"/>
              </a:spcAft>
              <a:buSzPts val="1800"/>
              <a:buChar char="•"/>
            </a:pPr>
            <a:r>
              <a:rPr lang="en-US"/>
              <a:t>Designed to be installed on numerous Linux versions</a:t>
            </a:r>
            <a:endParaRPr/>
          </a:p>
          <a:p>
            <a:pPr indent="-171450" lvl="1" marL="400050" rtl="0" algn="l">
              <a:lnSpc>
                <a:spcPct val="95000"/>
              </a:lnSpc>
              <a:spcBef>
                <a:spcPts val="600"/>
              </a:spcBef>
              <a:spcAft>
                <a:spcPts val="0"/>
              </a:spcAft>
              <a:buSzPts val="1800"/>
              <a:buChar char="•"/>
            </a:pPr>
            <a:r>
              <a:rPr lang="en-US"/>
              <a:t>Can analyze a variety of file systems with SMART</a:t>
            </a:r>
            <a:endParaRPr/>
          </a:p>
          <a:p>
            <a:pPr indent="-171450" lvl="1" marL="400050" rtl="0" algn="l">
              <a:lnSpc>
                <a:spcPct val="95000"/>
              </a:lnSpc>
              <a:spcBef>
                <a:spcPts val="600"/>
              </a:spcBef>
              <a:spcAft>
                <a:spcPts val="0"/>
              </a:spcAft>
              <a:buSzPts val="1800"/>
              <a:buChar char="•"/>
            </a:pPr>
            <a:r>
              <a:rPr lang="en-US"/>
              <a:t>Many plug-in utilities are included with SMART</a:t>
            </a:r>
            <a:endParaRPr/>
          </a:p>
          <a:p>
            <a:pPr indent="-171450" lvl="1" marL="400050" rtl="0" algn="l">
              <a:lnSpc>
                <a:spcPct val="95000"/>
              </a:lnSpc>
              <a:spcBef>
                <a:spcPts val="600"/>
              </a:spcBef>
              <a:spcAft>
                <a:spcPts val="0"/>
              </a:spcAft>
              <a:buSzPts val="1800"/>
              <a:buChar char="•"/>
            </a:pPr>
            <a:r>
              <a:rPr lang="en-US"/>
              <a:t>Another useful option in SMART is its hex viewer</a:t>
            </a:r>
            <a:endParaRPr/>
          </a:p>
        </p:txBody>
      </p:sp>
      <p:sp>
        <p:nvSpPr>
          <p:cNvPr id="481" name="Google Shape;481;p52"/>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Linux Forensics Tools (1 of 3)</a:t>
            </a:r>
            <a:endParaRPr/>
          </a:p>
        </p:txBody>
      </p:sp>
      <p:sp>
        <p:nvSpPr>
          <p:cNvPr id="482" name="Google Shape;482;p52"/>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83" name="Google Shape;483;p52"/>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3"/>
          <p:cNvSpPr txBox="1"/>
          <p:nvPr>
            <p:ph idx="1" type="body"/>
          </p:nvPr>
        </p:nvSpPr>
        <p:spPr>
          <a:xfrm>
            <a:off x="857739" y="1600201"/>
            <a:ext cx="10160100" cy="27492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Helix 3</a:t>
            </a:r>
            <a:endParaRPr/>
          </a:p>
          <a:p>
            <a:pPr indent="-171450" lvl="1" marL="400050" rtl="0" algn="l">
              <a:lnSpc>
                <a:spcPct val="95000"/>
              </a:lnSpc>
              <a:spcBef>
                <a:spcPts val="600"/>
              </a:spcBef>
              <a:spcAft>
                <a:spcPts val="0"/>
              </a:spcAft>
              <a:buSzPts val="1800"/>
              <a:buChar char="•"/>
            </a:pPr>
            <a:r>
              <a:rPr lang="en-US"/>
              <a:t>One of the easiest suites to use</a:t>
            </a:r>
            <a:endParaRPr/>
          </a:p>
          <a:p>
            <a:pPr indent="-171450" lvl="1" marL="400050" rtl="0" algn="l">
              <a:lnSpc>
                <a:spcPct val="95000"/>
              </a:lnSpc>
              <a:spcBef>
                <a:spcPts val="600"/>
              </a:spcBef>
              <a:spcAft>
                <a:spcPts val="0"/>
              </a:spcAft>
              <a:buSzPts val="1800"/>
              <a:buChar char="•"/>
            </a:pPr>
            <a:r>
              <a:rPr lang="en-US"/>
              <a:t>You can load it on a live Windows system</a:t>
            </a:r>
            <a:endParaRPr/>
          </a:p>
          <a:p>
            <a:pPr indent="-114300" lvl="2" marL="571500" rtl="0" algn="l">
              <a:lnSpc>
                <a:spcPct val="95000"/>
              </a:lnSpc>
              <a:spcBef>
                <a:spcPts val="360"/>
              </a:spcBef>
              <a:spcAft>
                <a:spcPts val="0"/>
              </a:spcAft>
              <a:buSzPts val="1800"/>
              <a:buChar char="•"/>
            </a:pPr>
            <a:r>
              <a:rPr lang="en-US"/>
              <a:t>Loads as a bootable Linux OS from a cold boot</a:t>
            </a:r>
            <a:endParaRPr/>
          </a:p>
          <a:p>
            <a:pPr indent="-171450" lvl="1" marL="400050" rtl="0" algn="l">
              <a:lnSpc>
                <a:spcPct val="95000"/>
              </a:lnSpc>
              <a:spcBef>
                <a:spcPts val="600"/>
              </a:spcBef>
              <a:spcAft>
                <a:spcPts val="0"/>
              </a:spcAft>
              <a:buSzPts val="1800"/>
              <a:buChar char="•"/>
            </a:pPr>
            <a:r>
              <a:rPr lang="en-US"/>
              <a:t>**Some international courts have not accepted live acquisitions as a valid forensics practice</a:t>
            </a:r>
            <a:endParaRPr/>
          </a:p>
          <a:p>
            <a:pPr indent="-171450" lvl="0" marL="171450" rtl="0" algn="l">
              <a:lnSpc>
                <a:spcPct val="95000"/>
              </a:lnSpc>
              <a:spcBef>
                <a:spcPts val="1200"/>
              </a:spcBef>
              <a:spcAft>
                <a:spcPts val="0"/>
              </a:spcAft>
              <a:buSzPts val="2000"/>
              <a:buChar char="•"/>
            </a:pPr>
            <a:r>
              <a:rPr lang="en-US"/>
              <a:t>Kali Linux</a:t>
            </a:r>
            <a:endParaRPr/>
          </a:p>
          <a:p>
            <a:pPr indent="-171450" lvl="1" marL="400050" rtl="0" algn="l">
              <a:lnSpc>
                <a:spcPct val="95000"/>
              </a:lnSpc>
              <a:spcBef>
                <a:spcPts val="600"/>
              </a:spcBef>
              <a:spcAft>
                <a:spcPts val="0"/>
              </a:spcAft>
              <a:buSzPts val="1800"/>
              <a:buChar char="•"/>
            </a:pPr>
            <a:r>
              <a:rPr lang="en-US"/>
              <a:t>Formerly known as BackTrack</a:t>
            </a:r>
            <a:endParaRPr/>
          </a:p>
          <a:p>
            <a:pPr indent="-171450" lvl="1" marL="400050" rtl="0" algn="l">
              <a:lnSpc>
                <a:spcPct val="95000"/>
              </a:lnSpc>
              <a:spcBef>
                <a:spcPts val="600"/>
              </a:spcBef>
              <a:spcAft>
                <a:spcPts val="0"/>
              </a:spcAft>
              <a:buSzPts val="1800"/>
              <a:buChar char="•"/>
            </a:pPr>
            <a:r>
              <a:rPr lang="en-US"/>
              <a:t>Includes a variety of tools and has an easy-to-use KDE interface</a:t>
            </a:r>
            <a:endParaRPr/>
          </a:p>
        </p:txBody>
      </p:sp>
      <p:sp>
        <p:nvSpPr>
          <p:cNvPr id="489" name="Google Shape;489;p53"/>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Linux Forensics Tools (2 of 3)</a:t>
            </a:r>
            <a:endParaRPr/>
          </a:p>
        </p:txBody>
      </p:sp>
      <p:sp>
        <p:nvSpPr>
          <p:cNvPr id="490" name="Google Shape;490;p53"/>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91" name="Google Shape;491;p53"/>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7"/>
          <p:cNvSpPr txBox="1"/>
          <p:nvPr>
            <p:ph idx="1" type="body"/>
          </p:nvPr>
        </p:nvSpPr>
        <p:spPr>
          <a:xfrm>
            <a:off x="857739" y="1600201"/>
            <a:ext cx="10160100" cy="2666100"/>
          </a:xfrm>
          <a:prstGeom prst="rect">
            <a:avLst/>
          </a:prstGeom>
          <a:noFill/>
          <a:ln>
            <a:noFill/>
          </a:ln>
        </p:spPr>
        <p:txBody>
          <a:bodyPr anchorCtr="0" anchor="t" bIns="0" lIns="0" spcFirstLastPara="1" rIns="0" wrap="square" tIns="0">
            <a:spAutoFit/>
          </a:bodyPr>
          <a:lstStyle/>
          <a:p>
            <a:pPr indent="-171450" lvl="0" marL="171450" rtl="0" algn="l">
              <a:lnSpc>
                <a:spcPct val="90000"/>
              </a:lnSpc>
              <a:spcBef>
                <a:spcPts val="0"/>
              </a:spcBef>
              <a:spcAft>
                <a:spcPts val="0"/>
              </a:spcAft>
              <a:buSzPts val="2000"/>
              <a:buChar char="•"/>
            </a:pPr>
            <a:r>
              <a:rPr lang="en-US"/>
              <a:t>Consider open-source tools; the best value for as many features as possible</a:t>
            </a:r>
            <a:endParaRPr/>
          </a:p>
          <a:p>
            <a:pPr indent="-171450" lvl="0" marL="171450" rtl="0" algn="l">
              <a:lnSpc>
                <a:spcPct val="90000"/>
              </a:lnSpc>
              <a:spcBef>
                <a:spcPts val="1200"/>
              </a:spcBef>
              <a:spcAft>
                <a:spcPts val="0"/>
              </a:spcAft>
              <a:buSzPts val="2000"/>
              <a:buChar char="•"/>
            </a:pPr>
            <a:r>
              <a:rPr lang="en-US"/>
              <a:t>Questions to ask when evaluating tools:</a:t>
            </a:r>
            <a:endParaRPr/>
          </a:p>
          <a:p>
            <a:pPr indent="-171450" lvl="1" marL="400050" rtl="0" algn="l">
              <a:lnSpc>
                <a:spcPct val="90000"/>
              </a:lnSpc>
              <a:spcBef>
                <a:spcPts val="600"/>
              </a:spcBef>
              <a:spcAft>
                <a:spcPts val="0"/>
              </a:spcAft>
              <a:buSzPts val="1800"/>
              <a:buChar char="•"/>
            </a:pPr>
            <a:r>
              <a:rPr lang="en-US"/>
              <a:t>On which OS does the forensics tool run?</a:t>
            </a:r>
            <a:endParaRPr/>
          </a:p>
          <a:p>
            <a:pPr indent="-171450" lvl="1" marL="400050" rtl="0" algn="l">
              <a:lnSpc>
                <a:spcPct val="90000"/>
              </a:lnSpc>
              <a:spcBef>
                <a:spcPts val="600"/>
              </a:spcBef>
              <a:spcAft>
                <a:spcPts val="0"/>
              </a:spcAft>
              <a:buSzPts val="1800"/>
              <a:buChar char="•"/>
            </a:pPr>
            <a:r>
              <a:rPr lang="en-US"/>
              <a:t>Is the tool versatile?</a:t>
            </a:r>
            <a:endParaRPr/>
          </a:p>
          <a:p>
            <a:pPr indent="-171450" lvl="1" marL="400050" rtl="0" algn="l">
              <a:lnSpc>
                <a:spcPct val="90000"/>
              </a:lnSpc>
              <a:spcBef>
                <a:spcPts val="600"/>
              </a:spcBef>
              <a:spcAft>
                <a:spcPts val="0"/>
              </a:spcAft>
              <a:buSzPts val="1800"/>
              <a:buChar char="•"/>
            </a:pPr>
            <a:r>
              <a:rPr lang="en-US"/>
              <a:t>Can the tool analyze more than one file system?</a:t>
            </a:r>
            <a:endParaRPr/>
          </a:p>
          <a:p>
            <a:pPr indent="-171450" lvl="1" marL="400050" rtl="0" algn="l">
              <a:lnSpc>
                <a:spcPct val="90000"/>
              </a:lnSpc>
              <a:spcBef>
                <a:spcPts val="600"/>
              </a:spcBef>
              <a:spcAft>
                <a:spcPts val="0"/>
              </a:spcAft>
              <a:buSzPts val="1800"/>
              <a:buChar char="•"/>
            </a:pPr>
            <a:r>
              <a:rPr lang="en-US"/>
              <a:t>Can a scripting language be used with the tool to automate repetitive functions and tasks?</a:t>
            </a:r>
            <a:endParaRPr/>
          </a:p>
          <a:p>
            <a:pPr indent="-171450" lvl="1" marL="400050" rtl="0" algn="l">
              <a:lnSpc>
                <a:spcPct val="90000"/>
              </a:lnSpc>
              <a:spcBef>
                <a:spcPts val="600"/>
              </a:spcBef>
              <a:spcAft>
                <a:spcPts val="0"/>
              </a:spcAft>
              <a:buSzPts val="1800"/>
              <a:buChar char="•"/>
            </a:pPr>
            <a:r>
              <a:rPr lang="en-US"/>
              <a:t>Does it have automated features?</a:t>
            </a:r>
            <a:endParaRPr/>
          </a:p>
          <a:p>
            <a:pPr indent="-171450" lvl="1" marL="400050" rtl="0" algn="l">
              <a:lnSpc>
                <a:spcPct val="90000"/>
              </a:lnSpc>
              <a:spcBef>
                <a:spcPts val="600"/>
              </a:spcBef>
              <a:spcAft>
                <a:spcPts val="0"/>
              </a:spcAft>
              <a:buSzPts val="1800"/>
              <a:buChar char="•"/>
            </a:pPr>
            <a:r>
              <a:rPr lang="en-US"/>
              <a:t>What is the vendor’s reputation for providing product support?</a:t>
            </a:r>
            <a:endParaRPr/>
          </a:p>
        </p:txBody>
      </p:sp>
      <p:sp>
        <p:nvSpPr>
          <p:cNvPr id="281" name="Google Shape;281;p27"/>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Evaluating Digital Forensics Tool Needs </a:t>
            </a:r>
            <a:endParaRPr/>
          </a:p>
        </p:txBody>
      </p:sp>
      <p:sp>
        <p:nvSpPr>
          <p:cNvPr id="282" name="Google Shape;282;p27"/>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283" name="Google Shape;283;p27"/>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4"/>
          <p:cNvSpPr txBox="1"/>
          <p:nvPr>
            <p:ph idx="1" type="body"/>
          </p:nvPr>
        </p:nvSpPr>
        <p:spPr>
          <a:xfrm>
            <a:off x="857739" y="1600201"/>
            <a:ext cx="10160100" cy="27798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Autopsy and SleuthKit</a:t>
            </a:r>
            <a:endParaRPr/>
          </a:p>
          <a:p>
            <a:pPr indent="-171450" lvl="1" marL="400050" rtl="0" algn="l">
              <a:lnSpc>
                <a:spcPct val="95000"/>
              </a:lnSpc>
              <a:spcBef>
                <a:spcPts val="600"/>
              </a:spcBef>
              <a:spcAft>
                <a:spcPts val="0"/>
              </a:spcAft>
              <a:buSzPts val="1800"/>
              <a:buChar char="•"/>
            </a:pPr>
            <a:r>
              <a:rPr lang="en-US"/>
              <a:t>Sleuth Kit is a Linux forensics tool</a:t>
            </a:r>
            <a:endParaRPr/>
          </a:p>
          <a:p>
            <a:pPr indent="-171450" lvl="1" marL="400050" rtl="0" algn="l">
              <a:lnSpc>
                <a:spcPct val="95000"/>
              </a:lnSpc>
              <a:spcBef>
                <a:spcPts val="600"/>
              </a:spcBef>
              <a:spcAft>
                <a:spcPts val="0"/>
              </a:spcAft>
              <a:buSzPts val="1800"/>
              <a:buChar char="•"/>
            </a:pPr>
            <a:r>
              <a:rPr lang="en-US"/>
              <a:t>Autopsy was the browser interface used to access Sleuth Kit’s tools</a:t>
            </a:r>
            <a:endParaRPr/>
          </a:p>
          <a:p>
            <a:pPr indent="-171450" lvl="1" marL="400050" rtl="0" algn="l">
              <a:lnSpc>
                <a:spcPct val="95000"/>
              </a:lnSpc>
              <a:spcBef>
                <a:spcPts val="600"/>
              </a:spcBef>
              <a:spcAft>
                <a:spcPts val="0"/>
              </a:spcAft>
              <a:buSzPts val="1800"/>
              <a:buChar char="•"/>
            </a:pPr>
            <a:r>
              <a:rPr lang="en-US"/>
              <a:t>Chapter 7 explains how to use these tools</a:t>
            </a:r>
            <a:endParaRPr/>
          </a:p>
          <a:p>
            <a:pPr indent="-171450" lvl="0" marL="171450" rtl="0" algn="l">
              <a:lnSpc>
                <a:spcPct val="95000"/>
              </a:lnSpc>
              <a:spcBef>
                <a:spcPts val="1200"/>
              </a:spcBef>
              <a:spcAft>
                <a:spcPts val="0"/>
              </a:spcAft>
              <a:buSzPts val="2000"/>
              <a:buChar char="•"/>
            </a:pPr>
            <a:r>
              <a:rPr lang="en-US"/>
              <a:t>Forcepoint Threat Protection</a:t>
            </a:r>
            <a:endParaRPr/>
          </a:p>
          <a:p>
            <a:pPr indent="-171450" lvl="1" marL="400050" rtl="0" algn="l">
              <a:lnSpc>
                <a:spcPct val="95000"/>
              </a:lnSpc>
              <a:spcBef>
                <a:spcPts val="600"/>
              </a:spcBef>
              <a:spcAft>
                <a:spcPts val="0"/>
              </a:spcAft>
              <a:buSzPts val="1800"/>
              <a:buChar char="•"/>
            </a:pPr>
            <a:r>
              <a:rPr lang="en-US"/>
              <a:t>Formerly known as Second Look</a:t>
            </a:r>
            <a:endParaRPr/>
          </a:p>
          <a:p>
            <a:pPr indent="-171450" lvl="1" marL="400050" rtl="0" algn="l">
              <a:lnSpc>
                <a:spcPct val="95000"/>
              </a:lnSpc>
              <a:spcBef>
                <a:spcPts val="600"/>
              </a:spcBef>
              <a:spcAft>
                <a:spcPts val="0"/>
              </a:spcAft>
              <a:buSzPts val="1800"/>
              <a:buChar char="•"/>
            </a:pPr>
            <a:r>
              <a:rPr lang="en-US"/>
              <a:t>A Linux memory analysis tool</a:t>
            </a:r>
            <a:endParaRPr/>
          </a:p>
          <a:p>
            <a:pPr indent="-171450" lvl="1" marL="400050" rtl="0" algn="l">
              <a:lnSpc>
                <a:spcPct val="95000"/>
              </a:lnSpc>
              <a:spcBef>
                <a:spcPts val="600"/>
              </a:spcBef>
              <a:spcAft>
                <a:spcPts val="0"/>
              </a:spcAft>
              <a:buSzPts val="1800"/>
              <a:buChar char="•"/>
            </a:pPr>
            <a:r>
              <a:rPr lang="en-US"/>
              <a:t>Could perform both onsite and remote memory acquisitions</a:t>
            </a:r>
            <a:endParaRPr/>
          </a:p>
        </p:txBody>
      </p:sp>
      <p:sp>
        <p:nvSpPr>
          <p:cNvPr id="497" name="Google Shape;497;p54"/>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Linux Forensics Tools (3 of 3)</a:t>
            </a:r>
            <a:endParaRPr/>
          </a:p>
        </p:txBody>
      </p:sp>
      <p:sp>
        <p:nvSpPr>
          <p:cNvPr id="498" name="Google Shape;498;p54"/>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99" name="Google Shape;499;p54"/>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5"/>
          <p:cNvSpPr txBox="1"/>
          <p:nvPr>
            <p:ph idx="1" type="body"/>
          </p:nvPr>
        </p:nvSpPr>
        <p:spPr>
          <a:xfrm>
            <a:off x="857739" y="1600201"/>
            <a:ext cx="10160100" cy="26520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GUI forensics tools can simplify digital forensics investigations</a:t>
            </a:r>
            <a:endParaRPr/>
          </a:p>
          <a:p>
            <a:pPr indent="-171450" lvl="0" marL="171450" rtl="0" algn="l">
              <a:lnSpc>
                <a:spcPct val="95000"/>
              </a:lnSpc>
              <a:spcBef>
                <a:spcPts val="1200"/>
              </a:spcBef>
              <a:spcAft>
                <a:spcPts val="0"/>
              </a:spcAft>
              <a:buSzPts val="2000"/>
              <a:buChar char="•"/>
            </a:pPr>
            <a:r>
              <a:rPr lang="en-US"/>
              <a:t>Have also simplified training for beginning examiners</a:t>
            </a:r>
            <a:endParaRPr/>
          </a:p>
          <a:p>
            <a:pPr indent="-171450" lvl="0" marL="171450" rtl="0" algn="l">
              <a:lnSpc>
                <a:spcPct val="95000"/>
              </a:lnSpc>
              <a:spcBef>
                <a:spcPts val="1200"/>
              </a:spcBef>
              <a:spcAft>
                <a:spcPts val="0"/>
              </a:spcAft>
              <a:buSzPts val="2000"/>
              <a:buChar char="•"/>
            </a:pPr>
            <a:r>
              <a:rPr lang="en-US"/>
              <a:t>Most of them are put together as suites of tools</a:t>
            </a:r>
            <a:endParaRPr/>
          </a:p>
          <a:p>
            <a:pPr indent="-171450" lvl="0" marL="171450" rtl="0" algn="l">
              <a:lnSpc>
                <a:spcPct val="95000"/>
              </a:lnSpc>
              <a:spcBef>
                <a:spcPts val="1200"/>
              </a:spcBef>
              <a:spcAft>
                <a:spcPts val="0"/>
              </a:spcAft>
              <a:buSzPts val="2000"/>
              <a:buChar char="•"/>
            </a:pPr>
            <a:r>
              <a:rPr lang="en-US"/>
              <a:t>Advantages</a:t>
            </a:r>
            <a:endParaRPr/>
          </a:p>
          <a:p>
            <a:pPr indent="-171450" lvl="1" marL="400050" rtl="0" algn="l">
              <a:lnSpc>
                <a:spcPct val="95000"/>
              </a:lnSpc>
              <a:spcBef>
                <a:spcPts val="600"/>
              </a:spcBef>
              <a:spcAft>
                <a:spcPts val="0"/>
              </a:spcAft>
              <a:buSzPts val="1800"/>
              <a:buChar char="•"/>
            </a:pPr>
            <a:r>
              <a:rPr lang="en-US"/>
              <a:t>Ease of use</a:t>
            </a:r>
            <a:endParaRPr/>
          </a:p>
          <a:p>
            <a:pPr indent="-171450" lvl="1" marL="400050" rtl="0" algn="l">
              <a:lnSpc>
                <a:spcPct val="95000"/>
              </a:lnSpc>
              <a:spcBef>
                <a:spcPts val="600"/>
              </a:spcBef>
              <a:spcAft>
                <a:spcPts val="0"/>
              </a:spcAft>
              <a:buSzPts val="1800"/>
              <a:buChar char="•"/>
            </a:pPr>
            <a:r>
              <a:rPr lang="en-US"/>
              <a:t>Multitasking</a:t>
            </a:r>
            <a:endParaRPr/>
          </a:p>
          <a:p>
            <a:pPr indent="-171450" lvl="1" marL="400050" rtl="0" algn="l">
              <a:lnSpc>
                <a:spcPct val="95000"/>
              </a:lnSpc>
              <a:spcBef>
                <a:spcPts val="600"/>
              </a:spcBef>
              <a:spcAft>
                <a:spcPts val="0"/>
              </a:spcAft>
              <a:buSzPts val="1800"/>
              <a:buChar char="•"/>
            </a:pPr>
            <a:r>
              <a:rPr lang="en-US"/>
              <a:t>No need for learning older OSs</a:t>
            </a:r>
            <a:endParaRPr/>
          </a:p>
        </p:txBody>
      </p:sp>
      <p:sp>
        <p:nvSpPr>
          <p:cNvPr id="505" name="Google Shape;505;p55"/>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Other GUI Forensics Tools (1 of 2)</a:t>
            </a:r>
            <a:endParaRPr/>
          </a:p>
        </p:txBody>
      </p:sp>
      <p:sp>
        <p:nvSpPr>
          <p:cNvPr id="506" name="Google Shape;506;p55"/>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07" name="Google Shape;507;p55"/>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6"/>
          <p:cNvSpPr txBox="1"/>
          <p:nvPr>
            <p:ph idx="1" type="body"/>
          </p:nvPr>
        </p:nvSpPr>
        <p:spPr>
          <a:xfrm>
            <a:off x="857739" y="1600201"/>
            <a:ext cx="10160100" cy="19317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Disadvantages</a:t>
            </a:r>
            <a:endParaRPr/>
          </a:p>
          <a:p>
            <a:pPr indent="-171450" lvl="1" marL="400050" rtl="0" algn="l">
              <a:lnSpc>
                <a:spcPct val="95000"/>
              </a:lnSpc>
              <a:spcBef>
                <a:spcPts val="600"/>
              </a:spcBef>
              <a:spcAft>
                <a:spcPts val="0"/>
              </a:spcAft>
              <a:buSzPts val="1800"/>
              <a:buChar char="•"/>
            </a:pPr>
            <a:r>
              <a:rPr lang="en-US"/>
              <a:t>Excessive resource requirements</a:t>
            </a:r>
            <a:endParaRPr/>
          </a:p>
          <a:p>
            <a:pPr indent="-171450" lvl="1" marL="400050" rtl="0" algn="l">
              <a:lnSpc>
                <a:spcPct val="95000"/>
              </a:lnSpc>
              <a:spcBef>
                <a:spcPts val="600"/>
              </a:spcBef>
              <a:spcAft>
                <a:spcPts val="0"/>
              </a:spcAft>
              <a:buSzPts val="1800"/>
              <a:buChar char="•"/>
            </a:pPr>
            <a:r>
              <a:rPr lang="en-US"/>
              <a:t>Produce inconsistent results</a:t>
            </a:r>
            <a:endParaRPr/>
          </a:p>
          <a:p>
            <a:pPr indent="-171450" lvl="1" marL="400050" rtl="0" algn="l">
              <a:lnSpc>
                <a:spcPct val="95000"/>
              </a:lnSpc>
              <a:spcBef>
                <a:spcPts val="600"/>
              </a:spcBef>
              <a:spcAft>
                <a:spcPts val="0"/>
              </a:spcAft>
              <a:buSzPts val="1800"/>
              <a:buChar char="•"/>
            </a:pPr>
            <a:r>
              <a:rPr lang="en-US"/>
              <a:t>Create tool dependencies</a:t>
            </a:r>
            <a:endParaRPr/>
          </a:p>
          <a:p>
            <a:pPr indent="-114300" lvl="2" marL="571500" rtl="0" algn="l">
              <a:lnSpc>
                <a:spcPct val="95000"/>
              </a:lnSpc>
              <a:spcBef>
                <a:spcPts val="360"/>
              </a:spcBef>
              <a:spcAft>
                <a:spcPts val="0"/>
              </a:spcAft>
              <a:buSzPts val="1800"/>
              <a:buChar char="•"/>
            </a:pPr>
            <a:r>
              <a:rPr lang="en-US"/>
              <a:t>Investigators’ may want to use only one tool</a:t>
            </a:r>
            <a:endParaRPr/>
          </a:p>
          <a:p>
            <a:pPr indent="-114300" lvl="2" marL="571500" rtl="0" algn="l">
              <a:lnSpc>
                <a:spcPct val="95000"/>
              </a:lnSpc>
              <a:spcBef>
                <a:spcPts val="360"/>
              </a:spcBef>
              <a:spcAft>
                <a:spcPts val="0"/>
              </a:spcAft>
              <a:buSzPts val="1800"/>
              <a:buChar char="•"/>
            </a:pPr>
            <a:r>
              <a:rPr lang="en-US"/>
              <a:t>Should be familiar with more than one type of tool</a:t>
            </a:r>
            <a:endParaRPr/>
          </a:p>
        </p:txBody>
      </p:sp>
      <p:sp>
        <p:nvSpPr>
          <p:cNvPr id="513" name="Google Shape;513;p56"/>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Other GUI Forensics Tools (2 of 2) </a:t>
            </a:r>
            <a:endParaRPr/>
          </a:p>
        </p:txBody>
      </p:sp>
      <p:sp>
        <p:nvSpPr>
          <p:cNvPr id="514" name="Google Shape;514;p56"/>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15" name="Google Shape;515;p56"/>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7"/>
          <p:cNvSpPr txBox="1"/>
          <p:nvPr>
            <p:ph idx="1" type="body"/>
          </p:nvPr>
        </p:nvSpPr>
        <p:spPr>
          <a:xfrm>
            <a:off x="857739" y="1600201"/>
            <a:ext cx="10160100" cy="28860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Technology changes rapidly</a:t>
            </a:r>
            <a:endParaRPr/>
          </a:p>
          <a:p>
            <a:pPr indent="-171450" lvl="0" marL="171450" rtl="0" algn="l">
              <a:lnSpc>
                <a:spcPct val="95000"/>
              </a:lnSpc>
              <a:spcBef>
                <a:spcPts val="1200"/>
              </a:spcBef>
              <a:spcAft>
                <a:spcPts val="0"/>
              </a:spcAft>
              <a:buSzPts val="2000"/>
              <a:buChar char="•"/>
            </a:pPr>
            <a:r>
              <a:rPr lang="en-US"/>
              <a:t>Hardware eventually fails</a:t>
            </a:r>
            <a:endParaRPr/>
          </a:p>
          <a:p>
            <a:pPr indent="-171450" lvl="1" marL="400050" rtl="0" algn="l">
              <a:lnSpc>
                <a:spcPct val="95000"/>
              </a:lnSpc>
              <a:spcBef>
                <a:spcPts val="600"/>
              </a:spcBef>
              <a:spcAft>
                <a:spcPts val="0"/>
              </a:spcAft>
              <a:buSzPts val="1800"/>
              <a:buChar char="•"/>
            </a:pPr>
            <a:r>
              <a:rPr lang="en-US"/>
              <a:t>Schedule equipment replacements periodically</a:t>
            </a:r>
            <a:endParaRPr/>
          </a:p>
          <a:p>
            <a:pPr indent="-171450" lvl="0" marL="171450" rtl="0" algn="l">
              <a:lnSpc>
                <a:spcPct val="95000"/>
              </a:lnSpc>
              <a:spcBef>
                <a:spcPts val="1200"/>
              </a:spcBef>
              <a:spcAft>
                <a:spcPts val="0"/>
              </a:spcAft>
              <a:buSzPts val="2000"/>
              <a:buChar char="•"/>
            </a:pPr>
            <a:r>
              <a:rPr lang="en-US"/>
              <a:t>When planning your budget consider:</a:t>
            </a:r>
            <a:endParaRPr/>
          </a:p>
          <a:p>
            <a:pPr indent="-171450" lvl="1" marL="400050" rtl="0" algn="l">
              <a:lnSpc>
                <a:spcPct val="95000"/>
              </a:lnSpc>
              <a:spcBef>
                <a:spcPts val="600"/>
              </a:spcBef>
              <a:spcAft>
                <a:spcPts val="0"/>
              </a:spcAft>
              <a:buSzPts val="1800"/>
              <a:buChar char="•"/>
            </a:pPr>
            <a:r>
              <a:rPr lang="en-US"/>
              <a:t>Amount of time you expect the forensic workstation to be running</a:t>
            </a:r>
            <a:endParaRPr/>
          </a:p>
          <a:p>
            <a:pPr indent="-171450" lvl="1" marL="400050" rtl="0" algn="l">
              <a:lnSpc>
                <a:spcPct val="95000"/>
              </a:lnSpc>
              <a:spcBef>
                <a:spcPts val="600"/>
              </a:spcBef>
              <a:spcAft>
                <a:spcPts val="0"/>
              </a:spcAft>
              <a:buSzPts val="1800"/>
              <a:buChar char="•"/>
            </a:pPr>
            <a:r>
              <a:rPr lang="en-US"/>
              <a:t>Failures</a:t>
            </a:r>
            <a:endParaRPr/>
          </a:p>
          <a:p>
            <a:pPr indent="-171450" lvl="1" marL="400050" rtl="0" algn="l">
              <a:lnSpc>
                <a:spcPct val="95000"/>
              </a:lnSpc>
              <a:spcBef>
                <a:spcPts val="600"/>
              </a:spcBef>
              <a:spcAft>
                <a:spcPts val="0"/>
              </a:spcAft>
              <a:buSzPts val="1800"/>
              <a:buChar char="•"/>
            </a:pPr>
            <a:r>
              <a:rPr lang="en-US"/>
              <a:t>Consultant and vendor fees</a:t>
            </a:r>
            <a:endParaRPr/>
          </a:p>
          <a:p>
            <a:pPr indent="-171450" lvl="1" marL="400050" rtl="0" algn="l">
              <a:lnSpc>
                <a:spcPct val="95000"/>
              </a:lnSpc>
              <a:spcBef>
                <a:spcPts val="600"/>
              </a:spcBef>
              <a:spcAft>
                <a:spcPts val="0"/>
              </a:spcAft>
              <a:buSzPts val="1800"/>
              <a:buChar char="•"/>
            </a:pPr>
            <a:r>
              <a:rPr lang="en-US"/>
              <a:t>Anticipate equipment replacement</a:t>
            </a:r>
            <a:endParaRPr/>
          </a:p>
        </p:txBody>
      </p:sp>
      <p:sp>
        <p:nvSpPr>
          <p:cNvPr id="521" name="Google Shape;521;p57"/>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Digital Forensics Hardware Tools</a:t>
            </a:r>
            <a:endParaRPr/>
          </a:p>
        </p:txBody>
      </p:sp>
      <p:sp>
        <p:nvSpPr>
          <p:cNvPr id="522" name="Google Shape;522;p57"/>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23" name="Google Shape;523;p57"/>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8"/>
          <p:cNvSpPr txBox="1"/>
          <p:nvPr>
            <p:ph idx="1" type="body"/>
          </p:nvPr>
        </p:nvSpPr>
        <p:spPr>
          <a:xfrm>
            <a:off x="857739" y="1600201"/>
            <a:ext cx="10160100" cy="2444400"/>
          </a:xfrm>
          <a:prstGeom prst="rect">
            <a:avLst/>
          </a:prstGeom>
          <a:noFill/>
          <a:ln>
            <a:noFill/>
          </a:ln>
        </p:spPr>
        <p:txBody>
          <a:bodyPr anchorCtr="0" anchor="t" bIns="0" lIns="0" spcFirstLastPara="1" rIns="0" wrap="square" tIns="0">
            <a:spAutoFit/>
          </a:bodyPr>
          <a:lstStyle/>
          <a:p>
            <a:pPr indent="-171450" lvl="0" marL="171450" rtl="0" algn="l">
              <a:lnSpc>
                <a:spcPct val="90000"/>
              </a:lnSpc>
              <a:spcBef>
                <a:spcPts val="0"/>
              </a:spcBef>
              <a:spcAft>
                <a:spcPts val="0"/>
              </a:spcAft>
              <a:buSzPts val="2000"/>
              <a:buChar char="•"/>
            </a:pPr>
            <a:r>
              <a:rPr lang="en-US"/>
              <a:t>Carefully consider what you need</a:t>
            </a:r>
            <a:endParaRPr/>
          </a:p>
          <a:p>
            <a:pPr indent="-171450" lvl="0" marL="171450" rtl="0" algn="l">
              <a:lnSpc>
                <a:spcPct val="90000"/>
              </a:lnSpc>
              <a:spcBef>
                <a:spcPts val="1200"/>
              </a:spcBef>
              <a:spcAft>
                <a:spcPts val="0"/>
              </a:spcAft>
              <a:buSzPts val="2000"/>
              <a:buChar char="•"/>
            </a:pPr>
            <a:r>
              <a:rPr lang="en-US"/>
              <a:t>Categories</a:t>
            </a:r>
            <a:endParaRPr/>
          </a:p>
          <a:p>
            <a:pPr indent="-171450" lvl="1" marL="400050" rtl="0" algn="l">
              <a:lnSpc>
                <a:spcPct val="90000"/>
              </a:lnSpc>
              <a:spcBef>
                <a:spcPts val="600"/>
              </a:spcBef>
              <a:spcAft>
                <a:spcPts val="0"/>
              </a:spcAft>
              <a:buSzPts val="1800"/>
              <a:buChar char="•"/>
            </a:pPr>
            <a:r>
              <a:rPr lang="en-US"/>
              <a:t>Stationary workstation</a:t>
            </a:r>
            <a:endParaRPr/>
          </a:p>
          <a:p>
            <a:pPr indent="-171450" lvl="1" marL="400050" rtl="0" algn="l">
              <a:lnSpc>
                <a:spcPct val="90000"/>
              </a:lnSpc>
              <a:spcBef>
                <a:spcPts val="600"/>
              </a:spcBef>
              <a:spcAft>
                <a:spcPts val="0"/>
              </a:spcAft>
              <a:buSzPts val="1800"/>
              <a:buChar char="•"/>
            </a:pPr>
            <a:r>
              <a:rPr lang="en-US"/>
              <a:t>Portable workstation</a:t>
            </a:r>
            <a:endParaRPr/>
          </a:p>
          <a:p>
            <a:pPr indent="-171450" lvl="1" marL="400050" rtl="0" algn="l">
              <a:lnSpc>
                <a:spcPct val="90000"/>
              </a:lnSpc>
              <a:spcBef>
                <a:spcPts val="600"/>
              </a:spcBef>
              <a:spcAft>
                <a:spcPts val="0"/>
              </a:spcAft>
              <a:buSzPts val="1800"/>
              <a:buChar char="•"/>
            </a:pPr>
            <a:r>
              <a:rPr lang="en-US"/>
              <a:t>Lightweight workstation</a:t>
            </a:r>
            <a:endParaRPr/>
          </a:p>
          <a:p>
            <a:pPr indent="-171450" lvl="0" marL="171450" rtl="0" algn="l">
              <a:lnSpc>
                <a:spcPct val="90000"/>
              </a:lnSpc>
              <a:spcBef>
                <a:spcPts val="1200"/>
              </a:spcBef>
              <a:spcAft>
                <a:spcPts val="0"/>
              </a:spcAft>
              <a:buSzPts val="2000"/>
              <a:buChar char="•"/>
            </a:pPr>
            <a:r>
              <a:rPr lang="en-US"/>
              <a:t>Balance what you need and what your system can handle</a:t>
            </a:r>
            <a:endParaRPr/>
          </a:p>
          <a:p>
            <a:pPr indent="-171450" lvl="1" marL="400050" rtl="0" algn="l">
              <a:lnSpc>
                <a:spcPct val="90000"/>
              </a:lnSpc>
              <a:spcBef>
                <a:spcPts val="600"/>
              </a:spcBef>
              <a:spcAft>
                <a:spcPts val="0"/>
              </a:spcAft>
              <a:buSzPts val="1800"/>
              <a:buChar char="•"/>
            </a:pPr>
            <a:r>
              <a:rPr lang="en-US"/>
              <a:t>Remember that RAM and storage need updating as technology advances</a:t>
            </a:r>
            <a:endParaRPr/>
          </a:p>
        </p:txBody>
      </p:sp>
      <p:sp>
        <p:nvSpPr>
          <p:cNvPr id="529" name="Google Shape;529;p58"/>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Forensic Workstations (1 of 4)</a:t>
            </a:r>
            <a:endParaRPr/>
          </a:p>
        </p:txBody>
      </p:sp>
      <p:sp>
        <p:nvSpPr>
          <p:cNvPr id="530" name="Google Shape;530;p58"/>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31" name="Google Shape;531;p58"/>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9"/>
          <p:cNvSpPr txBox="1"/>
          <p:nvPr>
            <p:ph idx="1" type="body"/>
          </p:nvPr>
        </p:nvSpPr>
        <p:spPr>
          <a:xfrm>
            <a:off x="857739" y="1600201"/>
            <a:ext cx="10160100" cy="2118000"/>
          </a:xfrm>
          <a:prstGeom prst="rect">
            <a:avLst/>
          </a:prstGeom>
          <a:noFill/>
          <a:ln>
            <a:noFill/>
          </a:ln>
        </p:spPr>
        <p:txBody>
          <a:bodyPr anchorCtr="0" anchor="t" bIns="0" lIns="0" spcFirstLastPara="1" rIns="0" wrap="square" tIns="0">
            <a:spAutoFit/>
          </a:bodyPr>
          <a:lstStyle/>
          <a:p>
            <a:pPr indent="-171450" lvl="0" marL="171450" rtl="0" algn="l">
              <a:lnSpc>
                <a:spcPct val="90000"/>
              </a:lnSpc>
              <a:spcBef>
                <a:spcPts val="0"/>
              </a:spcBef>
              <a:spcAft>
                <a:spcPts val="0"/>
              </a:spcAft>
              <a:buSzPts val="2000"/>
              <a:buChar char="•"/>
            </a:pPr>
            <a:r>
              <a:rPr lang="en-US"/>
              <a:t>Police agency labs</a:t>
            </a:r>
            <a:endParaRPr/>
          </a:p>
          <a:p>
            <a:pPr indent="-171450" lvl="1" marL="400050" rtl="0" algn="l">
              <a:lnSpc>
                <a:spcPct val="90000"/>
              </a:lnSpc>
              <a:spcBef>
                <a:spcPts val="600"/>
              </a:spcBef>
              <a:spcAft>
                <a:spcPts val="0"/>
              </a:spcAft>
              <a:buSzPts val="1800"/>
              <a:buChar char="•"/>
            </a:pPr>
            <a:r>
              <a:rPr lang="en-US"/>
              <a:t>Need many options</a:t>
            </a:r>
            <a:endParaRPr/>
          </a:p>
          <a:p>
            <a:pPr indent="-171450" lvl="1" marL="400050" rtl="0" algn="l">
              <a:lnSpc>
                <a:spcPct val="90000"/>
              </a:lnSpc>
              <a:spcBef>
                <a:spcPts val="600"/>
              </a:spcBef>
              <a:spcAft>
                <a:spcPts val="0"/>
              </a:spcAft>
              <a:buSzPts val="1800"/>
              <a:buChar char="•"/>
            </a:pPr>
            <a:r>
              <a:rPr lang="en-US"/>
              <a:t>Use several PC configurations</a:t>
            </a:r>
            <a:endParaRPr/>
          </a:p>
          <a:p>
            <a:pPr indent="-171450" lvl="0" marL="171450" rtl="0" algn="l">
              <a:lnSpc>
                <a:spcPct val="90000"/>
              </a:lnSpc>
              <a:spcBef>
                <a:spcPts val="1200"/>
              </a:spcBef>
              <a:spcAft>
                <a:spcPts val="0"/>
              </a:spcAft>
              <a:buSzPts val="2000"/>
              <a:buChar char="•"/>
            </a:pPr>
            <a:r>
              <a:rPr lang="en-US"/>
              <a:t>Keep a hardware library in addition to your software library</a:t>
            </a:r>
            <a:endParaRPr/>
          </a:p>
          <a:p>
            <a:pPr indent="-171450" lvl="0" marL="171450" rtl="0" algn="l">
              <a:lnSpc>
                <a:spcPct val="90000"/>
              </a:lnSpc>
              <a:spcBef>
                <a:spcPts val="1200"/>
              </a:spcBef>
              <a:spcAft>
                <a:spcPts val="0"/>
              </a:spcAft>
              <a:buSzPts val="2000"/>
              <a:buChar char="•"/>
            </a:pPr>
            <a:r>
              <a:rPr lang="en-US"/>
              <a:t>Private corporation labs</a:t>
            </a:r>
            <a:endParaRPr/>
          </a:p>
          <a:p>
            <a:pPr indent="-171450" lvl="1" marL="400050" rtl="0" algn="l">
              <a:lnSpc>
                <a:spcPct val="90000"/>
              </a:lnSpc>
              <a:spcBef>
                <a:spcPts val="600"/>
              </a:spcBef>
              <a:spcAft>
                <a:spcPts val="0"/>
              </a:spcAft>
              <a:buSzPts val="1800"/>
              <a:buChar char="•"/>
            </a:pPr>
            <a:r>
              <a:rPr lang="en-US"/>
              <a:t>Handle only system types used in the organization</a:t>
            </a:r>
            <a:endParaRPr/>
          </a:p>
        </p:txBody>
      </p:sp>
      <p:sp>
        <p:nvSpPr>
          <p:cNvPr id="537" name="Google Shape;537;p59"/>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Forensic Workstations (2 of 4)</a:t>
            </a:r>
            <a:endParaRPr/>
          </a:p>
        </p:txBody>
      </p:sp>
      <p:sp>
        <p:nvSpPr>
          <p:cNvPr id="538" name="Google Shape;538;p59"/>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39" name="Google Shape;539;p59"/>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0"/>
          <p:cNvSpPr txBox="1"/>
          <p:nvPr>
            <p:ph idx="1" type="body"/>
          </p:nvPr>
        </p:nvSpPr>
        <p:spPr>
          <a:xfrm>
            <a:off x="857739" y="1600201"/>
            <a:ext cx="10160100" cy="29922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Building a forensic workstation is not as difficult as it sounds</a:t>
            </a:r>
            <a:endParaRPr/>
          </a:p>
          <a:p>
            <a:pPr indent="-171450" lvl="0" marL="171450" rtl="0" algn="l">
              <a:lnSpc>
                <a:spcPct val="95000"/>
              </a:lnSpc>
              <a:spcBef>
                <a:spcPts val="1200"/>
              </a:spcBef>
              <a:spcAft>
                <a:spcPts val="0"/>
              </a:spcAft>
              <a:buSzPts val="2000"/>
              <a:buChar char="•"/>
            </a:pPr>
            <a:r>
              <a:rPr lang="en-US"/>
              <a:t>Advantages</a:t>
            </a:r>
            <a:endParaRPr/>
          </a:p>
          <a:p>
            <a:pPr indent="-171450" lvl="1" marL="400050" rtl="0" algn="l">
              <a:lnSpc>
                <a:spcPct val="95000"/>
              </a:lnSpc>
              <a:spcBef>
                <a:spcPts val="600"/>
              </a:spcBef>
              <a:spcAft>
                <a:spcPts val="0"/>
              </a:spcAft>
              <a:buSzPts val="1800"/>
              <a:buChar char="•"/>
            </a:pPr>
            <a:r>
              <a:rPr lang="en-US"/>
              <a:t>Customized to your needs</a:t>
            </a:r>
            <a:endParaRPr/>
          </a:p>
          <a:p>
            <a:pPr indent="-171450" lvl="1" marL="400050" rtl="0" algn="l">
              <a:lnSpc>
                <a:spcPct val="95000"/>
              </a:lnSpc>
              <a:spcBef>
                <a:spcPts val="600"/>
              </a:spcBef>
              <a:spcAft>
                <a:spcPts val="0"/>
              </a:spcAft>
              <a:buSzPts val="1800"/>
              <a:buChar char="•"/>
            </a:pPr>
            <a:r>
              <a:rPr lang="en-US"/>
              <a:t>Save money</a:t>
            </a:r>
            <a:endParaRPr/>
          </a:p>
          <a:p>
            <a:pPr indent="-171450" lvl="0" marL="171450" rtl="0" algn="l">
              <a:lnSpc>
                <a:spcPct val="95000"/>
              </a:lnSpc>
              <a:spcBef>
                <a:spcPts val="1200"/>
              </a:spcBef>
              <a:spcAft>
                <a:spcPts val="0"/>
              </a:spcAft>
              <a:buSzPts val="2000"/>
              <a:buChar char="•"/>
            </a:pPr>
            <a:r>
              <a:rPr lang="en-US"/>
              <a:t>Disadvantages</a:t>
            </a:r>
            <a:endParaRPr/>
          </a:p>
          <a:p>
            <a:pPr indent="-171450" lvl="1" marL="400050" rtl="0" algn="l">
              <a:lnSpc>
                <a:spcPct val="95000"/>
              </a:lnSpc>
              <a:spcBef>
                <a:spcPts val="600"/>
              </a:spcBef>
              <a:spcAft>
                <a:spcPts val="0"/>
              </a:spcAft>
              <a:buSzPts val="1800"/>
              <a:buChar char="•"/>
            </a:pPr>
            <a:r>
              <a:rPr lang="en-US"/>
              <a:t>Hard to find support for problems</a:t>
            </a:r>
            <a:endParaRPr/>
          </a:p>
          <a:p>
            <a:pPr indent="-171450" lvl="1" marL="400050" rtl="0" algn="l">
              <a:lnSpc>
                <a:spcPct val="95000"/>
              </a:lnSpc>
              <a:spcBef>
                <a:spcPts val="600"/>
              </a:spcBef>
              <a:spcAft>
                <a:spcPts val="0"/>
              </a:spcAft>
              <a:buSzPts val="1800"/>
              <a:buChar char="•"/>
            </a:pPr>
            <a:r>
              <a:rPr lang="en-US"/>
              <a:t>Can become expensive if careless</a:t>
            </a:r>
            <a:endParaRPr/>
          </a:p>
          <a:p>
            <a:pPr indent="-171450" lvl="0" marL="171450" rtl="0" algn="l">
              <a:lnSpc>
                <a:spcPct val="95000"/>
              </a:lnSpc>
              <a:spcBef>
                <a:spcPts val="1200"/>
              </a:spcBef>
              <a:spcAft>
                <a:spcPts val="0"/>
              </a:spcAft>
              <a:buSzPts val="2000"/>
              <a:buChar char="•"/>
            </a:pPr>
            <a:r>
              <a:rPr lang="en-US"/>
              <a:t>Also need to identify what you intend to analyze</a:t>
            </a:r>
            <a:endParaRPr/>
          </a:p>
        </p:txBody>
      </p:sp>
      <p:sp>
        <p:nvSpPr>
          <p:cNvPr id="545" name="Google Shape;545;p60"/>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Forensic Workstations (3 of 4) </a:t>
            </a:r>
            <a:endParaRPr/>
          </a:p>
        </p:txBody>
      </p:sp>
      <p:sp>
        <p:nvSpPr>
          <p:cNvPr id="546" name="Google Shape;546;p60"/>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47" name="Google Shape;547;p60"/>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1"/>
          <p:cNvSpPr txBox="1"/>
          <p:nvPr>
            <p:ph idx="1" type="body"/>
          </p:nvPr>
        </p:nvSpPr>
        <p:spPr>
          <a:xfrm>
            <a:off x="857739" y="1600201"/>
            <a:ext cx="10160100" cy="23118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Some vendors offer workstations designed for digital forensics</a:t>
            </a:r>
            <a:endParaRPr/>
          </a:p>
          <a:p>
            <a:pPr indent="-171450" lvl="0" marL="171450" rtl="0" algn="l">
              <a:lnSpc>
                <a:spcPct val="95000"/>
              </a:lnSpc>
              <a:spcBef>
                <a:spcPts val="1200"/>
              </a:spcBef>
              <a:spcAft>
                <a:spcPts val="0"/>
              </a:spcAft>
              <a:buSzPts val="2000"/>
              <a:buChar char="•"/>
            </a:pPr>
            <a:r>
              <a:rPr lang="en-US"/>
              <a:t>Examples</a:t>
            </a:r>
            <a:endParaRPr/>
          </a:p>
          <a:p>
            <a:pPr indent="-171450" lvl="1" marL="400050" rtl="0" algn="l">
              <a:lnSpc>
                <a:spcPct val="95000"/>
              </a:lnSpc>
              <a:spcBef>
                <a:spcPts val="600"/>
              </a:spcBef>
              <a:spcAft>
                <a:spcPts val="0"/>
              </a:spcAft>
              <a:buSzPts val="1800"/>
              <a:buChar char="•"/>
            </a:pPr>
            <a:r>
              <a:rPr lang="en-US"/>
              <a:t>F.R.E.D. unit from Digital Intelligence</a:t>
            </a:r>
            <a:endParaRPr/>
          </a:p>
          <a:p>
            <a:pPr indent="-171450" lvl="1" marL="400050" rtl="0" algn="l">
              <a:lnSpc>
                <a:spcPct val="95000"/>
              </a:lnSpc>
              <a:spcBef>
                <a:spcPts val="600"/>
              </a:spcBef>
              <a:spcAft>
                <a:spcPts val="0"/>
              </a:spcAft>
              <a:buSzPts val="1800"/>
              <a:buChar char="•"/>
            </a:pPr>
            <a:r>
              <a:rPr lang="en-US"/>
              <a:t>Hardware mounts from ForensicPC</a:t>
            </a:r>
            <a:endParaRPr/>
          </a:p>
          <a:p>
            <a:pPr indent="-171450" lvl="0" marL="171450" rtl="0" algn="l">
              <a:lnSpc>
                <a:spcPct val="95000"/>
              </a:lnSpc>
              <a:spcBef>
                <a:spcPts val="1200"/>
              </a:spcBef>
              <a:spcAft>
                <a:spcPts val="0"/>
              </a:spcAft>
              <a:buSzPts val="2000"/>
              <a:buChar char="•"/>
            </a:pPr>
            <a:r>
              <a:rPr lang="en-US"/>
              <a:t>Having vendor support can save you time and frustration when you have problems</a:t>
            </a:r>
            <a:endParaRPr/>
          </a:p>
          <a:p>
            <a:pPr indent="-171450" lvl="0" marL="171450" rtl="0" algn="l">
              <a:lnSpc>
                <a:spcPct val="95000"/>
              </a:lnSpc>
              <a:spcBef>
                <a:spcPts val="1200"/>
              </a:spcBef>
              <a:spcAft>
                <a:spcPts val="0"/>
              </a:spcAft>
              <a:buSzPts val="2000"/>
              <a:buChar char="•"/>
            </a:pPr>
            <a:r>
              <a:rPr lang="en-US"/>
              <a:t>Can mix and match components to get the capabilities you need for your forensic workstation</a:t>
            </a:r>
            <a:endParaRPr/>
          </a:p>
        </p:txBody>
      </p:sp>
      <p:sp>
        <p:nvSpPr>
          <p:cNvPr id="553" name="Google Shape;553;p61"/>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Forensic Workstations (4 of 4)</a:t>
            </a:r>
            <a:endParaRPr/>
          </a:p>
        </p:txBody>
      </p:sp>
      <p:sp>
        <p:nvSpPr>
          <p:cNvPr id="554" name="Google Shape;554;p61"/>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55" name="Google Shape;555;p61"/>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2"/>
          <p:cNvSpPr txBox="1"/>
          <p:nvPr>
            <p:ph idx="1" type="body"/>
          </p:nvPr>
        </p:nvSpPr>
        <p:spPr>
          <a:xfrm>
            <a:off x="857739" y="1600201"/>
            <a:ext cx="10160100" cy="2770500"/>
          </a:xfrm>
          <a:prstGeom prst="rect">
            <a:avLst/>
          </a:prstGeom>
          <a:noFill/>
          <a:ln>
            <a:noFill/>
          </a:ln>
        </p:spPr>
        <p:txBody>
          <a:bodyPr anchorCtr="0" anchor="t" bIns="0" lIns="0" spcFirstLastPara="1" rIns="0" wrap="square" tIns="0">
            <a:spAutoFit/>
          </a:bodyPr>
          <a:lstStyle/>
          <a:p>
            <a:pPr indent="-171450" lvl="0" marL="171450" rtl="0" algn="l">
              <a:lnSpc>
                <a:spcPct val="90000"/>
              </a:lnSpc>
              <a:spcBef>
                <a:spcPts val="0"/>
              </a:spcBef>
              <a:spcAft>
                <a:spcPts val="0"/>
              </a:spcAft>
              <a:buSzPts val="2000"/>
              <a:buChar char="•"/>
            </a:pPr>
            <a:r>
              <a:rPr b="1" lang="en-US"/>
              <a:t>Write-blocker</a:t>
            </a:r>
            <a:endParaRPr/>
          </a:p>
          <a:p>
            <a:pPr indent="-171450" lvl="1" marL="400050" rtl="0" algn="l">
              <a:lnSpc>
                <a:spcPct val="90000"/>
              </a:lnSpc>
              <a:spcBef>
                <a:spcPts val="600"/>
              </a:spcBef>
              <a:spcAft>
                <a:spcPts val="0"/>
              </a:spcAft>
              <a:buSzPts val="1800"/>
              <a:buChar char="•"/>
            </a:pPr>
            <a:r>
              <a:rPr lang="en-US"/>
              <a:t>Prevents data writes to a hard disk</a:t>
            </a:r>
            <a:endParaRPr/>
          </a:p>
          <a:p>
            <a:pPr indent="-171450" lvl="0" marL="171450" rtl="0" algn="l">
              <a:lnSpc>
                <a:spcPct val="90000"/>
              </a:lnSpc>
              <a:spcBef>
                <a:spcPts val="1200"/>
              </a:spcBef>
              <a:spcAft>
                <a:spcPts val="0"/>
              </a:spcAft>
              <a:buSzPts val="2000"/>
              <a:buChar char="•"/>
            </a:pPr>
            <a:r>
              <a:rPr lang="en-US"/>
              <a:t>Software-enabled blockers</a:t>
            </a:r>
            <a:endParaRPr/>
          </a:p>
          <a:p>
            <a:pPr indent="-171450" lvl="1" marL="400050" rtl="0" algn="l">
              <a:lnSpc>
                <a:spcPct val="90000"/>
              </a:lnSpc>
              <a:spcBef>
                <a:spcPts val="600"/>
              </a:spcBef>
              <a:spcAft>
                <a:spcPts val="0"/>
              </a:spcAft>
              <a:buSzPts val="1800"/>
              <a:buChar char="•"/>
            </a:pPr>
            <a:r>
              <a:rPr lang="en-US"/>
              <a:t>Typically run in a shell mode (Windows CLI)</a:t>
            </a:r>
            <a:endParaRPr/>
          </a:p>
          <a:p>
            <a:pPr indent="-171450" lvl="1" marL="400050" rtl="0" algn="l">
              <a:lnSpc>
                <a:spcPct val="90000"/>
              </a:lnSpc>
              <a:spcBef>
                <a:spcPts val="600"/>
              </a:spcBef>
              <a:spcAft>
                <a:spcPts val="0"/>
              </a:spcAft>
              <a:buSzPts val="1800"/>
              <a:buChar char="•"/>
            </a:pPr>
            <a:r>
              <a:rPr lang="en-US"/>
              <a:t>Example: PDBlock from Digital Intelligence</a:t>
            </a:r>
            <a:endParaRPr/>
          </a:p>
          <a:p>
            <a:pPr indent="-171450" lvl="0" marL="171450" rtl="0" algn="l">
              <a:lnSpc>
                <a:spcPct val="90000"/>
              </a:lnSpc>
              <a:spcBef>
                <a:spcPts val="1200"/>
              </a:spcBef>
              <a:spcAft>
                <a:spcPts val="0"/>
              </a:spcAft>
              <a:buSzPts val="2000"/>
              <a:buChar char="•"/>
            </a:pPr>
            <a:r>
              <a:rPr lang="en-US"/>
              <a:t>Hardware options</a:t>
            </a:r>
            <a:endParaRPr/>
          </a:p>
          <a:p>
            <a:pPr indent="-171450" lvl="1" marL="400050" rtl="0" algn="l">
              <a:lnSpc>
                <a:spcPct val="90000"/>
              </a:lnSpc>
              <a:spcBef>
                <a:spcPts val="600"/>
              </a:spcBef>
              <a:spcAft>
                <a:spcPts val="0"/>
              </a:spcAft>
              <a:buSzPts val="1800"/>
              <a:buChar char="•"/>
            </a:pPr>
            <a:r>
              <a:rPr lang="en-US"/>
              <a:t>Ideal for GUI forensic tools</a:t>
            </a:r>
            <a:endParaRPr/>
          </a:p>
          <a:p>
            <a:pPr indent="-171450" lvl="1" marL="400050" rtl="0" algn="l">
              <a:lnSpc>
                <a:spcPct val="90000"/>
              </a:lnSpc>
              <a:spcBef>
                <a:spcPts val="600"/>
              </a:spcBef>
              <a:spcAft>
                <a:spcPts val="0"/>
              </a:spcAft>
              <a:buSzPts val="1800"/>
              <a:buChar char="•"/>
            </a:pPr>
            <a:r>
              <a:rPr lang="en-US"/>
              <a:t>Act as a bridge between the suspect drive and the forensic workstation</a:t>
            </a:r>
            <a:endParaRPr/>
          </a:p>
        </p:txBody>
      </p:sp>
      <p:sp>
        <p:nvSpPr>
          <p:cNvPr id="561" name="Google Shape;561;p62"/>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a Write-Blocker (1 of 2)</a:t>
            </a:r>
            <a:endParaRPr/>
          </a:p>
        </p:txBody>
      </p:sp>
      <p:sp>
        <p:nvSpPr>
          <p:cNvPr id="562" name="Google Shape;562;p62"/>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63" name="Google Shape;563;p62"/>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3"/>
          <p:cNvSpPr txBox="1"/>
          <p:nvPr>
            <p:ph idx="1" type="body"/>
          </p:nvPr>
        </p:nvSpPr>
        <p:spPr>
          <a:xfrm>
            <a:off x="857739" y="1600201"/>
            <a:ext cx="10160100" cy="25458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You can navigate to the blocked drive with any application</a:t>
            </a:r>
            <a:endParaRPr/>
          </a:p>
          <a:p>
            <a:pPr indent="-171450" lvl="0" marL="171450" rtl="0" algn="l">
              <a:lnSpc>
                <a:spcPct val="95000"/>
              </a:lnSpc>
              <a:spcBef>
                <a:spcPts val="1200"/>
              </a:spcBef>
              <a:spcAft>
                <a:spcPts val="0"/>
              </a:spcAft>
              <a:buSzPts val="2000"/>
              <a:buChar char="•"/>
            </a:pPr>
            <a:r>
              <a:rPr lang="en-US"/>
              <a:t>Discards the written data</a:t>
            </a:r>
            <a:endParaRPr/>
          </a:p>
          <a:p>
            <a:pPr indent="-171450" lvl="1" marL="400050" rtl="0" algn="l">
              <a:lnSpc>
                <a:spcPct val="95000"/>
              </a:lnSpc>
              <a:spcBef>
                <a:spcPts val="600"/>
              </a:spcBef>
              <a:spcAft>
                <a:spcPts val="0"/>
              </a:spcAft>
              <a:buSzPts val="1800"/>
              <a:buChar char="•"/>
            </a:pPr>
            <a:r>
              <a:rPr lang="en-US"/>
              <a:t>For the OS the data copy is successful</a:t>
            </a:r>
            <a:endParaRPr/>
          </a:p>
          <a:p>
            <a:pPr indent="-171450" lvl="0" marL="171450" rtl="0" algn="l">
              <a:lnSpc>
                <a:spcPct val="95000"/>
              </a:lnSpc>
              <a:spcBef>
                <a:spcPts val="1200"/>
              </a:spcBef>
              <a:spcAft>
                <a:spcPts val="0"/>
              </a:spcAft>
              <a:buSzPts val="2000"/>
              <a:buChar char="•"/>
            </a:pPr>
            <a:r>
              <a:rPr lang="en-US"/>
              <a:t>Connecting technologies</a:t>
            </a:r>
            <a:endParaRPr/>
          </a:p>
          <a:p>
            <a:pPr indent="-171450" lvl="1" marL="400050" rtl="0" algn="l">
              <a:lnSpc>
                <a:spcPct val="95000"/>
              </a:lnSpc>
              <a:spcBef>
                <a:spcPts val="600"/>
              </a:spcBef>
              <a:spcAft>
                <a:spcPts val="0"/>
              </a:spcAft>
              <a:buSzPts val="1800"/>
              <a:buChar char="•"/>
            </a:pPr>
            <a:r>
              <a:rPr lang="en-US"/>
              <a:t>FireWire</a:t>
            </a:r>
            <a:endParaRPr/>
          </a:p>
          <a:p>
            <a:pPr indent="-171450" lvl="1" marL="400050" rtl="0" algn="l">
              <a:lnSpc>
                <a:spcPct val="95000"/>
              </a:lnSpc>
              <a:spcBef>
                <a:spcPts val="600"/>
              </a:spcBef>
              <a:spcAft>
                <a:spcPts val="0"/>
              </a:spcAft>
              <a:buSzPts val="1800"/>
              <a:buChar char="•"/>
            </a:pPr>
            <a:r>
              <a:rPr lang="en-US"/>
              <a:t>USB 2.0 and 3.0</a:t>
            </a:r>
            <a:endParaRPr/>
          </a:p>
          <a:p>
            <a:pPr indent="-171450" lvl="1" marL="400050" rtl="0" algn="l">
              <a:lnSpc>
                <a:spcPct val="95000"/>
              </a:lnSpc>
              <a:spcBef>
                <a:spcPts val="600"/>
              </a:spcBef>
              <a:spcAft>
                <a:spcPts val="0"/>
              </a:spcAft>
              <a:buSzPts val="1800"/>
              <a:buChar char="•"/>
            </a:pPr>
            <a:r>
              <a:rPr lang="en-US"/>
              <a:t>SATA, PATA, and SCSI controllers</a:t>
            </a:r>
            <a:endParaRPr/>
          </a:p>
        </p:txBody>
      </p:sp>
      <p:sp>
        <p:nvSpPr>
          <p:cNvPr id="569" name="Google Shape;569;p63"/>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a Write-Blocker (2 of 2)</a:t>
            </a:r>
            <a:endParaRPr/>
          </a:p>
        </p:txBody>
      </p:sp>
      <p:sp>
        <p:nvSpPr>
          <p:cNvPr id="570" name="Google Shape;570;p63"/>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71" name="Google Shape;571;p63"/>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8"/>
          <p:cNvSpPr txBox="1"/>
          <p:nvPr>
            <p:ph idx="1" type="body"/>
          </p:nvPr>
        </p:nvSpPr>
        <p:spPr>
          <a:xfrm>
            <a:off x="857739" y="1600201"/>
            <a:ext cx="10160100" cy="23781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Hardware forensic tools</a:t>
            </a:r>
            <a:endParaRPr/>
          </a:p>
          <a:p>
            <a:pPr indent="-171450" lvl="1" marL="400050" rtl="0" algn="l">
              <a:lnSpc>
                <a:spcPct val="95000"/>
              </a:lnSpc>
              <a:spcBef>
                <a:spcPts val="600"/>
              </a:spcBef>
              <a:spcAft>
                <a:spcPts val="0"/>
              </a:spcAft>
              <a:buSzPts val="1800"/>
              <a:buChar char="•"/>
            </a:pPr>
            <a:r>
              <a:rPr lang="en-US"/>
              <a:t>Range from simple, single-purpose components to complete computer systems and servers</a:t>
            </a:r>
            <a:endParaRPr/>
          </a:p>
          <a:p>
            <a:pPr indent="-171450" lvl="0" marL="171450" rtl="0" algn="l">
              <a:lnSpc>
                <a:spcPct val="95000"/>
              </a:lnSpc>
              <a:spcBef>
                <a:spcPts val="1200"/>
              </a:spcBef>
              <a:spcAft>
                <a:spcPts val="0"/>
              </a:spcAft>
              <a:buSzPts val="2000"/>
              <a:buChar char="•"/>
            </a:pPr>
            <a:r>
              <a:rPr lang="en-US"/>
              <a:t>Software forensic tools</a:t>
            </a:r>
            <a:endParaRPr/>
          </a:p>
          <a:p>
            <a:pPr indent="-171450" lvl="1" marL="400050" rtl="0" algn="l">
              <a:lnSpc>
                <a:spcPct val="95000"/>
              </a:lnSpc>
              <a:spcBef>
                <a:spcPts val="600"/>
              </a:spcBef>
              <a:spcAft>
                <a:spcPts val="0"/>
              </a:spcAft>
              <a:buSzPts val="1800"/>
              <a:buChar char="•"/>
            </a:pPr>
            <a:r>
              <a:rPr lang="en-US"/>
              <a:t>Types</a:t>
            </a:r>
            <a:endParaRPr/>
          </a:p>
          <a:p>
            <a:pPr indent="-114300" lvl="2" marL="571500" rtl="0" algn="l">
              <a:lnSpc>
                <a:spcPct val="95000"/>
              </a:lnSpc>
              <a:spcBef>
                <a:spcPts val="360"/>
              </a:spcBef>
              <a:spcAft>
                <a:spcPts val="0"/>
              </a:spcAft>
              <a:buSzPts val="1800"/>
              <a:buChar char="•"/>
            </a:pPr>
            <a:r>
              <a:rPr lang="en-US"/>
              <a:t>Command-line applications</a:t>
            </a:r>
            <a:endParaRPr/>
          </a:p>
          <a:p>
            <a:pPr indent="-114300" lvl="2" marL="571500" rtl="0" algn="l">
              <a:lnSpc>
                <a:spcPct val="95000"/>
              </a:lnSpc>
              <a:spcBef>
                <a:spcPts val="360"/>
              </a:spcBef>
              <a:spcAft>
                <a:spcPts val="0"/>
              </a:spcAft>
              <a:buSzPts val="1800"/>
              <a:buChar char="•"/>
            </a:pPr>
            <a:r>
              <a:rPr lang="en-US"/>
              <a:t>GUI applications</a:t>
            </a:r>
            <a:endParaRPr/>
          </a:p>
          <a:p>
            <a:pPr indent="-171450" lvl="1" marL="400050" rtl="0" algn="l">
              <a:lnSpc>
                <a:spcPct val="95000"/>
              </a:lnSpc>
              <a:spcBef>
                <a:spcPts val="600"/>
              </a:spcBef>
              <a:spcAft>
                <a:spcPts val="0"/>
              </a:spcAft>
              <a:buSzPts val="1800"/>
              <a:buChar char="•"/>
            </a:pPr>
            <a:r>
              <a:rPr lang="en-US"/>
              <a:t>Commonly used to copy data from a suspect’s disk drive to an image file</a:t>
            </a:r>
            <a:endParaRPr/>
          </a:p>
        </p:txBody>
      </p:sp>
      <p:sp>
        <p:nvSpPr>
          <p:cNvPr id="289" name="Google Shape;289;p28"/>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Types of Digital Forensics Tools</a:t>
            </a:r>
            <a:endParaRPr/>
          </a:p>
        </p:txBody>
      </p:sp>
      <p:sp>
        <p:nvSpPr>
          <p:cNvPr id="290" name="Google Shape;290;p28"/>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291" name="Google Shape;291;p28"/>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4"/>
          <p:cNvSpPr txBox="1"/>
          <p:nvPr>
            <p:ph idx="1" type="body"/>
          </p:nvPr>
        </p:nvSpPr>
        <p:spPr>
          <a:xfrm>
            <a:off x="857739" y="1600201"/>
            <a:ext cx="10160100" cy="18657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Determine where data acquisitions will take place</a:t>
            </a:r>
            <a:endParaRPr/>
          </a:p>
          <a:p>
            <a:pPr indent="-171450" lvl="0" marL="171450" rtl="0" algn="l">
              <a:lnSpc>
                <a:spcPct val="95000"/>
              </a:lnSpc>
              <a:spcBef>
                <a:spcPts val="1200"/>
              </a:spcBef>
              <a:spcAft>
                <a:spcPts val="0"/>
              </a:spcAft>
              <a:buSzPts val="2000"/>
              <a:buChar char="•"/>
            </a:pPr>
            <a:r>
              <a:rPr lang="en-US"/>
              <a:t>With Firewire and USB write-blocking devices</a:t>
            </a:r>
            <a:endParaRPr/>
          </a:p>
          <a:p>
            <a:pPr indent="-171450" lvl="1" marL="400050" rtl="0" algn="l">
              <a:lnSpc>
                <a:spcPct val="95000"/>
              </a:lnSpc>
              <a:spcBef>
                <a:spcPts val="600"/>
              </a:spcBef>
              <a:spcAft>
                <a:spcPts val="0"/>
              </a:spcAft>
              <a:buSzPts val="1800"/>
              <a:buChar char="•"/>
            </a:pPr>
            <a:r>
              <a:rPr lang="en-US"/>
              <a:t>You can acquire data easily with Digital Intelligence FireChief and a laptop computer</a:t>
            </a:r>
            <a:endParaRPr/>
          </a:p>
          <a:p>
            <a:pPr indent="-171450" lvl="0" marL="171450" rtl="0" algn="l">
              <a:lnSpc>
                <a:spcPct val="95000"/>
              </a:lnSpc>
              <a:spcBef>
                <a:spcPts val="1200"/>
              </a:spcBef>
              <a:spcAft>
                <a:spcPts val="0"/>
              </a:spcAft>
              <a:buSzPts val="2000"/>
              <a:buChar char="•"/>
            </a:pPr>
            <a:r>
              <a:rPr lang="en-US"/>
              <a:t>If you want to reduce hardware to carry:</a:t>
            </a:r>
            <a:endParaRPr/>
          </a:p>
          <a:p>
            <a:pPr indent="-171450" lvl="1" marL="400050" rtl="0" algn="l">
              <a:lnSpc>
                <a:spcPct val="95000"/>
              </a:lnSpc>
              <a:spcBef>
                <a:spcPts val="600"/>
              </a:spcBef>
              <a:spcAft>
                <a:spcPts val="0"/>
              </a:spcAft>
              <a:buSzPts val="1800"/>
              <a:buChar char="•"/>
            </a:pPr>
            <a:r>
              <a:rPr lang="en-US"/>
              <a:t>WiebeTech Forensic DriveDock with its regular DriveDock FireWire bridge or the Logicube Talon</a:t>
            </a:r>
            <a:endParaRPr/>
          </a:p>
        </p:txBody>
      </p:sp>
      <p:sp>
        <p:nvSpPr>
          <p:cNvPr id="577" name="Google Shape;577;p64"/>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Recommendations for a Forensic Workstation (1 of 3)</a:t>
            </a:r>
            <a:endParaRPr/>
          </a:p>
        </p:txBody>
      </p:sp>
      <p:sp>
        <p:nvSpPr>
          <p:cNvPr id="578" name="Google Shape;578;p64"/>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79" name="Google Shape;579;p64"/>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65"/>
          <p:cNvSpPr txBox="1"/>
          <p:nvPr>
            <p:ph idx="1" type="body"/>
          </p:nvPr>
        </p:nvSpPr>
        <p:spPr>
          <a:xfrm>
            <a:off x="857739" y="1600201"/>
            <a:ext cx="10160100" cy="23334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Recommendations when choosing stationary or lightweight workstation:</a:t>
            </a:r>
            <a:endParaRPr/>
          </a:p>
          <a:p>
            <a:pPr indent="-171450" lvl="1" marL="400050" rtl="0" algn="l">
              <a:lnSpc>
                <a:spcPct val="95000"/>
              </a:lnSpc>
              <a:spcBef>
                <a:spcPts val="600"/>
              </a:spcBef>
              <a:spcAft>
                <a:spcPts val="0"/>
              </a:spcAft>
              <a:buSzPts val="1800"/>
              <a:buChar char="•"/>
            </a:pPr>
            <a:r>
              <a:rPr lang="en-US"/>
              <a:t>Full tower to allow for expansion devices</a:t>
            </a:r>
            <a:endParaRPr/>
          </a:p>
          <a:p>
            <a:pPr indent="-171450" lvl="1" marL="400050" rtl="0" algn="l">
              <a:lnSpc>
                <a:spcPct val="95000"/>
              </a:lnSpc>
              <a:spcBef>
                <a:spcPts val="600"/>
              </a:spcBef>
              <a:spcAft>
                <a:spcPts val="0"/>
              </a:spcAft>
              <a:buSzPts val="1800"/>
              <a:buChar char="•"/>
            </a:pPr>
            <a:r>
              <a:rPr lang="en-US"/>
              <a:t>As much memory and processor power as budget allows</a:t>
            </a:r>
            <a:endParaRPr/>
          </a:p>
          <a:p>
            <a:pPr indent="-171450" lvl="1" marL="400050" rtl="0" algn="l">
              <a:lnSpc>
                <a:spcPct val="95000"/>
              </a:lnSpc>
              <a:spcBef>
                <a:spcPts val="600"/>
              </a:spcBef>
              <a:spcAft>
                <a:spcPts val="0"/>
              </a:spcAft>
              <a:buSzPts val="1800"/>
              <a:buChar char="•"/>
            </a:pPr>
            <a:r>
              <a:rPr lang="en-US"/>
              <a:t>Different sizes of hard drives</a:t>
            </a:r>
            <a:endParaRPr/>
          </a:p>
          <a:p>
            <a:pPr indent="-171450" lvl="1" marL="400050" rtl="0" algn="l">
              <a:lnSpc>
                <a:spcPct val="95000"/>
              </a:lnSpc>
              <a:spcBef>
                <a:spcPts val="600"/>
              </a:spcBef>
              <a:spcAft>
                <a:spcPts val="0"/>
              </a:spcAft>
              <a:buSzPts val="1800"/>
              <a:buChar char="•"/>
            </a:pPr>
            <a:r>
              <a:rPr lang="en-US"/>
              <a:t>400-watt or better power supply with battery backup</a:t>
            </a:r>
            <a:endParaRPr/>
          </a:p>
          <a:p>
            <a:pPr indent="-171450" lvl="1" marL="400050" rtl="0" algn="l">
              <a:lnSpc>
                <a:spcPct val="95000"/>
              </a:lnSpc>
              <a:spcBef>
                <a:spcPts val="600"/>
              </a:spcBef>
              <a:spcAft>
                <a:spcPts val="0"/>
              </a:spcAft>
              <a:buSzPts val="1800"/>
              <a:buChar char="•"/>
            </a:pPr>
            <a:r>
              <a:rPr lang="en-US"/>
              <a:t>External FireWire and USB ports</a:t>
            </a:r>
            <a:endParaRPr/>
          </a:p>
          <a:p>
            <a:pPr indent="-171450" lvl="1" marL="400050" rtl="0" algn="l">
              <a:lnSpc>
                <a:spcPct val="95000"/>
              </a:lnSpc>
              <a:spcBef>
                <a:spcPts val="600"/>
              </a:spcBef>
              <a:spcAft>
                <a:spcPts val="0"/>
              </a:spcAft>
              <a:buSzPts val="1800"/>
              <a:buChar char="•"/>
            </a:pPr>
            <a:r>
              <a:rPr lang="en-US"/>
              <a:t>Assortment of drive adapter bridges</a:t>
            </a:r>
            <a:endParaRPr/>
          </a:p>
        </p:txBody>
      </p:sp>
      <p:sp>
        <p:nvSpPr>
          <p:cNvPr id="585" name="Google Shape;585;p65"/>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Recommendations for a Forensic Workstation (2 of 3)</a:t>
            </a:r>
            <a:endParaRPr/>
          </a:p>
        </p:txBody>
      </p:sp>
      <p:sp>
        <p:nvSpPr>
          <p:cNvPr id="586" name="Google Shape;586;p65"/>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87" name="Google Shape;587;p65"/>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6"/>
          <p:cNvSpPr txBox="1"/>
          <p:nvPr>
            <p:ph idx="1" type="body"/>
          </p:nvPr>
        </p:nvSpPr>
        <p:spPr>
          <a:xfrm>
            <a:off x="857739" y="1600201"/>
            <a:ext cx="10160100" cy="17595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Recommendations when choosing stationary or lightweight workstation (cont’d):</a:t>
            </a:r>
            <a:endParaRPr/>
          </a:p>
          <a:p>
            <a:pPr indent="-171450" lvl="1" marL="400050" rtl="0" algn="l">
              <a:lnSpc>
                <a:spcPct val="95000"/>
              </a:lnSpc>
              <a:spcBef>
                <a:spcPts val="600"/>
              </a:spcBef>
              <a:spcAft>
                <a:spcPts val="0"/>
              </a:spcAft>
              <a:buSzPts val="1800"/>
              <a:buChar char="•"/>
            </a:pPr>
            <a:r>
              <a:rPr lang="en-US"/>
              <a:t>Ergonomic keyboard and mouse</a:t>
            </a:r>
            <a:endParaRPr/>
          </a:p>
          <a:p>
            <a:pPr indent="-171450" lvl="1" marL="400050" rtl="0" algn="l">
              <a:lnSpc>
                <a:spcPct val="95000"/>
              </a:lnSpc>
              <a:spcBef>
                <a:spcPts val="600"/>
              </a:spcBef>
              <a:spcAft>
                <a:spcPts val="0"/>
              </a:spcAft>
              <a:buSzPts val="1800"/>
              <a:buChar char="•"/>
            </a:pPr>
            <a:r>
              <a:rPr lang="en-US"/>
              <a:t>A good video card with at least a 17-inch monitor</a:t>
            </a:r>
            <a:endParaRPr/>
          </a:p>
          <a:p>
            <a:pPr indent="-171450" lvl="1" marL="400050" rtl="0" algn="l">
              <a:lnSpc>
                <a:spcPct val="95000"/>
              </a:lnSpc>
              <a:spcBef>
                <a:spcPts val="600"/>
              </a:spcBef>
              <a:spcAft>
                <a:spcPts val="0"/>
              </a:spcAft>
              <a:buSzPts val="1800"/>
              <a:buChar char="•"/>
            </a:pPr>
            <a:r>
              <a:rPr lang="en-US"/>
              <a:t>High-end video card and dual monitors</a:t>
            </a:r>
            <a:endParaRPr/>
          </a:p>
          <a:p>
            <a:pPr indent="-171450" lvl="0" marL="171450" rtl="0" algn="l">
              <a:lnSpc>
                <a:spcPct val="95000"/>
              </a:lnSpc>
              <a:spcBef>
                <a:spcPts val="1200"/>
              </a:spcBef>
              <a:spcAft>
                <a:spcPts val="0"/>
              </a:spcAft>
              <a:buSzPts val="2000"/>
              <a:buChar char="•"/>
            </a:pPr>
            <a:r>
              <a:rPr lang="en-US"/>
              <a:t>If you have a limited budget, one option for outfitting your lab is to use high-end game PCs</a:t>
            </a:r>
            <a:endParaRPr/>
          </a:p>
        </p:txBody>
      </p:sp>
      <p:sp>
        <p:nvSpPr>
          <p:cNvPr id="593" name="Google Shape;593;p66"/>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Recommendations for a Forensic Workstation (3 of 3)</a:t>
            </a:r>
            <a:endParaRPr/>
          </a:p>
        </p:txBody>
      </p:sp>
      <p:sp>
        <p:nvSpPr>
          <p:cNvPr id="594" name="Google Shape;594;p66"/>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95" name="Google Shape;595;p66"/>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67"/>
          <p:cNvSpPr txBox="1"/>
          <p:nvPr>
            <p:ph idx="1" type="body"/>
          </p:nvPr>
        </p:nvSpPr>
        <p:spPr>
          <a:xfrm>
            <a:off x="857739" y="1600201"/>
            <a:ext cx="10160100" cy="7389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It is important to make sure the evidence you recover and analyze can be admitted in court</a:t>
            </a:r>
            <a:endParaRPr/>
          </a:p>
          <a:p>
            <a:pPr indent="-171450" lvl="0" marL="171450" rtl="0" algn="l">
              <a:lnSpc>
                <a:spcPct val="95000"/>
              </a:lnSpc>
              <a:spcBef>
                <a:spcPts val="1200"/>
              </a:spcBef>
              <a:spcAft>
                <a:spcPts val="0"/>
              </a:spcAft>
              <a:buSzPts val="2000"/>
              <a:buChar char="•"/>
            </a:pPr>
            <a:r>
              <a:rPr lang="en-US"/>
              <a:t>You must test and validate your software to prevent damaging the evidence</a:t>
            </a:r>
            <a:endParaRPr/>
          </a:p>
        </p:txBody>
      </p:sp>
      <p:sp>
        <p:nvSpPr>
          <p:cNvPr id="601" name="Google Shape;601;p67"/>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Validating and Testing Forensic Software</a:t>
            </a:r>
            <a:endParaRPr/>
          </a:p>
        </p:txBody>
      </p:sp>
      <p:sp>
        <p:nvSpPr>
          <p:cNvPr id="602" name="Google Shape;602;p67"/>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603" name="Google Shape;603;p67"/>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68"/>
          <p:cNvSpPr txBox="1"/>
          <p:nvPr>
            <p:ph idx="1" type="body"/>
          </p:nvPr>
        </p:nvSpPr>
        <p:spPr>
          <a:xfrm>
            <a:off x="857739" y="1600201"/>
            <a:ext cx="10160100" cy="33033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solidFill>
                  <a:srgbClr val="3F3F3F"/>
                </a:solidFill>
              </a:rPr>
              <a:t>NIST publishes articles, provides tools, and creates procedures for testing/validating forensics software</a:t>
            </a:r>
            <a:endParaRPr/>
          </a:p>
          <a:p>
            <a:pPr indent="-171450" lvl="0" marL="171450" rtl="0" algn="l">
              <a:lnSpc>
                <a:spcPct val="95000"/>
              </a:lnSpc>
              <a:spcBef>
                <a:spcPts val="1200"/>
              </a:spcBef>
              <a:spcAft>
                <a:spcPts val="0"/>
              </a:spcAft>
              <a:buSzPts val="2000"/>
              <a:buChar char="•"/>
            </a:pPr>
            <a:r>
              <a:rPr lang="en-US">
                <a:solidFill>
                  <a:srgbClr val="3F3F3F"/>
                </a:solidFill>
              </a:rPr>
              <a:t>Computer Forensics Tool Testing (CFTT) project</a:t>
            </a:r>
            <a:endParaRPr/>
          </a:p>
          <a:p>
            <a:pPr indent="-171450" lvl="1" marL="400050" rtl="0" algn="l">
              <a:lnSpc>
                <a:spcPct val="95000"/>
              </a:lnSpc>
              <a:spcBef>
                <a:spcPts val="600"/>
              </a:spcBef>
              <a:spcAft>
                <a:spcPts val="0"/>
              </a:spcAft>
              <a:buSzPts val="1800"/>
              <a:buChar char="•"/>
            </a:pPr>
            <a:r>
              <a:rPr lang="en-US">
                <a:solidFill>
                  <a:srgbClr val="3F3F3F"/>
                </a:solidFill>
              </a:rPr>
              <a:t>Manages research on forensics tools</a:t>
            </a:r>
            <a:endParaRPr/>
          </a:p>
          <a:p>
            <a:pPr indent="-171450" lvl="0" marL="171450" rtl="0" algn="l">
              <a:lnSpc>
                <a:spcPct val="95000"/>
              </a:lnSpc>
              <a:spcBef>
                <a:spcPts val="1200"/>
              </a:spcBef>
              <a:spcAft>
                <a:spcPts val="0"/>
              </a:spcAft>
              <a:buSzPts val="2000"/>
              <a:buChar char="•"/>
            </a:pPr>
            <a:r>
              <a:rPr lang="en-US">
                <a:solidFill>
                  <a:srgbClr val="3F3F3F"/>
                </a:solidFill>
              </a:rPr>
              <a:t>NIST has created criteria for testing forensics tools based on:</a:t>
            </a:r>
            <a:endParaRPr/>
          </a:p>
          <a:p>
            <a:pPr indent="-171450" lvl="1" marL="400050" rtl="0" algn="l">
              <a:lnSpc>
                <a:spcPct val="95000"/>
              </a:lnSpc>
              <a:spcBef>
                <a:spcPts val="600"/>
              </a:spcBef>
              <a:spcAft>
                <a:spcPts val="0"/>
              </a:spcAft>
              <a:buSzPts val="1800"/>
              <a:buChar char="•"/>
            </a:pPr>
            <a:r>
              <a:rPr lang="en-US">
                <a:solidFill>
                  <a:srgbClr val="3F3F3F"/>
                </a:solidFill>
              </a:rPr>
              <a:t>Standard testing methods </a:t>
            </a:r>
            <a:endParaRPr/>
          </a:p>
          <a:p>
            <a:pPr indent="-171450" lvl="1" marL="400050" rtl="0" algn="l">
              <a:lnSpc>
                <a:spcPct val="95000"/>
              </a:lnSpc>
              <a:spcBef>
                <a:spcPts val="600"/>
              </a:spcBef>
              <a:spcAft>
                <a:spcPts val="0"/>
              </a:spcAft>
              <a:buSzPts val="1800"/>
              <a:buChar char="•"/>
            </a:pPr>
            <a:r>
              <a:rPr lang="en-US">
                <a:solidFill>
                  <a:srgbClr val="3F3F3F"/>
                </a:solidFill>
              </a:rPr>
              <a:t>ISO 17025 criteria for testing items that have no current standards</a:t>
            </a:r>
            <a:endParaRPr/>
          </a:p>
          <a:p>
            <a:pPr indent="0" lvl="0" marL="0" rtl="0" algn="l">
              <a:lnSpc>
                <a:spcPct val="95000"/>
              </a:lnSpc>
              <a:spcBef>
                <a:spcPts val="1200"/>
              </a:spcBef>
              <a:spcAft>
                <a:spcPts val="0"/>
              </a:spcAft>
              <a:buSzPts val="2000"/>
              <a:buFont typeface="Calibri"/>
              <a:buNone/>
            </a:pPr>
            <a:r>
              <a:t/>
            </a:r>
            <a:endParaRPr>
              <a:solidFill>
                <a:srgbClr val="3F3F3F"/>
              </a:solidFill>
            </a:endParaRPr>
          </a:p>
          <a:p>
            <a:pPr indent="-44450" lvl="0" marL="171450" rtl="0" algn="l">
              <a:lnSpc>
                <a:spcPct val="95000"/>
              </a:lnSpc>
              <a:spcBef>
                <a:spcPts val="1200"/>
              </a:spcBef>
              <a:spcAft>
                <a:spcPts val="0"/>
              </a:spcAft>
              <a:buSzPts val="2000"/>
              <a:buNone/>
            </a:pPr>
            <a:r>
              <a:t/>
            </a:r>
            <a:endParaRPr>
              <a:solidFill>
                <a:srgbClr val="3F3F3F"/>
              </a:solidFill>
            </a:endParaRPr>
          </a:p>
        </p:txBody>
      </p:sp>
      <p:sp>
        <p:nvSpPr>
          <p:cNvPr id="609" name="Google Shape;609;p68"/>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National Institute of Standards and Technology Tools (1 of 3)</a:t>
            </a:r>
            <a:endParaRPr/>
          </a:p>
        </p:txBody>
      </p:sp>
      <p:sp>
        <p:nvSpPr>
          <p:cNvPr id="610" name="Google Shape;610;p68"/>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611" name="Google Shape;611;p68"/>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69"/>
          <p:cNvSpPr txBox="1"/>
          <p:nvPr>
            <p:ph idx="1" type="body"/>
          </p:nvPr>
        </p:nvSpPr>
        <p:spPr>
          <a:xfrm>
            <a:off x="857739" y="1600201"/>
            <a:ext cx="10160100" cy="31971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Your lab must meet the following criteria</a:t>
            </a:r>
            <a:endParaRPr/>
          </a:p>
          <a:p>
            <a:pPr indent="-171450" lvl="1" marL="400050" rtl="0" algn="l">
              <a:lnSpc>
                <a:spcPct val="95000"/>
              </a:lnSpc>
              <a:spcBef>
                <a:spcPts val="600"/>
              </a:spcBef>
              <a:spcAft>
                <a:spcPts val="0"/>
              </a:spcAft>
              <a:buSzPts val="1800"/>
              <a:buChar char="•"/>
            </a:pPr>
            <a:r>
              <a:rPr lang="en-US"/>
              <a:t>Establish categories for digital forensics tools</a:t>
            </a:r>
            <a:endParaRPr/>
          </a:p>
          <a:p>
            <a:pPr indent="-171450" lvl="1" marL="400050" rtl="0" algn="l">
              <a:lnSpc>
                <a:spcPct val="95000"/>
              </a:lnSpc>
              <a:spcBef>
                <a:spcPts val="600"/>
              </a:spcBef>
              <a:spcAft>
                <a:spcPts val="0"/>
              </a:spcAft>
              <a:buSzPts val="1800"/>
              <a:buChar char="•"/>
            </a:pPr>
            <a:r>
              <a:rPr lang="en-US"/>
              <a:t>Identify forensics category requirements</a:t>
            </a:r>
            <a:endParaRPr/>
          </a:p>
          <a:p>
            <a:pPr indent="-171450" lvl="1" marL="400050" rtl="0" algn="l">
              <a:lnSpc>
                <a:spcPct val="95000"/>
              </a:lnSpc>
              <a:spcBef>
                <a:spcPts val="600"/>
              </a:spcBef>
              <a:spcAft>
                <a:spcPts val="0"/>
              </a:spcAft>
              <a:buSzPts val="1800"/>
              <a:buChar char="•"/>
            </a:pPr>
            <a:r>
              <a:rPr lang="en-US"/>
              <a:t>Develop test assertions</a:t>
            </a:r>
            <a:endParaRPr/>
          </a:p>
          <a:p>
            <a:pPr indent="-171450" lvl="1" marL="400050" rtl="0" algn="l">
              <a:lnSpc>
                <a:spcPct val="95000"/>
              </a:lnSpc>
              <a:spcBef>
                <a:spcPts val="600"/>
              </a:spcBef>
              <a:spcAft>
                <a:spcPts val="0"/>
              </a:spcAft>
              <a:buSzPts val="1800"/>
              <a:buChar char="•"/>
            </a:pPr>
            <a:r>
              <a:rPr lang="en-US"/>
              <a:t>Identify test cases</a:t>
            </a:r>
            <a:endParaRPr/>
          </a:p>
          <a:p>
            <a:pPr indent="-171450" lvl="1" marL="400050" rtl="0" algn="l">
              <a:lnSpc>
                <a:spcPct val="95000"/>
              </a:lnSpc>
              <a:spcBef>
                <a:spcPts val="600"/>
              </a:spcBef>
              <a:spcAft>
                <a:spcPts val="0"/>
              </a:spcAft>
              <a:buSzPts val="1800"/>
              <a:buChar char="•"/>
            </a:pPr>
            <a:r>
              <a:rPr lang="en-US"/>
              <a:t>Establish a test method</a:t>
            </a:r>
            <a:endParaRPr/>
          </a:p>
          <a:p>
            <a:pPr indent="-171450" lvl="1" marL="400050" rtl="0" algn="l">
              <a:lnSpc>
                <a:spcPct val="95000"/>
              </a:lnSpc>
              <a:spcBef>
                <a:spcPts val="600"/>
              </a:spcBef>
              <a:spcAft>
                <a:spcPts val="0"/>
              </a:spcAft>
              <a:buSzPts val="1800"/>
              <a:buChar char="•"/>
            </a:pPr>
            <a:r>
              <a:rPr lang="en-US"/>
              <a:t>Report test results</a:t>
            </a:r>
            <a:endParaRPr/>
          </a:p>
          <a:p>
            <a:pPr indent="-171450" lvl="0" marL="171450" rtl="0" algn="l">
              <a:lnSpc>
                <a:spcPct val="95000"/>
              </a:lnSpc>
              <a:spcBef>
                <a:spcPts val="1200"/>
              </a:spcBef>
              <a:spcAft>
                <a:spcPts val="0"/>
              </a:spcAft>
              <a:buSzPts val="2000"/>
              <a:buChar char="•"/>
            </a:pPr>
            <a:r>
              <a:rPr lang="en-US"/>
              <a:t>ISO 5725 - specifies results must be repeatable and reproducible</a:t>
            </a:r>
            <a:endParaRPr/>
          </a:p>
          <a:p>
            <a:pPr indent="-44450" lvl="0" marL="171450" rtl="0" algn="l">
              <a:lnSpc>
                <a:spcPct val="95000"/>
              </a:lnSpc>
              <a:spcBef>
                <a:spcPts val="1200"/>
              </a:spcBef>
              <a:spcAft>
                <a:spcPts val="0"/>
              </a:spcAft>
              <a:buSzPts val="2000"/>
              <a:buNone/>
            </a:pPr>
            <a:r>
              <a:t/>
            </a:r>
            <a:endParaRPr/>
          </a:p>
        </p:txBody>
      </p:sp>
      <p:sp>
        <p:nvSpPr>
          <p:cNvPr id="617" name="Google Shape;617;p69"/>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National Institute of Standards and Technology Tools (2 of 3)</a:t>
            </a:r>
            <a:endParaRPr/>
          </a:p>
        </p:txBody>
      </p:sp>
      <p:sp>
        <p:nvSpPr>
          <p:cNvPr id="618" name="Google Shape;618;p69"/>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619" name="Google Shape;619;p69"/>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70"/>
          <p:cNvSpPr txBox="1"/>
          <p:nvPr>
            <p:ph idx="1" type="body"/>
          </p:nvPr>
        </p:nvSpPr>
        <p:spPr>
          <a:xfrm>
            <a:off x="857739" y="1600201"/>
            <a:ext cx="10160100" cy="16224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NIST created the National Software Reference Library (NSRL) project</a:t>
            </a:r>
            <a:endParaRPr/>
          </a:p>
          <a:p>
            <a:pPr indent="-171450" lvl="1" marL="400050" rtl="0" algn="l">
              <a:lnSpc>
                <a:spcPct val="95000"/>
              </a:lnSpc>
              <a:spcBef>
                <a:spcPts val="600"/>
              </a:spcBef>
              <a:spcAft>
                <a:spcPts val="0"/>
              </a:spcAft>
              <a:buSzPts val="1800"/>
              <a:buChar char="•"/>
            </a:pPr>
            <a:r>
              <a:rPr lang="en-US"/>
              <a:t>Collects all known hash values for commercial software applications and OS files</a:t>
            </a:r>
            <a:endParaRPr/>
          </a:p>
          <a:p>
            <a:pPr indent="-114300" lvl="2" marL="571500" rtl="0" algn="l">
              <a:lnSpc>
                <a:spcPct val="95000"/>
              </a:lnSpc>
              <a:spcBef>
                <a:spcPts val="360"/>
              </a:spcBef>
              <a:spcAft>
                <a:spcPts val="0"/>
              </a:spcAft>
              <a:buSzPts val="1800"/>
              <a:buChar char="•"/>
            </a:pPr>
            <a:r>
              <a:rPr lang="en-US"/>
              <a:t>Uses SHA-1 to generate a known set of digital signatures called the Reference Data Set (RDS)</a:t>
            </a:r>
            <a:endParaRPr/>
          </a:p>
          <a:p>
            <a:pPr indent="-171450" lvl="1" marL="400050" rtl="0" algn="l">
              <a:lnSpc>
                <a:spcPct val="95000"/>
              </a:lnSpc>
              <a:spcBef>
                <a:spcPts val="600"/>
              </a:spcBef>
              <a:spcAft>
                <a:spcPts val="0"/>
              </a:spcAft>
              <a:buSzPts val="1800"/>
              <a:buChar char="•"/>
            </a:pPr>
            <a:r>
              <a:rPr lang="en-US"/>
              <a:t>Helps filtering known information</a:t>
            </a:r>
            <a:endParaRPr/>
          </a:p>
          <a:p>
            <a:pPr indent="-171450" lvl="1" marL="400050" rtl="0" algn="l">
              <a:lnSpc>
                <a:spcPct val="95000"/>
              </a:lnSpc>
              <a:spcBef>
                <a:spcPts val="600"/>
              </a:spcBef>
              <a:spcAft>
                <a:spcPts val="0"/>
              </a:spcAft>
              <a:buSzPts val="1800"/>
              <a:buChar char="•"/>
            </a:pPr>
            <a:r>
              <a:rPr lang="en-US"/>
              <a:t>Can use RDS to locate and identify known bad files</a:t>
            </a:r>
            <a:endParaRPr/>
          </a:p>
        </p:txBody>
      </p:sp>
      <p:sp>
        <p:nvSpPr>
          <p:cNvPr id="625" name="Google Shape;625;p70"/>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National Institute of Standards and Technology Tools (3 of 3)</a:t>
            </a:r>
            <a:endParaRPr/>
          </a:p>
        </p:txBody>
      </p:sp>
      <p:sp>
        <p:nvSpPr>
          <p:cNvPr id="626" name="Google Shape;626;p70"/>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627" name="Google Shape;627;p70"/>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71"/>
          <p:cNvSpPr txBox="1"/>
          <p:nvPr>
            <p:ph idx="1" type="body"/>
          </p:nvPr>
        </p:nvSpPr>
        <p:spPr>
          <a:xfrm>
            <a:off x="857739" y="1600201"/>
            <a:ext cx="10160100" cy="2578200"/>
          </a:xfrm>
          <a:prstGeom prst="rect">
            <a:avLst/>
          </a:prstGeom>
          <a:noFill/>
          <a:ln>
            <a:noFill/>
          </a:ln>
        </p:spPr>
        <p:txBody>
          <a:bodyPr anchorCtr="0" anchor="t" bIns="0" lIns="0" spcFirstLastPara="1" rIns="0" wrap="square" tIns="0">
            <a:spAutoFit/>
          </a:bodyPr>
          <a:lstStyle/>
          <a:p>
            <a:pPr indent="-171450" lvl="0" marL="171450" rtl="0" algn="l">
              <a:lnSpc>
                <a:spcPct val="90000"/>
              </a:lnSpc>
              <a:spcBef>
                <a:spcPts val="0"/>
              </a:spcBef>
              <a:spcAft>
                <a:spcPts val="0"/>
              </a:spcAft>
              <a:buSzPts val="2000"/>
              <a:buChar char="•"/>
            </a:pPr>
            <a:r>
              <a:rPr lang="en-US"/>
              <a:t>Always verify your results by performing the same tasks with other similar forensics tools</a:t>
            </a:r>
            <a:endParaRPr/>
          </a:p>
          <a:p>
            <a:pPr indent="-171450" lvl="0" marL="171450" rtl="0" algn="l">
              <a:lnSpc>
                <a:spcPct val="90000"/>
              </a:lnSpc>
              <a:spcBef>
                <a:spcPts val="1200"/>
              </a:spcBef>
              <a:spcAft>
                <a:spcPts val="0"/>
              </a:spcAft>
              <a:buSzPts val="2000"/>
              <a:buChar char="•"/>
            </a:pPr>
            <a:r>
              <a:rPr lang="en-US"/>
              <a:t>Use at least two tools</a:t>
            </a:r>
            <a:endParaRPr/>
          </a:p>
          <a:p>
            <a:pPr indent="-171450" lvl="1" marL="400050" rtl="0" algn="l">
              <a:lnSpc>
                <a:spcPct val="90000"/>
              </a:lnSpc>
              <a:spcBef>
                <a:spcPts val="600"/>
              </a:spcBef>
              <a:spcAft>
                <a:spcPts val="0"/>
              </a:spcAft>
              <a:buSzPts val="1800"/>
              <a:buChar char="•"/>
            </a:pPr>
            <a:r>
              <a:rPr lang="en-US"/>
              <a:t>Retrieving and examination</a:t>
            </a:r>
            <a:endParaRPr/>
          </a:p>
          <a:p>
            <a:pPr indent="-171450" lvl="1" marL="400050" rtl="0" algn="l">
              <a:lnSpc>
                <a:spcPct val="90000"/>
              </a:lnSpc>
              <a:spcBef>
                <a:spcPts val="600"/>
              </a:spcBef>
              <a:spcAft>
                <a:spcPts val="0"/>
              </a:spcAft>
              <a:buSzPts val="1800"/>
              <a:buChar char="•"/>
            </a:pPr>
            <a:r>
              <a:rPr lang="en-US"/>
              <a:t>Verification</a:t>
            </a:r>
            <a:endParaRPr/>
          </a:p>
          <a:p>
            <a:pPr indent="-171450" lvl="0" marL="171450" rtl="0" algn="l">
              <a:lnSpc>
                <a:spcPct val="90000"/>
              </a:lnSpc>
              <a:spcBef>
                <a:spcPts val="1200"/>
              </a:spcBef>
              <a:spcAft>
                <a:spcPts val="0"/>
              </a:spcAft>
              <a:buSzPts val="2000"/>
              <a:buChar char="•"/>
            </a:pPr>
            <a:r>
              <a:rPr lang="en-US"/>
              <a:t>Understand how forensics tools work</a:t>
            </a:r>
            <a:endParaRPr/>
          </a:p>
          <a:p>
            <a:pPr indent="-171450" lvl="0" marL="171450" rtl="0" algn="l">
              <a:lnSpc>
                <a:spcPct val="95000"/>
              </a:lnSpc>
              <a:spcBef>
                <a:spcPts val="1200"/>
              </a:spcBef>
              <a:spcAft>
                <a:spcPts val="0"/>
              </a:spcAft>
              <a:buSzPts val="2000"/>
              <a:buChar char="•"/>
            </a:pPr>
            <a:r>
              <a:rPr lang="en-US"/>
              <a:t>One way to compare results and verify a new tool is by using a disk editor</a:t>
            </a:r>
            <a:endParaRPr/>
          </a:p>
          <a:p>
            <a:pPr indent="-171450" lvl="1" marL="400050" rtl="0" algn="l">
              <a:lnSpc>
                <a:spcPct val="95000"/>
              </a:lnSpc>
              <a:spcBef>
                <a:spcPts val="600"/>
              </a:spcBef>
              <a:spcAft>
                <a:spcPts val="0"/>
              </a:spcAft>
              <a:buSzPts val="1800"/>
              <a:buChar char="•"/>
            </a:pPr>
            <a:r>
              <a:rPr lang="en-US"/>
              <a:t>Such as Hex Workshop or WinHex</a:t>
            </a:r>
            <a:endParaRPr/>
          </a:p>
        </p:txBody>
      </p:sp>
      <p:sp>
        <p:nvSpPr>
          <p:cNvPr id="633" name="Google Shape;633;p71"/>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Validation Protocols (1 of 3)</a:t>
            </a:r>
            <a:endParaRPr/>
          </a:p>
        </p:txBody>
      </p:sp>
      <p:sp>
        <p:nvSpPr>
          <p:cNvPr id="634" name="Google Shape;634;p71"/>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635" name="Google Shape;635;p71"/>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72"/>
          <p:cNvSpPr txBox="1"/>
          <p:nvPr>
            <p:ph idx="1" type="body"/>
          </p:nvPr>
        </p:nvSpPr>
        <p:spPr>
          <a:xfrm>
            <a:off x="857739" y="1600201"/>
            <a:ext cx="10160100" cy="3041400"/>
          </a:xfrm>
          <a:prstGeom prst="rect">
            <a:avLst/>
          </a:prstGeom>
          <a:noFill/>
          <a:ln>
            <a:noFill/>
          </a:ln>
        </p:spPr>
        <p:txBody>
          <a:bodyPr anchorCtr="0" anchor="t" bIns="0" lIns="0" spcFirstLastPara="1" rIns="0" wrap="square" tIns="0">
            <a:spAutoFit/>
          </a:bodyPr>
          <a:lstStyle/>
          <a:p>
            <a:pPr indent="-171450" lvl="0" marL="171450" rtl="0" algn="l">
              <a:lnSpc>
                <a:spcPct val="90000"/>
              </a:lnSpc>
              <a:spcBef>
                <a:spcPts val="0"/>
              </a:spcBef>
              <a:spcAft>
                <a:spcPts val="0"/>
              </a:spcAft>
              <a:buSzPts val="2000"/>
              <a:buChar char="•"/>
            </a:pPr>
            <a:r>
              <a:rPr lang="en-US"/>
              <a:t>Disk editors do not have a flashy interface, however they:</a:t>
            </a:r>
            <a:endParaRPr/>
          </a:p>
          <a:p>
            <a:pPr indent="-171450" lvl="1" marL="400050" rtl="0" algn="l">
              <a:lnSpc>
                <a:spcPct val="90000"/>
              </a:lnSpc>
              <a:spcBef>
                <a:spcPts val="600"/>
              </a:spcBef>
              <a:spcAft>
                <a:spcPts val="0"/>
              </a:spcAft>
              <a:buSzPts val="1800"/>
              <a:buChar char="•"/>
            </a:pPr>
            <a:r>
              <a:rPr lang="en-US"/>
              <a:t>Are reliable tools</a:t>
            </a:r>
            <a:endParaRPr/>
          </a:p>
          <a:p>
            <a:pPr indent="-171450" lvl="1" marL="400050" rtl="0" algn="l">
              <a:lnSpc>
                <a:spcPct val="90000"/>
              </a:lnSpc>
              <a:spcBef>
                <a:spcPts val="600"/>
              </a:spcBef>
              <a:spcAft>
                <a:spcPts val="0"/>
              </a:spcAft>
              <a:buSzPts val="1800"/>
              <a:buChar char="•"/>
            </a:pPr>
            <a:r>
              <a:rPr lang="en-US"/>
              <a:t>Can access raw data</a:t>
            </a:r>
            <a:endParaRPr/>
          </a:p>
          <a:p>
            <a:pPr indent="-171450" lvl="0" marL="171450" rtl="0" algn="l">
              <a:lnSpc>
                <a:spcPct val="90000"/>
              </a:lnSpc>
              <a:spcBef>
                <a:spcPts val="1200"/>
              </a:spcBef>
              <a:spcAft>
                <a:spcPts val="0"/>
              </a:spcAft>
              <a:buSzPts val="2000"/>
              <a:buChar char="•"/>
            </a:pPr>
            <a:r>
              <a:rPr lang="en-US"/>
              <a:t>Digital Forensics Examination Protocol</a:t>
            </a:r>
            <a:endParaRPr/>
          </a:p>
          <a:p>
            <a:pPr indent="-171450" lvl="1" marL="400050" rtl="0" algn="l">
              <a:lnSpc>
                <a:spcPct val="90000"/>
              </a:lnSpc>
              <a:spcBef>
                <a:spcPts val="600"/>
              </a:spcBef>
              <a:spcAft>
                <a:spcPts val="0"/>
              </a:spcAft>
              <a:buSzPts val="1800"/>
              <a:buChar char="•"/>
            </a:pPr>
            <a:r>
              <a:rPr lang="en-US"/>
              <a:t>Perform the investigation with a GUI tool</a:t>
            </a:r>
            <a:endParaRPr/>
          </a:p>
          <a:p>
            <a:pPr indent="-171450" lvl="1" marL="400050" rtl="0" algn="l">
              <a:lnSpc>
                <a:spcPct val="90000"/>
              </a:lnSpc>
              <a:spcBef>
                <a:spcPts val="600"/>
              </a:spcBef>
              <a:spcAft>
                <a:spcPts val="0"/>
              </a:spcAft>
              <a:buSzPts val="1800"/>
              <a:buChar char="•"/>
            </a:pPr>
            <a:r>
              <a:rPr lang="en-US"/>
              <a:t>Verify your results with a disk editor</a:t>
            </a:r>
            <a:endParaRPr/>
          </a:p>
          <a:p>
            <a:pPr indent="-171450" lvl="1" marL="400050" rtl="0" algn="l">
              <a:lnSpc>
                <a:spcPct val="90000"/>
              </a:lnSpc>
              <a:spcBef>
                <a:spcPts val="600"/>
              </a:spcBef>
              <a:spcAft>
                <a:spcPts val="0"/>
              </a:spcAft>
              <a:buSzPts val="1800"/>
              <a:buChar char="•"/>
            </a:pPr>
            <a:r>
              <a:rPr lang="en-US"/>
              <a:t>Compare hash values obtained with both tools</a:t>
            </a:r>
            <a:endParaRPr/>
          </a:p>
          <a:p>
            <a:pPr indent="-57150" lvl="1" marL="400050" rtl="0" algn="l">
              <a:lnSpc>
                <a:spcPct val="90000"/>
              </a:lnSpc>
              <a:spcBef>
                <a:spcPts val="600"/>
              </a:spcBef>
              <a:spcAft>
                <a:spcPts val="0"/>
              </a:spcAft>
              <a:buSzPts val="1800"/>
              <a:buNone/>
            </a:pPr>
            <a:r>
              <a:t/>
            </a:r>
            <a:endParaRPr/>
          </a:p>
          <a:p>
            <a:pPr indent="-44450" lvl="0" marL="171450" rtl="0" algn="l">
              <a:lnSpc>
                <a:spcPct val="90000"/>
              </a:lnSpc>
              <a:spcBef>
                <a:spcPts val="1200"/>
              </a:spcBef>
              <a:spcAft>
                <a:spcPts val="0"/>
              </a:spcAft>
              <a:buSzPts val="2000"/>
              <a:buNone/>
            </a:pPr>
            <a:r>
              <a:t/>
            </a:r>
            <a:endParaRPr/>
          </a:p>
        </p:txBody>
      </p:sp>
      <p:sp>
        <p:nvSpPr>
          <p:cNvPr id="641" name="Google Shape;641;p72"/>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Validation Protocols (2 of 3)</a:t>
            </a:r>
            <a:endParaRPr/>
          </a:p>
        </p:txBody>
      </p:sp>
      <p:sp>
        <p:nvSpPr>
          <p:cNvPr id="642" name="Google Shape;642;p72"/>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643" name="Google Shape;643;p72"/>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73"/>
          <p:cNvSpPr txBox="1"/>
          <p:nvPr>
            <p:ph idx="1" type="body"/>
          </p:nvPr>
        </p:nvSpPr>
        <p:spPr>
          <a:xfrm>
            <a:off x="857739" y="1600201"/>
            <a:ext cx="10160100" cy="2469000"/>
          </a:xfrm>
          <a:prstGeom prst="rect">
            <a:avLst/>
          </a:prstGeom>
          <a:noFill/>
          <a:ln>
            <a:noFill/>
          </a:ln>
        </p:spPr>
        <p:txBody>
          <a:bodyPr anchorCtr="0" anchor="t" bIns="0" lIns="0" spcFirstLastPara="1" rIns="0" wrap="square" tIns="0">
            <a:spAutoFit/>
          </a:bodyPr>
          <a:lstStyle/>
          <a:p>
            <a:pPr indent="-171450" lvl="0" marL="171450" rtl="0" algn="l">
              <a:lnSpc>
                <a:spcPct val="90000"/>
              </a:lnSpc>
              <a:spcBef>
                <a:spcPts val="0"/>
              </a:spcBef>
              <a:spcAft>
                <a:spcPts val="0"/>
              </a:spcAft>
              <a:buSzPts val="2000"/>
              <a:buChar char="•"/>
            </a:pPr>
            <a:r>
              <a:rPr lang="en-US"/>
              <a:t>Digital Forensics Tool Upgrade Protocol</a:t>
            </a:r>
            <a:endParaRPr/>
          </a:p>
          <a:p>
            <a:pPr indent="-171450" lvl="1" marL="400050" rtl="0" algn="l">
              <a:lnSpc>
                <a:spcPct val="90000"/>
              </a:lnSpc>
              <a:spcBef>
                <a:spcPts val="600"/>
              </a:spcBef>
              <a:spcAft>
                <a:spcPts val="0"/>
              </a:spcAft>
              <a:buSzPts val="1800"/>
              <a:buChar char="•"/>
            </a:pPr>
            <a:r>
              <a:rPr lang="en-US"/>
              <a:t>Test</a:t>
            </a:r>
            <a:endParaRPr/>
          </a:p>
          <a:p>
            <a:pPr indent="-114300" lvl="2" marL="571500" rtl="0" algn="l">
              <a:lnSpc>
                <a:spcPct val="90000"/>
              </a:lnSpc>
              <a:spcBef>
                <a:spcPts val="360"/>
              </a:spcBef>
              <a:spcAft>
                <a:spcPts val="0"/>
              </a:spcAft>
              <a:buSzPts val="1800"/>
              <a:buChar char="•"/>
            </a:pPr>
            <a:r>
              <a:rPr lang="en-US"/>
              <a:t>New releases</a:t>
            </a:r>
            <a:endParaRPr/>
          </a:p>
          <a:p>
            <a:pPr indent="-114300" lvl="2" marL="571500" rtl="0" algn="l">
              <a:lnSpc>
                <a:spcPct val="90000"/>
              </a:lnSpc>
              <a:spcBef>
                <a:spcPts val="360"/>
              </a:spcBef>
              <a:spcAft>
                <a:spcPts val="0"/>
              </a:spcAft>
              <a:buSzPts val="1800"/>
              <a:buChar char="•"/>
            </a:pPr>
            <a:r>
              <a:rPr lang="en-US"/>
              <a:t>OS patches and upgrades</a:t>
            </a:r>
            <a:endParaRPr/>
          </a:p>
          <a:p>
            <a:pPr indent="-171450" lvl="1" marL="400050" rtl="0" algn="l">
              <a:lnSpc>
                <a:spcPct val="90000"/>
              </a:lnSpc>
              <a:spcBef>
                <a:spcPts val="600"/>
              </a:spcBef>
              <a:spcAft>
                <a:spcPts val="0"/>
              </a:spcAft>
              <a:buSzPts val="1800"/>
              <a:buChar char="•"/>
            </a:pPr>
            <a:r>
              <a:rPr lang="en-US"/>
              <a:t>If you find a problem, report it to forensics tool vendor</a:t>
            </a:r>
            <a:endParaRPr/>
          </a:p>
          <a:p>
            <a:pPr indent="-114300" lvl="2" marL="571500" rtl="0" algn="l">
              <a:lnSpc>
                <a:spcPct val="90000"/>
              </a:lnSpc>
              <a:spcBef>
                <a:spcPts val="360"/>
              </a:spcBef>
              <a:spcAft>
                <a:spcPts val="0"/>
              </a:spcAft>
              <a:buSzPts val="1800"/>
              <a:buChar char="•"/>
            </a:pPr>
            <a:r>
              <a:rPr lang="en-US"/>
              <a:t>Do not use the forensics tool until the problem has been fixed</a:t>
            </a:r>
            <a:endParaRPr/>
          </a:p>
          <a:p>
            <a:pPr indent="-171450" lvl="1" marL="400050" rtl="0" algn="l">
              <a:lnSpc>
                <a:spcPct val="90000"/>
              </a:lnSpc>
              <a:spcBef>
                <a:spcPts val="600"/>
              </a:spcBef>
              <a:spcAft>
                <a:spcPts val="0"/>
              </a:spcAft>
              <a:buSzPts val="1800"/>
              <a:buChar char="•"/>
            </a:pPr>
            <a:r>
              <a:rPr lang="en-US"/>
              <a:t>Use a test hard disk for validation purposes</a:t>
            </a:r>
            <a:endParaRPr/>
          </a:p>
          <a:p>
            <a:pPr indent="-171450" lvl="1" marL="400050" rtl="0" algn="l">
              <a:lnSpc>
                <a:spcPct val="90000"/>
              </a:lnSpc>
              <a:spcBef>
                <a:spcPts val="600"/>
              </a:spcBef>
              <a:spcAft>
                <a:spcPts val="0"/>
              </a:spcAft>
              <a:buSzPts val="1800"/>
              <a:buChar char="•"/>
            </a:pPr>
            <a:r>
              <a:rPr lang="en-US"/>
              <a:t>Check the Web for new editions, updates, patches, and validation tests for your tools</a:t>
            </a:r>
            <a:endParaRPr/>
          </a:p>
        </p:txBody>
      </p:sp>
      <p:sp>
        <p:nvSpPr>
          <p:cNvPr id="649" name="Google Shape;649;p73"/>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Validation Protocols (3 of 3)</a:t>
            </a:r>
            <a:endParaRPr/>
          </a:p>
        </p:txBody>
      </p:sp>
      <p:sp>
        <p:nvSpPr>
          <p:cNvPr id="650" name="Google Shape;650;p73"/>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651" name="Google Shape;651;p73"/>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9"/>
          <p:cNvSpPr txBox="1"/>
          <p:nvPr>
            <p:ph idx="1" type="body"/>
          </p:nvPr>
        </p:nvSpPr>
        <p:spPr>
          <a:xfrm>
            <a:off x="857739" y="1600201"/>
            <a:ext cx="10160100" cy="28860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Follow guidelines set up by NIST’s </a:t>
            </a:r>
            <a:r>
              <a:rPr b="1" lang="en-US"/>
              <a:t>Computer Forensics Tool Testing</a:t>
            </a:r>
            <a:r>
              <a:rPr lang="en-US"/>
              <a:t> (</a:t>
            </a:r>
            <a:r>
              <a:rPr b="1" lang="en-US"/>
              <a:t>CFTT</a:t>
            </a:r>
            <a:r>
              <a:rPr lang="en-US"/>
              <a:t>) program</a:t>
            </a:r>
            <a:endParaRPr/>
          </a:p>
          <a:p>
            <a:pPr indent="-171450" lvl="0" marL="171450" rtl="0" algn="l">
              <a:lnSpc>
                <a:spcPct val="95000"/>
              </a:lnSpc>
              <a:spcBef>
                <a:spcPts val="1200"/>
              </a:spcBef>
              <a:spcAft>
                <a:spcPts val="0"/>
              </a:spcAft>
              <a:buSzPts val="2000"/>
              <a:buChar char="•"/>
            </a:pPr>
            <a:r>
              <a:rPr lang="en-US"/>
              <a:t>ISO standard 27037 states: Digital Evidence First Responders (DEFRs) should use validated tools</a:t>
            </a:r>
            <a:endParaRPr/>
          </a:p>
          <a:p>
            <a:pPr indent="-171450" lvl="0" marL="171450" rtl="0" algn="l">
              <a:lnSpc>
                <a:spcPct val="95000"/>
              </a:lnSpc>
              <a:spcBef>
                <a:spcPts val="1200"/>
              </a:spcBef>
              <a:spcAft>
                <a:spcPts val="0"/>
              </a:spcAft>
              <a:buSzPts val="2000"/>
              <a:buChar char="•"/>
            </a:pPr>
            <a:r>
              <a:rPr lang="en-US"/>
              <a:t>Five major categories:</a:t>
            </a:r>
            <a:endParaRPr/>
          </a:p>
          <a:p>
            <a:pPr indent="-171450" lvl="1" marL="400050" rtl="0" algn="l">
              <a:lnSpc>
                <a:spcPct val="95000"/>
              </a:lnSpc>
              <a:spcBef>
                <a:spcPts val="600"/>
              </a:spcBef>
              <a:spcAft>
                <a:spcPts val="0"/>
              </a:spcAft>
              <a:buSzPts val="1800"/>
              <a:buChar char="•"/>
            </a:pPr>
            <a:r>
              <a:rPr lang="en-US"/>
              <a:t>Acquisition</a:t>
            </a:r>
            <a:endParaRPr/>
          </a:p>
          <a:p>
            <a:pPr indent="-171450" lvl="1" marL="400050" rtl="0" algn="l">
              <a:lnSpc>
                <a:spcPct val="95000"/>
              </a:lnSpc>
              <a:spcBef>
                <a:spcPts val="600"/>
              </a:spcBef>
              <a:spcAft>
                <a:spcPts val="0"/>
              </a:spcAft>
              <a:buSzPts val="1800"/>
              <a:buChar char="•"/>
            </a:pPr>
            <a:r>
              <a:rPr lang="en-US"/>
              <a:t>Validation and verification</a:t>
            </a:r>
            <a:endParaRPr/>
          </a:p>
          <a:p>
            <a:pPr indent="-171450" lvl="1" marL="400050" rtl="0" algn="l">
              <a:lnSpc>
                <a:spcPct val="95000"/>
              </a:lnSpc>
              <a:spcBef>
                <a:spcPts val="600"/>
              </a:spcBef>
              <a:spcAft>
                <a:spcPts val="0"/>
              </a:spcAft>
              <a:buSzPts val="1800"/>
              <a:buChar char="•"/>
            </a:pPr>
            <a:r>
              <a:rPr lang="en-US"/>
              <a:t>Extraction</a:t>
            </a:r>
            <a:endParaRPr/>
          </a:p>
          <a:p>
            <a:pPr indent="-171450" lvl="1" marL="400050" rtl="0" algn="l">
              <a:lnSpc>
                <a:spcPct val="95000"/>
              </a:lnSpc>
              <a:spcBef>
                <a:spcPts val="600"/>
              </a:spcBef>
              <a:spcAft>
                <a:spcPts val="0"/>
              </a:spcAft>
              <a:buSzPts val="1800"/>
              <a:buChar char="•"/>
            </a:pPr>
            <a:r>
              <a:rPr lang="en-US"/>
              <a:t>Reconstruction</a:t>
            </a:r>
            <a:endParaRPr/>
          </a:p>
          <a:p>
            <a:pPr indent="-171450" lvl="1" marL="400050" rtl="0" algn="l">
              <a:lnSpc>
                <a:spcPct val="95000"/>
              </a:lnSpc>
              <a:spcBef>
                <a:spcPts val="600"/>
              </a:spcBef>
              <a:spcAft>
                <a:spcPts val="0"/>
              </a:spcAft>
              <a:buSzPts val="1800"/>
              <a:buChar char="•"/>
            </a:pPr>
            <a:r>
              <a:rPr lang="en-US"/>
              <a:t>Reporting</a:t>
            </a:r>
            <a:endParaRPr/>
          </a:p>
        </p:txBody>
      </p:sp>
      <p:sp>
        <p:nvSpPr>
          <p:cNvPr id="297" name="Google Shape;297;p29"/>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(1 of 20)</a:t>
            </a:r>
            <a:endParaRPr/>
          </a:p>
        </p:txBody>
      </p:sp>
      <p:sp>
        <p:nvSpPr>
          <p:cNvPr id="298" name="Google Shape;298;p29"/>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299" name="Google Shape;299;p29"/>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74"/>
          <p:cNvSpPr txBox="1"/>
          <p:nvPr>
            <p:ph idx="1" type="body"/>
          </p:nvPr>
        </p:nvSpPr>
        <p:spPr>
          <a:xfrm>
            <a:off x="857739" y="1600201"/>
            <a:ext cx="10160100" cy="2770500"/>
          </a:xfrm>
          <a:prstGeom prst="rect">
            <a:avLst/>
          </a:prstGeom>
          <a:noFill/>
          <a:ln>
            <a:noFill/>
          </a:ln>
        </p:spPr>
        <p:txBody>
          <a:bodyPr anchorCtr="0" anchor="t" bIns="0" lIns="0" spcFirstLastPara="1" rIns="0" wrap="square" tIns="0">
            <a:spAutoFit/>
          </a:bodyPr>
          <a:lstStyle/>
          <a:p>
            <a:pPr indent="-171450" lvl="0" marL="171450" rtl="0" algn="l">
              <a:lnSpc>
                <a:spcPct val="90000"/>
              </a:lnSpc>
              <a:spcBef>
                <a:spcPts val="0"/>
              </a:spcBef>
              <a:spcAft>
                <a:spcPts val="0"/>
              </a:spcAft>
              <a:buSzPts val="2000"/>
              <a:buChar char="•"/>
            </a:pPr>
            <a:r>
              <a:rPr lang="en-US"/>
              <a:t>Consult your business plan to get the best hardware and software</a:t>
            </a:r>
            <a:endParaRPr/>
          </a:p>
          <a:p>
            <a:pPr indent="-171450" lvl="0" marL="171450" rtl="0" algn="l">
              <a:lnSpc>
                <a:spcPct val="90000"/>
              </a:lnSpc>
              <a:spcBef>
                <a:spcPts val="1200"/>
              </a:spcBef>
              <a:spcAft>
                <a:spcPts val="0"/>
              </a:spcAft>
              <a:buSzPts val="2000"/>
              <a:buChar char="•"/>
            </a:pPr>
            <a:r>
              <a:rPr lang="en-US"/>
              <a:t>Computer forensics tools functions</a:t>
            </a:r>
            <a:endParaRPr/>
          </a:p>
          <a:p>
            <a:pPr indent="-171450" lvl="1" marL="400050" rtl="0" algn="l">
              <a:lnSpc>
                <a:spcPct val="90000"/>
              </a:lnSpc>
              <a:spcBef>
                <a:spcPts val="600"/>
              </a:spcBef>
              <a:spcAft>
                <a:spcPts val="0"/>
              </a:spcAft>
              <a:buSzPts val="1800"/>
              <a:buChar char="•"/>
            </a:pPr>
            <a:r>
              <a:rPr lang="en-US"/>
              <a:t>Acquisition</a:t>
            </a:r>
            <a:endParaRPr/>
          </a:p>
          <a:p>
            <a:pPr indent="-171450" lvl="1" marL="400050" rtl="0" algn="l">
              <a:lnSpc>
                <a:spcPct val="90000"/>
              </a:lnSpc>
              <a:spcBef>
                <a:spcPts val="600"/>
              </a:spcBef>
              <a:spcAft>
                <a:spcPts val="0"/>
              </a:spcAft>
              <a:buSzPts val="1800"/>
              <a:buChar char="•"/>
            </a:pPr>
            <a:r>
              <a:rPr lang="en-US"/>
              <a:t>Validation and verification</a:t>
            </a:r>
            <a:endParaRPr/>
          </a:p>
          <a:p>
            <a:pPr indent="-171450" lvl="1" marL="400050" rtl="0" algn="l">
              <a:lnSpc>
                <a:spcPct val="90000"/>
              </a:lnSpc>
              <a:spcBef>
                <a:spcPts val="600"/>
              </a:spcBef>
              <a:spcAft>
                <a:spcPts val="0"/>
              </a:spcAft>
              <a:buSzPts val="1800"/>
              <a:buChar char="•"/>
            </a:pPr>
            <a:r>
              <a:rPr lang="en-US"/>
              <a:t>Extraction</a:t>
            </a:r>
            <a:endParaRPr/>
          </a:p>
          <a:p>
            <a:pPr indent="-171450" lvl="1" marL="400050" rtl="0" algn="l">
              <a:lnSpc>
                <a:spcPct val="90000"/>
              </a:lnSpc>
              <a:spcBef>
                <a:spcPts val="600"/>
              </a:spcBef>
              <a:spcAft>
                <a:spcPts val="0"/>
              </a:spcAft>
              <a:buSzPts val="1800"/>
              <a:buChar char="•"/>
            </a:pPr>
            <a:r>
              <a:rPr lang="en-US"/>
              <a:t>Reconstruction</a:t>
            </a:r>
            <a:endParaRPr/>
          </a:p>
          <a:p>
            <a:pPr indent="-171450" lvl="1" marL="400050" rtl="0" algn="l">
              <a:lnSpc>
                <a:spcPct val="90000"/>
              </a:lnSpc>
              <a:spcBef>
                <a:spcPts val="600"/>
              </a:spcBef>
              <a:spcAft>
                <a:spcPts val="0"/>
              </a:spcAft>
              <a:buSzPts val="1800"/>
              <a:buChar char="•"/>
            </a:pPr>
            <a:r>
              <a:rPr lang="en-US"/>
              <a:t>Reporting</a:t>
            </a:r>
            <a:endParaRPr/>
          </a:p>
          <a:p>
            <a:pPr indent="-171450" lvl="0" marL="171450" rtl="0" algn="l">
              <a:lnSpc>
                <a:spcPct val="90000"/>
              </a:lnSpc>
              <a:spcBef>
                <a:spcPts val="1200"/>
              </a:spcBef>
              <a:spcAft>
                <a:spcPts val="0"/>
              </a:spcAft>
              <a:buSzPts val="2000"/>
              <a:buChar char="•"/>
            </a:pPr>
            <a:r>
              <a:rPr lang="en-US"/>
              <a:t>Maintain a software library on your lab</a:t>
            </a:r>
            <a:endParaRPr/>
          </a:p>
        </p:txBody>
      </p:sp>
      <p:sp>
        <p:nvSpPr>
          <p:cNvPr id="657" name="Google Shape;657;p74"/>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Summary (1 of 3)</a:t>
            </a:r>
            <a:endParaRPr/>
          </a:p>
        </p:txBody>
      </p:sp>
      <p:sp>
        <p:nvSpPr>
          <p:cNvPr id="658" name="Google Shape;658;p74"/>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659" name="Google Shape;659;p74"/>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75"/>
          <p:cNvSpPr txBox="1"/>
          <p:nvPr>
            <p:ph idx="1" type="body"/>
          </p:nvPr>
        </p:nvSpPr>
        <p:spPr>
          <a:xfrm>
            <a:off x="857739" y="1600201"/>
            <a:ext cx="10160100" cy="39837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Computer Forensics tools types</a:t>
            </a:r>
            <a:endParaRPr/>
          </a:p>
          <a:p>
            <a:pPr indent="-171450" lvl="1" marL="400050" rtl="0" algn="l">
              <a:lnSpc>
                <a:spcPct val="95000"/>
              </a:lnSpc>
              <a:spcBef>
                <a:spcPts val="600"/>
              </a:spcBef>
              <a:spcAft>
                <a:spcPts val="0"/>
              </a:spcAft>
              <a:buSzPts val="1800"/>
              <a:buChar char="•"/>
            </a:pPr>
            <a:r>
              <a:rPr lang="en-US"/>
              <a:t>Software</a:t>
            </a:r>
            <a:endParaRPr/>
          </a:p>
          <a:p>
            <a:pPr indent="-171450" lvl="1" marL="400050" rtl="0" algn="l">
              <a:lnSpc>
                <a:spcPct val="95000"/>
              </a:lnSpc>
              <a:spcBef>
                <a:spcPts val="600"/>
              </a:spcBef>
              <a:spcAft>
                <a:spcPts val="0"/>
              </a:spcAft>
              <a:buSzPts val="1800"/>
              <a:buChar char="•"/>
            </a:pPr>
            <a:r>
              <a:rPr lang="en-US"/>
              <a:t>Hardware</a:t>
            </a:r>
            <a:endParaRPr/>
          </a:p>
          <a:p>
            <a:pPr indent="-171450" lvl="0" marL="171450" rtl="0" algn="l">
              <a:lnSpc>
                <a:spcPct val="95000"/>
              </a:lnSpc>
              <a:spcBef>
                <a:spcPts val="1200"/>
              </a:spcBef>
              <a:spcAft>
                <a:spcPts val="0"/>
              </a:spcAft>
              <a:buSzPts val="2000"/>
              <a:buChar char="•"/>
            </a:pPr>
            <a:r>
              <a:rPr lang="en-US"/>
              <a:t>Forensics software</a:t>
            </a:r>
            <a:endParaRPr/>
          </a:p>
          <a:p>
            <a:pPr indent="-171450" lvl="1" marL="400050" rtl="0" algn="l">
              <a:lnSpc>
                <a:spcPct val="95000"/>
              </a:lnSpc>
              <a:spcBef>
                <a:spcPts val="600"/>
              </a:spcBef>
              <a:spcAft>
                <a:spcPts val="0"/>
              </a:spcAft>
              <a:buSzPts val="1800"/>
              <a:buChar char="•"/>
            </a:pPr>
            <a:r>
              <a:rPr lang="en-US"/>
              <a:t>Command-line</a:t>
            </a:r>
            <a:endParaRPr/>
          </a:p>
          <a:p>
            <a:pPr indent="-171450" lvl="1" marL="400050" rtl="0" algn="l">
              <a:lnSpc>
                <a:spcPct val="95000"/>
              </a:lnSpc>
              <a:spcBef>
                <a:spcPts val="600"/>
              </a:spcBef>
              <a:spcAft>
                <a:spcPts val="0"/>
              </a:spcAft>
              <a:buSzPts val="1800"/>
              <a:buChar char="•"/>
            </a:pPr>
            <a:r>
              <a:rPr lang="en-US"/>
              <a:t>GUI</a:t>
            </a:r>
            <a:endParaRPr/>
          </a:p>
          <a:p>
            <a:pPr indent="-171450" lvl="0" marL="171450" rtl="0" algn="l">
              <a:lnSpc>
                <a:spcPct val="95000"/>
              </a:lnSpc>
              <a:spcBef>
                <a:spcPts val="1200"/>
              </a:spcBef>
              <a:spcAft>
                <a:spcPts val="0"/>
              </a:spcAft>
              <a:buSzPts val="2000"/>
              <a:buChar char="•"/>
            </a:pPr>
            <a:r>
              <a:rPr lang="en-US"/>
              <a:t>Forensics hardware</a:t>
            </a:r>
            <a:endParaRPr/>
          </a:p>
          <a:p>
            <a:pPr indent="-171450" lvl="1" marL="400050" rtl="0" algn="l">
              <a:lnSpc>
                <a:spcPct val="95000"/>
              </a:lnSpc>
              <a:spcBef>
                <a:spcPts val="600"/>
              </a:spcBef>
              <a:spcAft>
                <a:spcPts val="0"/>
              </a:spcAft>
              <a:buSzPts val="1800"/>
              <a:buChar char="•"/>
            </a:pPr>
            <a:r>
              <a:rPr lang="en-US"/>
              <a:t>Customized equipment</a:t>
            </a:r>
            <a:endParaRPr/>
          </a:p>
          <a:p>
            <a:pPr indent="-171450" lvl="1" marL="400050" rtl="0" algn="l">
              <a:lnSpc>
                <a:spcPct val="95000"/>
              </a:lnSpc>
              <a:spcBef>
                <a:spcPts val="600"/>
              </a:spcBef>
              <a:spcAft>
                <a:spcPts val="0"/>
              </a:spcAft>
              <a:buSzPts val="1800"/>
              <a:buChar char="•"/>
            </a:pPr>
            <a:r>
              <a:rPr lang="en-US"/>
              <a:t>Commercial options</a:t>
            </a:r>
            <a:endParaRPr/>
          </a:p>
          <a:p>
            <a:pPr indent="-171450" lvl="1" marL="400050" rtl="0" algn="l">
              <a:lnSpc>
                <a:spcPct val="95000"/>
              </a:lnSpc>
              <a:spcBef>
                <a:spcPts val="600"/>
              </a:spcBef>
              <a:spcAft>
                <a:spcPts val="0"/>
              </a:spcAft>
              <a:buSzPts val="1800"/>
              <a:buChar char="•"/>
            </a:pPr>
            <a:r>
              <a:rPr lang="en-US"/>
              <a:t>Include workstations and write-blockers</a:t>
            </a:r>
            <a:endParaRPr/>
          </a:p>
          <a:p>
            <a:pPr indent="-44450" lvl="0" marL="171450" rtl="0" algn="l">
              <a:lnSpc>
                <a:spcPct val="95000"/>
              </a:lnSpc>
              <a:spcBef>
                <a:spcPts val="1200"/>
              </a:spcBef>
              <a:spcAft>
                <a:spcPts val="0"/>
              </a:spcAft>
              <a:buSzPts val="2000"/>
              <a:buNone/>
            </a:pPr>
            <a:r>
              <a:t/>
            </a:r>
            <a:endParaRPr/>
          </a:p>
        </p:txBody>
      </p:sp>
      <p:sp>
        <p:nvSpPr>
          <p:cNvPr id="665" name="Google Shape;665;p75"/>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Summary (2 of 3)</a:t>
            </a:r>
            <a:endParaRPr/>
          </a:p>
        </p:txBody>
      </p:sp>
      <p:sp>
        <p:nvSpPr>
          <p:cNvPr id="666" name="Google Shape;666;p75"/>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667" name="Google Shape;667;p75"/>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76"/>
          <p:cNvSpPr txBox="1"/>
          <p:nvPr>
            <p:ph idx="1" type="body"/>
          </p:nvPr>
        </p:nvSpPr>
        <p:spPr>
          <a:xfrm>
            <a:off x="857739" y="1600201"/>
            <a:ext cx="10160100" cy="10020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Tools that run in Windows and other GUI environments don’t require the same level of computing expertise as command-line tools</a:t>
            </a:r>
            <a:endParaRPr/>
          </a:p>
          <a:p>
            <a:pPr indent="-171450" lvl="0" marL="171450" rtl="0" algn="l">
              <a:lnSpc>
                <a:spcPct val="95000"/>
              </a:lnSpc>
              <a:spcBef>
                <a:spcPts val="1200"/>
              </a:spcBef>
              <a:spcAft>
                <a:spcPts val="0"/>
              </a:spcAft>
              <a:buSzPts val="2000"/>
              <a:buChar char="•"/>
            </a:pPr>
            <a:r>
              <a:rPr lang="en-US"/>
              <a:t>Always run a validation test when upgrading your forensics tools</a:t>
            </a:r>
            <a:endParaRPr/>
          </a:p>
        </p:txBody>
      </p:sp>
      <p:sp>
        <p:nvSpPr>
          <p:cNvPr id="673" name="Google Shape;673;p76"/>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Summary (3 of 3)</a:t>
            </a:r>
            <a:endParaRPr/>
          </a:p>
        </p:txBody>
      </p:sp>
      <p:sp>
        <p:nvSpPr>
          <p:cNvPr id="674" name="Google Shape;674;p76"/>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675" name="Google Shape;675;p76"/>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77"/>
          <p:cNvSpPr txBox="1"/>
          <p:nvPr>
            <p:ph type="title"/>
          </p:nvPr>
        </p:nvSpPr>
        <p:spPr>
          <a:xfrm>
            <a:off x="831850" y="3657600"/>
            <a:ext cx="10515600" cy="90480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150860"/>
              </a:buClr>
              <a:buSzPts val="5400"/>
              <a:buFont typeface="Helvetica Neue"/>
              <a:buNone/>
            </a:pPr>
            <a:r>
              <a:rPr lang="en-US"/>
              <a:t>Thank You!</a:t>
            </a:r>
            <a:endParaRPr/>
          </a:p>
        </p:txBody>
      </p:sp>
      <p:sp>
        <p:nvSpPr>
          <p:cNvPr id="681" name="Google Shape;681;p77"/>
          <p:cNvSpPr txBox="1"/>
          <p:nvPr>
            <p:ph idx="1" type="body"/>
          </p:nvPr>
        </p:nvSpPr>
        <p:spPr>
          <a:xfrm>
            <a:off x="831850" y="5205413"/>
            <a:ext cx="10515600" cy="15003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888888"/>
              </a:buClr>
              <a:buSzPts val="2400"/>
              <a:buNone/>
            </a:pPr>
            <a:r>
              <a:rPr lang="en-US"/>
              <a:t>Next chapter: </a:t>
            </a:r>
            <a:endParaRPr/>
          </a:p>
          <a:p>
            <a:pPr indent="0" lvl="0" marL="0" rtl="0" algn="r">
              <a:lnSpc>
                <a:spcPct val="90000"/>
              </a:lnSpc>
              <a:spcBef>
                <a:spcPts val="1000"/>
              </a:spcBef>
              <a:spcAft>
                <a:spcPts val="0"/>
              </a:spcAft>
              <a:buClr>
                <a:srgbClr val="888888"/>
              </a:buClr>
              <a:buSzPts val="2400"/>
              <a:buNone/>
            </a:pPr>
            <a:r>
              <a:rPr lang="en-US"/>
              <a:t>Foundation for forensics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78"/>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graphicFrame>
        <p:nvGraphicFramePr>
          <p:cNvPr id="687" name="Google Shape;687;p78"/>
          <p:cNvGraphicFramePr/>
          <p:nvPr/>
        </p:nvGraphicFramePr>
        <p:xfrm>
          <a:off x="838200" y="145364"/>
          <a:ext cx="3000000" cy="3000000"/>
        </p:xfrm>
        <a:graphic>
          <a:graphicData uri="http://schemas.openxmlformats.org/drawingml/2006/table">
            <a:tbl>
              <a:tblPr>
                <a:noFill/>
                <a:tableStyleId>{D53C773B-17CC-4AA1-80DF-F9E5BECB9471}</a:tableStyleId>
              </a:tblPr>
              <a:tblGrid>
                <a:gridCol w="699650"/>
                <a:gridCol w="8333500"/>
              </a:tblGrid>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No</a:t>
                      </a:r>
                      <a:r>
                        <a:rPr lang="en-US" sz="2000" u="none" cap="none" strike="noStrike"/>
                        <a:t>.</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Title of the Module</a:t>
                      </a:r>
                      <a:endParaRPr sz="2000" u="none" cap="none" strike="noStrike">
                        <a:solidFill>
                          <a:srgbClr val="000000"/>
                        </a:solidFill>
                        <a:latin typeface="Calibri"/>
                        <a:ea typeface="Calibri"/>
                        <a:cs typeface="Calibri"/>
                        <a:sym typeface="Calibri"/>
                      </a:endParaRPr>
                    </a:p>
                  </a:txBody>
                  <a:tcPr marT="38100" marB="38100" marR="38100" marL="38100"/>
                </a:tc>
              </a:tr>
              <a:tr h="434850">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Introduction to Cyber Crime, Digital Forensics and Incident Handling</a:t>
                      </a:r>
                      <a:endParaRPr sz="2000" u="none" cap="none" strike="noStrike">
                        <a:solidFill>
                          <a:srgbClr val="000000"/>
                        </a:solidFill>
                        <a:latin typeface="Calibri"/>
                        <a:ea typeface="Calibri"/>
                        <a:cs typeface="Calibri"/>
                        <a:sym typeface="Calibri"/>
                      </a:endParaRPr>
                    </a:p>
                  </a:txBody>
                  <a:tcPr marT="38100" marB="38100" marR="38100" marL="38100"/>
                </a:tc>
              </a:tr>
              <a:tr h="4165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M2</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Foundation for Forensics       </a:t>
                      </a:r>
                      <a:endParaRPr sz="2000" u="none" cap="none" strike="noStrike">
                        <a:solidFill>
                          <a:srgbClr val="000000"/>
                        </a:solidFill>
                        <a:latin typeface="Calibri"/>
                        <a:ea typeface="Calibri"/>
                        <a:cs typeface="Calibri"/>
                        <a:sym typeface="Calibri"/>
                      </a:endParaRPr>
                    </a:p>
                  </a:txBody>
                  <a:tcPr marT="38100" marB="38100" marR="38100" marL="38100" anchor="ctr"/>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M3</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Computer Crime and Identity Theft/Fraud   </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M4</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Digital Forensic Process, Analysis and Validation    </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M5</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Disk Structures (File Systems) and Data-hiding techniques</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M6</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Network and Cloud Forensics; Mobile Device and Security</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M7</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Digital Forensic Tools and Labs  </a:t>
                      </a:r>
                      <a:endParaRPr sz="2000" u="none" cap="none" strike="noStrike">
                        <a:solidFill>
                          <a:srgbClr val="000000"/>
                        </a:solidFill>
                        <a:latin typeface="Calibri"/>
                        <a:ea typeface="Calibri"/>
                        <a:cs typeface="Calibri"/>
                        <a:sym typeface="Calibri"/>
                      </a:endParaRPr>
                    </a:p>
                  </a:txBody>
                  <a:tcPr marT="38100" marB="38100" marR="38100" marL="38100" anchor="ctr"/>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M8</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Organizations and Cyber Crime, Criminology and Organized Crime      </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M9</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Investigating Internet Crime and E-Mail Crime  </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M10</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Cyberspace Infrastructure and Enterprise Security</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M11</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Incident Detection and Characterization</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M12</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Incident Response and software Tools</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M13</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Incident Report Writing</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M14</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Emerging Cybercrime Trends, Recommendations and Practical Issues</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M15</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Miscellaneous Topics</a:t>
                      </a:r>
                      <a:endParaRPr sz="2000" u="none" cap="none" strike="noStrike">
                        <a:solidFill>
                          <a:srgbClr val="000000"/>
                        </a:solidFill>
                        <a:latin typeface="Calibri"/>
                        <a:ea typeface="Calibri"/>
                        <a:cs typeface="Calibri"/>
                        <a:sym typeface="Calibri"/>
                      </a:endParaRPr>
                    </a:p>
                  </a:txBody>
                  <a:tcPr marT="38100" marB="38100" marR="38100" marL="38100"/>
                </a:tc>
              </a:tr>
            </a:tbl>
          </a:graphicData>
        </a:graphic>
      </p:graphicFrame>
      <p:sp>
        <p:nvSpPr>
          <p:cNvPr id="688" name="Google Shape;688;p78"/>
          <p:cNvSpPr txBox="1"/>
          <p:nvPr>
            <p:ph idx="1" type="body"/>
          </p:nvPr>
        </p:nvSpPr>
        <p:spPr>
          <a:xfrm>
            <a:off x="857739" y="1600201"/>
            <a:ext cx="10160100" cy="2728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689" name="Google Shape;689;p78"/>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0"/>
          <p:cNvSpPr txBox="1"/>
          <p:nvPr>
            <p:ph idx="1" type="body"/>
          </p:nvPr>
        </p:nvSpPr>
        <p:spPr>
          <a:xfrm>
            <a:off x="857739" y="1600201"/>
            <a:ext cx="10160100" cy="34311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b="1" lang="en-US"/>
              <a:t>Acquisition</a:t>
            </a:r>
            <a:endParaRPr/>
          </a:p>
          <a:p>
            <a:pPr indent="-171450" lvl="1" marL="400050" rtl="0" algn="l">
              <a:lnSpc>
                <a:spcPct val="95000"/>
              </a:lnSpc>
              <a:spcBef>
                <a:spcPts val="600"/>
              </a:spcBef>
              <a:spcAft>
                <a:spcPts val="0"/>
              </a:spcAft>
              <a:buSzPts val="1800"/>
              <a:buChar char="•"/>
            </a:pPr>
            <a:r>
              <a:rPr lang="en-US"/>
              <a:t>Making a copy of the original drive</a:t>
            </a:r>
            <a:endParaRPr/>
          </a:p>
          <a:p>
            <a:pPr indent="-171450" lvl="0" marL="171450" rtl="0" algn="l">
              <a:lnSpc>
                <a:spcPct val="95000"/>
              </a:lnSpc>
              <a:spcBef>
                <a:spcPts val="1200"/>
              </a:spcBef>
              <a:spcAft>
                <a:spcPts val="0"/>
              </a:spcAft>
              <a:buSzPts val="2000"/>
              <a:buChar char="•"/>
            </a:pPr>
            <a:r>
              <a:rPr lang="en-US"/>
              <a:t>Acquisition subfunctions:</a:t>
            </a:r>
            <a:endParaRPr/>
          </a:p>
          <a:p>
            <a:pPr indent="-171450" lvl="1" marL="400050" rtl="0" algn="l">
              <a:lnSpc>
                <a:spcPct val="95000"/>
              </a:lnSpc>
              <a:spcBef>
                <a:spcPts val="600"/>
              </a:spcBef>
              <a:spcAft>
                <a:spcPts val="0"/>
              </a:spcAft>
              <a:buSzPts val="1800"/>
              <a:buChar char="•"/>
            </a:pPr>
            <a:r>
              <a:rPr lang="en-US"/>
              <a:t>Physical data copy</a:t>
            </a:r>
            <a:endParaRPr/>
          </a:p>
          <a:p>
            <a:pPr indent="-171450" lvl="1" marL="400050" rtl="0" algn="l">
              <a:lnSpc>
                <a:spcPct val="95000"/>
              </a:lnSpc>
              <a:spcBef>
                <a:spcPts val="600"/>
              </a:spcBef>
              <a:spcAft>
                <a:spcPts val="0"/>
              </a:spcAft>
              <a:buSzPts val="1800"/>
              <a:buChar char="•"/>
            </a:pPr>
            <a:r>
              <a:rPr lang="en-US"/>
              <a:t>Logical data copy</a:t>
            </a:r>
            <a:endParaRPr/>
          </a:p>
          <a:p>
            <a:pPr indent="-171450" lvl="1" marL="400050" rtl="0" algn="l">
              <a:lnSpc>
                <a:spcPct val="95000"/>
              </a:lnSpc>
              <a:spcBef>
                <a:spcPts val="600"/>
              </a:spcBef>
              <a:spcAft>
                <a:spcPts val="0"/>
              </a:spcAft>
              <a:buSzPts val="1800"/>
              <a:buChar char="•"/>
            </a:pPr>
            <a:r>
              <a:rPr lang="en-US"/>
              <a:t>Data acquisition format</a:t>
            </a:r>
            <a:endParaRPr/>
          </a:p>
          <a:p>
            <a:pPr indent="-171450" lvl="1" marL="400050" rtl="0" algn="l">
              <a:lnSpc>
                <a:spcPct val="95000"/>
              </a:lnSpc>
              <a:spcBef>
                <a:spcPts val="600"/>
              </a:spcBef>
              <a:spcAft>
                <a:spcPts val="0"/>
              </a:spcAft>
              <a:buSzPts val="1800"/>
              <a:buChar char="•"/>
            </a:pPr>
            <a:r>
              <a:rPr lang="en-US"/>
              <a:t>Command-line acquisition</a:t>
            </a:r>
            <a:endParaRPr/>
          </a:p>
          <a:p>
            <a:pPr indent="-171450" lvl="1" marL="400050" rtl="0" algn="l">
              <a:lnSpc>
                <a:spcPct val="95000"/>
              </a:lnSpc>
              <a:spcBef>
                <a:spcPts val="600"/>
              </a:spcBef>
              <a:spcAft>
                <a:spcPts val="0"/>
              </a:spcAft>
              <a:buSzPts val="1800"/>
              <a:buChar char="•"/>
            </a:pPr>
            <a:r>
              <a:rPr lang="en-US"/>
              <a:t>GUI acquisition</a:t>
            </a:r>
            <a:endParaRPr/>
          </a:p>
          <a:p>
            <a:pPr indent="-171450" lvl="1" marL="400050" rtl="0" algn="l">
              <a:lnSpc>
                <a:spcPct val="95000"/>
              </a:lnSpc>
              <a:spcBef>
                <a:spcPts val="600"/>
              </a:spcBef>
              <a:spcAft>
                <a:spcPts val="0"/>
              </a:spcAft>
              <a:buSzPts val="1800"/>
              <a:buChar char="•"/>
            </a:pPr>
            <a:r>
              <a:rPr lang="en-US"/>
              <a:t>Remote, live, and memory acquisitions</a:t>
            </a:r>
            <a:endParaRPr/>
          </a:p>
          <a:p>
            <a:pPr indent="-57150" lvl="1" marL="400050" rtl="0" algn="l">
              <a:lnSpc>
                <a:spcPct val="95000"/>
              </a:lnSpc>
              <a:spcBef>
                <a:spcPts val="600"/>
              </a:spcBef>
              <a:spcAft>
                <a:spcPts val="0"/>
              </a:spcAft>
              <a:buSzPts val="1800"/>
              <a:buNone/>
            </a:pPr>
            <a:r>
              <a:t/>
            </a:r>
            <a:endParaRPr/>
          </a:p>
        </p:txBody>
      </p:sp>
      <p:sp>
        <p:nvSpPr>
          <p:cNvPr id="305" name="Google Shape;305;p30"/>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(2 of 20)</a:t>
            </a:r>
            <a:endParaRPr/>
          </a:p>
        </p:txBody>
      </p:sp>
      <p:sp>
        <p:nvSpPr>
          <p:cNvPr id="306" name="Google Shape;306;p30"/>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07" name="Google Shape;307;p30"/>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1"/>
          <p:cNvSpPr txBox="1"/>
          <p:nvPr>
            <p:ph idx="1" type="body"/>
          </p:nvPr>
        </p:nvSpPr>
        <p:spPr>
          <a:xfrm>
            <a:off x="857739" y="1600201"/>
            <a:ext cx="10160100" cy="22410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Acquisition (cont’d)</a:t>
            </a:r>
            <a:endParaRPr/>
          </a:p>
          <a:p>
            <a:pPr indent="-171450" lvl="1" marL="400050" rtl="0" algn="l">
              <a:lnSpc>
                <a:spcPct val="95000"/>
              </a:lnSpc>
              <a:spcBef>
                <a:spcPts val="600"/>
              </a:spcBef>
              <a:spcAft>
                <a:spcPts val="0"/>
              </a:spcAft>
              <a:buSzPts val="1800"/>
              <a:buChar char="•"/>
            </a:pPr>
            <a:r>
              <a:rPr lang="en-US"/>
              <a:t>Two types of data-copying methods are used in software acquisitions:</a:t>
            </a:r>
            <a:endParaRPr/>
          </a:p>
          <a:p>
            <a:pPr indent="-114300" lvl="2" marL="571500" rtl="0" algn="l">
              <a:lnSpc>
                <a:spcPct val="95000"/>
              </a:lnSpc>
              <a:spcBef>
                <a:spcPts val="360"/>
              </a:spcBef>
              <a:spcAft>
                <a:spcPts val="0"/>
              </a:spcAft>
              <a:buSzPts val="1800"/>
              <a:buChar char="•"/>
            </a:pPr>
            <a:r>
              <a:rPr lang="en-US"/>
              <a:t>Physical copying of the entire drive</a:t>
            </a:r>
            <a:endParaRPr/>
          </a:p>
          <a:p>
            <a:pPr indent="-114300" lvl="2" marL="571500" rtl="0" algn="l">
              <a:lnSpc>
                <a:spcPct val="95000"/>
              </a:lnSpc>
              <a:spcBef>
                <a:spcPts val="360"/>
              </a:spcBef>
              <a:spcAft>
                <a:spcPts val="0"/>
              </a:spcAft>
              <a:buSzPts val="1800"/>
              <a:buChar char="•"/>
            </a:pPr>
            <a:r>
              <a:rPr lang="en-US"/>
              <a:t>Logical copying of a disk partition</a:t>
            </a:r>
            <a:endParaRPr/>
          </a:p>
          <a:p>
            <a:pPr indent="-171450" lvl="1" marL="400050" rtl="0" algn="l">
              <a:lnSpc>
                <a:spcPct val="95000"/>
              </a:lnSpc>
              <a:spcBef>
                <a:spcPts val="600"/>
              </a:spcBef>
              <a:spcAft>
                <a:spcPts val="0"/>
              </a:spcAft>
              <a:buSzPts val="1800"/>
              <a:buChar char="•"/>
            </a:pPr>
            <a:r>
              <a:rPr lang="en-US"/>
              <a:t>The formats for disk acquisitions vary</a:t>
            </a:r>
            <a:endParaRPr/>
          </a:p>
          <a:p>
            <a:pPr indent="-114300" lvl="2" marL="571500" rtl="0" algn="l">
              <a:lnSpc>
                <a:spcPct val="95000"/>
              </a:lnSpc>
              <a:spcBef>
                <a:spcPts val="360"/>
              </a:spcBef>
              <a:spcAft>
                <a:spcPts val="0"/>
              </a:spcAft>
              <a:buSzPts val="1800"/>
              <a:buChar char="•"/>
            </a:pPr>
            <a:r>
              <a:rPr lang="en-US"/>
              <a:t>From raw data to vendor-specific proprietary</a:t>
            </a:r>
            <a:endParaRPr/>
          </a:p>
          <a:p>
            <a:pPr indent="-171450" lvl="1" marL="400050" rtl="0" algn="l">
              <a:lnSpc>
                <a:spcPct val="95000"/>
              </a:lnSpc>
              <a:spcBef>
                <a:spcPts val="600"/>
              </a:spcBef>
              <a:spcAft>
                <a:spcPts val="0"/>
              </a:spcAft>
              <a:buSzPts val="1800"/>
              <a:buChar char="•"/>
            </a:pPr>
            <a:r>
              <a:rPr lang="en-US"/>
              <a:t>You can view a raw image file’s contents with any hexadecimal editor</a:t>
            </a:r>
            <a:endParaRPr/>
          </a:p>
        </p:txBody>
      </p:sp>
      <p:sp>
        <p:nvSpPr>
          <p:cNvPr id="313" name="Google Shape;313;p31"/>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(3 of 20)</a:t>
            </a:r>
            <a:endParaRPr/>
          </a:p>
        </p:txBody>
      </p:sp>
      <p:sp>
        <p:nvSpPr>
          <p:cNvPr id="314" name="Google Shape;314;p31"/>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15" name="Google Shape;315;p31"/>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descr="The screenshot shows winhex- 20150430, underscore, 163913, dot j p g window. The window shows a table which lists offset, columns 1 to 9, a to f, 10 to 19 and 1 a, 1 b, 1 c, 1 d, 1 e, and 1 f." id="320" name="Google Shape;320;p32"/>
          <p:cNvPicPr preferRelativeResize="0"/>
          <p:nvPr>
            <p:ph idx="1" type="body"/>
          </p:nvPr>
        </p:nvPicPr>
        <p:blipFill rotWithShape="1">
          <a:blip r:embed="rId3">
            <a:alphaModFix/>
          </a:blip>
          <a:srcRect b="0" l="0" r="0" t="0"/>
          <a:stretch/>
        </p:blipFill>
        <p:spPr>
          <a:xfrm>
            <a:off x="857739" y="1600201"/>
            <a:ext cx="10160100" cy="2728800"/>
          </a:xfrm>
          <a:prstGeom prst="rect">
            <a:avLst/>
          </a:prstGeom>
          <a:noFill/>
          <a:ln>
            <a:noFill/>
          </a:ln>
        </p:spPr>
      </p:pic>
      <p:sp>
        <p:nvSpPr>
          <p:cNvPr id="321" name="Google Shape;321;p32"/>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(4 of 20)</a:t>
            </a:r>
            <a:endParaRPr/>
          </a:p>
        </p:txBody>
      </p:sp>
      <p:sp>
        <p:nvSpPr>
          <p:cNvPr id="322" name="Google Shape;322;p32"/>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23" name="Google Shape;323;p32"/>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3"/>
          <p:cNvSpPr txBox="1"/>
          <p:nvPr>
            <p:ph idx="1" type="body"/>
          </p:nvPr>
        </p:nvSpPr>
        <p:spPr>
          <a:xfrm>
            <a:off x="857739" y="1600201"/>
            <a:ext cx="10160100" cy="12822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Acquisition (cont’d)</a:t>
            </a:r>
            <a:endParaRPr/>
          </a:p>
          <a:p>
            <a:pPr indent="-171450" lvl="1" marL="400050" rtl="0" algn="l">
              <a:lnSpc>
                <a:spcPct val="95000"/>
              </a:lnSpc>
              <a:spcBef>
                <a:spcPts val="600"/>
              </a:spcBef>
              <a:spcAft>
                <a:spcPts val="0"/>
              </a:spcAft>
              <a:buSzPts val="1800"/>
              <a:buChar char="•"/>
            </a:pPr>
            <a:r>
              <a:rPr lang="en-US"/>
              <a:t>Creating smaller segmented files is a typical feature in vendor acquisition tools</a:t>
            </a:r>
            <a:endParaRPr/>
          </a:p>
          <a:p>
            <a:pPr indent="-171450" lvl="1" marL="400050" rtl="0" algn="l">
              <a:lnSpc>
                <a:spcPct val="95000"/>
              </a:lnSpc>
              <a:spcBef>
                <a:spcPts val="600"/>
              </a:spcBef>
              <a:spcAft>
                <a:spcPts val="0"/>
              </a:spcAft>
              <a:buSzPts val="1800"/>
              <a:buChar char="•"/>
            </a:pPr>
            <a:r>
              <a:rPr lang="en-US"/>
              <a:t>Remote acquisition of files is common in larger organizations</a:t>
            </a:r>
            <a:endParaRPr/>
          </a:p>
          <a:p>
            <a:pPr indent="-114300" lvl="2" marL="571500" rtl="0" algn="l">
              <a:lnSpc>
                <a:spcPct val="95000"/>
              </a:lnSpc>
              <a:spcBef>
                <a:spcPts val="360"/>
              </a:spcBef>
              <a:spcAft>
                <a:spcPts val="0"/>
              </a:spcAft>
              <a:buSzPts val="1800"/>
              <a:buChar char="•"/>
            </a:pPr>
            <a:r>
              <a:rPr lang="en-US"/>
              <a:t>Popular tools, such as AccessData and EnCase, can do remote acquisitions of forensics drive images on a network</a:t>
            </a:r>
            <a:endParaRPr/>
          </a:p>
        </p:txBody>
      </p:sp>
      <p:sp>
        <p:nvSpPr>
          <p:cNvPr id="329" name="Google Shape;329;p33"/>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(5 of 20)</a:t>
            </a:r>
            <a:endParaRPr/>
          </a:p>
        </p:txBody>
      </p:sp>
      <p:sp>
        <p:nvSpPr>
          <p:cNvPr id="330" name="Google Shape;330;p33"/>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31" name="Google Shape;331;p33"/>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