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73"/>
  </p:notesMasterIdLst>
  <p:sldIdLst>
    <p:sldId id="555" r:id="rId2"/>
    <p:sldId id="257" r:id="rId3"/>
    <p:sldId id="389" r:id="rId4"/>
    <p:sldId id="390" r:id="rId5"/>
    <p:sldId id="473" r:id="rId6"/>
    <p:sldId id="436" r:id="rId7"/>
    <p:sldId id="474" r:id="rId8"/>
    <p:sldId id="475" r:id="rId9"/>
    <p:sldId id="476" r:id="rId10"/>
    <p:sldId id="477" r:id="rId11"/>
    <p:sldId id="479" r:id="rId12"/>
    <p:sldId id="481" r:id="rId13"/>
    <p:sldId id="437" r:id="rId14"/>
    <p:sldId id="482" r:id="rId15"/>
    <p:sldId id="483" r:id="rId16"/>
    <p:sldId id="484" r:id="rId17"/>
    <p:sldId id="485" r:id="rId18"/>
    <p:sldId id="486" r:id="rId19"/>
    <p:sldId id="438" r:id="rId20"/>
    <p:sldId id="487" r:id="rId21"/>
    <p:sldId id="439" r:id="rId22"/>
    <p:sldId id="489" r:id="rId23"/>
    <p:sldId id="548" r:id="rId24"/>
    <p:sldId id="435" r:id="rId25"/>
    <p:sldId id="440" r:id="rId26"/>
    <p:sldId id="391" r:id="rId27"/>
    <p:sldId id="392" r:id="rId28"/>
    <p:sldId id="490" r:id="rId29"/>
    <p:sldId id="491" r:id="rId30"/>
    <p:sldId id="492" r:id="rId31"/>
    <p:sldId id="493" r:id="rId32"/>
    <p:sldId id="494" r:id="rId33"/>
    <p:sldId id="549" r:id="rId34"/>
    <p:sldId id="550" r:id="rId35"/>
    <p:sldId id="556" r:id="rId36"/>
    <p:sldId id="551" r:id="rId37"/>
    <p:sldId id="497" r:id="rId38"/>
    <p:sldId id="498" r:id="rId39"/>
    <p:sldId id="552" r:id="rId40"/>
    <p:sldId id="499" r:id="rId41"/>
    <p:sldId id="524" r:id="rId42"/>
    <p:sldId id="525" r:id="rId43"/>
    <p:sldId id="500" r:id="rId44"/>
    <p:sldId id="501" r:id="rId45"/>
    <p:sldId id="526" r:id="rId46"/>
    <p:sldId id="502" r:id="rId47"/>
    <p:sldId id="503" r:id="rId48"/>
    <p:sldId id="527" r:id="rId49"/>
    <p:sldId id="528" r:id="rId50"/>
    <p:sldId id="504" r:id="rId51"/>
    <p:sldId id="530" r:id="rId52"/>
    <p:sldId id="529" r:id="rId53"/>
    <p:sldId id="553" r:id="rId54"/>
    <p:sldId id="533" r:id="rId55"/>
    <p:sldId id="534" r:id="rId56"/>
    <p:sldId id="535" r:id="rId57"/>
    <p:sldId id="536" r:id="rId58"/>
    <p:sldId id="505" r:id="rId59"/>
    <p:sldId id="538" r:id="rId60"/>
    <p:sldId id="539" r:id="rId61"/>
    <p:sldId id="540" r:id="rId62"/>
    <p:sldId id="507" r:id="rId63"/>
    <p:sldId id="541" r:id="rId64"/>
    <p:sldId id="537" r:id="rId65"/>
    <p:sldId id="506" r:id="rId66"/>
    <p:sldId id="508" r:id="rId67"/>
    <p:sldId id="509" r:id="rId68"/>
    <p:sldId id="513" r:id="rId69"/>
    <p:sldId id="520" r:id="rId70"/>
    <p:sldId id="521" r:id="rId71"/>
    <p:sldId id="522" r:id="rId7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9648" autoAdjust="0"/>
  </p:normalViewPr>
  <p:slideViewPr>
    <p:cSldViewPr>
      <p:cViewPr>
        <p:scale>
          <a:sx n="60" d="100"/>
          <a:sy n="60" d="100"/>
        </p:scale>
        <p:origin x="-213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8E74ECF6-9C7F-5A42-8EDE-9AAF4A24E70A}" type="slidenum">
              <a:rPr lang="en-US" altLang="en-US"/>
              <a:pPr/>
              <a:t>‹#›</a:t>
            </a:fld>
            <a:endParaRPr lang="en-US" altLang="en-US"/>
          </a:p>
        </p:txBody>
      </p:sp>
    </p:spTree>
    <p:extLst>
      <p:ext uri="{BB962C8B-B14F-4D97-AF65-F5344CB8AC3E}">
        <p14:creationId xmlns:p14="http://schemas.microsoft.com/office/powerpoint/2010/main" val="1769394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6CF194C-BC11-A949-9684-87168040AA8A}" type="slidenum">
              <a:rPr lang="en-US" altLang="en-US" sz="1200">
                <a:solidFill>
                  <a:schemeClr val="tx1"/>
                </a:solidFill>
              </a:rPr>
              <a:pPr/>
              <a:t>1</a:t>
            </a:fld>
            <a:endParaRPr lang="en-US"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846BC4-E998-724B-8AF3-D30E5BA62A80}" type="slidenum">
              <a:rPr lang="en-US" altLang="en-US" sz="120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B376073-F069-C141-8C77-CAB567876BCE}" type="slidenum">
              <a:rPr lang="en-US" altLang="en-US" sz="120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59F31DC-720F-F34D-B566-F4D80851A31D}" type="slidenum">
              <a:rPr lang="en-US" altLang="en-US" sz="120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E44E617-4A6D-A440-851B-E5FA18B97876}" type="slidenum">
              <a:rPr lang="en-US" altLang="en-US" sz="1200">
                <a:solidFill>
                  <a:schemeClr val="tx1"/>
                </a:solidFill>
              </a:rPr>
              <a:pPr/>
              <a:t>13</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649C63A-554A-2F42-9EBB-3D98D280FF6D}" type="slidenum">
              <a:rPr lang="en-US" altLang="en-US" sz="120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01B107B-A292-464F-8F3D-03F87C5908E6}" type="slidenum">
              <a:rPr lang="en-US" altLang="en-US" sz="120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3F494C2-F0F7-4A4F-8CE9-7CE5C470E211}" type="slidenum">
              <a:rPr lang="en-US" altLang="en-US" sz="120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A1C6867-9703-6E48-B49F-14B6973B3054}" type="slidenum">
              <a:rPr lang="en-US" altLang="en-US" sz="120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4164493-2C44-B842-8311-B8FE05093C9A}" type="slidenum">
              <a:rPr lang="en-US" altLang="en-US" sz="120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1E79A05-593F-814A-B1C0-E1A3009EF01F}"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ACB8F0B-A734-4E4D-B8F5-DD345C5BDA7D}" type="slidenum">
              <a:rPr lang="en-US" altLang="en-US" sz="1200">
                <a:solidFill>
                  <a:schemeClr val="tx1"/>
                </a:solidFill>
              </a:rPr>
              <a:pPr/>
              <a:t>2</a:t>
            </a:fld>
            <a:endParaRPr lang="en-US"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75FE8D5-620C-7040-ACFB-E8D7F3E64DB6}"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E185073-F71A-044D-A107-DF8925251E11}"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6C9B2F2-C5B6-9345-AAFF-8BD1490B4D72}" type="slidenum">
              <a:rPr lang="en-US" altLang="en-US" sz="120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530E765-DA79-8640-9A61-AB3C77E4EC3D}" type="slidenum">
              <a:rPr lang="en-US" altLang="en-US" sz="120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925AA81-25B7-A647-92B8-B36830A4BED4}" type="slidenum">
              <a:rPr lang="en-US" altLang="en-US" sz="120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BB279C9-E53C-DC46-9307-43886144BCF7}" type="slidenum">
              <a:rPr lang="en-US" altLang="en-US" sz="120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E0F6488-49F1-3E43-A7A0-A85F5C393EEF}" type="slidenum">
              <a:rPr lang="en-US" altLang="en-US" sz="120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EAEDBC6-E5BB-004D-9E46-C1BE85BAC14A}" type="slidenum">
              <a:rPr lang="en-US" altLang="en-US" sz="120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D93A21D-D1D8-6B4F-81A4-D08DFDCF3E6F}" type="slidenum">
              <a:rPr lang="en-US" altLang="en-US" sz="120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42E8D2C-15E0-114A-A694-1246F8799953}" type="slidenum">
              <a:rPr lang="en-US" altLang="en-US" sz="120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BBA6DBA-8130-6C4F-88E8-8354E826EF50}" type="slidenum">
              <a:rPr lang="en-US" altLang="en-US" sz="1200">
                <a:solidFill>
                  <a:schemeClr val="tx1"/>
                </a:solidFill>
              </a:rPr>
              <a:pPr/>
              <a:t>3</a:t>
            </a:fld>
            <a:endParaRPr lang="en-US" altLang="en-US" sz="120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3E843D0-EFB3-464C-9F7D-78D4A027F78A}" type="slidenum">
              <a:rPr lang="en-US" altLang="en-US" sz="120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BD504A5-7CB3-1D44-B345-47689AC8DCB0}" type="slidenum">
              <a:rPr lang="en-US" altLang="en-US" sz="120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39DDA81-EFEF-4B4D-BA26-4D06319EDB40}" type="slidenum">
              <a:rPr lang="en-US" altLang="en-US" sz="1200">
                <a:solidFill>
                  <a:schemeClr val="tx1"/>
                </a:solidFill>
              </a:rPr>
              <a:pPr/>
              <a:t>32</a:t>
            </a:fld>
            <a:endParaRPr lang="en-US" altLang="en-US" sz="120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AF68559-1AF1-5F47-A080-FB913D8FE3C3}" type="slidenum">
              <a:rPr lang="en-US" altLang="en-US" sz="1200">
                <a:solidFill>
                  <a:schemeClr val="tx1"/>
                </a:solidFill>
              </a:rPr>
              <a:pPr/>
              <a:t>33</a:t>
            </a:fld>
            <a:endParaRPr lang="en-US" altLang="en-US" sz="120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E7F9E63-6BFC-D841-AA6F-AED8250DF836}" type="slidenum">
              <a:rPr lang="en-US" altLang="en-US" sz="1200">
                <a:solidFill>
                  <a:schemeClr val="tx1"/>
                </a:solidFill>
              </a:rPr>
              <a:pPr/>
              <a:t>34</a:t>
            </a:fld>
            <a:endParaRPr lang="en-US" altLang="en-US" sz="120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E7F9E63-6BFC-D841-AA6F-AED8250DF836}" type="slidenum">
              <a:rPr lang="en-US" altLang="en-US" sz="1200">
                <a:solidFill>
                  <a:schemeClr val="tx1"/>
                </a:solidFill>
              </a:rPr>
              <a:pPr/>
              <a:t>35</a:t>
            </a:fld>
            <a:endParaRPr lang="en-US" altLang="en-US" sz="120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2AEFDF-1BA6-BA42-9FA2-7C09B2668EEB}" type="slidenum">
              <a:rPr lang="en-US" altLang="en-US" sz="1200">
                <a:solidFill>
                  <a:schemeClr val="tx1"/>
                </a:solidFill>
              </a:rPr>
              <a:pPr/>
              <a:t>36</a:t>
            </a:fld>
            <a:endParaRPr lang="en-US" altLang="en-US" sz="120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4C4BBB5-8806-E04B-B503-B4D27E6A92CB}" type="slidenum">
              <a:rPr lang="en-US" altLang="en-US" sz="1200">
                <a:solidFill>
                  <a:schemeClr val="tx1"/>
                </a:solidFill>
              </a:rPr>
              <a:pPr/>
              <a:t>37</a:t>
            </a:fld>
            <a:endParaRPr lang="en-US" altLang="en-US" sz="120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07516F-29E9-6349-99D8-D4DE65739DC8}" type="slidenum">
              <a:rPr lang="en-US" altLang="en-US" sz="1200">
                <a:solidFill>
                  <a:schemeClr val="tx1"/>
                </a:solidFill>
              </a:rPr>
              <a:pPr/>
              <a:t>38</a:t>
            </a:fld>
            <a:endParaRPr lang="en-US" altLang="en-US" sz="120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C1D9464-3815-8545-A506-53422251C5EF}" type="slidenum">
              <a:rPr lang="en-US" altLang="en-US" sz="1200">
                <a:solidFill>
                  <a:schemeClr val="tx1"/>
                </a:solidFill>
              </a:rPr>
              <a:pPr/>
              <a:t>39</a:t>
            </a:fld>
            <a:endParaRPr lang="en-US" alt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2BD6AB2-AA12-BA4B-8FF8-2BE1168D7693}" type="slidenum">
              <a:rPr lang="en-US" altLang="en-US" sz="1200">
                <a:solidFill>
                  <a:schemeClr val="tx1"/>
                </a:solidFill>
              </a:rPr>
              <a:pPr/>
              <a:t>4</a:t>
            </a:fld>
            <a:endParaRPr lang="en-US" altLang="en-US" sz="120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a:latin typeface="Times New Roman"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8A54306-3F61-CD4F-B2CD-B4CBA5155243}" type="slidenum">
              <a:rPr lang="en-US" altLang="en-US" sz="1200">
                <a:solidFill>
                  <a:schemeClr val="tx1"/>
                </a:solidFill>
              </a:rPr>
              <a:pPr/>
              <a:t>40</a:t>
            </a:fld>
            <a:endParaRPr lang="en-US" altLang="en-US" sz="120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2B9D758-030D-3E45-9B4B-0C9FB7F06242}" type="slidenum">
              <a:rPr lang="en-US" altLang="en-US" sz="1200">
                <a:solidFill>
                  <a:schemeClr val="tx1"/>
                </a:solidFill>
              </a:rPr>
              <a:pPr/>
              <a:t>41</a:t>
            </a:fld>
            <a:endParaRPr lang="en-US" altLang="en-US" sz="120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3CB3A47-13FC-574D-B596-42FD859EDD65}" type="slidenum">
              <a:rPr lang="en-US" altLang="en-US" sz="1200">
                <a:solidFill>
                  <a:schemeClr val="tx1"/>
                </a:solidFill>
              </a:rPr>
              <a:pPr/>
              <a:t>42</a:t>
            </a:fld>
            <a:endParaRPr lang="en-US" altLang="en-US" sz="120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75ADB02-DC3C-6F4A-80FD-181ED07C9DBF}" type="slidenum">
              <a:rPr lang="en-US" altLang="en-US" sz="1200">
                <a:solidFill>
                  <a:schemeClr val="tx1"/>
                </a:solidFill>
              </a:rPr>
              <a:pPr/>
              <a:t>43</a:t>
            </a:fld>
            <a:endParaRPr lang="en-US" altLang="en-US" sz="120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9E7D33C-788C-314D-8CD2-D748BC0AC97B}" type="slidenum">
              <a:rPr lang="en-US" altLang="en-US" sz="1200">
                <a:solidFill>
                  <a:schemeClr val="tx1"/>
                </a:solidFill>
              </a:rPr>
              <a:pPr/>
              <a:t>44</a:t>
            </a:fld>
            <a:endParaRPr lang="en-US" altLang="en-US" sz="120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2B24DF7-9B8E-474E-A9FE-38B1B4374B59}" type="slidenum">
              <a:rPr lang="en-US" altLang="en-US" sz="1200">
                <a:solidFill>
                  <a:schemeClr val="tx1"/>
                </a:solidFill>
              </a:rPr>
              <a:pPr/>
              <a:t>45</a:t>
            </a:fld>
            <a:endParaRPr lang="en-US" altLang="en-US" sz="120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CF68471-13E5-FE40-99C1-A8F33E359417}" type="slidenum">
              <a:rPr lang="en-US" altLang="en-US" sz="1200">
                <a:solidFill>
                  <a:schemeClr val="tx1"/>
                </a:solidFill>
              </a:rPr>
              <a:pPr/>
              <a:t>46</a:t>
            </a:fld>
            <a:endParaRPr lang="en-US" altLang="en-US" sz="120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FCF5B81-0090-F549-9434-EB7468CAC103}" type="slidenum">
              <a:rPr lang="en-US" altLang="en-US" sz="1200">
                <a:solidFill>
                  <a:schemeClr val="tx1"/>
                </a:solidFill>
              </a:rPr>
              <a:pPr/>
              <a:t>47</a:t>
            </a:fld>
            <a:endParaRPr lang="en-US" altLang="en-US" sz="120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0601E85-2FED-9F4A-B278-18E19D4AD8F8}" type="slidenum">
              <a:rPr lang="en-US" altLang="en-US" sz="1200">
                <a:solidFill>
                  <a:schemeClr val="tx1"/>
                </a:solidFill>
              </a:rPr>
              <a:pPr/>
              <a:t>48</a:t>
            </a:fld>
            <a:endParaRPr lang="en-US" altLang="en-US" sz="120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B680C55-AC3E-AB41-A858-A275DBB4AABA}" type="slidenum">
              <a:rPr lang="en-US" altLang="en-US" sz="1200">
                <a:solidFill>
                  <a:schemeClr val="tx1"/>
                </a:solidFill>
              </a:rPr>
              <a:pPr/>
              <a:t>49</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80E11C-1EBA-D14E-B48B-DAD3D893DF83}" type="slidenum">
              <a:rPr lang="en-US" altLang="en-US" sz="1200">
                <a:solidFill>
                  <a:schemeClr val="tx1"/>
                </a:solidFill>
              </a:rPr>
              <a:pPr/>
              <a:t>5</a:t>
            </a:fld>
            <a:endParaRPr lang="en-US" altLang="en-US" sz="120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DA065EE-DB50-2446-9737-FAA85183F780}" type="slidenum">
              <a:rPr lang="en-US" altLang="en-US" sz="1200">
                <a:solidFill>
                  <a:schemeClr val="tx1"/>
                </a:solidFill>
              </a:rPr>
              <a:pPr/>
              <a:t>50</a:t>
            </a:fld>
            <a:endParaRPr lang="en-US" altLang="en-US" sz="120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38990C-6A6F-C342-886C-01337D7C97D0}" type="slidenum">
              <a:rPr lang="en-US" altLang="en-US" sz="1200">
                <a:solidFill>
                  <a:schemeClr val="tx1"/>
                </a:solidFill>
              </a:rPr>
              <a:pPr/>
              <a:t>51</a:t>
            </a:fld>
            <a:endParaRPr lang="en-US" altLang="en-US" sz="120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EC2B399-E05E-7948-8A7A-FF9B00C8D07A}" type="slidenum">
              <a:rPr lang="en-US" altLang="en-US" sz="1200">
                <a:solidFill>
                  <a:schemeClr val="tx1"/>
                </a:solidFill>
              </a:rPr>
              <a:pPr/>
              <a:t>52</a:t>
            </a:fld>
            <a:endParaRPr lang="en-US" altLang="en-US" sz="120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5EA885E-92B9-564F-B3BA-0C75B6CE65BE}" type="slidenum">
              <a:rPr lang="en-US" altLang="en-US" sz="1200">
                <a:solidFill>
                  <a:schemeClr val="tx1"/>
                </a:solidFill>
              </a:rPr>
              <a:pPr/>
              <a:t>53</a:t>
            </a:fld>
            <a:endParaRPr lang="en-US" altLang="en-US" sz="120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570046D-6FBD-2F4C-9478-A3848F6F78FC}" type="slidenum">
              <a:rPr lang="en-US" altLang="en-US" sz="1200">
                <a:solidFill>
                  <a:schemeClr val="tx1"/>
                </a:solidFill>
              </a:rPr>
              <a:pPr/>
              <a:t>54</a:t>
            </a:fld>
            <a:endParaRPr lang="en-US" altLang="en-US" sz="120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2383938-7207-8947-B28A-18ABF847CB79}" type="slidenum">
              <a:rPr lang="en-US" altLang="en-US" sz="1200">
                <a:solidFill>
                  <a:schemeClr val="tx1"/>
                </a:solidFill>
              </a:rPr>
              <a:pPr/>
              <a:t>55</a:t>
            </a:fld>
            <a:endParaRPr lang="en-US" altLang="en-US" sz="120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C34A4A9-D303-DC4C-9CCE-5DFCE837C937}" type="slidenum">
              <a:rPr lang="en-US" altLang="en-US" sz="1200">
                <a:solidFill>
                  <a:schemeClr val="tx1"/>
                </a:solidFill>
              </a:rPr>
              <a:pPr/>
              <a:t>56</a:t>
            </a:fld>
            <a:endParaRPr lang="en-US" altLang="en-US" sz="120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4F9C50A-740B-B14A-8F99-06942600CC52}" type="slidenum">
              <a:rPr lang="en-US" altLang="en-US" sz="1200">
                <a:solidFill>
                  <a:schemeClr val="tx1"/>
                </a:solidFill>
              </a:rPr>
              <a:pPr/>
              <a:t>57</a:t>
            </a:fld>
            <a:endParaRPr lang="en-US" altLang="en-US" sz="120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3D3EE10-51F7-8F4A-B9A5-B63A15C5E076}" type="slidenum">
              <a:rPr lang="en-US" altLang="en-US" sz="1200">
                <a:solidFill>
                  <a:schemeClr val="tx1"/>
                </a:solidFill>
              </a:rPr>
              <a:pPr/>
              <a:t>58</a:t>
            </a:fld>
            <a:endParaRPr lang="en-US" altLang="en-US" sz="1200">
              <a:solidFill>
                <a:schemeClr val="tx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D216D16-9C78-3F43-819F-9B6C95ACAE6A}" type="slidenum">
              <a:rPr lang="en-US" altLang="en-US" sz="1200">
                <a:solidFill>
                  <a:schemeClr val="tx1"/>
                </a:solidFill>
              </a:rPr>
              <a:pPr/>
              <a:t>59</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E3E902B-0C57-AA45-A383-9ECDBBD3D688}" type="slidenum">
              <a:rPr lang="en-US" altLang="en-US" sz="1200">
                <a:solidFill>
                  <a:schemeClr val="tx1"/>
                </a:solidFill>
              </a:rPr>
              <a:pPr/>
              <a:t>6</a:t>
            </a:fld>
            <a:endParaRPr lang="en-US" altLang="en-US" sz="1200">
              <a:solidFill>
                <a:schemeClr val="tx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CEC3E66-13B8-FA4E-AEE8-5B443E414007}" type="slidenum">
              <a:rPr lang="en-US" altLang="en-US" sz="1200">
                <a:solidFill>
                  <a:schemeClr val="tx1"/>
                </a:solidFill>
              </a:rPr>
              <a:pPr/>
              <a:t>60</a:t>
            </a:fld>
            <a:endParaRPr lang="en-US" altLang="en-US" sz="1200">
              <a:solidFill>
                <a:schemeClr val="tx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809EAC8-BBD5-DC46-9361-51E2F263246F}" type="slidenum">
              <a:rPr lang="en-US" altLang="en-US" sz="1200">
                <a:solidFill>
                  <a:schemeClr val="tx1"/>
                </a:solidFill>
              </a:rPr>
              <a:pPr/>
              <a:t>61</a:t>
            </a:fld>
            <a:endParaRPr lang="en-US" altLang="en-US" sz="1200">
              <a:solidFill>
                <a:schemeClr val="tx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6D3685F-62E1-F340-BB36-E035F31D9A54}" type="slidenum">
              <a:rPr lang="en-US" altLang="en-US" sz="1200">
                <a:solidFill>
                  <a:schemeClr val="tx1"/>
                </a:solidFill>
              </a:rPr>
              <a:pPr/>
              <a:t>62</a:t>
            </a:fld>
            <a:endParaRPr lang="en-US" altLang="en-US" sz="1200">
              <a:solidFill>
                <a:schemeClr val="tx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A0985EC-F8A4-6C4C-B575-2C1C3A7911B5}" type="slidenum">
              <a:rPr lang="en-US" altLang="en-US" sz="1200">
                <a:solidFill>
                  <a:schemeClr val="tx1"/>
                </a:solidFill>
              </a:rPr>
              <a:pPr/>
              <a:t>63</a:t>
            </a:fld>
            <a:endParaRPr lang="en-US" altLang="en-US" sz="1200">
              <a:solidFill>
                <a:schemeClr val="tx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5C318AD-7C65-244C-9B1F-F525C0C022FF}" type="slidenum">
              <a:rPr lang="en-US" altLang="en-US" sz="1200">
                <a:solidFill>
                  <a:schemeClr val="tx1"/>
                </a:solidFill>
              </a:rPr>
              <a:pPr/>
              <a:t>64</a:t>
            </a:fld>
            <a:endParaRPr lang="en-US" altLang="en-US" sz="1200">
              <a:solidFill>
                <a:schemeClr val="tx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91A672F-5AA7-C44F-B719-A6F55CFAE8D9}" type="slidenum">
              <a:rPr lang="en-US" altLang="en-US" sz="1200">
                <a:solidFill>
                  <a:schemeClr val="tx1"/>
                </a:solidFill>
              </a:rPr>
              <a:pPr/>
              <a:t>65</a:t>
            </a:fld>
            <a:endParaRPr lang="en-US" altLang="en-US" sz="1200">
              <a:solidFill>
                <a:schemeClr val="tx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6D25DD8-7433-D54E-B1F0-6D48AC9E0804}" type="slidenum">
              <a:rPr lang="en-US" altLang="en-US" sz="1200">
                <a:solidFill>
                  <a:schemeClr val="tx1"/>
                </a:solidFill>
              </a:rPr>
              <a:pPr/>
              <a:t>66</a:t>
            </a:fld>
            <a:endParaRPr lang="en-US" altLang="en-US" sz="1200">
              <a:solidFill>
                <a:schemeClr val="tx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B5661A4-52BA-2947-BD5E-0324DFDB7A5A}" type="slidenum">
              <a:rPr lang="en-US" altLang="en-US" sz="1200">
                <a:solidFill>
                  <a:schemeClr val="tx1"/>
                </a:solidFill>
              </a:rPr>
              <a:pPr/>
              <a:t>67</a:t>
            </a:fld>
            <a:endParaRPr lang="en-US" altLang="en-US" sz="1200">
              <a:solidFill>
                <a:schemeClr val="tx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9D50BE0-3AC7-8E41-B7B7-08CDA2882C7B}" type="slidenum">
              <a:rPr lang="en-US" altLang="en-US" sz="1200">
                <a:solidFill>
                  <a:schemeClr val="tx1"/>
                </a:solidFill>
              </a:rPr>
              <a:pPr/>
              <a:t>68</a:t>
            </a:fld>
            <a:endParaRPr lang="en-US" altLang="en-US" sz="1200">
              <a:solidFill>
                <a:schemeClr val="tx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7489924-342A-3D42-88FA-8AA5863307D8}" type="slidenum">
              <a:rPr lang="en-US" altLang="en-US" sz="1200">
                <a:solidFill>
                  <a:schemeClr val="tx1"/>
                </a:solidFill>
              </a:rPr>
              <a:pPr/>
              <a:t>69</a:t>
            </a:fld>
            <a:endParaRPr lang="en-US"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F0460C0-7E28-484D-80B3-F6F0827A137E}" type="slidenum">
              <a:rPr lang="en-US" altLang="en-US" sz="1200">
                <a:solidFill>
                  <a:schemeClr val="tx1"/>
                </a:solidFill>
              </a:rPr>
              <a:pPr/>
              <a:t>7</a:t>
            </a:fld>
            <a:endParaRPr lang="en-US" altLang="en-US" sz="1200">
              <a:solidFill>
                <a:schemeClr val="tx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3287DA0-95C8-6649-AD39-D7843F229044}" type="slidenum">
              <a:rPr lang="en-US" altLang="en-US" sz="1200">
                <a:solidFill>
                  <a:schemeClr val="tx1"/>
                </a:solidFill>
              </a:rPr>
              <a:pPr/>
              <a:t>70</a:t>
            </a:fld>
            <a:endParaRPr lang="en-US" altLang="en-US" sz="1200">
              <a:solidFill>
                <a:schemeClr val="tx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A9C7FBD-D32F-424B-A313-94DDD2BA16C2}" type="slidenum">
              <a:rPr lang="en-US" altLang="en-US" sz="1200">
                <a:solidFill>
                  <a:schemeClr val="tx1"/>
                </a:solidFill>
              </a:rPr>
              <a:pPr/>
              <a:t>71</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8BB3A86-C67A-2F4D-928B-1CB92A2E9E35}" type="slidenum">
              <a:rPr lang="en-US" altLang="en-US" sz="120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49118AF-5E3A-324D-B407-A8D1C03A3B49}" type="slidenum">
              <a:rPr lang="en-US" altLang="en-US" sz="120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036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940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05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73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0268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67910995-9C3D-2E46-A92C-FF5D5172B2B6}" type="slidenum">
              <a:rPr lang="en-US" altLang="en-US" sz="800">
                <a:solidFill>
                  <a:srgbClr val="898989"/>
                </a:solidFill>
                <a:latin typeface="Calibri" charset="0"/>
              </a:rPr>
              <a:pPr algn="r" eaLnBrk="1" hangingPunct="1"/>
              <a:t>‹#›</a:t>
            </a:fld>
            <a:endParaRPr lang="en-US" altLang="en-US" sz="80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4"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4</a:t>
            </a:r>
            <a:r>
              <a:rPr lang="en-US" altLang="en-US" sz="3600" i="1" dirty="0"/>
              <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a:solidFill>
                  <a:schemeClr val="tx1"/>
                </a:solidFill>
              </a:rPr>
              <a:t>Processing Crime and Incident Scenes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65125" y="1538288"/>
            <a:ext cx="8415338" cy="2713050"/>
          </a:xfrm>
        </p:spPr>
        <p:txBody>
          <a:bodyPr/>
          <a:lstStyle/>
          <a:p>
            <a:pPr eaLnBrk="1" hangingPunct="1"/>
            <a:r>
              <a:rPr lang="en-US" altLang="en-US" dirty="0"/>
              <a:t>When attorneys challenge digital evidence</a:t>
            </a:r>
          </a:p>
          <a:p>
            <a:pPr lvl="1" eaLnBrk="1" hangingPunct="1"/>
            <a:r>
              <a:rPr lang="en-US" altLang="en-US" dirty="0"/>
              <a:t>Often they raise the issue of whether computer-generated records were altered or damaged</a:t>
            </a:r>
          </a:p>
          <a:p>
            <a:pPr eaLnBrk="1" hangingPunct="1"/>
            <a:r>
              <a:rPr lang="en-US" altLang="en-US" dirty="0"/>
              <a:t>One test to prove that computer-stored records are authentic is to demonstrate that a specific person created the records</a:t>
            </a:r>
          </a:p>
          <a:p>
            <a:pPr lvl="1" eaLnBrk="1" hangingPunct="1"/>
            <a:r>
              <a:rPr lang="en-US" altLang="en-US" dirty="0"/>
              <a:t>The author of a Microsoft Word document can be identified by using file metadata</a:t>
            </a:r>
          </a:p>
          <a:p>
            <a:pPr eaLnBrk="1" hangingPunct="1"/>
            <a:r>
              <a:rPr lang="en-US" altLang="en-US" dirty="0"/>
              <a:t>Follow the steps starting on page 150 of the text to see how to identify file metadata</a:t>
            </a:r>
          </a:p>
        </p:txBody>
      </p:sp>
      <p:sp>
        <p:nvSpPr>
          <p:cNvPr id="15363"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(5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683812"/>
          </a:xfrm>
        </p:spPr>
        <p:txBody>
          <a:bodyPr/>
          <a:lstStyle/>
          <a:p>
            <a:pPr eaLnBrk="1" hangingPunct="1"/>
            <a:r>
              <a:rPr lang="en-US" altLang="en-US" dirty="0"/>
              <a:t>The process of establishing digital evidence’s trustworthiness originated with written documents and the “best evidence rule”</a:t>
            </a:r>
          </a:p>
          <a:p>
            <a:pPr eaLnBrk="1" hangingPunct="1"/>
            <a:r>
              <a:rPr lang="en-US" altLang="en-US" dirty="0"/>
              <a:t>Best evidence rule states:</a:t>
            </a:r>
          </a:p>
          <a:p>
            <a:pPr lvl="1" eaLnBrk="1" hangingPunct="1"/>
            <a:r>
              <a:rPr lang="en-US" altLang="en-US" dirty="0"/>
              <a:t>To prove the content of a written document, recording, or photograph, ordinarily the original file is required</a:t>
            </a:r>
          </a:p>
          <a:p>
            <a:pPr eaLnBrk="1" hangingPunct="1"/>
            <a:r>
              <a:rPr lang="en-US" altLang="en-US" dirty="0"/>
              <a:t>Federal Rules of Evidence</a:t>
            </a:r>
          </a:p>
          <a:p>
            <a:pPr lvl="1" eaLnBrk="1" hangingPunct="1"/>
            <a:r>
              <a:rPr lang="en-US" altLang="en-US" dirty="0"/>
              <a:t>Allow a duplicate instead of originals when it is produced by the same impression as the original</a:t>
            </a:r>
          </a:p>
        </p:txBody>
      </p:sp>
      <p:sp>
        <p:nvSpPr>
          <p:cNvPr id="16387"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(6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altLang="en-US"/>
              <a:t>As long as bit-stream copies of data are created and maintained properly</a:t>
            </a:r>
          </a:p>
          <a:p>
            <a:pPr lvl="1" eaLnBrk="1" hangingPunct="1"/>
            <a:r>
              <a:rPr lang="en-US" altLang="en-US"/>
              <a:t>The copies can be admitted in court, although they aren’t considered best evidence</a:t>
            </a:r>
          </a:p>
          <a:p>
            <a:pPr eaLnBrk="1" hangingPunct="1"/>
            <a:r>
              <a:rPr lang="en-US" altLang="en-US"/>
              <a:t>Example of not being able to use original evidence</a:t>
            </a:r>
          </a:p>
          <a:p>
            <a:pPr lvl="1" eaLnBrk="1" hangingPunct="1"/>
            <a:r>
              <a:rPr lang="en-US" altLang="en-US"/>
              <a:t>Investigations involving network servers</a:t>
            </a:r>
          </a:p>
          <a:p>
            <a:pPr lvl="1" eaLnBrk="1" hangingPunct="1"/>
            <a:r>
              <a:rPr lang="en-US" altLang="en-US"/>
              <a:t>Removing a server from the network to acquire evidence data could cause harm to a business or its owner, who might be an innocent bystander to a crime or civil wrong</a:t>
            </a:r>
          </a:p>
        </p:txBody>
      </p:sp>
      <p:sp>
        <p:nvSpPr>
          <p:cNvPr id="17411"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(7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65125" y="1538288"/>
            <a:ext cx="8415338" cy="2713050"/>
          </a:xfrm>
        </p:spPr>
        <p:txBody>
          <a:bodyPr/>
          <a:lstStyle/>
          <a:p>
            <a:pPr eaLnBrk="1" hangingPunct="1"/>
            <a:r>
              <a:rPr lang="en-US" altLang="en-US" dirty="0"/>
              <a:t>Private-sector organizations include:</a:t>
            </a:r>
          </a:p>
          <a:p>
            <a:pPr lvl="1" eaLnBrk="1" hangingPunct="1"/>
            <a:r>
              <a:rPr lang="en-US" altLang="en-US" dirty="0"/>
              <a:t>Small to medium businesses, large corporations, and non-government organizations (NGOs)</a:t>
            </a:r>
          </a:p>
          <a:p>
            <a:pPr eaLnBrk="1" hangingPunct="1"/>
            <a:r>
              <a:rPr lang="en-US" altLang="en-US" dirty="0"/>
              <a:t>Non-government organizations (NGO) must comply with state public disclosure and federal Freedom of Information Act (FOIA) laws</a:t>
            </a:r>
          </a:p>
          <a:p>
            <a:pPr lvl="1" eaLnBrk="1" hangingPunct="1"/>
            <a:r>
              <a:rPr lang="en-US" altLang="en-US" dirty="0"/>
              <a:t>And make certain documents available as public records</a:t>
            </a:r>
          </a:p>
          <a:p>
            <a:pPr eaLnBrk="1" hangingPunct="1"/>
            <a:r>
              <a:rPr lang="en-US" altLang="en-US" dirty="0"/>
              <a:t>FOIA allows citizens to request copies of public documents created by federal agencies</a:t>
            </a:r>
          </a:p>
        </p:txBody>
      </p:sp>
      <p:sp>
        <p:nvSpPr>
          <p:cNvPr id="18435"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(1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3082382"/>
          </a:xfrm>
        </p:spPr>
        <p:txBody>
          <a:bodyPr/>
          <a:lstStyle/>
          <a:p>
            <a:pPr eaLnBrk="1" hangingPunct="1"/>
            <a:r>
              <a:rPr lang="en-US" altLang="en-US" dirty="0"/>
              <a:t>A special category of private-sector businesses includes ISPs and other communication companies</a:t>
            </a:r>
          </a:p>
          <a:p>
            <a:pPr eaLnBrk="1" hangingPunct="1"/>
            <a:r>
              <a:rPr lang="en-US" altLang="en-US" dirty="0"/>
              <a:t>ISPs can investigate computer abuse committed by their employees, but not by customers</a:t>
            </a:r>
          </a:p>
          <a:p>
            <a:pPr lvl="1" eaLnBrk="1" hangingPunct="1"/>
            <a:r>
              <a:rPr lang="en-US" altLang="en-US" dirty="0"/>
              <a:t>Except for activities that are deemed to create an emergency situation</a:t>
            </a:r>
          </a:p>
          <a:p>
            <a:pPr eaLnBrk="1" hangingPunct="1"/>
            <a:r>
              <a:rPr lang="en-US" altLang="en-US" dirty="0"/>
              <a:t>Investigating and controlling computer incident scenes in the corporate environment</a:t>
            </a:r>
          </a:p>
          <a:p>
            <a:pPr lvl="1" eaLnBrk="1" hangingPunct="1"/>
            <a:r>
              <a:rPr lang="en-US" altLang="en-US" dirty="0"/>
              <a:t>Much easier than in crime scenes</a:t>
            </a:r>
          </a:p>
          <a:p>
            <a:pPr lvl="1" eaLnBrk="1" hangingPunct="1"/>
            <a:r>
              <a:rPr lang="en-US" altLang="en-US" dirty="0"/>
              <a:t>Incident scene is often a workplace</a:t>
            </a:r>
          </a:p>
        </p:txBody>
      </p:sp>
      <p:sp>
        <p:nvSpPr>
          <p:cNvPr id="19459"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2369880"/>
          </a:xfrm>
        </p:spPr>
        <p:txBody>
          <a:bodyPr/>
          <a:lstStyle/>
          <a:p>
            <a:pPr eaLnBrk="1" hangingPunct="1"/>
            <a:r>
              <a:rPr lang="en-US" altLang="en-US" dirty="0"/>
              <a:t>Typically, businesses have inventory databases of computer hardware and software</a:t>
            </a:r>
          </a:p>
          <a:p>
            <a:pPr lvl="1" eaLnBrk="1" hangingPunct="1"/>
            <a:r>
              <a:rPr lang="en-US" altLang="en-US" dirty="0"/>
              <a:t>Help identify the computer forensics tools needed to analyze a policy violation</a:t>
            </a:r>
          </a:p>
          <a:p>
            <a:pPr lvl="2" eaLnBrk="1" hangingPunct="1"/>
            <a:r>
              <a:rPr lang="en-US" altLang="en-US" sz="1800" dirty="0"/>
              <a:t>And the best way to conduct the analysis</a:t>
            </a:r>
          </a:p>
          <a:p>
            <a:pPr eaLnBrk="1" hangingPunct="1"/>
            <a:r>
              <a:rPr lang="en-US" altLang="en-US" dirty="0"/>
              <a:t>Corporate policy statement about misuse of digital assets</a:t>
            </a:r>
          </a:p>
          <a:p>
            <a:pPr lvl="1" eaLnBrk="1" hangingPunct="1"/>
            <a:r>
              <a:rPr lang="en-US" altLang="en-US" dirty="0"/>
              <a:t>Allows corporate investigators to conduct covert surveillance with little or no cause</a:t>
            </a:r>
          </a:p>
          <a:p>
            <a:pPr lvl="1" eaLnBrk="1" hangingPunct="1"/>
            <a:r>
              <a:rPr lang="en-US" altLang="en-US" dirty="0"/>
              <a:t>And access company systems without a warrant</a:t>
            </a:r>
          </a:p>
        </p:txBody>
      </p:sp>
      <p:sp>
        <p:nvSpPr>
          <p:cNvPr id="20483"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1974387"/>
          </a:xfrm>
        </p:spPr>
        <p:txBody>
          <a:bodyPr/>
          <a:lstStyle/>
          <a:p>
            <a:pPr eaLnBrk="1" hangingPunct="1"/>
            <a:r>
              <a:rPr lang="en-US" altLang="en-US" dirty="0"/>
              <a:t>Companies should display a warning banner and publish a policy</a:t>
            </a:r>
          </a:p>
          <a:p>
            <a:pPr lvl="1" eaLnBrk="1" hangingPunct="1"/>
            <a:r>
              <a:rPr lang="en-US" altLang="en-US" dirty="0"/>
              <a:t>Stating that they reserve the right to inspect computing assets at will</a:t>
            </a:r>
          </a:p>
          <a:p>
            <a:pPr eaLnBrk="1" hangingPunct="1"/>
            <a:r>
              <a:rPr lang="en-US" altLang="en-US" dirty="0"/>
              <a:t>Private-sector investigators should know under what circumstances they can examine an employee’s computer</a:t>
            </a:r>
          </a:p>
          <a:p>
            <a:pPr lvl="1" eaLnBrk="1" hangingPunct="1"/>
            <a:r>
              <a:rPr lang="en-US" altLang="en-US" dirty="0"/>
              <a:t>Every organization must have a well-defined process describing when an investigation can be initiated</a:t>
            </a:r>
          </a:p>
        </p:txBody>
      </p:sp>
      <p:sp>
        <p:nvSpPr>
          <p:cNvPr id="21507"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(4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2449901"/>
          </a:xfrm>
        </p:spPr>
        <p:txBody>
          <a:bodyPr/>
          <a:lstStyle/>
          <a:p>
            <a:pPr eaLnBrk="1" hangingPunct="1"/>
            <a:r>
              <a:rPr lang="en-US" altLang="en-US" dirty="0"/>
              <a:t>If a private-sector investigator finds that an employee is committing or has committed a crime</a:t>
            </a:r>
          </a:p>
          <a:p>
            <a:pPr lvl="1" eaLnBrk="1" hangingPunct="1"/>
            <a:r>
              <a:rPr lang="en-US" altLang="en-US" dirty="0"/>
              <a:t>Employer can file a criminal complaint with the police</a:t>
            </a:r>
          </a:p>
          <a:p>
            <a:pPr eaLnBrk="1" hangingPunct="1"/>
            <a:r>
              <a:rPr lang="en-US" altLang="en-US" dirty="0"/>
              <a:t>Employers are usually interested in enforcing company policy</a:t>
            </a:r>
          </a:p>
          <a:p>
            <a:pPr lvl="1" eaLnBrk="1" hangingPunct="1"/>
            <a:r>
              <a:rPr lang="en-US" altLang="en-US" dirty="0"/>
              <a:t>Not seeking out and prosecuting employees</a:t>
            </a:r>
          </a:p>
          <a:p>
            <a:pPr eaLnBrk="1" hangingPunct="1"/>
            <a:r>
              <a:rPr lang="en-US" altLang="en-US" dirty="0"/>
              <a:t>Private-sector investigators are mainly concerned with protecting company assets</a:t>
            </a:r>
          </a:p>
        </p:txBody>
      </p:sp>
      <p:sp>
        <p:nvSpPr>
          <p:cNvPr id="22531"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r>
              <a:rPr lang="en-US" altLang="en-US"/>
              <a:t>If you discover evidence of a crime during a company policy investigation</a:t>
            </a:r>
          </a:p>
          <a:p>
            <a:pPr lvl="1" eaLnBrk="1" hangingPunct="1"/>
            <a:r>
              <a:rPr lang="en-US" altLang="en-US"/>
              <a:t>Determine whether the incident meets the elements of criminal law</a:t>
            </a:r>
          </a:p>
          <a:p>
            <a:pPr lvl="1" eaLnBrk="1" hangingPunct="1"/>
            <a:r>
              <a:rPr lang="en-US" altLang="en-US"/>
              <a:t>Inform management of the incident</a:t>
            </a:r>
          </a:p>
          <a:p>
            <a:pPr lvl="1" eaLnBrk="1" hangingPunct="1"/>
            <a:r>
              <a:rPr lang="en-US" altLang="en-US"/>
              <a:t>Stop your investigation to make sure you don’t violate Fourth Amendment restrictions on obtaining evidence</a:t>
            </a:r>
          </a:p>
          <a:p>
            <a:pPr lvl="1" eaLnBrk="1" hangingPunct="1"/>
            <a:r>
              <a:rPr lang="en-US" altLang="en-US"/>
              <a:t>Work with the corporate attorney on how to respond to a police request for more information</a:t>
            </a:r>
          </a:p>
        </p:txBody>
      </p:sp>
      <p:sp>
        <p:nvSpPr>
          <p:cNvPr id="23555" name="Rectangle 2"/>
          <p:cNvSpPr>
            <a:spLocks noGrp="1" noChangeArrowheads="1"/>
          </p:cNvSpPr>
          <p:nvPr>
            <p:ph type="title"/>
          </p:nvPr>
        </p:nvSpPr>
        <p:spPr>
          <a:xfrm>
            <a:off x="762000" y="83934"/>
            <a:ext cx="8026400" cy="941796"/>
          </a:xfrm>
        </p:spPr>
        <p:txBody>
          <a:bodyPr/>
          <a:lstStyle/>
          <a:p>
            <a:pPr eaLnBrk="1" hangingPunct="1"/>
            <a:r>
              <a:rPr lang="en-US" altLang="en-US" dirty="0"/>
              <a:t>Collecting Evidence in Private-Sector Incident Scenes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en-US" altLang="en-US"/>
              <a:t>You must be familiar with criminal rules of search and seizure</a:t>
            </a:r>
          </a:p>
          <a:p>
            <a:pPr eaLnBrk="1" hangingPunct="1"/>
            <a:r>
              <a:rPr lang="en-US" altLang="en-US"/>
              <a:t>You should also understand how a search warrant works and what to do when you process one</a:t>
            </a:r>
          </a:p>
          <a:p>
            <a:pPr eaLnBrk="1" hangingPunct="1"/>
            <a:r>
              <a:rPr lang="en-US" altLang="en-US"/>
              <a:t>Law enforcement officer may search for and seize criminal evidence only with </a:t>
            </a:r>
            <a:r>
              <a:rPr lang="en-US" altLang="en-US" b="1"/>
              <a:t>probable cause</a:t>
            </a:r>
          </a:p>
          <a:p>
            <a:pPr lvl="1" eaLnBrk="1" hangingPunct="1"/>
            <a:r>
              <a:rPr lang="en-US" altLang="en-US"/>
              <a:t>Refers to the standard specifying whether a police officer has the right to make an arrest, conduct a personal or property search, or obtain a warrant for arrest</a:t>
            </a:r>
          </a:p>
        </p:txBody>
      </p:sp>
      <p:sp>
        <p:nvSpPr>
          <p:cNvPr id="24579" name="Rectangle 2"/>
          <p:cNvSpPr>
            <a:spLocks noGrp="1" noChangeArrowheads="1"/>
          </p:cNvSpPr>
          <p:nvPr>
            <p:ph type="title"/>
          </p:nvPr>
        </p:nvSpPr>
        <p:spPr>
          <a:xfrm>
            <a:off x="762000" y="83934"/>
            <a:ext cx="8026400" cy="941796"/>
          </a:xfrm>
        </p:spPr>
        <p:txBody>
          <a:bodyPr/>
          <a:lstStyle/>
          <a:p>
            <a:pPr eaLnBrk="1" hangingPunct="1"/>
            <a:r>
              <a:rPr lang="en-US" altLang="en-US" dirty="0"/>
              <a:t>Processing Law Enforcement Crime Scenes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r>
              <a:rPr lang="en-US" altLang="en-US"/>
              <a:t>Explain the rules for controlling digital evidence</a:t>
            </a:r>
          </a:p>
          <a:p>
            <a:pPr eaLnBrk="1" hangingPunct="1"/>
            <a:r>
              <a:rPr lang="en-US" altLang="en-US"/>
              <a:t>Describe how to collect evidence at private-sector incident scenes</a:t>
            </a:r>
          </a:p>
          <a:p>
            <a:pPr eaLnBrk="1" hangingPunct="1"/>
            <a:r>
              <a:rPr lang="en-US" altLang="en-US"/>
              <a:t>Explain guidelines for processing law enforcement crime scenes</a:t>
            </a:r>
          </a:p>
          <a:p>
            <a:pPr eaLnBrk="1" hangingPunct="1"/>
            <a:r>
              <a:rPr lang="en-US" altLang="en-US"/>
              <a:t>List the steps in preparing for an evidence search</a:t>
            </a:r>
          </a:p>
          <a:p>
            <a:pPr eaLnBrk="1" hangingPunct="1"/>
            <a:r>
              <a:rPr lang="en-US" altLang="en-US"/>
              <a:t>Describe how to secure a computer incident or crime scene</a:t>
            </a:r>
          </a:p>
        </p:txBody>
      </p:sp>
      <p:sp>
        <p:nvSpPr>
          <p:cNvPr id="7171" name="Rectangle 2"/>
          <p:cNvSpPr>
            <a:spLocks noGrp="1" noChangeArrowheads="1"/>
          </p:cNvSpPr>
          <p:nvPr>
            <p:ph type="title"/>
          </p:nvPr>
        </p:nvSpPr>
        <p:spPr>
          <a:xfrm>
            <a:off x="762000" y="317299"/>
            <a:ext cx="8026400" cy="475066"/>
          </a:xfrm>
        </p:spPr>
        <p:txBody>
          <a:bodyPr/>
          <a:lstStyle/>
          <a:p>
            <a:pPr eaLnBrk="1" hangingPunct="1"/>
            <a:r>
              <a:rPr lang="en-US" altLang="en-US" dirty="0"/>
              <a:t>Objectives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r>
              <a:rPr lang="en-US" altLang="en-US"/>
              <a:t>With probable cause, a police officer can obtain a search warrant from a judge</a:t>
            </a:r>
          </a:p>
          <a:p>
            <a:pPr lvl="1" eaLnBrk="1" hangingPunct="1"/>
            <a:r>
              <a:rPr lang="en-US" altLang="en-US"/>
              <a:t>That authorizes a search and seizure of specific evidence related to the criminal complaint</a:t>
            </a:r>
          </a:p>
          <a:p>
            <a:pPr eaLnBrk="1" hangingPunct="1"/>
            <a:r>
              <a:rPr lang="en-US" altLang="en-US"/>
              <a:t>The Fourth Amendment states that only warrants “particularly describing the place to be searched, and the persons or things to be seized” can be issued</a:t>
            </a:r>
          </a:p>
        </p:txBody>
      </p:sp>
      <p:sp>
        <p:nvSpPr>
          <p:cNvPr id="25603" name="Rectangle 2"/>
          <p:cNvSpPr>
            <a:spLocks noGrp="1" noChangeArrowheads="1"/>
          </p:cNvSpPr>
          <p:nvPr>
            <p:ph type="title"/>
          </p:nvPr>
        </p:nvSpPr>
        <p:spPr>
          <a:xfrm>
            <a:off x="762000" y="83934"/>
            <a:ext cx="8026400" cy="941796"/>
          </a:xfrm>
        </p:spPr>
        <p:txBody>
          <a:bodyPr/>
          <a:lstStyle/>
          <a:p>
            <a:pPr eaLnBrk="1" hangingPunct="1"/>
            <a:r>
              <a:rPr lang="en-US" altLang="en-US" dirty="0"/>
              <a:t>Processing Law Enforcement Crime Scenes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r>
              <a:rPr lang="en-US" altLang="en-US" b="1"/>
              <a:t>Innocent information</a:t>
            </a:r>
            <a:endParaRPr lang="en-US" altLang="en-US"/>
          </a:p>
          <a:p>
            <a:pPr lvl="1" eaLnBrk="1" hangingPunct="1"/>
            <a:r>
              <a:rPr lang="en-US" altLang="en-US"/>
              <a:t>Unrelated information</a:t>
            </a:r>
          </a:p>
          <a:p>
            <a:pPr lvl="1" eaLnBrk="1" hangingPunct="1"/>
            <a:r>
              <a:rPr lang="en-US" altLang="en-US"/>
              <a:t>Often included with the evidence you’re trying to recover</a:t>
            </a:r>
          </a:p>
          <a:p>
            <a:pPr eaLnBrk="1" hangingPunct="1"/>
            <a:r>
              <a:rPr lang="en-US" altLang="en-US"/>
              <a:t>Judges often issue a </a:t>
            </a:r>
            <a:r>
              <a:rPr lang="en-US" altLang="en-US" b="1"/>
              <a:t>limiting phrase</a:t>
            </a:r>
            <a:r>
              <a:rPr lang="en-US" altLang="en-US"/>
              <a:t> to the warrant</a:t>
            </a:r>
          </a:p>
          <a:p>
            <a:pPr lvl="1" eaLnBrk="1" hangingPunct="1"/>
            <a:r>
              <a:rPr lang="en-US" altLang="en-US"/>
              <a:t>Allows the police to separate innocent information from evidence</a:t>
            </a:r>
          </a:p>
        </p:txBody>
      </p:sp>
      <p:sp>
        <p:nvSpPr>
          <p:cNvPr id="26627"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65125" y="1538288"/>
            <a:ext cx="8415338" cy="2454518"/>
          </a:xfrm>
        </p:spPr>
        <p:txBody>
          <a:bodyPr/>
          <a:lstStyle/>
          <a:p>
            <a:pPr eaLnBrk="1" hangingPunct="1"/>
            <a:r>
              <a:rPr lang="en-US" altLang="en-US" b="1" dirty="0"/>
              <a:t>Plain view doctrine</a:t>
            </a:r>
          </a:p>
          <a:p>
            <a:pPr lvl="1" eaLnBrk="1" hangingPunct="1"/>
            <a:r>
              <a:rPr lang="en-US" altLang="en-US" dirty="0"/>
              <a:t>Objects falling in plain view of an officer who has the right to be in position to have that view are subject to seizure without a warrant and may be introduced into evidence</a:t>
            </a:r>
          </a:p>
          <a:p>
            <a:pPr lvl="1" eaLnBrk="1" hangingPunct="1"/>
            <a:r>
              <a:rPr lang="en-US" altLang="en-US" dirty="0"/>
              <a:t>Three criteria must be met:</a:t>
            </a:r>
          </a:p>
          <a:p>
            <a:pPr lvl="2" eaLnBrk="1" hangingPunct="1"/>
            <a:r>
              <a:rPr lang="en-US" altLang="en-US" sz="1800" dirty="0"/>
              <a:t>Officer is where he or she has a legal right to be</a:t>
            </a:r>
          </a:p>
          <a:p>
            <a:pPr lvl="2" eaLnBrk="1" hangingPunct="1"/>
            <a:r>
              <a:rPr lang="en-US" altLang="en-US" sz="1800" dirty="0"/>
              <a:t>Ordinary senses must not be enhanced by advanced technology in any way</a:t>
            </a:r>
          </a:p>
          <a:p>
            <a:pPr lvl="2" eaLnBrk="1" hangingPunct="1"/>
            <a:r>
              <a:rPr lang="en-US" altLang="en-US" sz="1800" dirty="0"/>
              <a:t>Any discovery must be by chance</a:t>
            </a:r>
          </a:p>
        </p:txBody>
      </p:sp>
      <p:sp>
        <p:nvSpPr>
          <p:cNvPr id="27651"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r>
              <a:rPr lang="en-US" altLang="en-US"/>
              <a:t>The plain view doctrine’s applicability in the digital forensics world is being rejected</a:t>
            </a:r>
          </a:p>
          <a:p>
            <a:pPr eaLnBrk="1" hangingPunct="1"/>
            <a:r>
              <a:rPr lang="en-US" altLang="en-US"/>
              <a:t>Example - In a case where police were searching a computer for evidence related to illegal drug trafficking:</a:t>
            </a:r>
          </a:p>
          <a:p>
            <a:pPr lvl="1" eaLnBrk="1" hangingPunct="1"/>
            <a:r>
              <a:rPr lang="en-US" altLang="en-US"/>
              <a:t>If an examiner observes an .avi file and find child pornography, he must get an additional warrant or an expansion of the existing warrant to continue the search for child pornography</a:t>
            </a:r>
          </a:p>
          <a:p>
            <a:pPr lvl="1" eaLnBrk="1" hangingPunct="1"/>
            <a:endParaRPr lang="en-US" altLang="en-US"/>
          </a:p>
        </p:txBody>
      </p:sp>
      <p:sp>
        <p:nvSpPr>
          <p:cNvPr id="28675" name="Rectangle 2"/>
          <p:cNvSpPr>
            <a:spLocks noGrp="1" noChangeArrowheads="1"/>
          </p:cNvSpPr>
          <p:nvPr>
            <p:ph type="title"/>
          </p:nvPr>
        </p:nvSpPr>
        <p:spPr>
          <a:xfrm>
            <a:off x="762000" y="83934"/>
            <a:ext cx="8026400" cy="941796"/>
          </a:xfrm>
        </p:spPr>
        <p:txBody>
          <a:bodyPr/>
          <a:lstStyle/>
          <a:p>
            <a:pPr eaLnBrk="1" hangingPunct="1"/>
            <a:r>
              <a:rPr lang="en-US" altLang="en-US" dirty="0"/>
              <a:t>Understanding Concepts and Terms Used in Warrants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65125" y="1538288"/>
            <a:ext cx="8415338" cy="2000548"/>
          </a:xfrm>
        </p:spPr>
        <p:txBody>
          <a:bodyPr/>
          <a:lstStyle/>
          <a:p>
            <a:pPr eaLnBrk="1" hangingPunct="1"/>
            <a:r>
              <a:rPr lang="en-US" altLang="en-US" dirty="0"/>
              <a:t>Preparing for a computer search and seizure</a:t>
            </a:r>
          </a:p>
          <a:p>
            <a:pPr lvl="1" eaLnBrk="1" hangingPunct="1"/>
            <a:r>
              <a:rPr lang="en-US" altLang="en-US" dirty="0"/>
              <a:t>Probably the most important step in digital investigations</a:t>
            </a:r>
          </a:p>
          <a:p>
            <a:pPr eaLnBrk="1" hangingPunct="1"/>
            <a:r>
              <a:rPr lang="en-US" altLang="en-US" dirty="0"/>
              <a:t>To perform these tasks</a:t>
            </a:r>
          </a:p>
          <a:p>
            <a:pPr lvl="1" eaLnBrk="1" hangingPunct="1"/>
            <a:r>
              <a:rPr lang="en-US" altLang="en-US" dirty="0"/>
              <a:t>You might need to get answers from the victim and an informant</a:t>
            </a:r>
          </a:p>
          <a:p>
            <a:pPr lvl="2" eaLnBrk="1" hangingPunct="1"/>
            <a:r>
              <a:rPr lang="en-US" altLang="en-US" sz="1800" dirty="0"/>
              <a:t>Who could be a police detective assigned to the case, a law enforcement witness, or a manager or coworker of the </a:t>
            </a:r>
            <a:r>
              <a:rPr lang="en-US" altLang="en-US" sz="1800" b="1" dirty="0"/>
              <a:t>person of interest</a:t>
            </a:r>
            <a:r>
              <a:rPr lang="en-US" altLang="en-US" sz="1800" dirty="0"/>
              <a:t> to the investigation</a:t>
            </a:r>
          </a:p>
        </p:txBody>
      </p:sp>
      <p:sp>
        <p:nvSpPr>
          <p:cNvPr id="29699" name="Rectangle 2"/>
          <p:cNvSpPr>
            <a:spLocks noGrp="1" noChangeArrowheads="1"/>
          </p:cNvSpPr>
          <p:nvPr>
            <p:ph type="title"/>
          </p:nvPr>
        </p:nvSpPr>
        <p:spPr>
          <a:xfrm>
            <a:off x="762000" y="406400"/>
            <a:ext cx="8026400" cy="296863"/>
          </a:xfrm>
        </p:spPr>
        <p:txBody>
          <a:bodyPr/>
          <a:lstStyle/>
          <a:p>
            <a:pPr eaLnBrk="1" hangingPunct="1"/>
            <a:r>
              <a:rPr lang="en-US" altLang="en-US"/>
              <a:t>Preparing for a Search</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365125" y="1538288"/>
            <a:ext cx="8415338" cy="1737399"/>
          </a:xfrm>
        </p:spPr>
        <p:txBody>
          <a:bodyPr/>
          <a:lstStyle/>
          <a:p>
            <a:pPr eaLnBrk="1" hangingPunct="1"/>
            <a:r>
              <a:rPr lang="en-US" altLang="en-US" dirty="0"/>
              <a:t>When you’re assigned a digital investigation case</a:t>
            </a:r>
          </a:p>
          <a:p>
            <a:pPr lvl="1" eaLnBrk="1" hangingPunct="1"/>
            <a:r>
              <a:rPr lang="en-US" altLang="en-US" dirty="0"/>
              <a:t>Start by identifying the nature of the case </a:t>
            </a:r>
          </a:p>
          <a:p>
            <a:pPr lvl="2" eaLnBrk="1" hangingPunct="1"/>
            <a:r>
              <a:rPr lang="en-US" altLang="en-US" sz="1800" dirty="0"/>
              <a:t>Including whether it involves the private or public sector</a:t>
            </a:r>
          </a:p>
          <a:p>
            <a:pPr eaLnBrk="1" hangingPunct="1"/>
            <a:r>
              <a:rPr lang="en-US" altLang="en-US" dirty="0"/>
              <a:t>The nature of the case dictates how you proceed</a:t>
            </a:r>
          </a:p>
          <a:p>
            <a:pPr lvl="1" eaLnBrk="1" hangingPunct="1"/>
            <a:r>
              <a:rPr lang="en-US" altLang="en-US" dirty="0"/>
              <a:t>And what types of assets or resources you need to use in the investigation</a:t>
            </a:r>
          </a:p>
        </p:txBody>
      </p:sp>
      <p:sp>
        <p:nvSpPr>
          <p:cNvPr id="30723" name="Rectangle 2"/>
          <p:cNvSpPr>
            <a:spLocks noGrp="1" noChangeArrowheads="1"/>
          </p:cNvSpPr>
          <p:nvPr>
            <p:ph type="title"/>
          </p:nvPr>
        </p:nvSpPr>
        <p:spPr>
          <a:xfrm>
            <a:off x="762000" y="406400"/>
            <a:ext cx="8026400" cy="296863"/>
          </a:xfrm>
        </p:spPr>
        <p:txBody>
          <a:bodyPr/>
          <a:lstStyle/>
          <a:p>
            <a:pPr eaLnBrk="1" hangingPunct="1"/>
            <a:r>
              <a:rPr lang="en-US" altLang="en-US"/>
              <a:t>Identifying the Nature of the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65125" y="1538288"/>
            <a:ext cx="8415338" cy="2183675"/>
          </a:xfrm>
        </p:spPr>
        <p:txBody>
          <a:bodyPr/>
          <a:lstStyle/>
          <a:p>
            <a:pPr eaLnBrk="1" hangingPunct="1"/>
            <a:r>
              <a:rPr lang="en-US" altLang="en-US" dirty="0"/>
              <a:t>For law enforcement</a:t>
            </a:r>
          </a:p>
          <a:p>
            <a:pPr lvl="1" eaLnBrk="1" hangingPunct="1"/>
            <a:r>
              <a:rPr lang="en-US" altLang="en-US" dirty="0"/>
              <a:t>This step might be difficult because the crime scene isn’t controlled</a:t>
            </a:r>
          </a:p>
          <a:p>
            <a:pPr eaLnBrk="1" hangingPunct="1"/>
            <a:r>
              <a:rPr lang="en-US" altLang="en-US" dirty="0"/>
              <a:t>If you can identify the OS or device</a:t>
            </a:r>
          </a:p>
          <a:p>
            <a:pPr lvl="1" eaLnBrk="1" hangingPunct="1"/>
            <a:r>
              <a:rPr lang="en-US" altLang="en-US" dirty="0"/>
              <a:t>Estimate the size of the drive on the suspect’s computer</a:t>
            </a:r>
          </a:p>
          <a:p>
            <a:pPr lvl="2" eaLnBrk="1" hangingPunct="1"/>
            <a:r>
              <a:rPr lang="en-US" altLang="en-US" sz="1800" dirty="0"/>
              <a:t>And how many devices to process at the scene</a:t>
            </a:r>
          </a:p>
          <a:p>
            <a:pPr eaLnBrk="1" hangingPunct="1"/>
            <a:r>
              <a:rPr lang="en-US" altLang="en-US" dirty="0"/>
              <a:t>Determine which OSs and hardware are involved</a:t>
            </a:r>
          </a:p>
        </p:txBody>
      </p:sp>
      <p:sp>
        <p:nvSpPr>
          <p:cNvPr id="31747" name="Rectangle 2"/>
          <p:cNvSpPr>
            <a:spLocks noGrp="1" noChangeArrowheads="1"/>
          </p:cNvSpPr>
          <p:nvPr>
            <p:ph type="title"/>
          </p:nvPr>
        </p:nvSpPr>
        <p:spPr>
          <a:xfrm>
            <a:off x="762000" y="406400"/>
            <a:ext cx="8026400" cy="296863"/>
          </a:xfrm>
        </p:spPr>
        <p:txBody>
          <a:bodyPr/>
          <a:lstStyle/>
          <a:p>
            <a:pPr eaLnBrk="1" hangingPunct="1"/>
            <a:r>
              <a:rPr lang="en-US" altLang="en-US"/>
              <a:t>Identifying the Type of OS or Digital Device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pPr eaLnBrk="1" hangingPunct="1"/>
            <a:r>
              <a:rPr lang="en-US" altLang="en-US"/>
              <a:t>The type of case and location of the evidence </a:t>
            </a:r>
          </a:p>
          <a:p>
            <a:pPr lvl="1" eaLnBrk="1" hangingPunct="1"/>
            <a:r>
              <a:rPr lang="en-US" altLang="en-US"/>
              <a:t>Determine whether you can remove digital evidence</a:t>
            </a:r>
          </a:p>
          <a:p>
            <a:pPr eaLnBrk="1" hangingPunct="1"/>
            <a:r>
              <a:rPr lang="en-US" altLang="en-US"/>
              <a:t>Law enforcement investigators need a warrant to remove computers from a crime scene</a:t>
            </a:r>
          </a:p>
          <a:p>
            <a:pPr lvl="1" eaLnBrk="1" hangingPunct="1"/>
            <a:r>
              <a:rPr lang="en-US" altLang="en-US"/>
              <a:t>And transport them to a lab</a:t>
            </a:r>
          </a:p>
          <a:p>
            <a:pPr eaLnBrk="1" hangingPunct="1"/>
            <a:r>
              <a:rPr lang="en-US" altLang="en-US"/>
              <a:t>If removing the computers will irreparably harm a business</a:t>
            </a:r>
          </a:p>
          <a:p>
            <a:pPr lvl="1" eaLnBrk="1" hangingPunct="1"/>
            <a:r>
              <a:rPr lang="en-US" altLang="en-US"/>
              <a:t>The computers should not be taken offsite</a:t>
            </a:r>
          </a:p>
          <a:p>
            <a:pPr eaLnBrk="1" hangingPunct="1"/>
            <a:endParaRPr lang="en-US" altLang="en-US"/>
          </a:p>
        </p:txBody>
      </p:sp>
      <p:sp>
        <p:nvSpPr>
          <p:cNvPr id="32771" name="Rectangle 2"/>
          <p:cNvSpPr>
            <a:spLocks noGrp="1" noChangeArrowheads="1"/>
          </p:cNvSpPr>
          <p:nvPr>
            <p:ph type="title"/>
          </p:nvPr>
        </p:nvSpPr>
        <p:spPr>
          <a:xfrm>
            <a:off x="762000" y="83934"/>
            <a:ext cx="8026400" cy="941796"/>
          </a:xfrm>
        </p:spPr>
        <p:txBody>
          <a:bodyPr/>
          <a:lstStyle/>
          <a:p>
            <a:pPr eaLnBrk="1" hangingPunct="1"/>
            <a:r>
              <a:rPr lang="en-US" altLang="en-US" dirty="0"/>
              <a:t>Determining Whether You Can Seize Computers and Digital Devices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65125" y="1538288"/>
            <a:ext cx="8415338" cy="2786917"/>
          </a:xfrm>
        </p:spPr>
        <p:txBody>
          <a:bodyPr/>
          <a:lstStyle/>
          <a:p>
            <a:pPr eaLnBrk="1" hangingPunct="1"/>
            <a:r>
              <a:rPr lang="en-US" altLang="en-US" dirty="0"/>
              <a:t>Additional complications:</a:t>
            </a:r>
          </a:p>
          <a:p>
            <a:pPr lvl="1" eaLnBrk="1" hangingPunct="1"/>
            <a:r>
              <a:rPr lang="en-US" altLang="en-US" dirty="0"/>
              <a:t>Files stored offsite that are accessed remotely</a:t>
            </a:r>
          </a:p>
          <a:p>
            <a:pPr lvl="1" eaLnBrk="1" hangingPunct="1"/>
            <a:r>
              <a:rPr lang="en-US" altLang="en-US" dirty="0"/>
              <a:t>Availability of cloud storage, which can’t be located physically</a:t>
            </a:r>
          </a:p>
          <a:p>
            <a:pPr lvl="2" eaLnBrk="1" hangingPunct="1"/>
            <a:r>
              <a:rPr lang="en-US" altLang="en-US" sz="1800" dirty="0"/>
              <a:t>Stored on drives where data from many other subscribers might be stored</a:t>
            </a:r>
          </a:p>
          <a:p>
            <a:pPr eaLnBrk="1" hangingPunct="1"/>
            <a:r>
              <a:rPr lang="en-US" altLang="en-US" dirty="0"/>
              <a:t>If you aren’t allowed to take the computers to your lab</a:t>
            </a:r>
          </a:p>
          <a:p>
            <a:pPr lvl="1" eaLnBrk="1" hangingPunct="1"/>
            <a:r>
              <a:rPr lang="en-US" altLang="en-US" dirty="0"/>
              <a:t>Determine the resources you need to acquire digital evidence and which tools can speed data acquisition</a:t>
            </a:r>
          </a:p>
          <a:p>
            <a:pPr eaLnBrk="1" hangingPunct="1"/>
            <a:endParaRPr lang="en-US" altLang="en-US" dirty="0"/>
          </a:p>
        </p:txBody>
      </p:sp>
      <p:sp>
        <p:nvSpPr>
          <p:cNvPr id="33795" name="Rectangle 2"/>
          <p:cNvSpPr>
            <a:spLocks noGrp="1" noChangeArrowheads="1"/>
          </p:cNvSpPr>
          <p:nvPr>
            <p:ph type="title"/>
          </p:nvPr>
        </p:nvSpPr>
        <p:spPr>
          <a:xfrm>
            <a:off x="762000" y="83934"/>
            <a:ext cx="8026400" cy="941796"/>
          </a:xfrm>
        </p:spPr>
        <p:txBody>
          <a:bodyPr/>
          <a:lstStyle/>
          <a:p>
            <a:pPr eaLnBrk="1" hangingPunct="1"/>
            <a:r>
              <a:rPr lang="en-US" altLang="en-US" dirty="0"/>
              <a:t>Determining Whether You Can Seize Computers and Digital Devices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2545312"/>
          </a:xfrm>
        </p:spPr>
        <p:txBody>
          <a:bodyPr/>
          <a:lstStyle/>
          <a:p>
            <a:pPr eaLnBrk="1" hangingPunct="1"/>
            <a:r>
              <a:rPr lang="en-US" altLang="en-US" dirty="0"/>
              <a:t>Get as much information as you can about the location of a digital crime</a:t>
            </a:r>
          </a:p>
          <a:p>
            <a:pPr eaLnBrk="1" hangingPunct="1"/>
            <a:r>
              <a:rPr lang="en-US" altLang="en-US" dirty="0"/>
              <a:t>Identify potential hazards</a:t>
            </a:r>
          </a:p>
          <a:p>
            <a:pPr lvl="1" eaLnBrk="1" hangingPunct="1"/>
            <a:r>
              <a:rPr lang="en-US" altLang="en-US" dirty="0"/>
              <a:t>Interact with your </a:t>
            </a:r>
            <a:r>
              <a:rPr lang="en-US" altLang="en-US" b="1" dirty="0"/>
              <a:t>HAZMAT</a:t>
            </a:r>
            <a:r>
              <a:rPr lang="en-US" altLang="en-US" dirty="0"/>
              <a:t> (hazardous materials) team</a:t>
            </a:r>
          </a:p>
          <a:p>
            <a:pPr eaLnBrk="1" hangingPunct="1"/>
            <a:r>
              <a:rPr lang="en-US" altLang="en-US" dirty="0"/>
              <a:t>HAZMAT guidelines</a:t>
            </a:r>
          </a:p>
          <a:p>
            <a:pPr lvl="1" eaLnBrk="1" hangingPunct="1"/>
            <a:r>
              <a:rPr lang="en-US" altLang="en-US" dirty="0"/>
              <a:t>Put the target drive in a special HAZMAT bag</a:t>
            </a:r>
          </a:p>
          <a:p>
            <a:pPr lvl="1" eaLnBrk="1" hangingPunct="1"/>
            <a:r>
              <a:rPr lang="en-US" altLang="en-US" dirty="0"/>
              <a:t>HAZMAT technician can decontaminate the bag</a:t>
            </a:r>
          </a:p>
          <a:p>
            <a:pPr lvl="1" eaLnBrk="1" hangingPunct="1"/>
            <a:r>
              <a:rPr lang="en-US" altLang="en-US" dirty="0"/>
              <a:t>Check for high temperatures</a:t>
            </a:r>
          </a:p>
        </p:txBody>
      </p:sp>
      <p:sp>
        <p:nvSpPr>
          <p:cNvPr id="34819" name="Rectangle 2"/>
          <p:cNvSpPr>
            <a:spLocks noGrp="1" noChangeArrowheads="1"/>
          </p:cNvSpPr>
          <p:nvPr>
            <p:ph type="title"/>
          </p:nvPr>
        </p:nvSpPr>
        <p:spPr>
          <a:xfrm>
            <a:off x="762000" y="406400"/>
            <a:ext cx="8026400" cy="296863"/>
          </a:xfrm>
        </p:spPr>
        <p:txBody>
          <a:bodyPr/>
          <a:lstStyle/>
          <a:p>
            <a:pPr eaLnBrk="1" hangingPunct="1"/>
            <a:r>
              <a:rPr lang="en-US" altLang="en-US"/>
              <a:t>Getting a Detailed Description of the Location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eaLnBrk="1" hangingPunct="1"/>
            <a:r>
              <a:rPr lang="en-US" altLang="en-US"/>
              <a:t>Explain guidelines for seizing digital evidence at the scene</a:t>
            </a:r>
          </a:p>
          <a:p>
            <a:pPr eaLnBrk="1" hangingPunct="1"/>
            <a:r>
              <a:rPr lang="en-US" altLang="en-US"/>
              <a:t>List procedures for storing digital evidence</a:t>
            </a:r>
          </a:p>
          <a:p>
            <a:pPr eaLnBrk="1" hangingPunct="1"/>
            <a:r>
              <a:rPr lang="en-US" altLang="en-US"/>
              <a:t>Explain how to obtain a digital hash</a:t>
            </a:r>
          </a:p>
          <a:p>
            <a:pPr eaLnBrk="1" hangingPunct="1"/>
            <a:r>
              <a:rPr lang="en-US" altLang="en-US"/>
              <a:t>Review a case to identify requirements and plan your investigation</a:t>
            </a:r>
          </a:p>
        </p:txBody>
      </p:sp>
      <p:sp>
        <p:nvSpPr>
          <p:cNvPr id="8195" name="Rectangle 2"/>
          <p:cNvSpPr>
            <a:spLocks noGrp="1" noChangeArrowheads="1"/>
          </p:cNvSpPr>
          <p:nvPr>
            <p:ph type="title"/>
          </p:nvPr>
        </p:nvSpPr>
        <p:spPr>
          <a:xfrm>
            <a:off x="762000" y="317299"/>
            <a:ext cx="8026400" cy="475066"/>
          </a:xfrm>
        </p:spPr>
        <p:txBody>
          <a:bodyPr/>
          <a:lstStyle/>
          <a:p>
            <a:pPr eaLnBrk="1" hangingPunct="1"/>
            <a:r>
              <a:rPr lang="en-US" altLang="en-US" dirty="0"/>
              <a:t>Objectives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65125" y="1538288"/>
            <a:ext cx="8415338" cy="2468368"/>
          </a:xfrm>
        </p:spPr>
        <p:txBody>
          <a:bodyPr/>
          <a:lstStyle/>
          <a:p>
            <a:pPr eaLnBrk="1" hangingPunct="1"/>
            <a:r>
              <a:rPr lang="en-US" altLang="en-US" dirty="0"/>
              <a:t>Private-sector computing investigations</a:t>
            </a:r>
          </a:p>
          <a:p>
            <a:pPr lvl="1" eaLnBrk="1" hangingPunct="1"/>
            <a:r>
              <a:rPr lang="en-US" altLang="en-US" dirty="0"/>
              <a:t>Usually require only one person to respond to an incident</a:t>
            </a:r>
          </a:p>
          <a:p>
            <a:pPr eaLnBrk="1" hangingPunct="1"/>
            <a:r>
              <a:rPr lang="en-US" altLang="en-US" dirty="0"/>
              <a:t>Law enforcement agencies</a:t>
            </a:r>
          </a:p>
          <a:p>
            <a:pPr lvl="1" eaLnBrk="1" hangingPunct="1"/>
            <a:r>
              <a:rPr lang="en-US" altLang="en-US" dirty="0"/>
              <a:t>Typically handle large-scale investigations</a:t>
            </a:r>
          </a:p>
          <a:p>
            <a:pPr eaLnBrk="1" hangingPunct="1"/>
            <a:r>
              <a:rPr lang="en-US" altLang="en-US" dirty="0"/>
              <a:t>Designate lead investigators in large-scale investigations</a:t>
            </a:r>
          </a:p>
          <a:p>
            <a:pPr lvl="1" eaLnBrk="1" hangingPunct="1"/>
            <a:r>
              <a:rPr lang="en-US" altLang="en-US" dirty="0"/>
              <a:t>Anyone assigned to the scene should cooperate with the designated leader to ensure the team addresses all details when collecting evidence</a:t>
            </a:r>
          </a:p>
        </p:txBody>
      </p:sp>
      <p:sp>
        <p:nvSpPr>
          <p:cNvPr id="35843" name="Rectangle 2"/>
          <p:cNvSpPr>
            <a:spLocks noGrp="1" noChangeArrowheads="1"/>
          </p:cNvSpPr>
          <p:nvPr>
            <p:ph type="title"/>
          </p:nvPr>
        </p:nvSpPr>
        <p:spPr>
          <a:xfrm>
            <a:off x="762000" y="406400"/>
            <a:ext cx="8026400" cy="296863"/>
          </a:xfrm>
        </p:spPr>
        <p:txBody>
          <a:bodyPr/>
          <a:lstStyle/>
          <a:p>
            <a:pPr eaLnBrk="1" hangingPunct="1"/>
            <a:r>
              <a:rPr lang="en-US" altLang="en-US"/>
              <a:t>Determining Who Is in Charge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eaLnBrk="1" hangingPunct="1"/>
            <a:r>
              <a:rPr lang="en-US" altLang="en-US"/>
              <a:t>Determine whether you need specialized help to process the incident or crime scene</a:t>
            </a:r>
          </a:p>
          <a:p>
            <a:pPr eaLnBrk="1" hangingPunct="1"/>
            <a:r>
              <a:rPr lang="en-US" altLang="en-US"/>
              <a:t>You may need to look for specialists in:</a:t>
            </a:r>
          </a:p>
          <a:p>
            <a:pPr lvl="1" eaLnBrk="1" hangingPunct="1"/>
            <a:r>
              <a:rPr lang="en-US" altLang="en-US"/>
              <a:t>OSs</a:t>
            </a:r>
          </a:p>
          <a:p>
            <a:pPr lvl="1" eaLnBrk="1" hangingPunct="1"/>
            <a:r>
              <a:rPr lang="en-US" altLang="en-US"/>
              <a:t>RAID servers</a:t>
            </a:r>
          </a:p>
          <a:p>
            <a:pPr lvl="1" eaLnBrk="1" hangingPunct="1"/>
            <a:r>
              <a:rPr lang="en-US" altLang="en-US"/>
              <a:t>Databases</a:t>
            </a:r>
          </a:p>
          <a:p>
            <a:pPr eaLnBrk="1" hangingPunct="1"/>
            <a:r>
              <a:rPr lang="en-US" altLang="en-US"/>
              <a:t>Finding the right person can be a challenge</a:t>
            </a:r>
          </a:p>
          <a:p>
            <a:pPr eaLnBrk="1" hangingPunct="1"/>
            <a:r>
              <a:rPr lang="en-US" altLang="en-US"/>
              <a:t>Educate specialists in investigative techniques</a:t>
            </a:r>
          </a:p>
          <a:p>
            <a:pPr lvl="1" eaLnBrk="1" hangingPunct="1"/>
            <a:r>
              <a:rPr lang="en-US" altLang="en-US"/>
              <a:t>Prevent evidence damage</a:t>
            </a:r>
          </a:p>
        </p:txBody>
      </p:sp>
      <p:sp>
        <p:nvSpPr>
          <p:cNvPr id="36867" name="Rectangle 2"/>
          <p:cNvSpPr>
            <a:spLocks noGrp="1" noChangeArrowheads="1"/>
          </p:cNvSpPr>
          <p:nvPr>
            <p:ph type="title"/>
          </p:nvPr>
        </p:nvSpPr>
        <p:spPr>
          <a:xfrm>
            <a:off x="762000" y="406400"/>
            <a:ext cx="8026400" cy="296863"/>
          </a:xfrm>
        </p:spPr>
        <p:txBody>
          <a:bodyPr/>
          <a:lstStyle/>
          <a:p>
            <a:pPr eaLnBrk="1" hangingPunct="1"/>
            <a:r>
              <a:rPr lang="en-US" altLang="en-US"/>
              <a:t>Using Additional Technical Expertise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65125" y="1538288"/>
            <a:ext cx="8415338" cy="2205219"/>
          </a:xfrm>
        </p:spPr>
        <p:txBody>
          <a:bodyPr/>
          <a:lstStyle/>
          <a:p>
            <a:pPr eaLnBrk="1" hangingPunct="1"/>
            <a:r>
              <a:rPr lang="en-US" altLang="en-US" dirty="0"/>
              <a:t>Prepare tools using incident and crime scene information</a:t>
            </a:r>
          </a:p>
          <a:p>
            <a:pPr eaLnBrk="1" hangingPunct="1"/>
            <a:r>
              <a:rPr lang="en-US" altLang="en-US" dirty="0"/>
              <a:t>Create an </a:t>
            </a:r>
            <a:r>
              <a:rPr lang="en-US" altLang="en-US" b="1" dirty="0"/>
              <a:t>initial-response field kit</a:t>
            </a:r>
          </a:p>
          <a:p>
            <a:pPr lvl="1" eaLnBrk="1" hangingPunct="1"/>
            <a:r>
              <a:rPr lang="en-US" altLang="en-US" dirty="0"/>
              <a:t>Should be lightweight and easy to transport</a:t>
            </a:r>
          </a:p>
          <a:p>
            <a:pPr eaLnBrk="1" hangingPunct="1"/>
            <a:r>
              <a:rPr lang="en-US" altLang="en-US" dirty="0"/>
              <a:t>Create an </a:t>
            </a:r>
            <a:r>
              <a:rPr lang="en-US" altLang="en-US" b="1" dirty="0"/>
              <a:t>extensive-response field kit</a:t>
            </a:r>
          </a:p>
          <a:p>
            <a:pPr lvl="1" eaLnBrk="1" hangingPunct="1"/>
            <a:r>
              <a:rPr lang="en-US" altLang="en-US" dirty="0"/>
              <a:t>Includes all tools you can afford to take to the field</a:t>
            </a:r>
          </a:p>
          <a:p>
            <a:pPr lvl="1" eaLnBrk="1" hangingPunct="1"/>
            <a:r>
              <a:rPr lang="en-US" altLang="en-US" dirty="0"/>
              <a:t>When at the scene, extract only those items you need to acquire evidence</a:t>
            </a:r>
          </a:p>
        </p:txBody>
      </p:sp>
      <p:sp>
        <p:nvSpPr>
          <p:cNvPr id="37891"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(1 of </a:t>
            </a:r>
            <a:r>
              <a:rPr lang="en-US" altLang="en-US" dirty="0" smtClean="0"/>
              <a:t>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(2 of </a:t>
            </a:r>
            <a:r>
              <a:rPr lang="en-US" altLang="en-US" dirty="0" smtClean="0"/>
              <a:t>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Digital forensics kit, laptop computer, digital camera, and flashlight.">
            <a:extLst>
              <a:ext uri="{FF2B5EF4-FFF2-40B4-BE49-F238E27FC236}">
                <a16:creationId xmlns="" xmlns:a16="http://schemas.microsoft.com/office/drawing/2014/main" id="{D0CA2E5C-5F25-504B-B786-B2AC3DB4DF4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38400" y="1600200"/>
            <a:ext cx="4268788" cy="4071556"/>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(3 of </a:t>
            </a:r>
            <a:r>
              <a:rPr lang="en-US" altLang="en-US" dirty="0" smtClean="0"/>
              <a:t>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able 4-1 shows tools in an initial-response field kit">
            <a:extLst>
              <a:ext uri="{FF2B5EF4-FFF2-40B4-BE49-F238E27FC236}">
                <a16:creationId xmlns="" xmlns:a16="http://schemas.microsoft.com/office/drawing/2014/main" id="{0281C51B-A1A3-F743-B962-F53A8553EE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685" y="1447800"/>
            <a:ext cx="7466218" cy="40449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a:t>
            </a:r>
            <a:r>
              <a:rPr lang="en-US" altLang="en-US" dirty="0" smtClean="0"/>
              <a:t>(4 </a:t>
            </a:r>
            <a:r>
              <a:rPr lang="en-US" altLang="en-US" dirty="0"/>
              <a:t>of </a:t>
            </a:r>
            <a:r>
              <a:rPr lang="en-US" altLang="en-US" dirty="0" smtClean="0"/>
              <a:t>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Table 4-1 shows tools in an initial-response field kit (continued)"/>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7248" y="2070174"/>
            <a:ext cx="7149505" cy="2717652"/>
          </a:xfrm>
        </p:spPr>
      </p:pic>
    </p:spTree>
    <p:extLst>
      <p:ext uri="{BB962C8B-B14F-4D97-AF65-F5344CB8AC3E}">
        <p14:creationId xmlns:p14="http://schemas.microsoft.com/office/powerpoint/2010/main" val="3091836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62000" y="319383"/>
            <a:ext cx="8026400" cy="470898"/>
          </a:xfrm>
        </p:spPr>
        <p:txBody>
          <a:bodyPr/>
          <a:lstStyle/>
          <a:p>
            <a:pPr eaLnBrk="1" hangingPunct="1"/>
            <a:r>
              <a:rPr lang="en-US" altLang="en-US" dirty="0"/>
              <a:t>Determining the Tools You Need </a:t>
            </a:r>
            <a:r>
              <a:rPr lang="en-US" altLang="en-US" dirty="0" smtClean="0"/>
              <a:t>(5 </a:t>
            </a:r>
            <a:r>
              <a:rPr lang="en-US" altLang="en-US" dirty="0"/>
              <a:t>of </a:t>
            </a:r>
            <a:r>
              <a:rPr lang="en-US" altLang="en-US" dirty="0" smtClean="0"/>
              <a:t>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able 4-2 shows tools in an extensive-response field kit">
            <a:extLst>
              <a:ext uri="{FF2B5EF4-FFF2-40B4-BE49-F238E27FC236}">
                <a16:creationId xmlns="" xmlns:a16="http://schemas.microsoft.com/office/drawing/2014/main" id="{662C6C3F-8815-9543-A409-F30239CFF87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1624" y="1441450"/>
            <a:ext cx="5262340" cy="419735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pPr eaLnBrk="1" hangingPunct="1"/>
            <a:r>
              <a:rPr lang="en-US" altLang="en-US"/>
              <a:t>Before initiating the search:</a:t>
            </a:r>
          </a:p>
          <a:p>
            <a:pPr lvl="1" eaLnBrk="1" hangingPunct="1"/>
            <a:r>
              <a:rPr lang="en-US" altLang="en-US"/>
              <a:t>Review facts, plans, and objectives with the investigation team you have assembled</a:t>
            </a:r>
          </a:p>
          <a:p>
            <a:pPr eaLnBrk="1" hangingPunct="1"/>
            <a:r>
              <a:rPr lang="en-US" altLang="en-US"/>
              <a:t>Goal of scene processing</a:t>
            </a:r>
          </a:p>
          <a:p>
            <a:pPr lvl="1" eaLnBrk="1" hangingPunct="1"/>
            <a:r>
              <a:rPr lang="en-US" altLang="en-US"/>
              <a:t>To collect and secure digital evidence</a:t>
            </a:r>
          </a:p>
          <a:p>
            <a:pPr eaLnBrk="1" hangingPunct="1"/>
            <a:r>
              <a:rPr lang="en-US" altLang="en-US"/>
              <a:t>Digital evidence is volatile</a:t>
            </a:r>
          </a:p>
          <a:p>
            <a:pPr lvl="1" eaLnBrk="1" hangingPunct="1"/>
            <a:r>
              <a:rPr lang="en-US" altLang="en-US"/>
              <a:t>Develop skills to assess facts quickly</a:t>
            </a:r>
          </a:p>
          <a:p>
            <a:pPr eaLnBrk="1" hangingPunct="1"/>
            <a:r>
              <a:rPr lang="en-US" altLang="en-US"/>
              <a:t>Slow response can cause digital evidence to be lost</a:t>
            </a:r>
          </a:p>
        </p:txBody>
      </p:sp>
      <p:sp>
        <p:nvSpPr>
          <p:cNvPr id="41987" name="Rectangle 2"/>
          <p:cNvSpPr>
            <a:spLocks noGrp="1" noChangeArrowheads="1"/>
          </p:cNvSpPr>
          <p:nvPr>
            <p:ph type="title"/>
          </p:nvPr>
        </p:nvSpPr>
        <p:spPr>
          <a:xfrm>
            <a:off x="762000" y="406400"/>
            <a:ext cx="8026400" cy="296863"/>
          </a:xfrm>
        </p:spPr>
        <p:txBody>
          <a:bodyPr/>
          <a:lstStyle/>
          <a:p>
            <a:pPr eaLnBrk="1" hangingPunct="1"/>
            <a:r>
              <a:rPr lang="en-US" altLang="en-US"/>
              <a:t>Preparing the Investigation Team</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altLang="en-US"/>
              <a:t>Goals</a:t>
            </a:r>
          </a:p>
          <a:p>
            <a:pPr lvl="1" eaLnBrk="1" hangingPunct="1"/>
            <a:r>
              <a:rPr lang="en-US" altLang="en-US"/>
              <a:t>Preserve the evidence</a:t>
            </a:r>
          </a:p>
          <a:p>
            <a:pPr lvl="1" eaLnBrk="1" hangingPunct="1"/>
            <a:r>
              <a:rPr lang="en-US" altLang="en-US"/>
              <a:t>Keep information confidential</a:t>
            </a:r>
          </a:p>
          <a:p>
            <a:pPr eaLnBrk="1" hangingPunct="1"/>
            <a:r>
              <a:rPr lang="en-US" altLang="en-US"/>
              <a:t>Define a secure perimeter</a:t>
            </a:r>
          </a:p>
          <a:p>
            <a:pPr lvl="1" eaLnBrk="1" hangingPunct="1"/>
            <a:r>
              <a:rPr lang="en-US" altLang="en-US"/>
              <a:t>Use yellow barrier tape</a:t>
            </a:r>
          </a:p>
          <a:p>
            <a:pPr lvl="1" eaLnBrk="1" hangingPunct="1"/>
            <a:r>
              <a:rPr lang="en-US" altLang="en-US"/>
              <a:t>Legal authority for a corporate incident includes trespassing violations</a:t>
            </a:r>
          </a:p>
          <a:p>
            <a:pPr lvl="1" eaLnBrk="1" hangingPunct="1"/>
            <a:r>
              <a:rPr lang="en-US" altLang="en-US"/>
              <a:t>For a crime scene, it includes obstructing justice or failing to comply with a police officer</a:t>
            </a:r>
          </a:p>
        </p:txBody>
      </p:sp>
      <p:sp>
        <p:nvSpPr>
          <p:cNvPr id="43011" name="Rectangle 2"/>
          <p:cNvSpPr>
            <a:spLocks noGrp="1" noChangeArrowheads="1"/>
          </p:cNvSpPr>
          <p:nvPr>
            <p:ph type="title"/>
          </p:nvPr>
        </p:nvSpPr>
        <p:spPr>
          <a:xfrm>
            <a:off x="762000" y="83934"/>
            <a:ext cx="8026400" cy="941796"/>
          </a:xfrm>
        </p:spPr>
        <p:txBody>
          <a:bodyPr/>
          <a:lstStyle/>
          <a:p>
            <a:pPr eaLnBrk="1" hangingPunct="1"/>
            <a:r>
              <a:rPr lang="en-US" altLang="en-US" dirty="0"/>
              <a:t>Securing a Computer Incident or Crime Scene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3287054"/>
          </a:xfrm>
        </p:spPr>
        <p:txBody>
          <a:bodyPr/>
          <a:lstStyle/>
          <a:p>
            <a:pPr eaLnBrk="1" hangingPunct="1"/>
            <a:r>
              <a:rPr lang="en-US" altLang="en-US" b="1" dirty="0"/>
              <a:t>Professional curiosity </a:t>
            </a:r>
            <a:r>
              <a:rPr lang="en-US" altLang="en-US" dirty="0"/>
              <a:t>can destroy evidence</a:t>
            </a:r>
          </a:p>
          <a:p>
            <a:pPr lvl="1" eaLnBrk="1" hangingPunct="1"/>
            <a:r>
              <a:rPr lang="en-US" altLang="en-US" dirty="0"/>
              <a:t>Involves police officers and other professionals who aren’t part of the crime scene processing team</a:t>
            </a:r>
          </a:p>
          <a:p>
            <a:pPr eaLnBrk="1" hangingPunct="1"/>
            <a:r>
              <a:rPr lang="en-US" altLang="en-US" b="1" dirty="0"/>
              <a:t>Automated Fingerprint Identification System (AFIS)</a:t>
            </a:r>
          </a:p>
          <a:p>
            <a:pPr lvl="1" eaLnBrk="1" hangingPunct="1"/>
            <a:r>
              <a:rPr lang="en-US" altLang="en-US" dirty="0"/>
              <a:t>A computerized system for identifying fingerprints that’s connected to a central database</a:t>
            </a:r>
          </a:p>
          <a:p>
            <a:pPr lvl="1" eaLnBrk="1" hangingPunct="1"/>
            <a:r>
              <a:rPr lang="en-US" altLang="en-US" dirty="0"/>
              <a:t>Used to identify criminal suspects and review thousands of fingerprint samples at high speed</a:t>
            </a:r>
          </a:p>
          <a:p>
            <a:pPr eaLnBrk="1" hangingPunct="1"/>
            <a:r>
              <a:rPr lang="en-US" altLang="en-US" dirty="0"/>
              <a:t>Police can take elimination prints of everyone who had access to the crime scene</a:t>
            </a:r>
          </a:p>
        </p:txBody>
      </p:sp>
      <p:sp>
        <p:nvSpPr>
          <p:cNvPr id="44035" name="Rectangle 2"/>
          <p:cNvSpPr>
            <a:spLocks noGrp="1" noChangeArrowheads="1"/>
          </p:cNvSpPr>
          <p:nvPr>
            <p:ph type="title"/>
          </p:nvPr>
        </p:nvSpPr>
        <p:spPr>
          <a:xfrm>
            <a:off x="762000" y="83934"/>
            <a:ext cx="8026400" cy="941796"/>
          </a:xfrm>
        </p:spPr>
        <p:txBody>
          <a:bodyPr/>
          <a:lstStyle/>
          <a:p>
            <a:pPr eaLnBrk="1" hangingPunct="1"/>
            <a:r>
              <a:rPr lang="en-US" altLang="en-US" dirty="0"/>
              <a:t>Securing a Computer Incident or Crime Scene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b="1"/>
              <a:t>Digital evidence</a:t>
            </a:r>
          </a:p>
          <a:p>
            <a:pPr lvl="1" eaLnBrk="1" hangingPunct="1"/>
            <a:r>
              <a:rPr lang="en-US" altLang="en-US"/>
              <a:t>Can be any information stored or transmitted in digital form</a:t>
            </a:r>
          </a:p>
          <a:p>
            <a:pPr eaLnBrk="1" hangingPunct="1"/>
            <a:r>
              <a:rPr lang="en-US" altLang="en-US"/>
              <a:t>U.S. courts accept digital evidence as physical evidence</a:t>
            </a:r>
          </a:p>
          <a:p>
            <a:pPr lvl="1" eaLnBrk="1" hangingPunct="1"/>
            <a:r>
              <a:rPr lang="en-US" altLang="en-US"/>
              <a:t>Digital data is treated as a tangible object</a:t>
            </a:r>
          </a:p>
          <a:p>
            <a:pPr eaLnBrk="1" hangingPunct="1"/>
            <a:r>
              <a:rPr lang="en-US" altLang="en-US"/>
              <a:t>Groups such as the </a:t>
            </a:r>
            <a:r>
              <a:rPr lang="en-US" altLang="en-US" b="1"/>
              <a:t>Scientific Working Group on Digital Evidence (SWGDE) </a:t>
            </a:r>
            <a:r>
              <a:rPr lang="en-US" altLang="en-US"/>
              <a:t>set standards for recovering, preserving, and examining digital evidence</a:t>
            </a:r>
          </a:p>
        </p:txBody>
      </p:sp>
      <p:sp>
        <p:nvSpPr>
          <p:cNvPr id="9219" name="Rectangle 2"/>
          <p:cNvSpPr>
            <a:spLocks noGrp="1" noChangeArrowheads="1"/>
          </p:cNvSpPr>
          <p:nvPr>
            <p:ph type="title"/>
          </p:nvPr>
        </p:nvSpPr>
        <p:spPr>
          <a:xfrm>
            <a:off x="762000" y="319383"/>
            <a:ext cx="8026400" cy="470898"/>
          </a:xfrm>
        </p:spPr>
        <p:txBody>
          <a:bodyPr/>
          <a:lstStyle/>
          <a:p>
            <a:pPr eaLnBrk="1" hangingPunct="1"/>
            <a:r>
              <a:rPr lang="en-US" altLang="en-US" dirty="0"/>
              <a:t>Identifying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050066"/>
          </a:xfrm>
        </p:spPr>
        <p:txBody>
          <a:bodyPr/>
          <a:lstStyle/>
          <a:p>
            <a:pPr eaLnBrk="1" hangingPunct="1"/>
            <a:r>
              <a:rPr lang="en-US" altLang="en-US" dirty="0"/>
              <a:t>Law enforcement can seize evidence</a:t>
            </a:r>
          </a:p>
          <a:p>
            <a:pPr lvl="1" eaLnBrk="1" hangingPunct="1"/>
            <a:r>
              <a:rPr lang="en-US" altLang="en-US" dirty="0"/>
              <a:t>With a proper warrant</a:t>
            </a:r>
          </a:p>
          <a:p>
            <a:pPr eaLnBrk="1" hangingPunct="1"/>
            <a:r>
              <a:rPr lang="en-US" altLang="en-US" dirty="0"/>
              <a:t>Corporate investigators might have the authority only to make an image of the suspect’s drive</a:t>
            </a:r>
          </a:p>
          <a:p>
            <a:pPr eaLnBrk="1" hangingPunct="1"/>
            <a:r>
              <a:rPr lang="en-US" altLang="en-US" dirty="0"/>
              <a:t>When seizing digital evidence in criminal investigations</a:t>
            </a:r>
          </a:p>
          <a:p>
            <a:pPr lvl="1" eaLnBrk="1" hangingPunct="1"/>
            <a:r>
              <a:rPr lang="en-US" altLang="en-US" dirty="0"/>
              <a:t>Follow U.S. DOJ standards for seizing digital data</a:t>
            </a:r>
          </a:p>
          <a:p>
            <a:pPr eaLnBrk="1" hangingPunct="1"/>
            <a:r>
              <a:rPr lang="en-US" altLang="en-US" dirty="0"/>
              <a:t>Civil investigations follow same rules</a:t>
            </a:r>
          </a:p>
          <a:p>
            <a:pPr eaLnBrk="1" hangingPunct="1"/>
            <a:r>
              <a:rPr lang="en-US" altLang="en-US" dirty="0"/>
              <a:t>Consult with your attorney for extra guidelines</a:t>
            </a:r>
          </a:p>
        </p:txBody>
      </p:sp>
      <p:sp>
        <p:nvSpPr>
          <p:cNvPr id="45059" name="Rectangle 2"/>
          <p:cNvSpPr>
            <a:spLocks noGrp="1" noChangeArrowheads="1"/>
          </p:cNvSpPr>
          <p:nvPr>
            <p:ph type="title"/>
          </p:nvPr>
        </p:nvSpPr>
        <p:spPr>
          <a:xfrm>
            <a:off x="762000" y="406400"/>
            <a:ext cx="8026400" cy="296863"/>
          </a:xfrm>
        </p:spPr>
        <p:txBody>
          <a:bodyPr/>
          <a:lstStyle/>
          <a:p>
            <a:pPr eaLnBrk="1" hangingPunct="1"/>
            <a:r>
              <a:rPr lang="en-US" altLang="en-US"/>
              <a:t>Seizing Digital Evidence at the Scene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en-US" altLang="en-US"/>
              <a:t>The evidence you acquire at the scene depends on the nature of the case</a:t>
            </a:r>
          </a:p>
          <a:p>
            <a:pPr lvl="1" eaLnBrk="1" hangingPunct="1"/>
            <a:r>
              <a:rPr lang="en-US" altLang="en-US"/>
              <a:t>And the alleged crime or violation</a:t>
            </a:r>
          </a:p>
          <a:p>
            <a:pPr eaLnBrk="1" hangingPunct="1"/>
            <a:r>
              <a:rPr lang="en-US" altLang="en-US"/>
              <a:t>Ask your supervisor or senior forensics examiner in your organization the following questions:</a:t>
            </a:r>
          </a:p>
          <a:p>
            <a:pPr lvl="1" eaLnBrk="1" hangingPunct="1"/>
            <a:r>
              <a:rPr lang="en-US" altLang="en-US"/>
              <a:t>Do you need to take the entire computer and all peripherals and media in the immediate area?</a:t>
            </a:r>
          </a:p>
          <a:p>
            <a:pPr lvl="1" eaLnBrk="1" hangingPunct="1"/>
            <a:r>
              <a:rPr lang="en-US" altLang="en-US"/>
              <a:t>How are you going to protect the computer and media while transporting them to your lab?</a:t>
            </a:r>
          </a:p>
          <a:p>
            <a:pPr lvl="1" eaLnBrk="1" hangingPunct="1"/>
            <a:r>
              <a:rPr lang="en-US" altLang="en-US"/>
              <a:t>Is the computer powered on when you arrive?</a:t>
            </a:r>
          </a:p>
        </p:txBody>
      </p:sp>
      <p:sp>
        <p:nvSpPr>
          <p:cNvPr id="46083" name="Rectangle 2"/>
          <p:cNvSpPr>
            <a:spLocks noGrp="1" noChangeArrowheads="1"/>
          </p:cNvSpPr>
          <p:nvPr>
            <p:ph type="title"/>
          </p:nvPr>
        </p:nvSpPr>
        <p:spPr>
          <a:xfrm>
            <a:off x="762000" y="83934"/>
            <a:ext cx="8026400" cy="941796"/>
          </a:xfrm>
        </p:spPr>
        <p:txBody>
          <a:bodyPr/>
          <a:lstStyle/>
          <a:p>
            <a:pPr eaLnBrk="1" hangingPunct="1"/>
            <a:r>
              <a:rPr lang="en-US" altLang="en-US" dirty="0"/>
              <a:t>Preparing to Acquire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p:txBody>
          <a:bodyPr/>
          <a:lstStyle/>
          <a:p>
            <a:pPr eaLnBrk="1" hangingPunct="1"/>
            <a:r>
              <a:rPr lang="en-US" altLang="en-US"/>
              <a:t>Ask your supervisor or senior forensics examiner in your organization the following questions (cont’d):</a:t>
            </a:r>
          </a:p>
          <a:p>
            <a:pPr lvl="1" eaLnBrk="1" hangingPunct="1"/>
            <a:r>
              <a:rPr lang="en-US" altLang="en-US"/>
              <a:t>Is the suspect you’re investigating in the immediate area of the computer?</a:t>
            </a:r>
          </a:p>
          <a:p>
            <a:pPr lvl="1" eaLnBrk="1" hangingPunct="1"/>
            <a:r>
              <a:rPr lang="en-US" altLang="en-US"/>
              <a:t>Is it possible the suspect damaged or destroyed the computer, peripherals, or media?</a:t>
            </a:r>
          </a:p>
          <a:p>
            <a:pPr lvl="1" eaLnBrk="1" hangingPunct="1"/>
            <a:r>
              <a:rPr lang="en-US" altLang="en-US"/>
              <a:t>Will you have to separate the suspect from the computer?</a:t>
            </a:r>
          </a:p>
        </p:txBody>
      </p:sp>
      <p:sp>
        <p:nvSpPr>
          <p:cNvPr id="47107" name="Rectangle 2"/>
          <p:cNvSpPr>
            <a:spLocks noGrp="1" noChangeArrowheads="1"/>
          </p:cNvSpPr>
          <p:nvPr>
            <p:ph type="title"/>
          </p:nvPr>
        </p:nvSpPr>
        <p:spPr>
          <a:xfrm>
            <a:off x="762000" y="83934"/>
            <a:ext cx="8026400" cy="941796"/>
          </a:xfrm>
        </p:spPr>
        <p:txBody>
          <a:bodyPr/>
          <a:lstStyle/>
          <a:p>
            <a:pPr eaLnBrk="1" hangingPunct="1"/>
            <a:r>
              <a:rPr lang="en-US" altLang="en-US" dirty="0"/>
              <a:t>Preparing to Acquire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65125" y="1538288"/>
            <a:ext cx="8415338" cy="2948499"/>
          </a:xfrm>
        </p:spPr>
        <p:txBody>
          <a:bodyPr/>
          <a:lstStyle/>
          <a:p>
            <a:r>
              <a:rPr lang="en-US" altLang="en-US" dirty="0" smtClean="0"/>
              <a:t>Guidelines</a:t>
            </a:r>
          </a:p>
          <a:p>
            <a:pPr lvl="1"/>
            <a:r>
              <a:rPr lang="en-US" altLang="en-US" dirty="0" smtClean="0"/>
              <a:t>Keep a journal to document your activities</a:t>
            </a:r>
          </a:p>
          <a:p>
            <a:pPr lvl="1"/>
            <a:r>
              <a:rPr lang="en-US" altLang="en-US" dirty="0" smtClean="0"/>
              <a:t>Secure the scene</a:t>
            </a:r>
          </a:p>
          <a:p>
            <a:pPr lvl="2"/>
            <a:r>
              <a:rPr lang="en-US" altLang="en-US" sz="1800" dirty="0" smtClean="0"/>
              <a:t>Be professional and courteous with onlookers</a:t>
            </a:r>
          </a:p>
          <a:p>
            <a:pPr lvl="2"/>
            <a:r>
              <a:rPr lang="en-US" altLang="en-US" sz="1800" dirty="0" smtClean="0"/>
              <a:t>Remove people who are not part of the investigation</a:t>
            </a:r>
          </a:p>
          <a:p>
            <a:pPr lvl="1"/>
            <a:r>
              <a:rPr lang="en-US" altLang="en-US" dirty="0" smtClean="0"/>
              <a:t>Take video and still recordings of the area around the computer</a:t>
            </a:r>
          </a:p>
          <a:p>
            <a:pPr lvl="2"/>
            <a:r>
              <a:rPr lang="en-US" altLang="en-US" sz="1800" dirty="0" smtClean="0"/>
              <a:t>Pay attention to details</a:t>
            </a:r>
          </a:p>
          <a:p>
            <a:pPr lvl="1"/>
            <a:r>
              <a:rPr lang="en-US" altLang="en-US" dirty="0" smtClean="0"/>
              <a:t>Sketch the incident or crime scene</a:t>
            </a:r>
          </a:p>
          <a:p>
            <a:pPr lvl="1"/>
            <a:r>
              <a:rPr lang="en-US" altLang="en-US" dirty="0" smtClean="0"/>
              <a:t>Check state of computers as soon as possible</a:t>
            </a:r>
            <a:endParaRPr lang="en-US" altLang="en-US" dirty="0"/>
          </a:p>
        </p:txBody>
      </p:sp>
      <p:sp>
        <p:nvSpPr>
          <p:cNvPr id="48131" name="Rectangle 2"/>
          <p:cNvSpPr>
            <a:spLocks noGrp="1" noChangeArrowheads="1"/>
          </p:cNvSpPr>
          <p:nvPr>
            <p:ph type="title"/>
          </p:nvPr>
        </p:nvSpPr>
        <p:spPr/>
        <p:txBody>
          <a:bodyPr/>
          <a:lstStyle/>
          <a:p>
            <a:r>
              <a:rPr lang="en-US" altLang="en-US" smtClean="0"/>
              <a:t>Processing an Incident or Crime Scene (1 of 4)</a:t>
            </a:r>
            <a:endParaRPr lang="en-US" altLang="en-US" dirty="0"/>
          </a:p>
        </p:txBody>
      </p:sp>
      <p:sp>
        <p:nvSpPr>
          <p:cNvPr id="4" name="Footer Placeholder 3"/>
          <p:cNvSpPr>
            <a:spLocks noGrp="1"/>
          </p:cNvSpPr>
          <p:nvPr>
            <p:ph type="ftr" sz="quarter" idx="10"/>
          </p:nvPr>
        </p:nvSpPr>
        <p:spPr/>
        <p:txBody>
          <a:bodyPr/>
          <a:lstStyle/>
          <a:p>
            <a:r>
              <a:rPr lang="en-US" smtClean="0"/>
              <a:t>© </a:t>
            </a:r>
            <a:r>
              <a:rPr lang="is-IS" smtClean="0"/>
              <a:t>2019</a:t>
            </a:r>
            <a:r>
              <a:rPr lang="en-US"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p:txBody>
          <a:bodyPr/>
          <a:lstStyle/>
          <a:p>
            <a:pPr eaLnBrk="1" hangingPunct="1"/>
            <a:r>
              <a:rPr lang="en-US" altLang="en-US"/>
              <a:t>Guidelines (cont’d)</a:t>
            </a:r>
          </a:p>
          <a:p>
            <a:pPr lvl="1" eaLnBrk="1" hangingPunct="1"/>
            <a:r>
              <a:rPr lang="en-US" altLang="en-US"/>
              <a:t>Don’t cut electrical power to a running system unless it’s an older Windows 9x or MS-DOS system</a:t>
            </a:r>
          </a:p>
          <a:p>
            <a:pPr lvl="1" eaLnBrk="1" hangingPunct="1"/>
            <a:r>
              <a:rPr lang="en-US" altLang="en-US"/>
              <a:t>Save data from current applications as safely as possible</a:t>
            </a:r>
          </a:p>
          <a:p>
            <a:pPr lvl="1" eaLnBrk="1" hangingPunct="1"/>
            <a:r>
              <a:rPr lang="en-US" altLang="en-US"/>
              <a:t>Record all active windows or shell sessions</a:t>
            </a:r>
          </a:p>
          <a:p>
            <a:pPr lvl="1" eaLnBrk="1" hangingPunct="1"/>
            <a:r>
              <a:rPr lang="en-US" altLang="en-US"/>
              <a:t>Make notes of everything you do when copying data from a live suspect computer</a:t>
            </a:r>
          </a:p>
          <a:p>
            <a:pPr lvl="1" eaLnBrk="1" hangingPunct="1"/>
            <a:r>
              <a:rPr lang="en-US" altLang="en-US"/>
              <a:t>Close applications and shut down the computer</a:t>
            </a:r>
          </a:p>
        </p:txBody>
      </p:sp>
      <p:sp>
        <p:nvSpPr>
          <p:cNvPr id="49155"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(2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65125" y="1538288"/>
            <a:ext cx="8415338" cy="2169825"/>
          </a:xfrm>
        </p:spPr>
        <p:txBody>
          <a:bodyPr/>
          <a:lstStyle/>
          <a:p>
            <a:pPr eaLnBrk="1" hangingPunct="1"/>
            <a:r>
              <a:rPr lang="en-US" altLang="en-US" dirty="0"/>
              <a:t>Guidelines (cont’d)</a:t>
            </a:r>
          </a:p>
          <a:p>
            <a:pPr lvl="1" eaLnBrk="1" hangingPunct="1"/>
            <a:r>
              <a:rPr lang="en-US" altLang="en-US" dirty="0"/>
              <a:t>Bag and tag the evidence, following these steps:</a:t>
            </a:r>
          </a:p>
          <a:p>
            <a:pPr lvl="2" eaLnBrk="1" hangingPunct="1"/>
            <a:r>
              <a:rPr lang="en-US" altLang="en-US" sz="1800" dirty="0"/>
              <a:t>Assign one person to collect and log all evidence</a:t>
            </a:r>
          </a:p>
          <a:p>
            <a:pPr lvl="2" eaLnBrk="1" hangingPunct="1"/>
            <a:r>
              <a:rPr lang="en-US" altLang="en-US" sz="1800" dirty="0"/>
              <a:t>Tag all evidence you collect with the current date and time, serial numbers or unique features, make and model, and the name of the person who collected it</a:t>
            </a:r>
          </a:p>
          <a:p>
            <a:pPr lvl="2" eaLnBrk="1" hangingPunct="1"/>
            <a:r>
              <a:rPr lang="en-US" altLang="en-US" sz="1800" dirty="0"/>
              <a:t>Maintain two separate logs of collected evidence</a:t>
            </a:r>
          </a:p>
          <a:p>
            <a:pPr lvl="2" eaLnBrk="1" hangingPunct="1"/>
            <a:r>
              <a:rPr lang="en-US" altLang="en-US" sz="1800" dirty="0"/>
              <a:t>Maintain constant control of the collected evidence and the crime or incident scene</a:t>
            </a:r>
          </a:p>
        </p:txBody>
      </p:sp>
      <p:sp>
        <p:nvSpPr>
          <p:cNvPr id="50179"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(3 of 4) </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1949765"/>
          </a:xfrm>
        </p:spPr>
        <p:txBody>
          <a:bodyPr/>
          <a:lstStyle/>
          <a:p>
            <a:pPr eaLnBrk="1" hangingPunct="1"/>
            <a:r>
              <a:rPr lang="en-US" altLang="en-US" dirty="0"/>
              <a:t>Guidelines (cont’d)</a:t>
            </a:r>
          </a:p>
          <a:p>
            <a:pPr lvl="1" eaLnBrk="1" hangingPunct="1"/>
            <a:r>
              <a:rPr lang="en-US" altLang="en-US" dirty="0"/>
              <a:t>Look for information related to the investigation</a:t>
            </a:r>
          </a:p>
          <a:p>
            <a:pPr lvl="2" eaLnBrk="1" hangingPunct="1"/>
            <a:r>
              <a:rPr lang="en-US" altLang="en-US" sz="1800" dirty="0"/>
              <a:t>Passwords, passphrases, PINs, bank accounts</a:t>
            </a:r>
          </a:p>
          <a:p>
            <a:pPr lvl="1" eaLnBrk="1" hangingPunct="1"/>
            <a:r>
              <a:rPr lang="en-US" altLang="en-US" dirty="0"/>
              <a:t>Collect as much personal information as possible about the suspect or victim</a:t>
            </a:r>
          </a:p>
          <a:p>
            <a:pPr lvl="1" eaLnBrk="1" hangingPunct="1"/>
            <a:r>
              <a:rPr lang="en-US" altLang="en-US" dirty="0"/>
              <a:t>Collect documentation and media related to the investigation</a:t>
            </a:r>
          </a:p>
          <a:p>
            <a:pPr lvl="2" eaLnBrk="1" hangingPunct="1"/>
            <a:r>
              <a:rPr lang="en-US" altLang="en-US" sz="1800" dirty="0"/>
              <a:t>Hardware, software, backup media, documentation, manuals</a:t>
            </a:r>
          </a:p>
        </p:txBody>
      </p:sp>
      <p:sp>
        <p:nvSpPr>
          <p:cNvPr id="51203" name="Rectangle 2"/>
          <p:cNvSpPr>
            <a:spLocks noGrp="1" noChangeArrowheads="1"/>
          </p:cNvSpPr>
          <p:nvPr>
            <p:ph type="title"/>
          </p:nvPr>
        </p:nvSpPr>
        <p:spPr>
          <a:xfrm>
            <a:off x="762000" y="83934"/>
            <a:ext cx="8026400" cy="941796"/>
          </a:xfrm>
        </p:spPr>
        <p:txBody>
          <a:bodyPr/>
          <a:lstStyle/>
          <a:p>
            <a:pPr eaLnBrk="1" hangingPunct="1"/>
            <a:r>
              <a:rPr lang="en-US" altLang="en-US" dirty="0"/>
              <a:t>Processing an Incident or Crime Scene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65125" y="1538288"/>
            <a:ext cx="8415338" cy="2077492"/>
          </a:xfrm>
        </p:spPr>
        <p:txBody>
          <a:bodyPr/>
          <a:lstStyle/>
          <a:p>
            <a:pPr eaLnBrk="1" hangingPunct="1"/>
            <a:r>
              <a:rPr lang="en-US" altLang="en-US" dirty="0"/>
              <a:t>Sparse acquisition</a:t>
            </a:r>
          </a:p>
          <a:p>
            <a:pPr lvl="1" eaLnBrk="1" hangingPunct="1"/>
            <a:r>
              <a:rPr lang="en-US" altLang="en-US" dirty="0"/>
              <a:t>Technique for extracting evidence from large systems</a:t>
            </a:r>
          </a:p>
          <a:p>
            <a:pPr lvl="1" eaLnBrk="1" hangingPunct="1"/>
            <a:r>
              <a:rPr lang="en-US" altLang="en-US" dirty="0"/>
              <a:t>Extracts only data related to evidence for your case from allocated files</a:t>
            </a:r>
          </a:p>
          <a:p>
            <a:pPr lvl="2" eaLnBrk="1" hangingPunct="1"/>
            <a:r>
              <a:rPr lang="en-US" altLang="en-US" sz="1800" dirty="0"/>
              <a:t>And minimizes how much data you need to analyze</a:t>
            </a:r>
          </a:p>
          <a:p>
            <a:pPr eaLnBrk="1" hangingPunct="1"/>
            <a:r>
              <a:rPr lang="en-US" altLang="en-US" dirty="0"/>
              <a:t>Drawback of this technique</a:t>
            </a:r>
          </a:p>
          <a:p>
            <a:pPr lvl="1" eaLnBrk="1" hangingPunct="1"/>
            <a:r>
              <a:rPr lang="en-US" altLang="en-US" dirty="0"/>
              <a:t>It doesn’t recover data in free or slack space</a:t>
            </a:r>
          </a:p>
        </p:txBody>
      </p:sp>
      <p:sp>
        <p:nvSpPr>
          <p:cNvPr id="52227" name="Rectangle 2"/>
          <p:cNvSpPr>
            <a:spLocks noGrp="1" noChangeArrowheads="1"/>
          </p:cNvSpPr>
          <p:nvPr>
            <p:ph type="title"/>
          </p:nvPr>
        </p:nvSpPr>
        <p:spPr>
          <a:xfrm>
            <a:off x="762000" y="406400"/>
            <a:ext cx="8026400" cy="296863"/>
          </a:xfrm>
        </p:spPr>
        <p:txBody>
          <a:bodyPr/>
          <a:lstStyle/>
          <a:p>
            <a:pPr eaLnBrk="1" hangingPunct="1"/>
            <a:r>
              <a:rPr lang="en-US" altLang="en-US"/>
              <a:t>Processing Data Centers with RAID Systems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65125" y="1538288"/>
            <a:ext cx="8415338" cy="1631216"/>
          </a:xfrm>
        </p:spPr>
        <p:txBody>
          <a:bodyPr/>
          <a:lstStyle/>
          <a:p>
            <a:pPr eaLnBrk="1" hangingPunct="1"/>
            <a:r>
              <a:rPr lang="en-US" altLang="en-US" dirty="0"/>
              <a:t>A technical advisor can help:</a:t>
            </a:r>
          </a:p>
          <a:p>
            <a:pPr lvl="1" eaLnBrk="1" hangingPunct="1"/>
            <a:r>
              <a:rPr lang="en-US" altLang="en-US" dirty="0"/>
              <a:t>List the tools you need to process the incident or crime scene</a:t>
            </a:r>
          </a:p>
          <a:p>
            <a:pPr lvl="1" eaLnBrk="1" hangingPunct="1"/>
            <a:r>
              <a:rPr lang="en-US" altLang="en-US" dirty="0"/>
              <a:t>Guide you about where to locate data and helping you extract log records</a:t>
            </a:r>
          </a:p>
          <a:p>
            <a:pPr lvl="2" eaLnBrk="1" hangingPunct="1"/>
            <a:r>
              <a:rPr lang="en-US" altLang="en-US" sz="1800" dirty="0"/>
              <a:t>Or other evidence from large RAID servers</a:t>
            </a:r>
          </a:p>
          <a:p>
            <a:pPr lvl="1" eaLnBrk="1" hangingPunct="1"/>
            <a:r>
              <a:rPr lang="en-US" altLang="en-US" dirty="0"/>
              <a:t>Create the search warrant by itemizing what you need for the warrant</a:t>
            </a:r>
          </a:p>
        </p:txBody>
      </p:sp>
      <p:sp>
        <p:nvSpPr>
          <p:cNvPr id="53251" name="Rectangle 2"/>
          <p:cNvSpPr>
            <a:spLocks noGrp="1" noChangeArrowheads="1"/>
          </p:cNvSpPr>
          <p:nvPr>
            <p:ph type="title"/>
          </p:nvPr>
        </p:nvSpPr>
        <p:spPr>
          <a:xfrm>
            <a:off x="762000" y="319383"/>
            <a:ext cx="8026400" cy="470898"/>
          </a:xfrm>
        </p:spPr>
        <p:txBody>
          <a:bodyPr/>
          <a:lstStyle/>
          <a:p>
            <a:pPr eaLnBrk="1" hangingPunct="1"/>
            <a:r>
              <a:rPr lang="en-US" altLang="en-US" dirty="0"/>
              <a:t>Using a Technical Advisor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r>
              <a:rPr lang="en-US" altLang="en-US"/>
              <a:t>Responsibilities</a:t>
            </a:r>
          </a:p>
          <a:p>
            <a:pPr lvl="1" eaLnBrk="1" hangingPunct="1"/>
            <a:r>
              <a:rPr lang="en-US" altLang="en-US"/>
              <a:t>Know all aspects of the seized system</a:t>
            </a:r>
          </a:p>
          <a:p>
            <a:pPr lvl="1" eaLnBrk="1" hangingPunct="1"/>
            <a:r>
              <a:rPr lang="en-US" altLang="en-US"/>
              <a:t>Direct investigator handling sensitive material</a:t>
            </a:r>
          </a:p>
          <a:p>
            <a:pPr lvl="1" eaLnBrk="1" hangingPunct="1"/>
            <a:r>
              <a:rPr lang="en-US" altLang="en-US"/>
              <a:t>Help secure the scene</a:t>
            </a:r>
          </a:p>
          <a:p>
            <a:pPr lvl="1" eaLnBrk="1" hangingPunct="1"/>
            <a:r>
              <a:rPr lang="en-US" altLang="en-US"/>
              <a:t>Help document the planning strategy</a:t>
            </a:r>
          </a:p>
          <a:p>
            <a:pPr lvl="1" eaLnBrk="1" hangingPunct="1"/>
            <a:r>
              <a:rPr lang="en-US" altLang="en-US"/>
              <a:t>Conduct ad hoc trainings</a:t>
            </a:r>
          </a:p>
          <a:p>
            <a:pPr lvl="1" eaLnBrk="1" hangingPunct="1"/>
            <a:r>
              <a:rPr lang="en-US" altLang="en-US"/>
              <a:t>Document activities</a:t>
            </a:r>
          </a:p>
          <a:p>
            <a:pPr lvl="1" eaLnBrk="1" hangingPunct="1"/>
            <a:r>
              <a:rPr lang="en-US" altLang="en-US"/>
              <a:t>Help conduct the search and seizure</a:t>
            </a:r>
          </a:p>
        </p:txBody>
      </p:sp>
      <p:sp>
        <p:nvSpPr>
          <p:cNvPr id="54275" name="Rectangle 2"/>
          <p:cNvSpPr>
            <a:spLocks noGrp="1" noChangeArrowheads="1"/>
          </p:cNvSpPr>
          <p:nvPr>
            <p:ph type="title"/>
          </p:nvPr>
        </p:nvSpPr>
        <p:spPr>
          <a:xfrm>
            <a:off x="762000" y="319383"/>
            <a:ext cx="8026400" cy="470898"/>
          </a:xfrm>
        </p:spPr>
        <p:txBody>
          <a:bodyPr/>
          <a:lstStyle/>
          <a:p>
            <a:pPr eaLnBrk="1" hangingPunct="1"/>
            <a:r>
              <a:rPr lang="en-US" altLang="en-US" dirty="0"/>
              <a:t>Using a Technical Advisor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65125" y="1538288"/>
            <a:ext cx="8415338" cy="2654573"/>
          </a:xfrm>
        </p:spPr>
        <p:txBody>
          <a:bodyPr/>
          <a:lstStyle/>
          <a:p>
            <a:pPr eaLnBrk="1" hangingPunct="1"/>
            <a:r>
              <a:rPr lang="en-US" altLang="en-US" dirty="0"/>
              <a:t>General tasks investigators perform when working with digital evidence:</a:t>
            </a:r>
          </a:p>
          <a:p>
            <a:pPr lvl="1" eaLnBrk="1" hangingPunct="1"/>
            <a:r>
              <a:rPr lang="en-US" altLang="en-US" dirty="0"/>
              <a:t>Identify digital information or artifacts that can be used as evidence</a:t>
            </a:r>
          </a:p>
          <a:p>
            <a:pPr lvl="1" eaLnBrk="1" hangingPunct="1"/>
            <a:r>
              <a:rPr lang="en-US" altLang="en-US" dirty="0"/>
              <a:t>Collect, preserve, and document evidence</a:t>
            </a:r>
          </a:p>
          <a:p>
            <a:pPr lvl="1" eaLnBrk="1" hangingPunct="1"/>
            <a:r>
              <a:rPr lang="en-US" altLang="en-US" dirty="0"/>
              <a:t>Analyze, identify, and organize evidence</a:t>
            </a:r>
          </a:p>
          <a:p>
            <a:pPr lvl="1" eaLnBrk="1" hangingPunct="1"/>
            <a:r>
              <a:rPr lang="en-US" altLang="en-US" dirty="0"/>
              <a:t>Rebuild evidence or repeat a situation to verify that the results can be reproduced reliably</a:t>
            </a:r>
          </a:p>
          <a:p>
            <a:pPr eaLnBrk="1" hangingPunct="1"/>
            <a:r>
              <a:rPr lang="en-US" altLang="en-US" dirty="0"/>
              <a:t>Collecting digital devices while processing a criminal or incident scene must be done systematically</a:t>
            </a:r>
          </a:p>
        </p:txBody>
      </p:sp>
      <p:sp>
        <p:nvSpPr>
          <p:cNvPr id="10243" name="Rectangle 2"/>
          <p:cNvSpPr>
            <a:spLocks noGrp="1" noChangeArrowheads="1"/>
          </p:cNvSpPr>
          <p:nvPr>
            <p:ph type="title"/>
          </p:nvPr>
        </p:nvSpPr>
        <p:spPr>
          <a:xfrm>
            <a:off x="762000" y="319383"/>
            <a:ext cx="8026400" cy="470898"/>
          </a:xfrm>
        </p:spPr>
        <p:txBody>
          <a:bodyPr/>
          <a:lstStyle/>
          <a:p>
            <a:pPr eaLnBrk="1" hangingPunct="1"/>
            <a:r>
              <a:rPr lang="en-US" altLang="en-US" dirty="0"/>
              <a:t>Identifying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r>
              <a:rPr lang="en-US" altLang="en-US"/>
              <a:t>Record your activities and findings as you work</a:t>
            </a:r>
          </a:p>
          <a:p>
            <a:pPr lvl="1" eaLnBrk="1" hangingPunct="1"/>
            <a:r>
              <a:rPr lang="en-US" altLang="en-US"/>
              <a:t>Maintain a journal to record the steps you take as you process evidence</a:t>
            </a:r>
          </a:p>
          <a:p>
            <a:pPr eaLnBrk="1" hangingPunct="1"/>
            <a:r>
              <a:rPr lang="en-US" altLang="en-US"/>
              <a:t>Your goal is to be able to reproduce the same results</a:t>
            </a:r>
          </a:p>
          <a:p>
            <a:pPr lvl="1" eaLnBrk="1" hangingPunct="1"/>
            <a:r>
              <a:rPr lang="en-US" altLang="en-US"/>
              <a:t>When you or another investigator repeat the steps you took to collect evidence</a:t>
            </a:r>
          </a:p>
          <a:p>
            <a:pPr eaLnBrk="1" hangingPunct="1"/>
            <a:r>
              <a:rPr lang="en-US" altLang="en-US"/>
              <a:t>A journal serves as a reference that documents the methods you used to process digital evidence</a:t>
            </a:r>
          </a:p>
        </p:txBody>
      </p:sp>
      <p:sp>
        <p:nvSpPr>
          <p:cNvPr id="55299" name="Rectangle 2"/>
          <p:cNvSpPr>
            <a:spLocks noGrp="1" noChangeArrowheads="1"/>
          </p:cNvSpPr>
          <p:nvPr>
            <p:ph type="title"/>
          </p:nvPr>
        </p:nvSpPr>
        <p:spPr>
          <a:xfrm>
            <a:off x="762000" y="406400"/>
            <a:ext cx="8026400" cy="296863"/>
          </a:xfrm>
        </p:spPr>
        <p:txBody>
          <a:bodyPr/>
          <a:lstStyle/>
          <a:p>
            <a:pPr eaLnBrk="1" hangingPunct="1"/>
            <a:r>
              <a:rPr lang="en-US" altLang="en-US"/>
              <a:t>Documenting Evidence in the Lab</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65125" y="1538288"/>
            <a:ext cx="8415338" cy="2439129"/>
          </a:xfrm>
        </p:spPr>
        <p:txBody>
          <a:bodyPr/>
          <a:lstStyle/>
          <a:p>
            <a:pPr eaLnBrk="1" hangingPunct="1"/>
            <a:r>
              <a:rPr lang="en-US" altLang="en-US" dirty="0"/>
              <a:t>Maintain the integrity of digital evidence in the lab</a:t>
            </a:r>
          </a:p>
          <a:p>
            <a:pPr lvl="1" eaLnBrk="1" hangingPunct="1"/>
            <a:r>
              <a:rPr lang="en-US" altLang="en-US" dirty="0"/>
              <a:t>As you do when collecting it in the field</a:t>
            </a:r>
          </a:p>
          <a:p>
            <a:pPr eaLnBrk="1" hangingPunct="1"/>
            <a:r>
              <a:rPr lang="en-US" altLang="en-US" dirty="0"/>
              <a:t>Steps to create image files:</a:t>
            </a:r>
          </a:p>
          <a:p>
            <a:pPr lvl="1" eaLnBrk="1" hangingPunct="1"/>
            <a:r>
              <a:rPr lang="en-US" altLang="en-US" dirty="0"/>
              <a:t>Copy all image files to a large drive or a SAN</a:t>
            </a:r>
          </a:p>
          <a:p>
            <a:pPr lvl="1" eaLnBrk="1" hangingPunct="1"/>
            <a:r>
              <a:rPr lang="en-US" altLang="en-US" dirty="0"/>
              <a:t>Start your forensics tool to analyze the evidence</a:t>
            </a:r>
          </a:p>
          <a:p>
            <a:pPr lvl="1" eaLnBrk="1" hangingPunct="1"/>
            <a:r>
              <a:rPr lang="en-US" altLang="en-US" dirty="0"/>
              <a:t>Run an MD5 or SHA-1 hashing algorithm on the image files to get a digital hash</a:t>
            </a:r>
          </a:p>
          <a:p>
            <a:pPr lvl="1" eaLnBrk="1" hangingPunct="1"/>
            <a:r>
              <a:rPr lang="en-US" altLang="en-US" dirty="0"/>
              <a:t>Secure the original media in an evidence locker</a:t>
            </a:r>
          </a:p>
        </p:txBody>
      </p:sp>
      <p:sp>
        <p:nvSpPr>
          <p:cNvPr id="56323" name="Rectangle 2"/>
          <p:cNvSpPr>
            <a:spLocks noGrp="1" noChangeArrowheads="1"/>
          </p:cNvSpPr>
          <p:nvPr>
            <p:ph type="title"/>
          </p:nvPr>
        </p:nvSpPr>
        <p:spPr>
          <a:xfrm>
            <a:off x="762000" y="406400"/>
            <a:ext cx="8026400" cy="296863"/>
          </a:xfrm>
        </p:spPr>
        <p:txBody>
          <a:bodyPr/>
          <a:lstStyle/>
          <a:p>
            <a:pPr eaLnBrk="1" hangingPunct="1"/>
            <a:r>
              <a:rPr lang="en-US" altLang="en-US"/>
              <a:t>Processing and Handling Digital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5125" y="1538288"/>
            <a:ext cx="8415338" cy="3964162"/>
          </a:xfrm>
        </p:spPr>
        <p:txBody>
          <a:bodyPr/>
          <a:lstStyle/>
          <a:p>
            <a:pPr eaLnBrk="1" hangingPunct="1"/>
            <a:r>
              <a:rPr lang="en-US" altLang="en-US" dirty="0"/>
              <a:t>The media you use to store digital evidence usually depends on how long you need to keep it</a:t>
            </a:r>
          </a:p>
          <a:p>
            <a:pPr eaLnBrk="1" hangingPunct="1"/>
            <a:r>
              <a:rPr lang="en-US" altLang="en-US" dirty="0"/>
              <a:t>CDs, DVDs</a:t>
            </a:r>
          </a:p>
          <a:p>
            <a:pPr lvl="1" eaLnBrk="1" hangingPunct="1"/>
            <a:r>
              <a:rPr lang="en-US" altLang="en-US" dirty="0"/>
              <a:t>Lifespan: 2 to 5 years</a:t>
            </a:r>
          </a:p>
          <a:p>
            <a:pPr eaLnBrk="1" hangingPunct="1"/>
            <a:r>
              <a:rPr lang="en-US" altLang="en-US" dirty="0"/>
              <a:t>Solid-state USB drives</a:t>
            </a:r>
          </a:p>
          <a:p>
            <a:pPr lvl="1" eaLnBrk="1" hangingPunct="1"/>
            <a:r>
              <a:rPr lang="en-US" altLang="en-US" dirty="0"/>
              <a:t>Optimum choice</a:t>
            </a:r>
          </a:p>
          <a:p>
            <a:pPr lvl="1" eaLnBrk="1" hangingPunct="1"/>
            <a:r>
              <a:rPr lang="en-US" altLang="en-US" dirty="0"/>
              <a:t>More durable</a:t>
            </a:r>
          </a:p>
          <a:p>
            <a:pPr eaLnBrk="1" hangingPunct="1"/>
            <a:r>
              <a:rPr lang="en-US" altLang="en-US" dirty="0"/>
              <a:t>Magnetic tapes - 4-mm DAT</a:t>
            </a:r>
          </a:p>
          <a:p>
            <a:pPr lvl="1" eaLnBrk="1" hangingPunct="1"/>
            <a:r>
              <a:rPr lang="en-US" altLang="en-US" dirty="0"/>
              <a:t>Capacity: 40 to 72 GB</a:t>
            </a:r>
          </a:p>
          <a:p>
            <a:pPr lvl="1" eaLnBrk="1" hangingPunct="1"/>
            <a:r>
              <a:rPr lang="en-US" altLang="en-US" dirty="0"/>
              <a:t>Slow read and write speeds</a:t>
            </a:r>
          </a:p>
          <a:p>
            <a:pPr lvl="1" eaLnBrk="1" hangingPunct="1"/>
            <a:r>
              <a:rPr lang="en-US" altLang="en-US" dirty="0"/>
              <a:t>Lifespan: 30 years</a:t>
            </a:r>
          </a:p>
        </p:txBody>
      </p:sp>
      <p:sp>
        <p:nvSpPr>
          <p:cNvPr id="57347" name="Rectangle 2"/>
          <p:cNvSpPr>
            <a:spLocks noGrp="1" noChangeArrowheads="1"/>
          </p:cNvSpPr>
          <p:nvPr>
            <p:ph type="title"/>
          </p:nvPr>
        </p:nvSpPr>
        <p:spPr>
          <a:xfrm>
            <a:off x="762000" y="319383"/>
            <a:ext cx="8026400" cy="470898"/>
          </a:xfrm>
        </p:spPr>
        <p:txBody>
          <a:bodyPr/>
          <a:lstStyle/>
          <a:p>
            <a:pPr eaLnBrk="1" hangingPunct="1"/>
            <a:r>
              <a:rPr lang="en-US" altLang="en-US" dirty="0"/>
              <a:t>Storing Digital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p:txBody>
          <a:bodyPr/>
          <a:lstStyle/>
          <a:p>
            <a:pPr eaLnBrk="1" hangingPunct="1"/>
            <a:r>
              <a:rPr lang="en-US" altLang="en-US"/>
              <a:t>Super Digital Linear Tape (Super-DLT or SDLT)</a:t>
            </a:r>
          </a:p>
          <a:p>
            <a:pPr lvl="1" eaLnBrk="1" hangingPunct="1"/>
            <a:r>
              <a:rPr lang="en-US" altLang="en-US"/>
              <a:t>Specifically designed for large RAID data backups</a:t>
            </a:r>
          </a:p>
          <a:p>
            <a:pPr lvl="1" eaLnBrk="1" hangingPunct="1"/>
            <a:r>
              <a:rPr lang="en-US" altLang="en-US"/>
              <a:t>Can store more than 1 TB of data</a:t>
            </a:r>
          </a:p>
          <a:p>
            <a:pPr eaLnBrk="1" hangingPunct="1"/>
            <a:r>
              <a:rPr lang="en-US" altLang="en-US"/>
              <a:t>Smaller external SDLT drives can connect to a workstation through a SCSI card</a:t>
            </a:r>
          </a:p>
          <a:p>
            <a:pPr eaLnBrk="1" hangingPunct="1"/>
            <a:r>
              <a:rPr lang="en-US" altLang="en-US"/>
              <a:t>Don’t rely on one media storage method to preserve your evidence</a:t>
            </a:r>
          </a:p>
          <a:p>
            <a:pPr lvl="1" eaLnBrk="1" hangingPunct="1"/>
            <a:r>
              <a:rPr lang="en-US" altLang="en-US"/>
              <a:t>Make two copies of every image to prevent data loss</a:t>
            </a:r>
          </a:p>
          <a:p>
            <a:pPr lvl="1" eaLnBrk="1" hangingPunct="1"/>
            <a:r>
              <a:rPr lang="en-US" altLang="en-US"/>
              <a:t>Use different tools to create the two images</a:t>
            </a:r>
          </a:p>
        </p:txBody>
      </p:sp>
      <p:sp>
        <p:nvSpPr>
          <p:cNvPr id="58371" name="Rectangle 2"/>
          <p:cNvSpPr>
            <a:spLocks noGrp="1" noChangeArrowheads="1"/>
          </p:cNvSpPr>
          <p:nvPr>
            <p:ph type="title"/>
          </p:nvPr>
        </p:nvSpPr>
        <p:spPr>
          <a:xfrm>
            <a:off x="762000" y="319383"/>
            <a:ext cx="8026400" cy="470898"/>
          </a:xfrm>
        </p:spPr>
        <p:txBody>
          <a:bodyPr/>
          <a:lstStyle/>
          <a:p>
            <a:pPr eaLnBrk="1" hangingPunct="1"/>
            <a:r>
              <a:rPr lang="en-US" altLang="en-US" dirty="0"/>
              <a:t>Storing Digital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lstStyle/>
          <a:p>
            <a:pPr eaLnBrk="1" hangingPunct="1"/>
            <a:r>
              <a:rPr lang="en-US" altLang="en-US"/>
              <a:t>To help maintain the chain of custody for digital evidence</a:t>
            </a:r>
          </a:p>
          <a:p>
            <a:pPr lvl="1" eaLnBrk="1" hangingPunct="1"/>
            <a:r>
              <a:rPr lang="en-US" altLang="en-US"/>
              <a:t>Restrict access to lab and evidence storage area</a:t>
            </a:r>
          </a:p>
          <a:p>
            <a:pPr eaLnBrk="1" hangingPunct="1"/>
            <a:r>
              <a:rPr lang="en-US" altLang="en-US"/>
              <a:t>Lab should have a sign-in roster for all visitors</a:t>
            </a:r>
          </a:p>
          <a:p>
            <a:pPr lvl="1" eaLnBrk="1" hangingPunct="1"/>
            <a:r>
              <a:rPr lang="en-US" altLang="en-US"/>
              <a:t>Maintain logs for a period based on legal requirements</a:t>
            </a:r>
          </a:p>
          <a:p>
            <a:pPr eaLnBrk="1" hangingPunct="1"/>
            <a:r>
              <a:rPr lang="en-US" altLang="en-US"/>
              <a:t>You might need to retain evidence indefinitely</a:t>
            </a:r>
          </a:p>
          <a:p>
            <a:pPr lvl="1" eaLnBrk="1" hangingPunct="1"/>
            <a:r>
              <a:rPr lang="en-US" altLang="en-US"/>
              <a:t>Check with your local prosecuting attorney’s office or state laws to make sure you’re in compliance</a:t>
            </a:r>
          </a:p>
        </p:txBody>
      </p:sp>
      <p:sp>
        <p:nvSpPr>
          <p:cNvPr id="59395" name="Rectangle 2"/>
          <p:cNvSpPr>
            <a:spLocks noGrp="1" noChangeArrowheads="1"/>
          </p:cNvSpPr>
          <p:nvPr>
            <p:ph type="title"/>
          </p:nvPr>
        </p:nvSpPr>
        <p:spPr>
          <a:xfrm>
            <a:off x="762000" y="83934"/>
            <a:ext cx="8026400" cy="941796"/>
          </a:xfrm>
        </p:spPr>
        <p:txBody>
          <a:bodyPr/>
          <a:lstStyle/>
          <a:p>
            <a:pPr eaLnBrk="1" hangingPunct="1"/>
            <a:r>
              <a:rPr lang="en-US" altLang="en-US" dirty="0"/>
              <a:t>Evidence Retention and Media Storage Needs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762000" y="83934"/>
            <a:ext cx="8026400" cy="941796"/>
          </a:xfrm>
        </p:spPr>
        <p:txBody>
          <a:bodyPr/>
          <a:lstStyle/>
          <a:p>
            <a:pPr eaLnBrk="1" hangingPunct="1"/>
            <a:r>
              <a:rPr lang="en-US" altLang="en-US" dirty="0"/>
              <a:t>Evidence Retention and Media Storage Needs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evidence activity log displays a text at the top which reads, this form is for tracking access by examiners of evidence items. Use one form for each piece of evidence. Below this, the following details must be filled: case number, evidence number, and evidence description. Below this, a table shows five columns to be filled. They are as follows: examiner’s name, date logged out, time, date logged in, and time.">
            <a:extLst>
              <a:ext uri="{FF2B5EF4-FFF2-40B4-BE49-F238E27FC236}">
                <a16:creationId xmlns="" xmlns:a16="http://schemas.microsoft.com/office/drawing/2014/main" id="{383A256E-90DD-AF40-ABB2-BB0A304F253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96633" y="1670050"/>
            <a:ext cx="6752322" cy="404495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365125" y="1538288"/>
            <a:ext cx="8415338" cy="2545312"/>
          </a:xfrm>
        </p:spPr>
        <p:txBody>
          <a:bodyPr/>
          <a:lstStyle/>
          <a:p>
            <a:pPr eaLnBrk="1" hangingPunct="1"/>
            <a:r>
              <a:rPr lang="en-US" altLang="en-US" dirty="0"/>
              <a:t>Create or use an evidence custody form</a:t>
            </a:r>
          </a:p>
          <a:p>
            <a:pPr eaLnBrk="1" hangingPunct="1"/>
            <a:r>
              <a:rPr lang="en-US" altLang="en-US" dirty="0"/>
              <a:t>An evidence custody form serves the following functions:</a:t>
            </a:r>
          </a:p>
          <a:p>
            <a:pPr lvl="1" eaLnBrk="1" hangingPunct="1"/>
            <a:r>
              <a:rPr lang="en-US" altLang="en-US" dirty="0"/>
              <a:t>Identifies the evidence</a:t>
            </a:r>
          </a:p>
          <a:p>
            <a:pPr lvl="1" eaLnBrk="1" hangingPunct="1"/>
            <a:r>
              <a:rPr lang="en-US" altLang="en-US" dirty="0"/>
              <a:t>Identifies who has handled the evidence</a:t>
            </a:r>
          </a:p>
          <a:p>
            <a:pPr lvl="1" eaLnBrk="1" hangingPunct="1"/>
            <a:r>
              <a:rPr lang="en-US" altLang="en-US" dirty="0"/>
              <a:t>Lists dates and times the evidence was handled</a:t>
            </a:r>
          </a:p>
          <a:p>
            <a:pPr eaLnBrk="1" hangingPunct="1"/>
            <a:r>
              <a:rPr lang="en-US" altLang="en-US" dirty="0"/>
              <a:t>You can add more information to your form</a:t>
            </a:r>
          </a:p>
          <a:p>
            <a:pPr lvl="1" eaLnBrk="1" hangingPunct="1"/>
            <a:r>
              <a:rPr lang="en-US" altLang="en-US" dirty="0"/>
              <a:t>Such as a section listing MD5 and SHA-1 hash values</a:t>
            </a:r>
          </a:p>
        </p:txBody>
      </p:sp>
      <p:sp>
        <p:nvSpPr>
          <p:cNvPr id="61443" name="Rectangle 2"/>
          <p:cNvSpPr>
            <a:spLocks noGrp="1" noChangeArrowheads="1"/>
          </p:cNvSpPr>
          <p:nvPr>
            <p:ph type="title"/>
          </p:nvPr>
        </p:nvSpPr>
        <p:spPr>
          <a:xfrm>
            <a:off x="762000" y="317299"/>
            <a:ext cx="8026400" cy="475066"/>
          </a:xfrm>
        </p:spPr>
        <p:txBody>
          <a:bodyPr/>
          <a:lstStyle/>
          <a:p>
            <a:pPr eaLnBrk="1" hangingPunct="1"/>
            <a:r>
              <a:rPr lang="en-US" altLang="en-US" dirty="0"/>
              <a:t>Documenting Evidence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eaLnBrk="1" hangingPunct="1"/>
            <a:r>
              <a:rPr lang="en-US" altLang="en-US" dirty="0"/>
              <a:t>Include any detailed information you might need to reference</a:t>
            </a:r>
          </a:p>
          <a:p>
            <a:pPr eaLnBrk="1" hangingPunct="1"/>
            <a:r>
              <a:rPr lang="en-US" altLang="en-US" dirty="0"/>
              <a:t>Evidence bags also include labels or evidence forms you can use to document your evidence</a:t>
            </a:r>
          </a:p>
          <a:p>
            <a:pPr lvl="1" eaLnBrk="1" hangingPunct="1"/>
            <a:r>
              <a:rPr lang="en-US" altLang="en-US" dirty="0"/>
              <a:t>Use antistatic bags for electronic components</a:t>
            </a:r>
          </a:p>
        </p:txBody>
      </p:sp>
      <p:sp>
        <p:nvSpPr>
          <p:cNvPr id="62467" name="Rectangle 2"/>
          <p:cNvSpPr>
            <a:spLocks noGrp="1" noChangeArrowheads="1"/>
          </p:cNvSpPr>
          <p:nvPr>
            <p:ph type="title"/>
          </p:nvPr>
        </p:nvSpPr>
        <p:spPr>
          <a:xfrm>
            <a:off x="762000" y="317299"/>
            <a:ext cx="8026400" cy="475066"/>
          </a:xfrm>
        </p:spPr>
        <p:txBody>
          <a:bodyPr/>
          <a:lstStyle/>
          <a:p>
            <a:pPr eaLnBrk="1" hangingPunct="1"/>
            <a:r>
              <a:rPr lang="en-US" altLang="en-US" dirty="0"/>
              <a:t>Documenting Evidence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pPr eaLnBrk="1" hangingPunct="1"/>
            <a:r>
              <a:rPr lang="en-US" altLang="en-US" b="1"/>
              <a:t>Cyclic Redundancy Check (CRC)</a:t>
            </a:r>
          </a:p>
          <a:p>
            <a:pPr lvl="1" eaLnBrk="1" hangingPunct="1"/>
            <a:r>
              <a:rPr lang="en-US" altLang="en-US"/>
              <a:t>Mathematical algorithm that determines whether a file’s contents have changed</a:t>
            </a:r>
          </a:p>
          <a:p>
            <a:pPr lvl="1" eaLnBrk="1" hangingPunct="1"/>
            <a:r>
              <a:rPr lang="en-US" altLang="en-US"/>
              <a:t>Not considered a forensic hashing algorithm</a:t>
            </a:r>
          </a:p>
          <a:p>
            <a:pPr eaLnBrk="1" hangingPunct="1"/>
            <a:r>
              <a:rPr lang="en-US" altLang="en-US" b="1"/>
              <a:t>Message Digest 5 (MD5)</a:t>
            </a:r>
          </a:p>
          <a:p>
            <a:pPr lvl="1" eaLnBrk="1" hangingPunct="1"/>
            <a:r>
              <a:rPr lang="en-US" altLang="en-US"/>
              <a:t>Mathematical formula that translates a file into a hexadecimal code value, or a </a:t>
            </a:r>
            <a:r>
              <a:rPr lang="en-US" altLang="en-US" b="1"/>
              <a:t>hash value</a:t>
            </a:r>
          </a:p>
          <a:p>
            <a:pPr lvl="1" eaLnBrk="1" hangingPunct="1"/>
            <a:r>
              <a:rPr lang="en-US" altLang="en-US"/>
              <a:t>If a bit or byte in the file changes, it alters the hash value</a:t>
            </a:r>
            <a:r>
              <a:rPr lang="en-US" altLang="en-US" b="1"/>
              <a:t>, </a:t>
            </a:r>
            <a:r>
              <a:rPr lang="en-US" altLang="en-US"/>
              <a:t>which can be used to verify a file or drive has not been tampered with</a:t>
            </a:r>
            <a:endParaRPr lang="en-US" altLang="en-US" b="1"/>
          </a:p>
        </p:txBody>
      </p:sp>
      <p:sp>
        <p:nvSpPr>
          <p:cNvPr id="63491"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365125" y="1538288"/>
            <a:ext cx="8415338" cy="2779222"/>
          </a:xfrm>
        </p:spPr>
        <p:txBody>
          <a:bodyPr/>
          <a:lstStyle/>
          <a:p>
            <a:pPr eaLnBrk="1" hangingPunct="1"/>
            <a:r>
              <a:rPr lang="en-US" altLang="en-US" dirty="0"/>
              <a:t>Three rules for forensic hashes:</a:t>
            </a:r>
          </a:p>
          <a:p>
            <a:pPr lvl="1" eaLnBrk="1" hangingPunct="1"/>
            <a:r>
              <a:rPr lang="en-US" altLang="en-US" dirty="0"/>
              <a:t>You can’t predict the hash value of a file or device</a:t>
            </a:r>
          </a:p>
          <a:p>
            <a:pPr lvl="1" eaLnBrk="1" hangingPunct="1"/>
            <a:r>
              <a:rPr lang="en-US" altLang="en-US" dirty="0"/>
              <a:t>No two hash values can be the same</a:t>
            </a:r>
          </a:p>
          <a:p>
            <a:pPr lvl="1" eaLnBrk="1" hangingPunct="1"/>
            <a:r>
              <a:rPr lang="en-US" altLang="en-US" dirty="0"/>
              <a:t>If anything changes in the file or device, the hash value must change</a:t>
            </a:r>
          </a:p>
          <a:p>
            <a:pPr eaLnBrk="1" hangingPunct="1"/>
            <a:r>
              <a:rPr lang="en-US" altLang="en-US" b="1" dirty="0"/>
              <a:t>Secure Hash Algorithm version 1 (SHA-1)</a:t>
            </a:r>
          </a:p>
          <a:p>
            <a:pPr lvl="1" eaLnBrk="1" hangingPunct="1"/>
            <a:r>
              <a:rPr lang="en-US" altLang="en-US" dirty="0"/>
              <a:t>Another hashing algorithm</a:t>
            </a:r>
          </a:p>
          <a:p>
            <a:pPr lvl="1" eaLnBrk="1" hangingPunct="1"/>
            <a:r>
              <a:rPr lang="en-US" altLang="en-US" dirty="0"/>
              <a:t>Developed by the </a:t>
            </a:r>
            <a:r>
              <a:rPr lang="en-US" altLang="en-US" b="1" dirty="0"/>
              <a:t>National Institute of Standards and Technology (NIST)</a:t>
            </a:r>
          </a:p>
          <a:p>
            <a:pPr lvl="1" eaLnBrk="1" hangingPunct="1"/>
            <a:endParaRPr lang="en-US" altLang="en-US" dirty="0"/>
          </a:p>
        </p:txBody>
      </p:sp>
      <p:sp>
        <p:nvSpPr>
          <p:cNvPr id="64515"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(2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r>
              <a:rPr lang="en-US" altLang="en-US"/>
              <a:t>Consistent practices help verify your work and enhance your credibility</a:t>
            </a:r>
          </a:p>
          <a:p>
            <a:pPr eaLnBrk="1" hangingPunct="1"/>
            <a:r>
              <a:rPr lang="en-US" altLang="en-US"/>
              <a:t>Comply with your state’s rules of evidence or with the Federal Rules of Evidence</a:t>
            </a:r>
          </a:p>
          <a:p>
            <a:pPr eaLnBrk="1" hangingPunct="1"/>
            <a:r>
              <a:rPr lang="en-US" altLang="en-US"/>
              <a:t>Evidence admitted in a criminal case can be used in a civil suit, and vice versa</a:t>
            </a:r>
          </a:p>
          <a:p>
            <a:pPr eaLnBrk="1" hangingPunct="1"/>
            <a:r>
              <a:rPr lang="en-US" altLang="en-US"/>
              <a:t>Keep current on the latest rulings and directives on collecting, processing, storing, and admitting digital evidence</a:t>
            </a:r>
          </a:p>
        </p:txBody>
      </p:sp>
      <p:sp>
        <p:nvSpPr>
          <p:cNvPr id="11267"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2866939"/>
          </a:xfrm>
        </p:spPr>
        <p:txBody>
          <a:bodyPr/>
          <a:lstStyle/>
          <a:p>
            <a:pPr eaLnBrk="1" hangingPunct="1"/>
            <a:r>
              <a:rPr lang="en-US" altLang="en-US" dirty="0"/>
              <a:t>In both MD5 and SHA-1, collisions have occurred</a:t>
            </a:r>
          </a:p>
          <a:p>
            <a:pPr eaLnBrk="1" hangingPunct="1"/>
            <a:r>
              <a:rPr lang="en-US" altLang="en-US" dirty="0"/>
              <a:t>Most digital forensics hashing needs can be satisfied with a </a:t>
            </a:r>
            <a:r>
              <a:rPr lang="en-US" altLang="en-US" b="1" dirty="0" err="1"/>
              <a:t>nonkeyed</a:t>
            </a:r>
            <a:r>
              <a:rPr lang="en-US" altLang="en-US" b="1" dirty="0"/>
              <a:t> hash set</a:t>
            </a:r>
          </a:p>
          <a:p>
            <a:pPr lvl="1" eaLnBrk="1" hangingPunct="1"/>
            <a:r>
              <a:rPr lang="en-US" altLang="en-US" dirty="0"/>
              <a:t>A unique hash number generated by a software tool, such as the Linux </a:t>
            </a:r>
            <a:r>
              <a:rPr lang="en-US" altLang="en-US" dirty="0">
                <a:latin typeface="Courier New" charset="0"/>
                <a:ea typeface="Courier New" charset="0"/>
                <a:cs typeface="Courier New" charset="0"/>
              </a:rPr>
              <a:t>md5sum</a:t>
            </a:r>
            <a:r>
              <a:rPr lang="en-US" altLang="en-US" dirty="0"/>
              <a:t> command</a:t>
            </a:r>
          </a:p>
          <a:p>
            <a:pPr eaLnBrk="1" hangingPunct="1"/>
            <a:r>
              <a:rPr lang="en-US" altLang="en-US" b="1" dirty="0"/>
              <a:t>Keyed hash set</a:t>
            </a:r>
          </a:p>
          <a:p>
            <a:pPr lvl="1" eaLnBrk="1" hangingPunct="1"/>
            <a:r>
              <a:rPr lang="en-US" altLang="en-US" dirty="0"/>
              <a:t>Created by an encryption utility’s secret key</a:t>
            </a:r>
          </a:p>
          <a:p>
            <a:pPr eaLnBrk="1" hangingPunct="1"/>
            <a:r>
              <a:rPr lang="en-US" altLang="en-US" dirty="0"/>
              <a:t>You can use the MD5 function in FTK Imager to obtain the digital signature of a file or an entire drive</a:t>
            </a:r>
          </a:p>
        </p:txBody>
      </p:sp>
      <p:sp>
        <p:nvSpPr>
          <p:cNvPr id="65539"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762000" y="319383"/>
            <a:ext cx="8026400" cy="470898"/>
          </a:xfrm>
        </p:spPr>
        <p:txBody>
          <a:bodyPr/>
          <a:lstStyle/>
          <a:p>
            <a:pPr eaLnBrk="1" hangingPunct="1"/>
            <a:r>
              <a:rPr lang="en-US" altLang="en-US" dirty="0"/>
              <a:t>Obtaining a Digital Hash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drive or image verify results dialog box. The dialog box shows the following expansion nodes: name, m d 5 hash, s h a 1 hash, and bad sector list.">
            <a:extLst>
              <a:ext uri="{FF2B5EF4-FFF2-40B4-BE49-F238E27FC236}">
                <a16:creationId xmlns="" xmlns:a16="http://schemas.microsoft.com/office/drawing/2014/main" id="{AC2664C5-2744-3F4F-BB46-C98B47AA06C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26149" y="1517650"/>
            <a:ext cx="4093290" cy="374015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pPr eaLnBrk="1" hangingPunct="1"/>
            <a:r>
              <a:rPr lang="en-US" altLang="en-US"/>
              <a:t>General tasks you perform in any computer forensics case:</a:t>
            </a:r>
          </a:p>
          <a:p>
            <a:pPr lvl="1" eaLnBrk="1" hangingPunct="1"/>
            <a:r>
              <a:rPr lang="en-US" altLang="en-US"/>
              <a:t>Identify the case requirements</a:t>
            </a:r>
          </a:p>
          <a:p>
            <a:pPr lvl="1" eaLnBrk="1" hangingPunct="1"/>
            <a:r>
              <a:rPr lang="en-US" altLang="en-US"/>
              <a:t>Plan your investigation</a:t>
            </a:r>
          </a:p>
          <a:p>
            <a:pPr lvl="1" eaLnBrk="1" hangingPunct="1"/>
            <a:r>
              <a:rPr lang="en-US" altLang="en-US"/>
              <a:t>Conduct the investigation</a:t>
            </a:r>
          </a:p>
          <a:p>
            <a:pPr lvl="1" eaLnBrk="1" hangingPunct="1"/>
            <a:r>
              <a:rPr lang="en-US" altLang="en-US"/>
              <a:t>Complete the case report</a:t>
            </a:r>
          </a:p>
          <a:p>
            <a:pPr lvl="1" eaLnBrk="1" hangingPunct="1"/>
            <a:r>
              <a:rPr lang="en-US" altLang="en-US"/>
              <a:t>Critique the case</a:t>
            </a:r>
          </a:p>
          <a:p>
            <a:pPr lvl="1" eaLnBrk="1" hangingPunct="1"/>
            <a:endParaRPr lang="en-US" altLang="en-US"/>
          </a:p>
        </p:txBody>
      </p:sp>
      <p:sp>
        <p:nvSpPr>
          <p:cNvPr id="67587" name="Rectangle 2"/>
          <p:cNvSpPr>
            <a:spLocks noGrp="1" noChangeArrowheads="1"/>
          </p:cNvSpPr>
          <p:nvPr>
            <p:ph type="title"/>
          </p:nvPr>
        </p:nvSpPr>
        <p:spPr>
          <a:xfrm>
            <a:off x="762000" y="406400"/>
            <a:ext cx="8026400" cy="296863"/>
          </a:xfrm>
        </p:spPr>
        <p:txBody>
          <a:bodyPr/>
          <a:lstStyle/>
          <a:p>
            <a:pPr eaLnBrk="1" hangingPunct="1"/>
            <a:r>
              <a:rPr lang="en-US" altLang="en-US"/>
              <a:t>Reviewing a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365125" y="1538288"/>
            <a:ext cx="8415338" cy="3311676"/>
          </a:xfrm>
        </p:spPr>
        <p:txBody>
          <a:bodyPr/>
          <a:lstStyle/>
          <a:p>
            <a:pPr eaLnBrk="1" hangingPunct="1"/>
            <a:r>
              <a:rPr lang="en-US" altLang="en-US" dirty="0"/>
              <a:t>Most cases in the corporate environment are considered </a:t>
            </a:r>
            <a:r>
              <a:rPr lang="en-US" altLang="en-US" b="1" dirty="0"/>
              <a:t>low-level investigations</a:t>
            </a:r>
          </a:p>
          <a:p>
            <a:pPr lvl="1" eaLnBrk="1" hangingPunct="1"/>
            <a:r>
              <a:rPr lang="en-US" altLang="en-US" dirty="0"/>
              <a:t>Or noncriminal cases</a:t>
            </a:r>
          </a:p>
          <a:p>
            <a:pPr eaLnBrk="1" hangingPunct="1"/>
            <a:r>
              <a:rPr lang="en-US" altLang="en-US" dirty="0"/>
              <a:t>Common activities and practices</a:t>
            </a:r>
          </a:p>
          <a:p>
            <a:pPr lvl="1" eaLnBrk="1" hangingPunct="1"/>
            <a:r>
              <a:rPr lang="en-US" altLang="en-US" dirty="0"/>
              <a:t>Recover specific evidence</a:t>
            </a:r>
          </a:p>
          <a:p>
            <a:pPr lvl="2" eaLnBrk="1" hangingPunct="1"/>
            <a:r>
              <a:rPr lang="en-US" altLang="en-US" dirty="0"/>
              <a:t>Suspect’s Outlook e-mail folder (PST file)</a:t>
            </a:r>
          </a:p>
          <a:p>
            <a:pPr lvl="1" eaLnBrk="1" hangingPunct="1"/>
            <a:r>
              <a:rPr lang="en-US" altLang="en-US" b="1" dirty="0"/>
              <a:t>Covert surveillance</a:t>
            </a:r>
          </a:p>
          <a:p>
            <a:pPr lvl="2" eaLnBrk="1" hangingPunct="1"/>
            <a:r>
              <a:rPr lang="en-US" altLang="en-US" sz="1800" dirty="0"/>
              <a:t>Its use must be well defined in the company policy</a:t>
            </a:r>
          </a:p>
          <a:p>
            <a:pPr lvl="2" eaLnBrk="1" hangingPunct="1"/>
            <a:r>
              <a:rPr lang="en-US" altLang="en-US" sz="1800" dirty="0"/>
              <a:t>Risk of civil or criminal liability</a:t>
            </a:r>
          </a:p>
          <a:p>
            <a:pPr lvl="1" eaLnBrk="1" hangingPunct="1"/>
            <a:r>
              <a:rPr lang="en-US" altLang="en-US" b="1" dirty="0"/>
              <a:t>Sniffing</a:t>
            </a:r>
            <a:r>
              <a:rPr lang="en-US" altLang="en-US" dirty="0"/>
              <a:t> tools for data transmissions</a:t>
            </a:r>
          </a:p>
        </p:txBody>
      </p:sp>
      <p:sp>
        <p:nvSpPr>
          <p:cNvPr id="68611" name="Rectangle 2"/>
          <p:cNvSpPr>
            <a:spLocks noGrp="1" noChangeArrowheads="1"/>
          </p:cNvSpPr>
          <p:nvPr>
            <p:ph type="title"/>
          </p:nvPr>
        </p:nvSpPr>
        <p:spPr>
          <a:xfrm>
            <a:off x="762000" y="406400"/>
            <a:ext cx="8026400" cy="296863"/>
          </a:xfrm>
        </p:spPr>
        <p:txBody>
          <a:bodyPr/>
          <a:lstStyle/>
          <a:p>
            <a:pPr eaLnBrk="1" hangingPunct="1"/>
            <a:r>
              <a:rPr lang="en-US" altLang="en-US"/>
              <a:t>Sample Civil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p:txBody>
          <a:bodyPr/>
          <a:lstStyle/>
          <a:p>
            <a:pPr eaLnBrk="1" hangingPunct="1"/>
            <a:r>
              <a:rPr lang="en-US" altLang="en-US"/>
              <a:t>Computer crimes examples</a:t>
            </a:r>
          </a:p>
          <a:p>
            <a:pPr lvl="1" eaLnBrk="1" hangingPunct="1"/>
            <a:r>
              <a:rPr lang="en-US" altLang="en-US"/>
              <a:t>Fraud</a:t>
            </a:r>
          </a:p>
          <a:p>
            <a:pPr lvl="1" eaLnBrk="1" hangingPunct="1"/>
            <a:r>
              <a:rPr lang="en-US" altLang="en-US"/>
              <a:t>Check fraud</a:t>
            </a:r>
          </a:p>
          <a:p>
            <a:pPr lvl="1" eaLnBrk="1" hangingPunct="1"/>
            <a:r>
              <a:rPr lang="en-US" altLang="en-US"/>
              <a:t>Homicides</a:t>
            </a:r>
          </a:p>
          <a:p>
            <a:pPr eaLnBrk="1" hangingPunct="1"/>
            <a:r>
              <a:rPr lang="en-US" altLang="en-US"/>
              <a:t>Need a warrant to start seizing evidence</a:t>
            </a:r>
          </a:p>
          <a:p>
            <a:pPr lvl="1" eaLnBrk="1" hangingPunct="1"/>
            <a:r>
              <a:rPr lang="en-US" altLang="en-US"/>
              <a:t>Limit searching area</a:t>
            </a:r>
          </a:p>
        </p:txBody>
      </p:sp>
      <p:sp>
        <p:nvSpPr>
          <p:cNvPr id="69635" name="Rectangle 2"/>
          <p:cNvSpPr>
            <a:spLocks noGrp="1" noChangeArrowheads="1"/>
          </p:cNvSpPr>
          <p:nvPr>
            <p:ph type="title"/>
          </p:nvPr>
        </p:nvSpPr>
        <p:spPr>
          <a:xfrm>
            <a:off x="762000" y="81850"/>
            <a:ext cx="8026400" cy="945965"/>
          </a:xfrm>
        </p:spPr>
        <p:txBody>
          <a:bodyPr/>
          <a:lstStyle/>
          <a:p>
            <a:pPr eaLnBrk="1" hangingPunct="1"/>
            <a:r>
              <a:rPr lang="en-US" altLang="en-US" dirty="0"/>
              <a:t>An example of a Criminal Investigation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62000" y="81849"/>
            <a:ext cx="8026400" cy="945965"/>
          </a:xfrm>
        </p:spPr>
        <p:txBody>
          <a:bodyPr/>
          <a:lstStyle/>
          <a:p>
            <a:pPr eaLnBrk="1" hangingPunct="1"/>
            <a:r>
              <a:rPr lang="en-US" altLang="en-US" dirty="0"/>
              <a:t>An example of a Criminal Investigation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Figure shows search warrant limits">
            <a:extLst>
              <a:ext uri="{FF2B5EF4-FFF2-40B4-BE49-F238E27FC236}">
                <a16:creationId xmlns="" xmlns:a16="http://schemas.microsoft.com/office/drawing/2014/main" id="{513BE691-F492-8C49-BC30-FAEB39DB62D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97514" y="1746250"/>
            <a:ext cx="6150560" cy="389255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365125" y="1538288"/>
            <a:ext cx="8415338" cy="1945148"/>
          </a:xfrm>
        </p:spPr>
        <p:txBody>
          <a:bodyPr/>
          <a:lstStyle/>
          <a:p>
            <a:pPr eaLnBrk="1" hangingPunct="1"/>
            <a:r>
              <a:rPr lang="en-US" altLang="en-US" dirty="0"/>
              <a:t>Throughout the book, you use data files from the hypothetical M57 Patents case</a:t>
            </a:r>
          </a:p>
          <a:p>
            <a:pPr lvl="1" eaLnBrk="1" hangingPunct="1"/>
            <a:r>
              <a:rPr lang="en-US" altLang="en-US" dirty="0"/>
              <a:t>A startup company doing art patent searches</a:t>
            </a:r>
          </a:p>
          <a:p>
            <a:pPr lvl="1" eaLnBrk="1" hangingPunct="1"/>
            <a:r>
              <a:rPr lang="en-US" altLang="en-US" dirty="0"/>
              <a:t>A computer sold on Craigslist was discovered to contain “kitty” porn</a:t>
            </a:r>
          </a:p>
          <a:p>
            <a:pPr lvl="1" eaLnBrk="1" hangingPunct="1"/>
            <a:r>
              <a:rPr lang="en-US" altLang="en-US" dirty="0"/>
              <a:t>It was traced back to M57 Patents</a:t>
            </a:r>
          </a:p>
          <a:p>
            <a:pPr lvl="1" eaLnBrk="1" hangingPunct="1"/>
            <a:r>
              <a:rPr lang="en-US" altLang="en-US" dirty="0"/>
              <a:t>An employee is suspected of downloading the porn</a:t>
            </a:r>
          </a:p>
        </p:txBody>
      </p:sp>
      <p:sp>
        <p:nvSpPr>
          <p:cNvPr id="71683" name="Rectangle 2"/>
          <p:cNvSpPr>
            <a:spLocks noGrp="1" noChangeArrowheads="1"/>
          </p:cNvSpPr>
          <p:nvPr>
            <p:ph type="title"/>
          </p:nvPr>
        </p:nvSpPr>
        <p:spPr>
          <a:xfrm>
            <a:off x="762000" y="406400"/>
            <a:ext cx="8026400" cy="296863"/>
          </a:xfrm>
        </p:spPr>
        <p:txBody>
          <a:bodyPr/>
          <a:lstStyle/>
          <a:p>
            <a:pPr eaLnBrk="1" hangingPunct="1"/>
            <a:r>
              <a:rPr lang="en-US" altLang="en-US"/>
              <a:t>Reviewing Background Information for a Case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365125" y="1538288"/>
            <a:ext cx="8415338" cy="3734869"/>
          </a:xfrm>
        </p:spPr>
        <p:txBody>
          <a:bodyPr/>
          <a:lstStyle/>
          <a:p>
            <a:pPr eaLnBrk="1" hangingPunct="1"/>
            <a:r>
              <a:rPr lang="en-US" altLang="en-US" dirty="0"/>
              <a:t>Background information on the case</a:t>
            </a:r>
          </a:p>
          <a:p>
            <a:pPr lvl="1" eaLnBrk="1" hangingPunct="1"/>
            <a:r>
              <a:rPr lang="en-US" altLang="en-US" dirty="0"/>
              <a:t>Main players:</a:t>
            </a:r>
          </a:p>
          <a:p>
            <a:pPr lvl="2" eaLnBrk="1" hangingPunct="1"/>
            <a:r>
              <a:rPr lang="en-US" altLang="en-US" sz="1800" dirty="0"/>
              <a:t>Pat </a:t>
            </a:r>
            <a:r>
              <a:rPr lang="en-US" altLang="en-US" sz="1800" dirty="0" err="1"/>
              <a:t>McGoo</a:t>
            </a:r>
            <a:r>
              <a:rPr lang="en-US" altLang="en-US" sz="1800" dirty="0"/>
              <a:t>, CEO</a:t>
            </a:r>
          </a:p>
          <a:p>
            <a:pPr lvl="2" eaLnBrk="1" hangingPunct="1"/>
            <a:r>
              <a:rPr lang="en-US" altLang="en-US" sz="1800" dirty="0"/>
              <a:t>Terry, the IT person</a:t>
            </a:r>
          </a:p>
          <a:p>
            <a:pPr lvl="2" eaLnBrk="1" hangingPunct="1"/>
            <a:r>
              <a:rPr lang="en-US" altLang="en-US" sz="1800" dirty="0"/>
              <a:t>Jo and Charlie, the patent researchers</a:t>
            </a:r>
          </a:p>
          <a:p>
            <a:pPr eaLnBrk="1" hangingPunct="1"/>
            <a:r>
              <a:rPr lang="en-US" altLang="en-US" dirty="0"/>
              <a:t>Police made forensic copies of:</a:t>
            </a:r>
          </a:p>
          <a:p>
            <a:pPr lvl="1" eaLnBrk="1" hangingPunct="1"/>
            <a:r>
              <a:rPr lang="en-US" altLang="en-US" dirty="0"/>
              <a:t>The image of the computer sold on Craigslist</a:t>
            </a:r>
          </a:p>
          <a:p>
            <a:pPr lvl="1" eaLnBrk="1" hangingPunct="1"/>
            <a:r>
              <a:rPr lang="en-US" altLang="en-US" dirty="0"/>
              <a:t>Images of five other machines found at M57</a:t>
            </a:r>
          </a:p>
          <a:p>
            <a:pPr lvl="1" eaLnBrk="1" hangingPunct="1"/>
            <a:r>
              <a:rPr lang="en-US" altLang="en-US" dirty="0"/>
              <a:t>Images of four USB drives found at M57</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RAM from the imaged machines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Network data from the M57 Patents servers</a:t>
            </a:r>
            <a:endParaRPr lang="en-US" altLang="en-US" dirty="0"/>
          </a:p>
        </p:txBody>
      </p:sp>
      <p:sp>
        <p:nvSpPr>
          <p:cNvPr id="72707" name="Rectangle 2"/>
          <p:cNvSpPr>
            <a:spLocks noGrp="1" noChangeArrowheads="1"/>
          </p:cNvSpPr>
          <p:nvPr>
            <p:ph type="title"/>
          </p:nvPr>
        </p:nvSpPr>
        <p:spPr>
          <a:xfrm>
            <a:off x="762000" y="317299"/>
            <a:ext cx="8026400" cy="475066"/>
          </a:xfrm>
        </p:spPr>
        <p:txBody>
          <a:bodyPr/>
          <a:lstStyle/>
          <a:p>
            <a:pPr eaLnBrk="1" hangingPunct="1"/>
            <a:r>
              <a:rPr lang="en-US" altLang="en-US" dirty="0"/>
              <a:t>Planning the Investigation</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65125" y="1538288"/>
            <a:ext cx="8415338" cy="632481"/>
          </a:xfrm>
        </p:spPr>
        <p:txBody>
          <a:bodyPr/>
          <a:lstStyle/>
          <a:p>
            <a:pPr eaLnBrk="1" hangingPunct="1"/>
            <a:r>
              <a:rPr lang="en-US" altLang="en-US" dirty="0"/>
              <a:t>Follow the steps outlined on pages 182-186 of the text</a:t>
            </a:r>
          </a:p>
          <a:p>
            <a:pPr lvl="1" eaLnBrk="1" hangingPunct="1"/>
            <a:r>
              <a:rPr lang="en-US" altLang="en-US" dirty="0"/>
              <a:t>To use </a:t>
            </a:r>
            <a:r>
              <a:rPr lang="en-US" altLang="en-US" dirty="0" err="1"/>
              <a:t>OSForensics</a:t>
            </a:r>
            <a:r>
              <a:rPr lang="en-US" altLang="en-US" dirty="0"/>
              <a:t> to analyze an image file</a:t>
            </a:r>
          </a:p>
        </p:txBody>
      </p:sp>
      <p:sp>
        <p:nvSpPr>
          <p:cNvPr id="74755" name="Rectangle 2"/>
          <p:cNvSpPr>
            <a:spLocks noGrp="1" noChangeArrowheads="1"/>
          </p:cNvSpPr>
          <p:nvPr>
            <p:ph type="title"/>
          </p:nvPr>
        </p:nvSpPr>
        <p:spPr>
          <a:xfrm>
            <a:off x="762000" y="406400"/>
            <a:ext cx="8026400" cy="296863"/>
          </a:xfrm>
        </p:spPr>
        <p:txBody>
          <a:bodyPr/>
          <a:lstStyle/>
          <a:p>
            <a:pPr eaLnBrk="1" hangingPunct="1"/>
            <a:r>
              <a:rPr lang="en-US" altLang="en-US"/>
              <a:t>Conducting the Investigation: Acquiring Evidence with OSForensics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p:txBody>
          <a:bodyPr/>
          <a:lstStyle/>
          <a:p>
            <a:pPr eaLnBrk="1" hangingPunct="1"/>
            <a:r>
              <a:rPr lang="en-US" altLang="en-US"/>
              <a:t>Digital evidence is anything stored or transmitted on electronic or optical media</a:t>
            </a:r>
          </a:p>
          <a:p>
            <a:pPr eaLnBrk="1" hangingPunct="1"/>
            <a:r>
              <a:rPr lang="en-US" altLang="en-US"/>
              <a:t>In the private sector, incident scene is often in a contained and controlled area</a:t>
            </a:r>
          </a:p>
          <a:p>
            <a:pPr eaLnBrk="1" hangingPunct="1"/>
            <a:r>
              <a:rPr lang="en-US" altLang="en-US"/>
              <a:t>Companies should publish the right to inspect computer assets policy</a:t>
            </a:r>
          </a:p>
          <a:p>
            <a:pPr eaLnBrk="1" hangingPunct="1"/>
            <a:r>
              <a:rPr lang="en-US" altLang="en-US"/>
              <a:t>Private and public sectors follow same computing investigation rules</a:t>
            </a:r>
          </a:p>
          <a:p>
            <a:pPr eaLnBrk="1" hangingPunct="1"/>
            <a:r>
              <a:rPr lang="en-US" altLang="en-US"/>
              <a:t>Criminal cases</a:t>
            </a:r>
          </a:p>
          <a:p>
            <a:pPr lvl="1" eaLnBrk="1" hangingPunct="1"/>
            <a:r>
              <a:rPr lang="en-US" altLang="en-US"/>
              <a:t>Require warrants</a:t>
            </a:r>
          </a:p>
        </p:txBody>
      </p:sp>
      <p:sp>
        <p:nvSpPr>
          <p:cNvPr id="75779" name="Rectangle 2"/>
          <p:cNvSpPr>
            <a:spLocks noGrp="1" noChangeArrowheads="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65125" y="1538288"/>
            <a:ext cx="8415338" cy="2789995"/>
          </a:xfrm>
        </p:spPr>
        <p:txBody>
          <a:bodyPr/>
          <a:lstStyle/>
          <a:p>
            <a:pPr eaLnBrk="1" hangingPunct="1"/>
            <a:r>
              <a:rPr lang="en-US" altLang="en-US" dirty="0"/>
              <a:t>Data you discover from a forensic examination falls under your state’s rules of evidence</a:t>
            </a:r>
          </a:p>
          <a:p>
            <a:pPr lvl="1" eaLnBrk="1" hangingPunct="1"/>
            <a:r>
              <a:rPr lang="en-US" altLang="en-US" dirty="0"/>
              <a:t>Or the Federal Rules of Evidence (FRE)</a:t>
            </a:r>
          </a:p>
          <a:p>
            <a:pPr eaLnBrk="1" hangingPunct="1"/>
            <a:r>
              <a:rPr lang="en-US" altLang="en-US" dirty="0"/>
              <a:t>Digital evidence is unlike other physical evidence because it can be changed more easily</a:t>
            </a:r>
          </a:p>
          <a:p>
            <a:pPr lvl="1" eaLnBrk="1" hangingPunct="1"/>
            <a:r>
              <a:rPr lang="en-US" altLang="en-US" dirty="0"/>
              <a:t>The only way to detect these changes is to compare the original data with a duplicate</a:t>
            </a:r>
          </a:p>
          <a:p>
            <a:pPr eaLnBrk="1" hangingPunct="1"/>
            <a:r>
              <a:rPr lang="en-US" dirty="0"/>
              <a:t>Another concern when dealing with digital records is the concept of hearsay</a:t>
            </a:r>
          </a:p>
          <a:p>
            <a:pPr lvl="1" eaLnBrk="1" hangingPunct="1"/>
            <a:r>
              <a:rPr lang="en-US" altLang="en-US" dirty="0"/>
              <a:t>Hearsay is secondhand or indirect evidence</a:t>
            </a:r>
          </a:p>
        </p:txBody>
      </p:sp>
      <p:sp>
        <p:nvSpPr>
          <p:cNvPr id="12291"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p:txBody>
          <a:bodyPr/>
          <a:lstStyle/>
          <a:p>
            <a:pPr eaLnBrk="1" hangingPunct="1"/>
            <a:r>
              <a:rPr lang="en-US" altLang="en-US"/>
              <a:t>Protect your safety and health as well as the integrity of the evidence</a:t>
            </a:r>
          </a:p>
          <a:p>
            <a:pPr eaLnBrk="1" hangingPunct="1"/>
            <a:r>
              <a:rPr lang="en-US" altLang="en-US"/>
              <a:t>Follow guidelines when processing an incident or crime scene</a:t>
            </a:r>
          </a:p>
          <a:p>
            <a:pPr lvl="1" eaLnBrk="1" hangingPunct="1"/>
            <a:r>
              <a:rPr lang="en-US" altLang="en-US"/>
              <a:t>Security perimeter</a:t>
            </a:r>
          </a:p>
          <a:p>
            <a:pPr lvl="1" eaLnBrk="1" hangingPunct="1"/>
            <a:r>
              <a:rPr lang="en-US" altLang="en-US"/>
              <a:t>Video recording</a:t>
            </a:r>
          </a:p>
          <a:p>
            <a:pPr eaLnBrk="1" hangingPunct="1"/>
            <a:r>
              <a:rPr lang="en-US" altLang="en-US"/>
              <a:t>As you collect digital evidence, guard against physically destroying or contaminating it</a:t>
            </a:r>
          </a:p>
          <a:p>
            <a:pPr eaLnBrk="1" hangingPunct="1"/>
            <a:r>
              <a:rPr lang="en-US" altLang="en-US"/>
              <a:t>Forensic hash values verify that data or storage media have not been altered</a:t>
            </a:r>
            <a:endParaRPr lang="en-US" altLang="en-US" b="1"/>
          </a:p>
        </p:txBody>
      </p:sp>
      <p:sp>
        <p:nvSpPr>
          <p:cNvPr id="76803" name="Rectangle 2"/>
          <p:cNvSpPr>
            <a:spLocks noGrp="1" noChangeArrowheads="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eaLnBrk="1" hangingPunct="1"/>
            <a:r>
              <a:rPr lang="en-US" altLang="en-US"/>
              <a:t>To analyze computer forensics data, learn to use more than one vendor tool</a:t>
            </a:r>
          </a:p>
          <a:p>
            <a:pPr eaLnBrk="1" hangingPunct="1"/>
            <a:r>
              <a:rPr lang="en-US" altLang="en-US"/>
              <a:t>You must handle all evidence the same way every time you handle it</a:t>
            </a:r>
          </a:p>
          <a:p>
            <a:pPr eaLnBrk="1" hangingPunct="1"/>
            <a:r>
              <a:rPr lang="en-US" altLang="en-US"/>
              <a:t>After you determine that an incident scene has digital evidence, identify the digital information or artifacts that can be used as evidence</a:t>
            </a:r>
          </a:p>
        </p:txBody>
      </p:sp>
      <p:sp>
        <p:nvSpPr>
          <p:cNvPr id="77827" name="Rectangle 2"/>
          <p:cNvSpPr>
            <a:spLocks noGrp="1" noChangeArrowheads="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65125" y="1538288"/>
            <a:ext cx="8415338" cy="4304255"/>
          </a:xfrm>
        </p:spPr>
        <p:txBody>
          <a:bodyPr/>
          <a:lstStyle/>
          <a:p>
            <a:pPr eaLnBrk="1" hangingPunct="1"/>
            <a:r>
              <a:rPr lang="en-US" altLang="en-US" dirty="0"/>
              <a:t>Business-record exception</a:t>
            </a:r>
          </a:p>
          <a:p>
            <a:pPr lvl="1" eaLnBrk="1" hangingPunct="1"/>
            <a:r>
              <a:rPr lang="en-US" altLang="en-US" dirty="0"/>
              <a:t>Allows “records of regularly conducted activity,” such as business memos, reports, records, or data compilations</a:t>
            </a:r>
          </a:p>
          <a:p>
            <a:r>
              <a:rPr lang="en-US" dirty="0"/>
              <a:t>Business records are authenticated by verifying that they were created</a:t>
            </a:r>
          </a:p>
          <a:p>
            <a:pPr lvl="1"/>
            <a:r>
              <a:rPr lang="en-US" dirty="0"/>
              <a:t>“at or near the time by, or from information transmitted by, a person with knowledge” </a:t>
            </a:r>
          </a:p>
          <a:p>
            <a:r>
              <a:rPr lang="en-US" dirty="0"/>
              <a:t>Business records are admissible</a:t>
            </a:r>
          </a:p>
          <a:p>
            <a:pPr lvl="1"/>
            <a:r>
              <a:rPr lang="en-US" dirty="0"/>
              <a:t>“if the record was kept in the course of a regularly conducted business activity, and it was the regular practice of that business activity to make the record”</a:t>
            </a:r>
          </a:p>
          <a:p>
            <a:pPr eaLnBrk="1" hangingPunct="1"/>
            <a:r>
              <a:rPr lang="en-US" altLang="en-US" dirty="0"/>
              <a:t>Computer records are usually divided into: </a:t>
            </a:r>
          </a:p>
          <a:p>
            <a:pPr lvl="1" eaLnBrk="1" hangingPunct="1"/>
            <a:r>
              <a:rPr lang="en-US" altLang="en-US" b="1" dirty="0"/>
              <a:t>Computer-generated records</a:t>
            </a:r>
          </a:p>
          <a:p>
            <a:pPr lvl="1" eaLnBrk="1" hangingPunct="1"/>
            <a:r>
              <a:rPr lang="en-US" altLang="en-US" b="1" dirty="0"/>
              <a:t>Computer-stored records</a:t>
            </a:r>
          </a:p>
          <a:p>
            <a:pPr eaLnBrk="1" hangingPunct="1"/>
            <a:endParaRPr lang="en-US" altLang="en-US" dirty="0"/>
          </a:p>
        </p:txBody>
      </p:sp>
      <p:sp>
        <p:nvSpPr>
          <p:cNvPr id="13315"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(3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2742289"/>
          </a:xfrm>
        </p:spPr>
        <p:txBody>
          <a:bodyPr/>
          <a:lstStyle/>
          <a:p>
            <a:pPr eaLnBrk="1" hangingPunct="1"/>
            <a:r>
              <a:rPr lang="en-US" altLang="en-US" dirty="0"/>
              <a:t>Computer-generated and computer-stored records must be shown to be authentic and trustworthy</a:t>
            </a:r>
          </a:p>
          <a:p>
            <a:pPr lvl="1" eaLnBrk="1" hangingPunct="1"/>
            <a:r>
              <a:rPr lang="en-US" altLang="en-US" dirty="0"/>
              <a:t>To be admitted into evidence</a:t>
            </a:r>
          </a:p>
          <a:p>
            <a:pPr eaLnBrk="1" hangingPunct="1"/>
            <a:r>
              <a:rPr lang="en-US" altLang="en-US" dirty="0"/>
              <a:t>Computer-generated records are considered authentic if the program that created the output is functioning correctly</a:t>
            </a:r>
          </a:p>
          <a:p>
            <a:pPr lvl="1" eaLnBrk="1" hangingPunct="1"/>
            <a:r>
              <a:rPr lang="en-US" altLang="en-US" dirty="0"/>
              <a:t>Usually considered an exception to hearsay rule</a:t>
            </a:r>
          </a:p>
          <a:p>
            <a:pPr eaLnBrk="1" hangingPunct="1"/>
            <a:r>
              <a:rPr lang="en-US" altLang="en-US" dirty="0"/>
              <a:t>Collecting evidence according to approved steps of evidence control helps ensure that the computer evidence is authentic</a:t>
            </a:r>
          </a:p>
        </p:txBody>
      </p:sp>
      <p:sp>
        <p:nvSpPr>
          <p:cNvPr id="14339" name="Rectangle 2"/>
          <p:cNvSpPr>
            <a:spLocks noGrp="1" noChangeArrowheads="1"/>
          </p:cNvSpPr>
          <p:nvPr>
            <p:ph type="title"/>
          </p:nvPr>
        </p:nvSpPr>
        <p:spPr>
          <a:xfrm>
            <a:off x="762000" y="319383"/>
            <a:ext cx="8026400" cy="470898"/>
          </a:xfrm>
        </p:spPr>
        <p:txBody>
          <a:bodyPr/>
          <a:lstStyle/>
          <a:p>
            <a:pPr eaLnBrk="1" hangingPunct="1"/>
            <a:r>
              <a:rPr lang="en-US" altLang="en-US" dirty="0"/>
              <a:t>Understanding Rules of Evidence (4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30607</TotalTime>
  <Words>7275</Words>
  <Application>Microsoft Office PowerPoint</Application>
  <PresentationFormat>On-screen Show (4:3)</PresentationFormat>
  <Paragraphs>580</Paragraphs>
  <Slides>71</Slides>
  <Notes>71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Guide to Computer Forensics  and Investigations Sixth Edition  Chapter 4 </vt:lpstr>
      <vt:lpstr>Objectives (1 of 2)</vt:lpstr>
      <vt:lpstr>Objectives (2 of 2)</vt:lpstr>
      <vt:lpstr>Identifying Digital Evidence (1 of 2)</vt:lpstr>
      <vt:lpstr>Identifying Digital Evidence (2 of 2)</vt:lpstr>
      <vt:lpstr>Understanding Rules of Evidence (1 of 7)</vt:lpstr>
      <vt:lpstr>Understanding Rules of Evidence (2 of 7)</vt:lpstr>
      <vt:lpstr>Understanding Rules of Evidence (3 of 7)</vt:lpstr>
      <vt:lpstr>Understanding Rules of Evidence (4 of 7)</vt:lpstr>
      <vt:lpstr>Understanding Rules of Evidence (5 of 7)</vt:lpstr>
      <vt:lpstr>Understanding Rules of Evidence (6 of 7)</vt:lpstr>
      <vt:lpstr>Understanding Rules of Evidence (7 of 7)</vt:lpstr>
      <vt:lpstr>Collecting Evidence in Private-Sector Incident Scenes (1 of 6)</vt:lpstr>
      <vt:lpstr>Collecting Evidence in Private-Sector Incident Scenes (2 of 6)</vt:lpstr>
      <vt:lpstr>Collecting Evidence in Private-Sector Incident Scenes (3 of 6)</vt:lpstr>
      <vt:lpstr>Collecting Evidence in Private-Sector Incident Scenes (4 of 6)</vt:lpstr>
      <vt:lpstr>Collecting Evidence in Private-Sector Incident Scenes (5 of 6)</vt:lpstr>
      <vt:lpstr>Collecting Evidence in Private-Sector Incident Scenes (6 of 6)</vt:lpstr>
      <vt:lpstr>Processing Law Enforcement Crime Scenes (1 of 2)</vt:lpstr>
      <vt:lpstr>Processing Law Enforcement Crime Scenes (2 of 2)</vt:lpstr>
      <vt:lpstr>Understanding Concepts and Terms Used in Warrants (1 of 3)</vt:lpstr>
      <vt:lpstr>Understanding Concepts and Terms Used in Warrants (2 of 3)</vt:lpstr>
      <vt:lpstr>Understanding Concepts and Terms Used in Warrants (3 of 3)</vt:lpstr>
      <vt:lpstr>Preparing for a Search</vt:lpstr>
      <vt:lpstr>Identifying the Nature of the Case</vt:lpstr>
      <vt:lpstr>Identifying the Type of OS or Digital Device</vt:lpstr>
      <vt:lpstr>Determining Whether You Can Seize Computers and Digital Devices (1 of 2)</vt:lpstr>
      <vt:lpstr>Determining Whether You Can Seize Computers and Digital Devices (2 of 2)</vt:lpstr>
      <vt:lpstr>Getting a Detailed Description of the Location</vt:lpstr>
      <vt:lpstr>Determining Who Is in Charge</vt:lpstr>
      <vt:lpstr>Using Additional Technical Expertise</vt:lpstr>
      <vt:lpstr>Determining the Tools You Need (1 of 5)</vt:lpstr>
      <vt:lpstr>Determining the Tools You Need (2 of 5)</vt:lpstr>
      <vt:lpstr>Determining the Tools You Need (3 of 5)</vt:lpstr>
      <vt:lpstr>Determining the Tools You Need (4 of 5)</vt:lpstr>
      <vt:lpstr>Determining the Tools You Need (5 of 5)</vt:lpstr>
      <vt:lpstr>Preparing the Investigation Team</vt:lpstr>
      <vt:lpstr>Securing a Computer Incident or Crime Scene (1 of 2)</vt:lpstr>
      <vt:lpstr>Securing a Computer Incident or Crime Scene (2 of 2)</vt:lpstr>
      <vt:lpstr>Seizing Digital Evidence at the Scene</vt:lpstr>
      <vt:lpstr>Preparing to Acquire Digital Evidence (1 of 2)</vt:lpstr>
      <vt:lpstr>Preparing to Acquire Digital Evidence (2 of 2)</vt:lpstr>
      <vt:lpstr>Processing an Incident or Crime Scene (1 of 4)</vt:lpstr>
      <vt:lpstr>Processing an Incident or Crime Scene (2 of 4)</vt:lpstr>
      <vt:lpstr>Processing an Incident or Crime Scene (3 of 4) </vt:lpstr>
      <vt:lpstr>Processing an Incident or Crime Scene (4 of 4)</vt:lpstr>
      <vt:lpstr>Processing Data Centers with RAID Systems</vt:lpstr>
      <vt:lpstr>Using a Technical Advisor (1 of 2)</vt:lpstr>
      <vt:lpstr>Using a Technical Advisor (2 of 2)</vt:lpstr>
      <vt:lpstr>Documenting Evidence in the Lab</vt:lpstr>
      <vt:lpstr>Processing and Handling Digital Evidence</vt:lpstr>
      <vt:lpstr>Storing Digital Evidence (1 of 2)</vt:lpstr>
      <vt:lpstr>Storing Digital Evidence (2 of 2)</vt:lpstr>
      <vt:lpstr>Evidence Retention and Media Storage Needs (1 of 2)</vt:lpstr>
      <vt:lpstr>Evidence Retention and Media Storage Needs (2 of 2)</vt:lpstr>
      <vt:lpstr>Documenting Evidence (1 of 2)</vt:lpstr>
      <vt:lpstr>Documenting Evidence (2 of 2)</vt:lpstr>
      <vt:lpstr>Obtaining a Digital Hash (1 of 4)</vt:lpstr>
      <vt:lpstr>Obtaining a Digital Hash (2 of 4)</vt:lpstr>
      <vt:lpstr>Obtaining a Digital Hash (3 of 4)</vt:lpstr>
      <vt:lpstr>Obtaining a Digital Hash (4 of 4)</vt:lpstr>
      <vt:lpstr>Reviewing a Case</vt:lpstr>
      <vt:lpstr>Sample Civil Investigation</vt:lpstr>
      <vt:lpstr>An example of a Criminal Investigation (1 of 2)</vt:lpstr>
      <vt:lpstr>An example of a Criminal Investigation (2 of 2)</vt:lpstr>
      <vt:lpstr>Reviewing Background Information for a Case</vt:lpstr>
      <vt:lpstr>Planning the Investigation</vt:lpstr>
      <vt:lpstr>Conducting the Investigation: Acquiring Evidence with OSForensics</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
  <dc:creator/>
  <cp:keywords/>
  <dc:description/>
  <cp:lastModifiedBy>PaulRefurb</cp:lastModifiedBy>
  <cp:revision>650</cp:revision>
  <dcterms:created xsi:type="dcterms:W3CDTF">2002-09-27T23:29:22Z</dcterms:created>
  <dcterms:modified xsi:type="dcterms:W3CDTF">2018-03-05T16:35:49Z</dcterms:modified>
  <cp:category/>
</cp:coreProperties>
</file>