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8" r:id="rId1"/>
  </p:sldMasterIdLst>
  <p:notesMasterIdLst>
    <p:notesMasterId r:id="rId43"/>
  </p:notesMasterIdLst>
  <p:handoutMasterIdLst>
    <p:handoutMasterId r:id="rId44"/>
  </p:handoutMasterIdLst>
  <p:sldIdLst>
    <p:sldId id="466" r:id="rId2"/>
    <p:sldId id="257" r:id="rId3"/>
    <p:sldId id="442" r:id="rId4"/>
    <p:sldId id="443" r:id="rId5"/>
    <p:sldId id="446" r:id="rId6"/>
    <p:sldId id="447" r:id="rId7"/>
    <p:sldId id="448" r:id="rId8"/>
    <p:sldId id="450" r:id="rId9"/>
    <p:sldId id="452" r:id="rId10"/>
    <p:sldId id="453" r:id="rId11"/>
    <p:sldId id="454" r:id="rId12"/>
    <p:sldId id="455" r:id="rId13"/>
    <p:sldId id="456" r:id="rId14"/>
    <p:sldId id="457" r:id="rId15"/>
    <p:sldId id="458" r:id="rId16"/>
    <p:sldId id="459" r:id="rId17"/>
    <p:sldId id="460" r:id="rId18"/>
    <p:sldId id="461" r:id="rId19"/>
    <p:sldId id="462" r:id="rId20"/>
    <p:sldId id="390" r:id="rId21"/>
    <p:sldId id="427" r:id="rId22"/>
    <p:sldId id="426" r:id="rId23"/>
    <p:sldId id="423" r:id="rId24"/>
    <p:sldId id="463" r:id="rId25"/>
    <p:sldId id="424" r:id="rId26"/>
    <p:sldId id="425" r:id="rId27"/>
    <p:sldId id="432" r:id="rId28"/>
    <p:sldId id="433" r:id="rId29"/>
    <p:sldId id="434" r:id="rId30"/>
    <p:sldId id="407" r:id="rId31"/>
    <p:sldId id="435" r:id="rId32"/>
    <p:sldId id="438" r:id="rId33"/>
    <p:sldId id="415" r:id="rId34"/>
    <p:sldId id="464" r:id="rId35"/>
    <p:sldId id="465" r:id="rId36"/>
    <p:sldId id="467" r:id="rId37"/>
    <p:sldId id="417" r:id="rId38"/>
    <p:sldId id="441" r:id="rId39"/>
    <p:sldId id="421" r:id="rId40"/>
    <p:sldId id="422" r:id="rId41"/>
    <p:sldId id="445" r:id="rId42"/>
  </p:sldIdLst>
  <p:sldSz cx="9144000" cy="6858000" type="screen4x3"/>
  <p:notesSz cx="6858000" cy="9144000"/>
  <p:defaultTextStyle>
    <a:defPPr>
      <a:defRPr lang="en-US"/>
    </a:defPPr>
    <a:lvl1pPr algn="l" rtl="0" fontAlgn="base">
      <a:spcBef>
        <a:spcPct val="0"/>
      </a:spcBef>
      <a:spcAft>
        <a:spcPct val="0"/>
      </a:spcAft>
      <a:defRPr sz="2000" kern="1200">
        <a:solidFill>
          <a:srgbClr val="FFFFFF"/>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rgbClr val="FFFFFF"/>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rgbClr val="FFFFFF"/>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rgbClr val="FFFFFF"/>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rgbClr val="FFFFFF"/>
        </a:solidFill>
        <a:latin typeface="Times New Roman" panose="02020603050405020304" pitchFamily="18" charset="0"/>
        <a:ea typeface="+mn-ea"/>
        <a:cs typeface="+mn-cs"/>
      </a:defRPr>
    </a:lvl5pPr>
    <a:lvl6pPr marL="2286000" algn="l" defTabSz="914400" rtl="0" eaLnBrk="1" latinLnBrk="0" hangingPunct="1">
      <a:defRPr sz="2000" kern="1200">
        <a:solidFill>
          <a:srgbClr val="FFFFFF"/>
        </a:solidFill>
        <a:latin typeface="Times New Roman" panose="02020603050405020304" pitchFamily="18" charset="0"/>
        <a:ea typeface="+mn-ea"/>
        <a:cs typeface="+mn-cs"/>
      </a:defRPr>
    </a:lvl6pPr>
    <a:lvl7pPr marL="2743200" algn="l" defTabSz="914400" rtl="0" eaLnBrk="1" latinLnBrk="0" hangingPunct="1">
      <a:defRPr sz="2000" kern="1200">
        <a:solidFill>
          <a:srgbClr val="FFFFFF"/>
        </a:solidFill>
        <a:latin typeface="Times New Roman" panose="02020603050405020304" pitchFamily="18" charset="0"/>
        <a:ea typeface="+mn-ea"/>
        <a:cs typeface="+mn-cs"/>
      </a:defRPr>
    </a:lvl7pPr>
    <a:lvl8pPr marL="3200400" algn="l" defTabSz="914400" rtl="0" eaLnBrk="1" latinLnBrk="0" hangingPunct="1">
      <a:defRPr sz="2000" kern="1200">
        <a:solidFill>
          <a:srgbClr val="FFFFFF"/>
        </a:solidFill>
        <a:latin typeface="Times New Roman" panose="02020603050405020304" pitchFamily="18" charset="0"/>
        <a:ea typeface="+mn-ea"/>
        <a:cs typeface="+mn-cs"/>
      </a:defRPr>
    </a:lvl8pPr>
    <a:lvl9pPr marL="3657600" algn="l" defTabSz="914400" rtl="0" eaLnBrk="1" latinLnBrk="0" hangingPunct="1">
      <a:defRPr sz="2000" kern="1200">
        <a:solidFill>
          <a:srgbClr val="FFFFFF"/>
        </a:solidFill>
        <a:latin typeface="Times New Roman" panose="02020603050405020304" pitchFamily="18"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8" autoAdjust="0"/>
    <p:restoredTop sz="96026" autoAdjust="0"/>
  </p:normalViewPr>
  <p:slideViewPr>
    <p:cSldViewPr>
      <p:cViewPr>
        <p:scale>
          <a:sx n="50" d="100"/>
          <a:sy n="50" d="100"/>
        </p:scale>
        <p:origin x="-1973" y="-7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BF9398A4-033B-F046-83BB-D4A6788CCE0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 xmlns:a16="http://schemas.microsoft.com/office/drawing/2014/main" id="{0C5E0140-57D5-AD47-A969-1A5D1E149704}"/>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BF5559EF-861E-5243-B629-263624EEC06D}" type="datetimeFigureOut">
              <a:rPr lang="en-US"/>
              <a:pPr>
                <a:defRPr/>
              </a:pPr>
              <a:t>3/22/2018</a:t>
            </a:fld>
            <a:endParaRPr lang="en-US"/>
          </a:p>
        </p:txBody>
      </p:sp>
      <p:sp>
        <p:nvSpPr>
          <p:cNvPr id="4" name="Footer Placeholder 3">
            <a:extLst>
              <a:ext uri="{FF2B5EF4-FFF2-40B4-BE49-F238E27FC236}">
                <a16:creationId xmlns="" xmlns:a16="http://schemas.microsoft.com/office/drawing/2014/main" id="{135A361D-B39F-8B45-8A57-5F06A9857B0D}"/>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a:extLst>
              <a:ext uri="{FF2B5EF4-FFF2-40B4-BE49-F238E27FC236}">
                <a16:creationId xmlns="" xmlns:a16="http://schemas.microsoft.com/office/drawing/2014/main" id="{126B8E10-D060-3D4B-B93D-BB2C8177C647}"/>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3181A02-708A-4445-BFAA-A373B7A94F34}" type="slidenum">
              <a:rPr lang="en-US" altLang="en-US"/>
              <a:pPr/>
              <a:t>‹#›</a:t>
            </a:fld>
            <a:endParaRPr lang="en-US" altLang="en-US"/>
          </a:p>
        </p:txBody>
      </p:sp>
    </p:spTree>
    <p:extLst>
      <p:ext uri="{BB962C8B-B14F-4D97-AF65-F5344CB8AC3E}">
        <p14:creationId xmlns:p14="http://schemas.microsoft.com/office/powerpoint/2010/main" val="36617791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a:extLst>
              <a:ext uri="{FF2B5EF4-FFF2-40B4-BE49-F238E27FC236}">
                <a16:creationId xmlns="" xmlns:a16="http://schemas.microsoft.com/office/drawing/2014/main" id="{DA3B8398-9DAB-AE44-BF76-91885AA13C79}"/>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en-US"/>
          </a:p>
        </p:txBody>
      </p:sp>
      <p:sp>
        <p:nvSpPr>
          <p:cNvPr id="57347" name="Rectangle 3">
            <a:extLst>
              <a:ext uri="{FF2B5EF4-FFF2-40B4-BE49-F238E27FC236}">
                <a16:creationId xmlns="" xmlns:a16="http://schemas.microsoft.com/office/drawing/2014/main" id="{F81B81CF-A58C-9147-A69F-3C4ADFFC6717}"/>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n-US"/>
          </a:p>
        </p:txBody>
      </p:sp>
      <p:sp>
        <p:nvSpPr>
          <p:cNvPr id="51204" name="Rectangle 4">
            <a:extLst>
              <a:ext uri="{FF2B5EF4-FFF2-40B4-BE49-F238E27FC236}">
                <a16:creationId xmlns="" xmlns:a16="http://schemas.microsoft.com/office/drawing/2014/main" id="{AA561408-2A5D-6C49-BAB8-BE8BE6C19865}"/>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9" name="Rectangle 5">
            <a:extLst>
              <a:ext uri="{FF2B5EF4-FFF2-40B4-BE49-F238E27FC236}">
                <a16:creationId xmlns="" xmlns:a16="http://schemas.microsoft.com/office/drawing/2014/main" id="{EA235AAB-DD2E-9C49-A207-3ED237B1D47F}"/>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7350" name="Rectangle 6">
            <a:extLst>
              <a:ext uri="{FF2B5EF4-FFF2-40B4-BE49-F238E27FC236}">
                <a16:creationId xmlns="" xmlns:a16="http://schemas.microsoft.com/office/drawing/2014/main" id="{DD477E5A-9349-B94F-83FC-A921B131B78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en-US"/>
          </a:p>
        </p:txBody>
      </p:sp>
      <p:sp>
        <p:nvSpPr>
          <p:cNvPr id="57351" name="Rectangle 7">
            <a:extLst>
              <a:ext uri="{FF2B5EF4-FFF2-40B4-BE49-F238E27FC236}">
                <a16:creationId xmlns="" xmlns:a16="http://schemas.microsoft.com/office/drawing/2014/main" id="{79FFF2F9-13D7-2546-9472-771592DD7FF7}"/>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A4B45310-4D7B-D949-A601-1057A5A8CBF9}" type="slidenum">
              <a:rPr lang="en-US" altLang="en-US"/>
              <a:pPr/>
              <a:t>‹#›</a:t>
            </a:fld>
            <a:endParaRPr lang="en-US" altLang="en-US"/>
          </a:p>
        </p:txBody>
      </p:sp>
    </p:spTree>
    <p:extLst>
      <p:ext uri="{BB962C8B-B14F-4D97-AF65-F5344CB8AC3E}">
        <p14:creationId xmlns:p14="http://schemas.microsoft.com/office/powerpoint/2010/main" val="6920777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 xmlns:a16="http://schemas.microsoft.com/office/drawing/2014/main" id="{B51C04CF-2C3D-6C41-A470-C904C64B1836}"/>
              </a:ext>
            </a:extLst>
          </p:cNvPr>
          <p:cNvSpPr>
            <a:spLocks noGrp="1" noRot="1" noChangeAspect="1" noTextEdit="1"/>
          </p:cNvSpPr>
          <p:nvPr>
            <p:ph type="sldImg"/>
          </p:nvPr>
        </p:nvSpPr>
        <p:spPr>
          <a:ln/>
        </p:spPr>
      </p:sp>
      <p:sp>
        <p:nvSpPr>
          <p:cNvPr id="52227" name="Notes Placeholder 2">
            <a:extLst>
              <a:ext uri="{FF2B5EF4-FFF2-40B4-BE49-F238E27FC236}">
                <a16:creationId xmlns="" xmlns:a16="http://schemas.microsoft.com/office/drawing/2014/main" id="{C9F44226-D409-2A41-9686-42FFA6B0BE2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t>Guide to Computer Forensics and Investigations Sixth Edition</a:t>
            </a:r>
          </a:p>
          <a:p>
            <a:endParaRPr lang="en-US" altLang="en-US" b="1"/>
          </a:p>
          <a:p>
            <a:pPr eaLnBrk="1" hangingPunct="1">
              <a:lnSpc>
                <a:spcPct val="80000"/>
              </a:lnSpc>
            </a:pPr>
            <a:r>
              <a:rPr lang="en-US" altLang="en-US" i="1"/>
              <a:t>Chapter 10</a:t>
            </a:r>
          </a:p>
          <a:p>
            <a:pPr>
              <a:lnSpc>
                <a:spcPct val="80000"/>
              </a:lnSpc>
            </a:pPr>
            <a:r>
              <a:rPr lang="en-US" altLang="en-US" i="1"/>
              <a:t>VIRTUAL Machine Forensics, Live Acquisitions, and Network Forensics</a:t>
            </a:r>
          </a:p>
          <a:p>
            <a:endParaRPr lang="en-US" altLang="en-US"/>
          </a:p>
        </p:txBody>
      </p:sp>
      <p:sp>
        <p:nvSpPr>
          <p:cNvPr id="52228" name="Slide Number Placeholder 3">
            <a:extLst>
              <a:ext uri="{FF2B5EF4-FFF2-40B4-BE49-F238E27FC236}">
                <a16:creationId xmlns="" xmlns:a16="http://schemas.microsoft.com/office/drawing/2014/main" id="{DB4639FA-B2E8-9E4E-B61F-3803A3EC18E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1CF8D339-0FB9-7F4D-961E-54B763577064}" type="slidenum">
              <a:rPr lang="en-US" altLang="en-US"/>
              <a:pPr eaLnBrk="1" hangingPunct="1">
                <a:spcBef>
                  <a:spcPct val="0"/>
                </a:spcBef>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 descr="Title_Slide.png">
            <a:extLst>
              <a:ext uri="{FF2B5EF4-FFF2-40B4-BE49-F238E27FC236}">
                <a16:creationId xmlns="" xmlns:a16="http://schemas.microsoft.com/office/drawing/2014/main" id="{278561FD-D9C6-F442-8922-56562A5E6CC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7813" y="254000"/>
            <a:ext cx="8713787" cy="652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 xmlns:a16="http://schemas.microsoft.com/office/drawing/2014/main" id="{B424F47E-CC9B-004D-B562-1285E184EA0D}"/>
              </a:ext>
            </a:extLst>
          </p:cNvPr>
          <p:cNvSpPr/>
          <p:nvPr userDrawn="1"/>
        </p:nvSpPr>
        <p:spPr>
          <a:xfrm>
            <a:off x="3482975" y="223838"/>
            <a:ext cx="2125663" cy="9858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 name="Picture 8" descr="Rules_Single_A.png">
            <a:extLst>
              <a:ext uri="{FF2B5EF4-FFF2-40B4-BE49-F238E27FC236}">
                <a16:creationId xmlns="" xmlns:a16="http://schemas.microsoft.com/office/drawing/2014/main" id="{9635DF55-973F-4443-BA30-62A2BACCFFAF}"/>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25529" r="-57141"/>
          <a:stretch>
            <a:fillRect/>
          </a:stretch>
        </p:blipFill>
        <p:spPr bwMode="auto">
          <a:xfrm>
            <a:off x="1627188" y="481013"/>
            <a:ext cx="10034587" cy="1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a:extLst>
              <a:ext uri="{FF2B5EF4-FFF2-40B4-BE49-F238E27FC236}">
                <a16:creationId xmlns="" xmlns:a16="http://schemas.microsoft.com/office/drawing/2014/main" id="{EABBAB74-ED98-0F48-96A0-0A0ACD4A2D89}"/>
              </a:ext>
            </a:extLst>
          </p:cNvPr>
          <p:cNvSpPr/>
          <p:nvPr userDrawn="1"/>
        </p:nvSpPr>
        <p:spPr>
          <a:xfrm>
            <a:off x="6811963" y="4884738"/>
            <a:ext cx="2081212" cy="1927225"/>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 name="Picture 10" descr="Audio.png">
            <a:extLst>
              <a:ext uri="{FF2B5EF4-FFF2-40B4-BE49-F238E27FC236}">
                <a16:creationId xmlns="" xmlns:a16="http://schemas.microsoft.com/office/drawing/2014/main" id="{A348D63E-697B-8B4D-83AA-02B42E4B566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65938" y="5389563"/>
            <a:ext cx="985837"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a:extLst>
              <a:ext uri="{FF2B5EF4-FFF2-40B4-BE49-F238E27FC236}">
                <a16:creationId xmlns="" xmlns:a16="http://schemas.microsoft.com/office/drawing/2014/main" id="{BC4095A7-CF79-D244-8254-0AC0A442BA4F}"/>
              </a:ext>
            </a:extLst>
          </p:cNvPr>
          <p:cNvPicPr>
            <a:picLocks noChangeAspect="1"/>
          </p:cNvPicPr>
          <p:nvPr userDrawn="1"/>
        </p:nvPicPr>
        <p:blipFill>
          <a:blip r:embed="rId5">
            <a:extLst>
              <a:ext uri="{28A0092B-C50C-407E-A947-70E740481C1C}">
                <a14:useLocalDpi xmlns:a14="http://schemas.microsoft.com/office/drawing/2010/main" val="0"/>
              </a:ext>
            </a:extLst>
          </a:blip>
          <a:srcRect l="24477" r="23795"/>
          <a:stretch>
            <a:fillRect/>
          </a:stretch>
        </p:blipFill>
        <p:spPr bwMode="auto">
          <a:xfrm>
            <a:off x="8674100" y="5121275"/>
            <a:ext cx="27622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Swirl_3.png">
            <a:extLst>
              <a:ext uri="{FF2B5EF4-FFF2-40B4-BE49-F238E27FC236}">
                <a16:creationId xmlns="" xmlns:a16="http://schemas.microsoft.com/office/drawing/2014/main" id="{8E788996-560C-2448-9A37-41F29625DCBF}"/>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rot="9688654">
            <a:off x="7440613" y="6392863"/>
            <a:ext cx="3857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descr="Swirl_3.png">
            <a:extLst>
              <a:ext uri="{FF2B5EF4-FFF2-40B4-BE49-F238E27FC236}">
                <a16:creationId xmlns="" xmlns:a16="http://schemas.microsoft.com/office/drawing/2014/main" id="{BDE8A82A-7458-CF4A-9B6B-7E2587AAB03F}"/>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rot="18073124">
            <a:off x="7908926" y="5449887"/>
            <a:ext cx="590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a:extLst>
              <a:ext uri="{FF2B5EF4-FFF2-40B4-BE49-F238E27FC236}">
                <a16:creationId xmlns="" xmlns:a16="http://schemas.microsoft.com/office/drawing/2014/main" id="{D0AD6969-40C9-A546-B2A8-58732BA5EB66}"/>
              </a:ext>
            </a:extLst>
          </p:cNvPr>
          <p:cNvPicPr>
            <a:picLocks noChangeAspect="1"/>
          </p:cNvPicPr>
          <p:nvPr userDrawn="1"/>
        </p:nvPicPr>
        <p:blipFill>
          <a:blip r:embed="rId8">
            <a:extLst>
              <a:ext uri="{28A0092B-C50C-407E-A947-70E740481C1C}">
                <a14:useLocalDpi xmlns:a14="http://schemas.microsoft.com/office/drawing/2010/main" val="0"/>
              </a:ext>
            </a:extLst>
          </a:blip>
          <a:srcRect l="4669" t="13753" r="6580" b="12460"/>
          <a:stretch>
            <a:fillRect/>
          </a:stretch>
        </p:blipFill>
        <p:spPr bwMode="auto">
          <a:xfrm>
            <a:off x="7939088" y="5832475"/>
            <a:ext cx="6731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a:extLst>
              <a:ext uri="{FF2B5EF4-FFF2-40B4-BE49-F238E27FC236}">
                <a16:creationId xmlns="" xmlns:a16="http://schemas.microsoft.com/office/drawing/2014/main" id="{F612CBF5-75F0-F847-9B38-0B36933B4820}"/>
              </a:ext>
            </a:extLst>
          </p:cNvPr>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415088"/>
            <a:ext cx="115093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98500" y="2618826"/>
            <a:ext cx="7747000" cy="470898"/>
          </a:xfrm>
        </p:spPr>
        <p:txBody>
          <a:bodyPr anchor="b"/>
          <a:lstStyle>
            <a:lvl1pPr algn="ctr">
              <a:defRPr sz="36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4" name="Footer Placeholder 5">
            <a:extLst>
              <a:ext uri="{FF2B5EF4-FFF2-40B4-BE49-F238E27FC236}">
                <a16:creationId xmlns="" xmlns:a16="http://schemas.microsoft.com/office/drawing/2014/main" id="{72147413-5F55-AA4E-BEF1-7A0569E9F3EB}"/>
              </a:ext>
            </a:extLst>
          </p:cNvPr>
          <p:cNvSpPr>
            <a:spLocks noGrp="1"/>
          </p:cNvSpPr>
          <p:nvPr>
            <p:ph type="ftr" sz="quarter" idx="10"/>
          </p:nvPr>
        </p:nvSpPr>
        <p:spPr>
          <a:xfrm>
            <a:off x="1204913" y="6364288"/>
            <a:ext cx="6200775" cy="365125"/>
          </a:xfrm>
        </p:spPr>
        <p:txBody>
          <a:bodyPr/>
          <a:lstStyle>
            <a:lvl1pPr>
              <a:defRPr sz="600"/>
            </a:lvl1p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48910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5" descr="Rules_Single_A.png">
            <a:extLst>
              <a:ext uri="{FF2B5EF4-FFF2-40B4-BE49-F238E27FC236}">
                <a16:creationId xmlns="" xmlns:a16="http://schemas.microsoft.com/office/drawing/2014/main" id="{2A9D13D1-4C77-224A-88E3-02013B565FCD}"/>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Audio.png">
            <a:extLst>
              <a:ext uri="{FF2B5EF4-FFF2-40B4-BE49-F238E27FC236}">
                <a16:creationId xmlns="" xmlns:a16="http://schemas.microsoft.com/office/drawing/2014/main" id="{AACD6FCC-A152-3C46-9D07-A5F79B1372E7}"/>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1288" y="361950"/>
            <a:ext cx="1839912"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Swirl_3.png">
            <a:extLst>
              <a:ext uri="{FF2B5EF4-FFF2-40B4-BE49-F238E27FC236}">
                <a16:creationId xmlns="" xmlns:a16="http://schemas.microsoft.com/office/drawing/2014/main" id="{0A6A6790-698A-EB4D-9CC8-AF3E4C8813F5}"/>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rot="2569126">
            <a:off x="1431925" y="1916113"/>
            <a:ext cx="90805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Swirl_2.png">
            <a:extLst>
              <a:ext uri="{FF2B5EF4-FFF2-40B4-BE49-F238E27FC236}">
                <a16:creationId xmlns="" xmlns:a16="http://schemas.microsoft.com/office/drawing/2014/main" id="{1F3A5B9E-56A3-E745-90F5-2998142662AC}"/>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rot="3873741" flipH="1">
            <a:off x="218281" y="3552032"/>
            <a:ext cx="7953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a:extLst>
              <a:ext uri="{FF2B5EF4-FFF2-40B4-BE49-F238E27FC236}">
                <a16:creationId xmlns="" xmlns:a16="http://schemas.microsoft.com/office/drawing/2014/main" id="{F6164EB4-D031-A842-BF96-AF7C7620A5E8}"/>
              </a:ext>
            </a:extLst>
          </p:cNvPr>
          <p:cNvPicPr>
            <a:picLocks noChangeAspect="1"/>
          </p:cNvPicPr>
          <p:nvPr userDrawn="1"/>
        </p:nvPicPr>
        <p:blipFill>
          <a:blip r:embed="rId6">
            <a:extLst>
              <a:ext uri="{28A0092B-C50C-407E-A947-70E740481C1C}">
                <a14:useLocalDpi xmlns:a14="http://schemas.microsoft.com/office/drawing/2010/main" val="0"/>
              </a:ext>
            </a:extLst>
          </a:blip>
          <a:srcRect l="4669" t="13753" r="6580" b="12460"/>
          <a:stretch>
            <a:fillRect/>
          </a:stretch>
        </p:blipFill>
        <p:spPr bwMode="auto">
          <a:xfrm>
            <a:off x="879475" y="2605088"/>
            <a:ext cx="1101725"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a:extLst>
              <a:ext uri="{FF2B5EF4-FFF2-40B4-BE49-F238E27FC236}">
                <a16:creationId xmlns="" xmlns:a16="http://schemas.microsoft.com/office/drawing/2014/main" id="{F2482F2F-3D49-7441-B79C-AD8D440253CF}"/>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41288" y="4535488"/>
            <a:ext cx="596900"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a:extLst>
              <a:ext uri="{FF2B5EF4-FFF2-40B4-BE49-F238E27FC236}">
                <a16:creationId xmlns="" xmlns:a16="http://schemas.microsoft.com/office/drawing/2014/main" id="{538F1268-3FEE-A649-8E79-83578FF07047}"/>
              </a:ext>
            </a:extLst>
          </p:cNvPr>
          <p:cNvPicPr>
            <a:picLocks noChangeAspect="1"/>
          </p:cNvPicPr>
          <p:nvPr userDrawn="1"/>
        </p:nvPicPr>
        <p:blipFill>
          <a:blip r:embed="rId8">
            <a:extLst>
              <a:ext uri="{28A0092B-C50C-407E-A947-70E740481C1C}">
                <a14:useLocalDpi xmlns:a14="http://schemas.microsoft.com/office/drawing/2010/main" val="0"/>
              </a:ext>
            </a:extLst>
          </a:blip>
          <a:srcRect l="24477" r="23795"/>
          <a:stretch>
            <a:fillRect/>
          </a:stretch>
        </p:blipFill>
        <p:spPr bwMode="auto">
          <a:xfrm>
            <a:off x="738188" y="4805363"/>
            <a:ext cx="2524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a:extLst>
              <a:ext uri="{FF2B5EF4-FFF2-40B4-BE49-F238E27FC236}">
                <a16:creationId xmlns="" xmlns:a16="http://schemas.microsoft.com/office/drawing/2014/main" id="{5AF4E409-1E0B-B643-8733-9EA987CFBCC3}"/>
              </a:ext>
            </a:extLst>
          </p:cNvPr>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19063" y="6362700"/>
            <a:ext cx="1400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41600" y="2181252"/>
            <a:ext cx="6172200" cy="470898"/>
          </a:xfrm>
        </p:spPr>
        <p:txBody>
          <a:bodyPr/>
          <a:lstStyle>
            <a:lvl1pPr algn="l">
              <a:defRPr sz="36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2" name="Footer Placeholder 6">
            <a:extLst>
              <a:ext uri="{FF2B5EF4-FFF2-40B4-BE49-F238E27FC236}">
                <a16:creationId xmlns="" xmlns:a16="http://schemas.microsoft.com/office/drawing/2014/main" id="{56AEE5EB-C155-8A4F-8F32-388A4D9C4AFB}"/>
              </a:ext>
            </a:extLst>
          </p:cNvPr>
          <p:cNvSpPr>
            <a:spLocks noGrp="1"/>
          </p:cNvSpPr>
          <p:nvPr>
            <p:ph type="ftr" sz="quarter" idx="10"/>
          </p:nvPr>
        </p:nvSpPr>
        <p:spPr>
          <a:xfrm>
            <a:off x="1597025" y="6578600"/>
            <a:ext cx="6781800" cy="244475"/>
          </a:xfrm>
        </p:spPr>
        <p:txBody>
          <a:bodyPr/>
          <a:lstStyle>
            <a:lvl1pPr>
              <a:defRPr sz="600"/>
            </a:lvl1p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13389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5" descr="Rules_Single_B.png">
            <a:extLst>
              <a:ext uri="{FF2B5EF4-FFF2-40B4-BE49-F238E27FC236}">
                <a16:creationId xmlns="" xmlns:a16="http://schemas.microsoft.com/office/drawing/2014/main" id="{F92D941E-F549-2347-8C50-8F5080A061D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a:extLst>
              <a:ext uri="{FF2B5EF4-FFF2-40B4-BE49-F238E27FC236}">
                <a16:creationId xmlns="" xmlns:a16="http://schemas.microsoft.com/office/drawing/2014/main" id="{3E54A76C-E5A7-7D4C-8F74-6AADF0BE02D4}"/>
              </a:ext>
            </a:extLst>
          </p:cNvPr>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Rules_Single_A.png">
            <a:extLst>
              <a:ext uri="{FF2B5EF4-FFF2-40B4-BE49-F238E27FC236}">
                <a16:creationId xmlns="" xmlns:a16="http://schemas.microsoft.com/office/drawing/2014/main" id="{82C19EDF-595B-8740-9FB2-A1908E2BC22F}"/>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a:extLst>
              <a:ext uri="{FF2B5EF4-FFF2-40B4-BE49-F238E27FC236}">
                <a16:creationId xmlns="" xmlns:a16="http://schemas.microsoft.com/office/drawing/2014/main" id="{D101FF3C-CED3-3140-B20B-4316E4A0D9B6}"/>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7625" y="6324600"/>
            <a:ext cx="14382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65125" y="1538288"/>
            <a:ext cx="8415338" cy="1446550"/>
          </a:xfrm>
        </p:spPr>
        <p:txBody>
          <a:bodyPr/>
          <a:lstStyle>
            <a:lvl1pPr marL="171450" indent="-171450">
              <a:defRPr/>
            </a:lvl1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762000" y="318927"/>
            <a:ext cx="8026400" cy="470898"/>
          </a:xfrm>
        </p:spPr>
        <p:txBody>
          <a:bodyPr/>
          <a:lstStyle>
            <a:lvl1pPr>
              <a:defRPr sz="3600"/>
            </a:lvl1pPr>
          </a:lstStyle>
          <a:p>
            <a:r>
              <a:rPr lang="en-US" dirty="0"/>
              <a:t>Click to edit Master title style</a:t>
            </a:r>
          </a:p>
        </p:txBody>
      </p:sp>
      <p:sp>
        <p:nvSpPr>
          <p:cNvPr id="9" name="Footer Placeholder 1">
            <a:extLst>
              <a:ext uri="{FF2B5EF4-FFF2-40B4-BE49-F238E27FC236}">
                <a16:creationId xmlns="" xmlns:a16="http://schemas.microsoft.com/office/drawing/2014/main" id="{F9FE861D-D82E-8A41-A100-BE956AB6D829}"/>
              </a:ext>
            </a:extLst>
          </p:cNvPr>
          <p:cNvSpPr>
            <a:spLocks noGrp="1"/>
          </p:cNvSpPr>
          <p:nvPr>
            <p:ph type="ftr" sz="quarter" idx="10"/>
          </p:nvPr>
        </p:nvSpPr>
        <p:spPr>
          <a:xfrm>
            <a:off x="1597025" y="6578600"/>
            <a:ext cx="6781800" cy="244475"/>
          </a:xfrm>
        </p:spPr>
        <p:txBody>
          <a:bodyPr/>
          <a:lstStyle>
            <a:lvl1pPr>
              <a:defRPr sz="600"/>
            </a:lvl1p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79273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5" descr="Rules_Single_B.png">
            <a:extLst>
              <a:ext uri="{FF2B5EF4-FFF2-40B4-BE49-F238E27FC236}">
                <a16:creationId xmlns="" xmlns:a16="http://schemas.microsoft.com/office/drawing/2014/main" id="{9B6B846B-2636-BA49-9AC5-4925118D035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
            <a:extLst>
              <a:ext uri="{FF2B5EF4-FFF2-40B4-BE49-F238E27FC236}">
                <a16:creationId xmlns="" xmlns:a16="http://schemas.microsoft.com/office/drawing/2014/main" id="{D1EDC5A8-6D72-DE4D-A99F-3A7A17C8D5F6}"/>
              </a:ext>
            </a:extLst>
          </p:cNvPr>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Rules_Single_A.png">
            <a:extLst>
              <a:ext uri="{FF2B5EF4-FFF2-40B4-BE49-F238E27FC236}">
                <a16:creationId xmlns="" xmlns:a16="http://schemas.microsoft.com/office/drawing/2014/main" id="{BF76F45C-3651-804E-8653-0313EE2F3CD3}"/>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a:extLst>
              <a:ext uri="{FF2B5EF4-FFF2-40B4-BE49-F238E27FC236}">
                <a16:creationId xmlns="" xmlns:a16="http://schemas.microsoft.com/office/drawing/2014/main" id="{62291525-7AB7-7848-919C-FCD7AEA4FCFC}"/>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325" y="6305550"/>
            <a:ext cx="14033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62000" y="318927"/>
            <a:ext cx="8026400" cy="470898"/>
          </a:xfrm>
        </p:spPr>
        <p:txBody>
          <a:bodyPr/>
          <a:lstStyle>
            <a:lvl1pPr>
              <a:defRPr sz="3600"/>
            </a:lvl1pPr>
          </a:lstStyle>
          <a:p>
            <a:r>
              <a:rPr lang="en-US" dirty="0"/>
              <a:t>Click to edit Master title style</a:t>
            </a:r>
          </a:p>
        </p:txBody>
      </p:sp>
      <p:sp>
        <p:nvSpPr>
          <p:cNvPr id="7" name="Footer Placeholder 2">
            <a:extLst>
              <a:ext uri="{FF2B5EF4-FFF2-40B4-BE49-F238E27FC236}">
                <a16:creationId xmlns="" xmlns:a16="http://schemas.microsoft.com/office/drawing/2014/main" id="{38A703CF-5F66-2C45-A9AF-DEFBDA323274}"/>
              </a:ext>
            </a:extLst>
          </p:cNvPr>
          <p:cNvSpPr>
            <a:spLocks noGrp="1"/>
          </p:cNvSpPr>
          <p:nvPr>
            <p:ph type="ftr" sz="quarter" idx="10"/>
          </p:nvPr>
        </p:nvSpPr>
        <p:spPr>
          <a:xfrm>
            <a:off x="1597025" y="6578600"/>
            <a:ext cx="6781800" cy="244475"/>
          </a:xfrm>
        </p:spPr>
        <p:txBody>
          <a:bodyPr/>
          <a:lstStyle>
            <a:lvl1pPr>
              <a:defRPr sz="600"/>
            </a:lvl1p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94241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0987D222-DBA8-EA43-A867-C457E09CA6ED}"/>
              </a:ext>
            </a:extLst>
          </p:cNvPr>
          <p:cNvSpPr>
            <a:spLocks noGrp="1"/>
          </p:cNvSpPr>
          <p:nvPr>
            <p:ph type="ftr" sz="quarter" idx="10"/>
          </p:nvPr>
        </p:nvSpPr>
        <p:spPr/>
        <p:txBody>
          <a:bodyPr/>
          <a:lstStyle>
            <a:lvl1pPr>
              <a:defRPr/>
            </a:lvl1p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249049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a:extLst>
              <a:ext uri="{FF2B5EF4-FFF2-40B4-BE49-F238E27FC236}">
                <a16:creationId xmlns="" xmlns:a16="http://schemas.microsoft.com/office/drawing/2014/main" id="{2547670E-5D58-994F-981A-D106640523BA}"/>
              </a:ext>
            </a:extLst>
          </p:cNvPr>
          <p:cNvSpPr>
            <a:spLocks noGrp="1"/>
          </p:cNvSpPr>
          <p:nvPr>
            <p:ph type="body" idx="1"/>
          </p:nvPr>
        </p:nvSpPr>
        <p:spPr bwMode="auto">
          <a:xfrm>
            <a:off x="365125" y="1538288"/>
            <a:ext cx="8415338"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Slide Number Placeholder 5">
            <a:extLst>
              <a:ext uri="{FF2B5EF4-FFF2-40B4-BE49-F238E27FC236}">
                <a16:creationId xmlns="" xmlns:a16="http://schemas.microsoft.com/office/drawing/2014/main" id="{EF80D394-5B48-E043-BAAB-99A0723E90CB}"/>
              </a:ext>
            </a:extLst>
          </p:cNvPr>
          <p:cNvSpPr txBox="1">
            <a:spLocks/>
          </p:cNvSpPr>
          <p:nvPr userDrawn="1"/>
        </p:nvSpPr>
        <p:spPr>
          <a:xfrm>
            <a:off x="8375650" y="6513513"/>
            <a:ext cx="312738" cy="215900"/>
          </a:xfrm>
          <a:prstGeom prst="rect">
            <a:avLst/>
          </a:prstGeom>
        </p:spPr>
        <p:txBody>
          <a:bodyPr wrap="none" anchor="ct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r" eaLnBrk="1" hangingPunct="1"/>
            <a:fld id="{48A0F4D9-52FD-5445-B0B0-C7E428A33568}" type="slidenum">
              <a:rPr lang="en-US" altLang="en-US" sz="800">
                <a:solidFill>
                  <a:srgbClr val="898989"/>
                </a:solidFill>
                <a:latin typeface="Calibri" panose="020F0502020204030204" pitchFamily="34" charset="0"/>
              </a:rPr>
              <a:pPr algn="r" eaLnBrk="1" hangingPunct="1"/>
              <a:t>‹#›</a:t>
            </a:fld>
            <a:endParaRPr lang="en-US" altLang="en-US" sz="800">
              <a:solidFill>
                <a:srgbClr val="898989"/>
              </a:solidFill>
              <a:latin typeface="Calibri" panose="020F0502020204030204" pitchFamily="34" charset="0"/>
            </a:endParaRPr>
          </a:p>
        </p:txBody>
      </p:sp>
      <p:sp>
        <p:nvSpPr>
          <p:cNvPr id="1028" name="Title Placeholder 1">
            <a:extLst>
              <a:ext uri="{FF2B5EF4-FFF2-40B4-BE49-F238E27FC236}">
                <a16:creationId xmlns="" xmlns:a16="http://schemas.microsoft.com/office/drawing/2014/main" id="{A1B0181A-20D5-4E43-A934-4AA10F1E3C96}"/>
              </a:ext>
            </a:extLst>
          </p:cNvPr>
          <p:cNvSpPr>
            <a:spLocks noGrp="1"/>
          </p:cNvSpPr>
          <p:nvPr>
            <p:ph type="title"/>
          </p:nvPr>
        </p:nvSpPr>
        <p:spPr bwMode="auto">
          <a:xfrm>
            <a:off x="365125" y="393202"/>
            <a:ext cx="8415338" cy="47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p>
            <a:pPr lvl="0"/>
            <a:r>
              <a:rPr lang="en-US" altLang="en-US" dirty="0"/>
              <a:t>Click to edit Master title style</a:t>
            </a:r>
          </a:p>
        </p:txBody>
      </p:sp>
      <p:sp>
        <p:nvSpPr>
          <p:cNvPr id="4" name="Footer Placeholder 3">
            <a:extLst>
              <a:ext uri="{FF2B5EF4-FFF2-40B4-BE49-F238E27FC236}">
                <a16:creationId xmlns="" xmlns:a16="http://schemas.microsoft.com/office/drawing/2014/main" id="{F8C57554-42E8-4446-83B7-52EBE674EE81}"/>
              </a:ext>
            </a:extLst>
          </p:cNvPr>
          <p:cNvSpPr>
            <a:spLocks noGrp="1"/>
          </p:cNvSpPr>
          <p:nvPr>
            <p:ph type="ftr" sz="quarter" idx="3"/>
          </p:nvPr>
        </p:nvSpPr>
        <p:spPr>
          <a:xfrm>
            <a:off x="365125" y="6610350"/>
            <a:ext cx="8013700" cy="212725"/>
          </a:xfrm>
          <a:prstGeom prst="rect">
            <a:avLst/>
          </a:prstGeom>
        </p:spPr>
        <p:txBody>
          <a:bodyPr vert="horz" lIns="91440" tIns="45720" rIns="91440" bIns="45720" rtlCol="0" anchor="ctr"/>
          <a:lstStyle>
            <a:lvl1pPr algn="ctr">
              <a:defRPr sz="600">
                <a:solidFill>
                  <a:schemeClr val="tx1">
                    <a:tint val="75000"/>
                  </a:schemeClr>
                </a:solidFill>
              </a:defRPr>
            </a:lvl1p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Lst>
  <p:hf sldNum="0" hdr="0" dt="0"/>
  <p:txStyles>
    <p:titleStyle>
      <a:lvl1pPr algn="l" rtl="0" eaLnBrk="0" fontAlgn="base" hangingPunct="0">
        <a:lnSpc>
          <a:spcPct val="85000"/>
        </a:lnSpc>
        <a:spcBef>
          <a:spcPct val="0"/>
        </a:spcBef>
        <a:spcAft>
          <a:spcPct val="0"/>
        </a:spcAft>
        <a:defRPr sz="3600" kern="1200">
          <a:solidFill>
            <a:schemeClr val="accent2"/>
          </a:solidFill>
          <a:latin typeface="+mj-lt"/>
          <a:ea typeface="+mj-ea"/>
          <a:cs typeface="+mj-cs"/>
        </a:defRPr>
      </a:lvl1pPr>
      <a:lvl2pPr algn="l" rtl="0" eaLnBrk="0" fontAlgn="base" hangingPunct="0">
        <a:lnSpc>
          <a:spcPct val="85000"/>
        </a:lnSpc>
        <a:spcBef>
          <a:spcPct val="0"/>
        </a:spcBef>
        <a:spcAft>
          <a:spcPct val="0"/>
        </a:spcAft>
        <a:defRPr sz="2200">
          <a:solidFill>
            <a:schemeClr val="accent2"/>
          </a:solidFill>
          <a:latin typeface="Calibri Light" pitchFamily="34" charset="0"/>
        </a:defRPr>
      </a:lvl2pPr>
      <a:lvl3pPr algn="l" rtl="0" eaLnBrk="0" fontAlgn="base" hangingPunct="0">
        <a:lnSpc>
          <a:spcPct val="85000"/>
        </a:lnSpc>
        <a:spcBef>
          <a:spcPct val="0"/>
        </a:spcBef>
        <a:spcAft>
          <a:spcPct val="0"/>
        </a:spcAft>
        <a:defRPr sz="2200">
          <a:solidFill>
            <a:schemeClr val="accent2"/>
          </a:solidFill>
          <a:latin typeface="Calibri Light" pitchFamily="34" charset="0"/>
        </a:defRPr>
      </a:lvl3pPr>
      <a:lvl4pPr algn="l" rtl="0" eaLnBrk="0" fontAlgn="base" hangingPunct="0">
        <a:lnSpc>
          <a:spcPct val="85000"/>
        </a:lnSpc>
        <a:spcBef>
          <a:spcPct val="0"/>
        </a:spcBef>
        <a:spcAft>
          <a:spcPct val="0"/>
        </a:spcAft>
        <a:defRPr sz="2200">
          <a:solidFill>
            <a:schemeClr val="accent2"/>
          </a:solidFill>
          <a:latin typeface="Calibri Light" pitchFamily="34" charset="0"/>
        </a:defRPr>
      </a:lvl4pPr>
      <a:lvl5pPr algn="l" rtl="0" eaLnBrk="0" fontAlgn="base" hangingPunct="0">
        <a:lnSpc>
          <a:spcPct val="85000"/>
        </a:lnSpc>
        <a:spcBef>
          <a:spcPct val="0"/>
        </a:spcBef>
        <a:spcAft>
          <a:spcPct val="0"/>
        </a:spcAft>
        <a:defRPr sz="2200">
          <a:solidFill>
            <a:schemeClr val="accent2"/>
          </a:solidFill>
          <a:latin typeface="Calibri Light" pitchFamily="34" charset="0"/>
        </a:defRPr>
      </a:lvl5pPr>
      <a:lvl6pPr marL="457200" algn="l" rtl="0" fontAlgn="base">
        <a:lnSpc>
          <a:spcPct val="85000"/>
        </a:lnSpc>
        <a:spcBef>
          <a:spcPct val="0"/>
        </a:spcBef>
        <a:spcAft>
          <a:spcPct val="0"/>
        </a:spcAft>
        <a:defRPr sz="2200">
          <a:solidFill>
            <a:schemeClr val="accent2"/>
          </a:solidFill>
          <a:latin typeface="Calibri Light" pitchFamily="34" charset="0"/>
        </a:defRPr>
      </a:lvl6pPr>
      <a:lvl7pPr marL="914400" algn="l" rtl="0" fontAlgn="base">
        <a:lnSpc>
          <a:spcPct val="85000"/>
        </a:lnSpc>
        <a:spcBef>
          <a:spcPct val="0"/>
        </a:spcBef>
        <a:spcAft>
          <a:spcPct val="0"/>
        </a:spcAft>
        <a:defRPr sz="2200">
          <a:solidFill>
            <a:schemeClr val="accent2"/>
          </a:solidFill>
          <a:latin typeface="Calibri Light" pitchFamily="34" charset="0"/>
        </a:defRPr>
      </a:lvl7pPr>
      <a:lvl8pPr marL="1371600" algn="l" rtl="0" fontAlgn="base">
        <a:lnSpc>
          <a:spcPct val="85000"/>
        </a:lnSpc>
        <a:spcBef>
          <a:spcPct val="0"/>
        </a:spcBef>
        <a:spcAft>
          <a:spcPct val="0"/>
        </a:spcAft>
        <a:defRPr sz="2200">
          <a:solidFill>
            <a:schemeClr val="accent2"/>
          </a:solidFill>
          <a:latin typeface="Calibri Light" pitchFamily="34" charset="0"/>
        </a:defRPr>
      </a:lvl8pPr>
      <a:lvl9pPr marL="1828800" algn="l" rtl="0" fontAlgn="base">
        <a:lnSpc>
          <a:spcPct val="85000"/>
        </a:lnSpc>
        <a:spcBef>
          <a:spcPct val="0"/>
        </a:spcBef>
        <a:spcAft>
          <a:spcPct val="0"/>
        </a:spcAft>
        <a:defRPr sz="2200">
          <a:solidFill>
            <a:schemeClr val="accent2"/>
          </a:solidFill>
          <a:latin typeface="Calibri Light" pitchFamily="34" charset="0"/>
        </a:defRPr>
      </a:lvl9pPr>
    </p:titleStyle>
    <p:bodyStyle>
      <a:lvl1pPr marL="171450" indent="-171450" algn="l" rtl="0" eaLnBrk="0" fontAlgn="base" hangingPunct="0">
        <a:lnSpc>
          <a:spcPct val="95000"/>
        </a:lnSpc>
        <a:spcBef>
          <a:spcPts val="1200"/>
        </a:spcBef>
        <a:spcAft>
          <a:spcPct val="0"/>
        </a:spcAft>
        <a:buClr>
          <a:schemeClr val="accent2"/>
        </a:buClr>
        <a:buFont typeface="Arial" panose="020B0604020202020204" pitchFamily="34" charset="0"/>
        <a:buChar char="•"/>
        <a:defRPr sz="2000" kern="1200">
          <a:solidFill>
            <a:srgbClr val="404040"/>
          </a:solidFill>
          <a:latin typeface="+mn-lt"/>
          <a:ea typeface="+mn-ea"/>
          <a:cs typeface="+mn-cs"/>
        </a:defRPr>
      </a:lvl1pPr>
      <a:lvl2pPr marL="400050" indent="-171450" algn="l" rtl="0" eaLnBrk="0" fontAlgn="base" hangingPunct="0">
        <a:lnSpc>
          <a:spcPct val="95000"/>
        </a:lnSpc>
        <a:spcBef>
          <a:spcPts val="600"/>
        </a:spcBef>
        <a:spcAft>
          <a:spcPct val="0"/>
        </a:spcAft>
        <a:buClr>
          <a:schemeClr val="accent1"/>
        </a:buClr>
        <a:buFont typeface="Arial" panose="020B0604020202020204" pitchFamily="34" charset="0"/>
        <a:buChar char="•"/>
        <a:defRPr kern="1200">
          <a:solidFill>
            <a:srgbClr val="404040"/>
          </a:solidFill>
          <a:latin typeface="+mn-lt"/>
          <a:ea typeface="+mn-ea"/>
          <a:cs typeface="+mn-cs"/>
        </a:defRPr>
      </a:lvl2pPr>
      <a:lvl3pPr marL="571500" indent="-114300" algn="l" rtl="0" eaLnBrk="0" fontAlgn="base" hangingPunct="0">
        <a:lnSpc>
          <a:spcPct val="95000"/>
        </a:lnSpc>
        <a:spcBef>
          <a:spcPct val="20000"/>
        </a:spcBef>
        <a:spcAft>
          <a:spcPct val="0"/>
        </a:spcAft>
        <a:buClr>
          <a:srgbClr val="404040"/>
        </a:buClr>
        <a:buFont typeface="Arial" panose="020B0604020202020204" pitchFamily="34" charset="0"/>
        <a:buChar char="-"/>
        <a:defRPr sz="1600" kern="1200">
          <a:solidFill>
            <a:srgbClr val="404040"/>
          </a:solidFill>
          <a:latin typeface="+mn-lt"/>
          <a:ea typeface="+mn-ea"/>
          <a:cs typeface="+mn-cs"/>
        </a:defRPr>
      </a:lvl3pPr>
      <a:lvl4pPr marL="742950" indent="-114300" algn="l" rtl="0" eaLnBrk="0" fontAlgn="base" hangingPunct="0">
        <a:lnSpc>
          <a:spcPct val="95000"/>
        </a:lnSpc>
        <a:spcBef>
          <a:spcPct val="20000"/>
        </a:spcBef>
        <a:spcAft>
          <a:spcPct val="0"/>
        </a:spcAft>
        <a:buFont typeface="Arial" panose="020B0604020202020204" pitchFamily="34" charset="0"/>
        <a:buChar char="•"/>
        <a:defRPr sz="1400" kern="1200">
          <a:solidFill>
            <a:srgbClr val="404040"/>
          </a:solidFill>
          <a:latin typeface="+mn-lt"/>
          <a:ea typeface="+mn-ea"/>
          <a:cs typeface="+mn-cs"/>
        </a:defRPr>
      </a:lvl4pPr>
      <a:lvl5pPr marL="914400" indent="-114300" algn="l" rtl="0" eaLnBrk="0" fontAlgn="base" hangingPunct="0">
        <a:lnSpc>
          <a:spcPct val="95000"/>
        </a:lnSpc>
        <a:spcBef>
          <a:spcPct val="20000"/>
        </a:spcBef>
        <a:spcAft>
          <a:spcPct val="0"/>
        </a:spcAft>
        <a:buFont typeface="Arial" panose="020B0604020202020204" pitchFamily="34" charset="0"/>
        <a:buChar char="-"/>
        <a:defRPr sz="14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 xmlns:a16="http://schemas.microsoft.com/office/drawing/2014/main" id="{4097E264-4FE5-ED49-BE17-FC5DDC364194}"/>
              </a:ext>
            </a:extLst>
          </p:cNvPr>
          <p:cNvSpPr>
            <a:spLocks noGrp="1" noChangeArrowheads="1"/>
          </p:cNvSpPr>
          <p:nvPr>
            <p:ph type="ctrTitle"/>
          </p:nvPr>
        </p:nvSpPr>
        <p:spPr>
          <a:xfrm>
            <a:off x="685800" y="762000"/>
            <a:ext cx="7747000" cy="2825750"/>
          </a:xfrm>
        </p:spPr>
        <p:txBody>
          <a:bodyPr/>
          <a:lstStyle/>
          <a:p>
            <a:pPr eaLnBrk="1" hangingPunct="1"/>
            <a:r>
              <a:rPr lang="en-US" altLang="en-US" sz="3600" b="1"/>
              <a:t>Guide to Computer Forensics</a:t>
            </a:r>
            <a:br>
              <a:rPr lang="en-US" altLang="en-US" sz="3600" b="1"/>
            </a:br>
            <a:r>
              <a:rPr lang="en-US" altLang="en-US" sz="3600" b="1"/>
              <a:t> and Investigations</a:t>
            </a:r>
            <a:br>
              <a:rPr lang="en-US" altLang="en-US" sz="3600" b="1"/>
            </a:br>
            <a:r>
              <a:rPr lang="en-US" altLang="en-US" sz="3600" b="1"/>
              <a:t>Sixth Edition</a:t>
            </a:r>
            <a:br>
              <a:rPr lang="en-US" altLang="en-US" sz="3600" b="1"/>
            </a:br>
            <a:r>
              <a:rPr lang="en-US" altLang="en-US" sz="3600" b="1"/>
              <a:t/>
            </a:r>
            <a:br>
              <a:rPr lang="en-US" altLang="en-US" sz="3600" b="1"/>
            </a:br>
            <a:r>
              <a:rPr lang="en-US" altLang="en-US" sz="3600" b="1" i="1"/>
              <a:t>Chapter 10</a:t>
            </a:r>
            <a:r>
              <a:rPr lang="en-US" altLang="en-US" sz="3600" i="1"/>
              <a:t/>
            </a:r>
            <a:br>
              <a:rPr lang="en-US" altLang="en-US" sz="3600" i="1"/>
            </a:br>
            <a:endParaRPr lang="en-US" altLang="en-US" sz="3600" b="1"/>
          </a:p>
        </p:txBody>
      </p:sp>
      <p:sp>
        <p:nvSpPr>
          <p:cNvPr id="7171" name="Rectangle 3">
            <a:extLst>
              <a:ext uri="{FF2B5EF4-FFF2-40B4-BE49-F238E27FC236}">
                <a16:creationId xmlns="" xmlns:a16="http://schemas.microsoft.com/office/drawing/2014/main" id="{12658EAC-D0BC-0F4A-B47E-E17A21628F75}"/>
              </a:ext>
            </a:extLst>
          </p:cNvPr>
          <p:cNvSpPr>
            <a:spLocks noGrp="1" noChangeArrowheads="1"/>
          </p:cNvSpPr>
          <p:nvPr>
            <p:ph type="subTitle" idx="1"/>
          </p:nvPr>
        </p:nvSpPr>
        <p:spPr>
          <a:xfrm>
            <a:off x="698500" y="3352800"/>
            <a:ext cx="7747000" cy="747713"/>
          </a:xfrm>
        </p:spPr>
        <p:txBody>
          <a:bodyPr/>
          <a:lstStyle/>
          <a:p>
            <a:pPr eaLnBrk="1" hangingPunct="1">
              <a:lnSpc>
                <a:spcPct val="80000"/>
              </a:lnSpc>
            </a:pPr>
            <a:r>
              <a:rPr lang="en-US" altLang="en-US" sz="3000" i="1" dirty="0">
                <a:solidFill>
                  <a:schemeClr val="tx1"/>
                </a:solidFill>
              </a:rPr>
              <a:t>Virtual Machine Forensics, Live Acquisitions, and Network Forensics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screenshot shows settings dialog box. In the left section, Ethernet option is selected. In the right section, Ethernet and related settings are shown. Below Ethernet v m ware network adapter v m net 8 and v m ware network adapter v m net 1 are shown. Below related settings, change adapter options, change advanced sharing options, network and sharing center, home group, and windows firewall are shown. ">
            <a:extLst>
              <a:ext uri="{FF2B5EF4-FFF2-40B4-BE49-F238E27FC236}">
                <a16:creationId xmlns="" xmlns:a16="http://schemas.microsoft.com/office/drawing/2014/main" id="{DCBCBABF-D87A-9646-81EC-1484433DC0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1" y="1282492"/>
            <a:ext cx="4725986" cy="4813508"/>
          </a:xfrm>
        </p:spPr>
      </p:pic>
      <p:sp>
        <p:nvSpPr>
          <p:cNvPr id="18435" name="Title 1">
            <a:extLst>
              <a:ext uri="{FF2B5EF4-FFF2-40B4-BE49-F238E27FC236}">
                <a16:creationId xmlns="" xmlns:a16="http://schemas.microsoft.com/office/drawing/2014/main" id="{A0C92B53-5386-934B-AE09-235886DFDC79}"/>
              </a:ext>
            </a:extLst>
          </p:cNvPr>
          <p:cNvSpPr>
            <a:spLocks noGrp="1"/>
          </p:cNvSpPr>
          <p:nvPr>
            <p:ph type="title"/>
          </p:nvPr>
        </p:nvSpPr>
        <p:spPr>
          <a:xfrm>
            <a:off x="762000" y="83934"/>
            <a:ext cx="8026400" cy="941796"/>
          </a:xfrm>
        </p:spPr>
        <p:txBody>
          <a:bodyPr/>
          <a:lstStyle/>
          <a:p>
            <a:pPr eaLnBrk="1" hangingPunct="1"/>
            <a:r>
              <a:rPr lang="en-US" altLang="en-US" dirty="0"/>
              <a:t>Conducting an Investigation with Type 2 Hypervisors (2 of 9)</a:t>
            </a:r>
          </a:p>
        </p:txBody>
      </p:sp>
      <p:sp>
        <p:nvSpPr>
          <p:cNvPr id="4" name="Footer Placeholder 3">
            <a:extLst>
              <a:ext uri="{FF2B5EF4-FFF2-40B4-BE49-F238E27FC236}">
                <a16:creationId xmlns="" xmlns:a16="http://schemas.microsoft.com/office/drawing/2014/main" id="{5C786450-3C0A-A441-B709-4F67DA141193}"/>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 xmlns:a16="http://schemas.microsoft.com/office/drawing/2014/main" id="{8BC6CAE8-AF03-4346-95CF-FA07D8470D35}"/>
              </a:ext>
            </a:extLst>
          </p:cNvPr>
          <p:cNvSpPr>
            <a:spLocks noGrp="1"/>
          </p:cNvSpPr>
          <p:nvPr>
            <p:ph idx="1"/>
          </p:nvPr>
        </p:nvSpPr>
        <p:spPr/>
        <p:txBody>
          <a:bodyPr/>
          <a:lstStyle/>
          <a:p>
            <a:pPr eaLnBrk="1" hangingPunct="1"/>
            <a:r>
              <a:rPr lang="en-US" altLang="en-US"/>
              <a:t>In addition to searching for network adapters, you need to determine whether USB drives have been attached to the host</a:t>
            </a:r>
          </a:p>
          <a:p>
            <a:pPr lvl="1" eaLnBrk="1" hangingPunct="1"/>
            <a:r>
              <a:rPr lang="en-US" altLang="en-US"/>
              <a:t>They could have live VMs running on them</a:t>
            </a:r>
          </a:p>
          <a:p>
            <a:pPr eaLnBrk="1" hangingPunct="1"/>
            <a:r>
              <a:rPr lang="en-US" altLang="en-US"/>
              <a:t>A VM can also be nested inside other VMs on the host machine or a USB drive</a:t>
            </a:r>
          </a:p>
          <a:p>
            <a:pPr lvl="1" eaLnBrk="1" hangingPunct="1"/>
            <a:r>
              <a:rPr lang="en-US" altLang="en-US"/>
              <a:t>Some newer Windows systems log when USB drives are attached</a:t>
            </a:r>
          </a:p>
          <a:p>
            <a:pPr lvl="1" eaLnBrk="1" hangingPunct="1"/>
            <a:r>
              <a:rPr lang="en-US" altLang="en-US"/>
              <a:t>Search the Windows Registry or the system log files</a:t>
            </a:r>
          </a:p>
          <a:p>
            <a:pPr eaLnBrk="1" hangingPunct="1"/>
            <a:endParaRPr lang="en-US" altLang="en-US"/>
          </a:p>
        </p:txBody>
      </p:sp>
      <p:sp>
        <p:nvSpPr>
          <p:cNvPr id="19459" name="Title 1">
            <a:extLst>
              <a:ext uri="{FF2B5EF4-FFF2-40B4-BE49-F238E27FC236}">
                <a16:creationId xmlns="" xmlns:a16="http://schemas.microsoft.com/office/drawing/2014/main" id="{A7DBB696-BBD3-C747-9B92-E449F4F1FB88}"/>
              </a:ext>
            </a:extLst>
          </p:cNvPr>
          <p:cNvSpPr>
            <a:spLocks noGrp="1"/>
          </p:cNvSpPr>
          <p:nvPr>
            <p:ph type="title"/>
          </p:nvPr>
        </p:nvSpPr>
        <p:spPr>
          <a:xfrm>
            <a:off x="762000" y="83934"/>
            <a:ext cx="8026400" cy="941796"/>
          </a:xfrm>
        </p:spPr>
        <p:txBody>
          <a:bodyPr/>
          <a:lstStyle/>
          <a:p>
            <a:pPr eaLnBrk="1" hangingPunct="1"/>
            <a:r>
              <a:rPr lang="en-US" altLang="en-US" dirty="0"/>
              <a:t>Conducting an Investigation with Type 2 Hypervisors (3 of 9)</a:t>
            </a:r>
          </a:p>
        </p:txBody>
      </p:sp>
      <p:sp>
        <p:nvSpPr>
          <p:cNvPr id="4" name="Footer Placeholder 3">
            <a:extLst>
              <a:ext uri="{FF2B5EF4-FFF2-40B4-BE49-F238E27FC236}">
                <a16:creationId xmlns="" xmlns:a16="http://schemas.microsoft.com/office/drawing/2014/main" id="{EC33C79A-B405-6E4B-B87F-077A7B06BE42}"/>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screenshot shows Ubuntu text- v m ware workstation 12 player, non-commercial use only window. The window displays Ubuntu- nested, running- oracle v m virtual box window.">
            <a:extLst>
              <a:ext uri="{FF2B5EF4-FFF2-40B4-BE49-F238E27FC236}">
                <a16:creationId xmlns="" xmlns:a16="http://schemas.microsoft.com/office/drawing/2014/main" id="{1D8601F8-0A45-9C42-9489-A7B1160DE14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52600" y="1614246"/>
            <a:ext cx="5640388" cy="4100754"/>
          </a:xfrm>
        </p:spPr>
      </p:pic>
      <p:sp>
        <p:nvSpPr>
          <p:cNvPr id="20483" name="Title 1" descr="The screenshot shows Ubuntu text- v m ware workstation 12 player, non-commercial use only window. The window displays Ubuntu- nested, running- oracle v m virtual box window.">
            <a:extLst>
              <a:ext uri="{FF2B5EF4-FFF2-40B4-BE49-F238E27FC236}">
                <a16:creationId xmlns="" xmlns:a16="http://schemas.microsoft.com/office/drawing/2014/main" id="{1C992CDC-C572-9441-A27D-D8AC97B31261}"/>
              </a:ext>
            </a:extLst>
          </p:cNvPr>
          <p:cNvSpPr>
            <a:spLocks noGrp="1"/>
          </p:cNvSpPr>
          <p:nvPr>
            <p:ph type="title"/>
          </p:nvPr>
        </p:nvSpPr>
        <p:spPr>
          <a:xfrm>
            <a:off x="762000" y="83934"/>
            <a:ext cx="8026400" cy="941796"/>
          </a:xfrm>
        </p:spPr>
        <p:txBody>
          <a:bodyPr/>
          <a:lstStyle/>
          <a:p>
            <a:pPr eaLnBrk="1" hangingPunct="1"/>
            <a:r>
              <a:rPr lang="en-US" altLang="en-US" dirty="0"/>
              <a:t>Conducting an Investigation with Type 2 Hypervisors (4 of 9)</a:t>
            </a:r>
          </a:p>
        </p:txBody>
      </p:sp>
      <p:sp>
        <p:nvSpPr>
          <p:cNvPr id="4" name="Footer Placeholder 3" descr="The screenshot shows Ubuntu text- v m ware workstation 12 player, non-commercial use only window. The window displays Ubuntu- nested, running- oracle v m virtual box window.">
            <a:extLst>
              <a:ext uri="{FF2B5EF4-FFF2-40B4-BE49-F238E27FC236}">
                <a16:creationId xmlns="" xmlns:a16="http://schemas.microsoft.com/office/drawing/2014/main" id="{9640A8BA-B838-3E4B-B02B-AFE6410A9F80}"/>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a:extLst>
              <a:ext uri="{FF2B5EF4-FFF2-40B4-BE49-F238E27FC236}">
                <a16:creationId xmlns="" xmlns:a16="http://schemas.microsoft.com/office/drawing/2014/main" id="{5880FD3F-FE57-5C40-B7FC-246B92A11D19}"/>
              </a:ext>
            </a:extLst>
          </p:cNvPr>
          <p:cNvSpPr>
            <a:spLocks noGrp="1"/>
          </p:cNvSpPr>
          <p:nvPr>
            <p:ph idx="1"/>
          </p:nvPr>
        </p:nvSpPr>
        <p:spPr/>
        <p:txBody>
          <a:bodyPr/>
          <a:lstStyle/>
          <a:p>
            <a:pPr eaLnBrk="1" hangingPunct="1"/>
            <a:r>
              <a:rPr lang="en-US" altLang="en-US"/>
              <a:t>Follow a consistent procedure:</a:t>
            </a:r>
          </a:p>
          <a:p>
            <a:pPr lvl="1" eaLnBrk="1" hangingPunct="1"/>
            <a:r>
              <a:rPr lang="en-US" altLang="en-US"/>
              <a:t>1. Image the host machine</a:t>
            </a:r>
          </a:p>
          <a:p>
            <a:pPr lvl="1" eaLnBrk="1" hangingPunct="1"/>
            <a:r>
              <a:rPr lang="en-US" altLang="en-US"/>
              <a:t>2. Locate the virtualization software and VMs, using information learned about file extensions and network adapters</a:t>
            </a:r>
          </a:p>
          <a:p>
            <a:pPr lvl="1" eaLnBrk="1" hangingPunct="1"/>
            <a:r>
              <a:rPr lang="en-US" altLang="en-US"/>
              <a:t>3. Export from the host machine all files associated with VMs</a:t>
            </a:r>
          </a:p>
          <a:p>
            <a:pPr lvl="1" eaLnBrk="1" hangingPunct="1"/>
            <a:r>
              <a:rPr lang="en-US" altLang="en-US"/>
              <a:t>4. Record the hash values of associated files</a:t>
            </a:r>
          </a:p>
          <a:p>
            <a:pPr lvl="1" eaLnBrk="1" hangingPunct="1"/>
            <a:r>
              <a:rPr lang="en-US" altLang="en-US"/>
              <a:t>5. Open a VM as an image file in forensics software and create a forensic image or mount the VM as a drive</a:t>
            </a:r>
          </a:p>
        </p:txBody>
      </p:sp>
      <p:sp>
        <p:nvSpPr>
          <p:cNvPr id="21507" name="Title 1">
            <a:extLst>
              <a:ext uri="{FF2B5EF4-FFF2-40B4-BE49-F238E27FC236}">
                <a16:creationId xmlns="" xmlns:a16="http://schemas.microsoft.com/office/drawing/2014/main" id="{C5D8B0AE-7095-4441-A032-328084771603}"/>
              </a:ext>
            </a:extLst>
          </p:cNvPr>
          <p:cNvSpPr>
            <a:spLocks noGrp="1"/>
          </p:cNvSpPr>
          <p:nvPr>
            <p:ph type="title"/>
          </p:nvPr>
        </p:nvSpPr>
        <p:spPr>
          <a:xfrm>
            <a:off x="762000" y="83934"/>
            <a:ext cx="8026400" cy="941796"/>
          </a:xfrm>
        </p:spPr>
        <p:txBody>
          <a:bodyPr/>
          <a:lstStyle/>
          <a:p>
            <a:pPr eaLnBrk="1" hangingPunct="1"/>
            <a:r>
              <a:rPr lang="en-US" altLang="en-US" dirty="0"/>
              <a:t>Conducting an Investigation with Type 2 Hypervisors (5 of 9)</a:t>
            </a:r>
          </a:p>
        </p:txBody>
      </p:sp>
      <p:sp>
        <p:nvSpPr>
          <p:cNvPr id="4" name="Footer Placeholder 3">
            <a:extLst>
              <a:ext uri="{FF2B5EF4-FFF2-40B4-BE49-F238E27FC236}">
                <a16:creationId xmlns="" xmlns:a16="http://schemas.microsoft.com/office/drawing/2014/main" id="{20FE9A70-3A12-CA48-98AD-F89FEC7BD985}"/>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a:extLst>
              <a:ext uri="{FF2B5EF4-FFF2-40B4-BE49-F238E27FC236}">
                <a16:creationId xmlns="" xmlns:a16="http://schemas.microsoft.com/office/drawing/2014/main" id="{F061F8C9-0533-EB45-AB93-45ABB0064D1A}"/>
              </a:ext>
            </a:extLst>
          </p:cNvPr>
          <p:cNvSpPr>
            <a:spLocks noGrp="1"/>
          </p:cNvSpPr>
          <p:nvPr>
            <p:ph idx="1"/>
          </p:nvPr>
        </p:nvSpPr>
        <p:spPr/>
        <p:txBody>
          <a:bodyPr/>
          <a:lstStyle/>
          <a:p>
            <a:pPr eaLnBrk="1" hangingPunct="1"/>
            <a:r>
              <a:rPr lang="en-US" altLang="en-US"/>
              <a:t>Live acquisitions of VMs are often necessary</a:t>
            </a:r>
          </a:p>
          <a:p>
            <a:pPr lvl="1" eaLnBrk="1" hangingPunct="1"/>
            <a:r>
              <a:rPr lang="en-US" altLang="en-US"/>
              <a:t>They include all snapshots, which records the state of a VM at a particular moment (records only changes in state, not a complete backup)</a:t>
            </a:r>
          </a:p>
          <a:p>
            <a:pPr eaLnBrk="1" hangingPunct="1"/>
            <a:r>
              <a:rPr lang="en-US" altLang="en-US"/>
              <a:t>When acquiring an image of a VM file, snapshots might not be included</a:t>
            </a:r>
          </a:p>
          <a:p>
            <a:pPr lvl="1" eaLnBrk="1" hangingPunct="1"/>
            <a:r>
              <a:rPr lang="en-US" altLang="en-US"/>
              <a:t>In this case, you have only the original VM</a:t>
            </a:r>
          </a:p>
          <a:p>
            <a:pPr eaLnBrk="1" hangingPunct="1"/>
            <a:r>
              <a:rPr lang="en-US" altLang="en-US"/>
              <a:t>Doing live acquisitions of VMs is important to make sure snapshots are incorporated</a:t>
            </a:r>
          </a:p>
        </p:txBody>
      </p:sp>
      <p:sp>
        <p:nvSpPr>
          <p:cNvPr id="22531" name="Title 1">
            <a:extLst>
              <a:ext uri="{FF2B5EF4-FFF2-40B4-BE49-F238E27FC236}">
                <a16:creationId xmlns="" xmlns:a16="http://schemas.microsoft.com/office/drawing/2014/main" id="{CB42D8A1-1DA8-C94A-94B4-33FA6FC3C664}"/>
              </a:ext>
            </a:extLst>
          </p:cNvPr>
          <p:cNvSpPr>
            <a:spLocks noGrp="1"/>
          </p:cNvSpPr>
          <p:nvPr>
            <p:ph type="title"/>
          </p:nvPr>
        </p:nvSpPr>
        <p:spPr>
          <a:xfrm>
            <a:off x="762000" y="83934"/>
            <a:ext cx="8026400" cy="941796"/>
          </a:xfrm>
        </p:spPr>
        <p:txBody>
          <a:bodyPr/>
          <a:lstStyle/>
          <a:p>
            <a:pPr eaLnBrk="1" hangingPunct="1"/>
            <a:r>
              <a:rPr lang="en-US" altLang="en-US" dirty="0"/>
              <a:t>Conducting an Investigation with Type 2 Hypervisors (6 of 9)</a:t>
            </a:r>
          </a:p>
        </p:txBody>
      </p:sp>
      <p:sp>
        <p:nvSpPr>
          <p:cNvPr id="4" name="Footer Placeholder 3">
            <a:extLst>
              <a:ext uri="{FF2B5EF4-FFF2-40B4-BE49-F238E27FC236}">
                <a16:creationId xmlns="" xmlns:a16="http://schemas.microsoft.com/office/drawing/2014/main" id="{AAD56066-4DED-B149-8E8C-9B47CDF7ABEF}"/>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a:extLst>
              <a:ext uri="{FF2B5EF4-FFF2-40B4-BE49-F238E27FC236}">
                <a16:creationId xmlns="" xmlns:a16="http://schemas.microsoft.com/office/drawing/2014/main" id="{B904A642-0792-6746-A45F-D3707634643B}"/>
              </a:ext>
            </a:extLst>
          </p:cNvPr>
          <p:cNvSpPr>
            <a:spLocks noGrp="1"/>
          </p:cNvSpPr>
          <p:nvPr>
            <p:ph idx="1"/>
          </p:nvPr>
        </p:nvSpPr>
        <p:spPr>
          <a:xfrm>
            <a:off x="365125" y="1538288"/>
            <a:ext cx="8415338" cy="1031051"/>
          </a:xfrm>
        </p:spPr>
        <p:txBody>
          <a:bodyPr/>
          <a:lstStyle/>
          <a:p>
            <a:pPr eaLnBrk="1" hangingPunct="1"/>
            <a:r>
              <a:rPr lang="en-US" altLang="en-US" dirty="0"/>
              <a:t>Follow the steps in the activity on page 426 to see how to examine your own system for evidence of a VM</a:t>
            </a:r>
          </a:p>
          <a:p>
            <a:pPr eaLnBrk="1" hangingPunct="1"/>
            <a:r>
              <a:rPr lang="en-US" altLang="en-US" dirty="0"/>
              <a:t>Follow the steps starting on page 427 to acquire an image of a VM</a:t>
            </a:r>
          </a:p>
        </p:txBody>
      </p:sp>
      <p:sp>
        <p:nvSpPr>
          <p:cNvPr id="23555" name="Title 1">
            <a:extLst>
              <a:ext uri="{FF2B5EF4-FFF2-40B4-BE49-F238E27FC236}">
                <a16:creationId xmlns="" xmlns:a16="http://schemas.microsoft.com/office/drawing/2014/main" id="{7CD780D7-03BF-994B-BF6B-A12A9CE54ACF}"/>
              </a:ext>
            </a:extLst>
          </p:cNvPr>
          <p:cNvSpPr>
            <a:spLocks noGrp="1"/>
          </p:cNvSpPr>
          <p:nvPr>
            <p:ph type="title"/>
          </p:nvPr>
        </p:nvSpPr>
        <p:spPr>
          <a:xfrm>
            <a:off x="762000" y="83934"/>
            <a:ext cx="8026400" cy="941796"/>
          </a:xfrm>
        </p:spPr>
        <p:txBody>
          <a:bodyPr/>
          <a:lstStyle/>
          <a:p>
            <a:pPr eaLnBrk="1" hangingPunct="1"/>
            <a:r>
              <a:rPr lang="en-US" altLang="en-US" dirty="0"/>
              <a:t>Conducting an Investigation with Type 2 Hypervisors (7 of 9)</a:t>
            </a:r>
          </a:p>
        </p:txBody>
      </p:sp>
      <p:sp>
        <p:nvSpPr>
          <p:cNvPr id="4" name="Footer Placeholder 3">
            <a:extLst>
              <a:ext uri="{FF2B5EF4-FFF2-40B4-BE49-F238E27FC236}">
                <a16:creationId xmlns="" xmlns:a16="http://schemas.microsoft.com/office/drawing/2014/main" id="{DC090FB1-C101-FC4A-BECB-4AFC901FF585}"/>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a:extLst>
              <a:ext uri="{FF2B5EF4-FFF2-40B4-BE49-F238E27FC236}">
                <a16:creationId xmlns="" xmlns:a16="http://schemas.microsoft.com/office/drawing/2014/main" id="{0C55132A-0EF9-7948-9D37-53C9588B9FC9}"/>
              </a:ext>
            </a:extLst>
          </p:cNvPr>
          <p:cNvSpPr>
            <a:spLocks noGrp="1"/>
          </p:cNvSpPr>
          <p:nvPr>
            <p:ph idx="1"/>
          </p:nvPr>
        </p:nvSpPr>
        <p:spPr>
          <a:xfrm>
            <a:off x="365125" y="1538288"/>
            <a:ext cx="8415338" cy="1928220"/>
          </a:xfrm>
        </p:spPr>
        <p:txBody>
          <a:bodyPr/>
          <a:lstStyle/>
          <a:p>
            <a:pPr eaLnBrk="1" hangingPunct="1"/>
            <a:r>
              <a:rPr lang="en-US" altLang="en-US" dirty="0"/>
              <a:t>Other VM Examination Methods</a:t>
            </a:r>
          </a:p>
          <a:p>
            <a:pPr lvl="1" eaLnBrk="1" hangingPunct="1"/>
            <a:r>
              <a:rPr lang="en-US" altLang="en-US" dirty="0"/>
              <a:t>FTK Imager, Magnet AXIOM and </a:t>
            </a:r>
            <a:r>
              <a:rPr lang="en-US" altLang="en-US" dirty="0" err="1"/>
              <a:t>OSForensics</a:t>
            </a:r>
            <a:r>
              <a:rPr lang="en-US" altLang="en-US" dirty="0"/>
              <a:t> can mount VMs as an external drive</a:t>
            </a:r>
          </a:p>
          <a:p>
            <a:pPr lvl="2" eaLnBrk="1" hangingPunct="1"/>
            <a:r>
              <a:rPr lang="en-US" altLang="en-US" dirty="0"/>
              <a:t>By mounting a VM as a drive, you can make it behave more like a physical computer</a:t>
            </a:r>
          </a:p>
          <a:p>
            <a:pPr lvl="2" eaLnBrk="1" hangingPunct="1"/>
            <a:r>
              <a:rPr lang="en-US" altLang="en-US" dirty="0"/>
              <a:t>Allows you to use the same standard examination procedures for a static hard drive</a:t>
            </a:r>
          </a:p>
          <a:p>
            <a:pPr lvl="1" eaLnBrk="1" hangingPunct="1"/>
            <a:r>
              <a:rPr lang="en-US" altLang="en-US" dirty="0"/>
              <a:t>Make a copy of a VM’s forensic image and open the copy while it’s running</a:t>
            </a:r>
          </a:p>
          <a:p>
            <a:pPr lvl="2" eaLnBrk="1" hangingPunct="1"/>
            <a:r>
              <a:rPr lang="en-US" altLang="en-US" dirty="0"/>
              <a:t>Start it as a live VM so that forensics software can be used to search for clues</a:t>
            </a:r>
          </a:p>
        </p:txBody>
      </p:sp>
      <p:sp>
        <p:nvSpPr>
          <p:cNvPr id="24579" name="Title 1">
            <a:extLst>
              <a:ext uri="{FF2B5EF4-FFF2-40B4-BE49-F238E27FC236}">
                <a16:creationId xmlns="" xmlns:a16="http://schemas.microsoft.com/office/drawing/2014/main" id="{36319220-458E-904D-A9C0-19A0259740E0}"/>
              </a:ext>
            </a:extLst>
          </p:cNvPr>
          <p:cNvSpPr>
            <a:spLocks noGrp="1"/>
          </p:cNvSpPr>
          <p:nvPr>
            <p:ph type="title"/>
          </p:nvPr>
        </p:nvSpPr>
        <p:spPr>
          <a:xfrm>
            <a:off x="762000" y="83934"/>
            <a:ext cx="8026400" cy="941796"/>
          </a:xfrm>
        </p:spPr>
        <p:txBody>
          <a:bodyPr/>
          <a:lstStyle/>
          <a:p>
            <a:pPr eaLnBrk="1" hangingPunct="1"/>
            <a:r>
              <a:rPr lang="en-US" altLang="en-US" dirty="0"/>
              <a:t>Conducting an Investigation with Type 2 Hypervisors (8 of 9)</a:t>
            </a:r>
          </a:p>
        </p:txBody>
      </p:sp>
      <p:sp>
        <p:nvSpPr>
          <p:cNvPr id="4" name="Footer Placeholder 3">
            <a:extLst>
              <a:ext uri="{FF2B5EF4-FFF2-40B4-BE49-F238E27FC236}">
                <a16:creationId xmlns="" xmlns:a16="http://schemas.microsoft.com/office/drawing/2014/main" id="{B9802A7F-F7A0-A84B-B214-4E5B6AD71708}"/>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a:extLst>
              <a:ext uri="{FF2B5EF4-FFF2-40B4-BE49-F238E27FC236}">
                <a16:creationId xmlns="" xmlns:a16="http://schemas.microsoft.com/office/drawing/2014/main" id="{3E0C4A95-05F9-644D-80D2-EB6EB90784F7}"/>
              </a:ext>
            </a:extLst>
          </p:cNvPr>
          <p:cNvSpPr>
            <a:spLocks noGrp="1"/>
          </p:cNvSpPr>
          <p:nvPr>
            <p:ph idx="1"/>
          </p:nvPr>
        </p:nvSpPr>
        <p:spPr>
          <a:xfrm>
            <a:off x="365125" y="1538288"/>
            <a:ext cx="8415338" cy="1078757"/>
          </a:xfrm>
        </p:spPr>
        <p:txBody>
          <a:bodyPr/>
          <a:lstStyle/>
          <a:p>
            <a:pPr eaLnBrk="1" hangingPunct="1"/>
            <a:r>
              <a:rPr lang="en-US" altLang="en-US" dirty="0"/>
              <a:t>Using VMs as Forensic Tools</a:t>
            </a:r>
          </a:p>
          <a:p>
            <a:pPr lvl="1" eaLnBrk="1" hangingPunct="1"/>
            <a:r>
              <a:rPr lang="en-US" altLang="en-US" dirty="0"/>
              <a:t>Investigators can use VMs to run forensics tools stored on USB drives</a:t>
            </a:r>
          </a:p>
          <a:p>
            <a:pPr eaLnBrk="1" hangingPunct="1"/>
            <a:r>
              <a:rPr lang="en-US" altLang="en-US" dirty="0"/>
              <a:t>Follow steps starting on page 430 to see how to set up a VM on a USB drive</a:t>
            </a:r>
          </a:p>
        </p:txBody>
      </p:sp>
      <p:sp>
        <p:nvSpPr>
          <p:cNvPr id="25603" name="Title 1">
            <a:extLst>
              <a:ext uri="{FF2B5EF4-FFF2-40B4-BE49-F238E27FC236}">
                <a16:creationId xmlns="" xmlns:a16="http://schemas.microsoft.com/office/drawing/2014/main" id="{586FEF57-7BE6-A24F-BE78-C5FA661A5CA5}"/>
              </a:ext>
            </a:extLst>
          </p:cNvPr>
          <p:cNvSpPr>
            <a:spLocks noGrp="1"/>
          </p:cNvSpPr>
          <p:nvPr>
            <p:ph type="title"/>
          </p:nvPr>
        </p:nvSpPr>
        <p:spPr>
          <a:xfrm>
            <a:off x="762000" y="83934"/>
            <a:ext cx="8026400" cy="941796"/>
          </a:xfrm>
        </p:spPr>
        <p:txBody>
          <a:bodyPr/>
          <a:lstStyle/>
          <a:p>
            <a:pPr eaLnBrk="1" hangingPunct="1"/>
            <a:r>
              <a:rPr lang="en-US" altLang="en-US" dirty="0"/>
              <a:t>Conducting an Investigation with Type 2 Hypervisors (9 of 9)</a:t>
            </a:r>
          </a:p>
        </p:txBody>
      </p:sp>
      <p:sp>
        <p:nvSpPr>
          <p:cNvPr id="4" name="Footer Placeholder 3">
            <a:extLst>
              <a:ext uri="{FF2B5EF4-FFF2-40B4-BE49-F238E27FC236}">
                <a16:creationId xmlns="" xmlns:a16="http://schemas.microsoft.com/office/drawing/2014/main" id="{F4CFBF73-1806-4D4C-BFFD-85A9872B607F}"/>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a:extLst>
              <a:ext uri="{FF2B5EF4-FFF2-40B4-BE49-F238E27FC236}">
                <a16:creationId xmlns="" xmlns:a16="http://schemas.microsoft.com/office/drawing/2014/main" id="{C80394F9-6693-2046-898B-4CB25916E967}"/>
              </a:ext>
            </a:extLst>
          </p:cNvPr>
          <p:cNvSpPr>
            <a:spLocks noGrp="1"/>
          </p:cNvSpPr>
          <p:nvPr>
            <p:ph idx="1"/>
          </p:nvPr>
        </p:nvSpPr>
        <p:spPr/>
        <p:txBody>
          <a:bodyPr/>
          <a:lstStyle/>
          <a:p>
            <a:pPr eaLnBrk="1" hangingPunct="1"/>
            <a:r>
              <a:rPr lang="en-US" altLang="en-US"/>
              <a:t>This section is meant to help you understand the impact Type 1 hypervisors have on forensic investigations</a:t>
            </a:r>
          </a:p>
          <a:p>
            <a:pPr lvl="1" eaLnBrk="1" hangingPunct="1"/>
            <a:r>
              <a:rPr lang="en-US" altLang="en-US"/>
              <a:t>Having a good working relationship with network administrators and lead technicians can be helpful</a:t>
            </a:r>
          </a:p>
          <a:p>
            <a:pPr eaLnBrk="1" hangingPunct="1"/>
            <a:r>
              <a:rPr lang="en-US" altLang="en-US"/>
              <a:t>Type 1 hypervisors are installed directly on hardware</a:t>
            </a:r>
          </a:p>
          <a:p>
            <a:pPr lvl="1" eaLnBrk="1" hangingPunct="1"/>
            <a:r>
              <a:rPr lang="en-US" altLang="en-US"/>
              <a:t>Can be installed on a VM for testing purposes</a:t>
            </a:r>
          </a:p>
          <a:p>
            <a:pPr lvl="1" eaLnBrk="1" hangingPunct="1"/>
            <a:r>
              <a:rPr lang="en-US" altLang="en-US"/>
              <a:t>Capability is limited only by the amount of available RAM, storage, and throughput</a:t>
            </a:r>
          </a:p>
        </p:txBody>
      </p:sp>
      <p:sp>
        <p:nvSpPr>
          <p:cNvPr id="26627" name="Title 1">
            <a:extLst>
              <a:ext uri="{FF2B5EF4-FFF2-40B4-BE49-F238E27FC236}">
                <a16:creationId xmlns="" xmlns:a16="http://schemas.microsoft.com/office/drawing/2014/main" id="{3870BDAC-B125-6F44-A7C0-9867DA6BB2B3}"/>
              </a:ext>
            </a:extLst>
          </p:cNvPr>
          <p:cNvSpPr>
            <a:spLocks noGrp="1"/>
          </p:cNvSpPr>
          <p:nvPr>
            <p:ph type="title"/>
          </p:nvPr>
        </p:nvSpPr>
        <p:spPr>
          <a:xfrm>
            <a:off x="762000" y="319383"/>
            <a:ext cx="8026400" cy="470898"/>
          </a:xfrm>
        </p:spPr>
        <p:txBody>
          <a:bodyPr/>
          <a:lstStyle/>
          <a:p>
            <a:pPr eaLnBrk="1" hangingPunct="1"/>
            <a:r>
              <a:rPr lang="en-US" altLang="en-US" dirty="0"/>
              <a:t>Working with Type 1 Hypervisors (1 of 2)</a:t>
            </a:r>
          </a:p>
        </p:txBody>
      </p:sp>
      <p:sp>
        <p:nvSpPr>
          <p:cNvPr id="4" name="Footer Placeholder 3">
            <a:extLst>
              <a:ext uri="{FF2B5EF4-FFF2-40B4-BE49-F238E27FC236}">
                <a16:creationId xmlns="" xmlns:a16="http://schemas.microsoft.com/office/drawing/2014/main" id="{3E8C03E1-3070-F947-9585-6D0C7E32258D}"/>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a:extLst>
              <a:ext uri="{FF2B5EF4-FFF2-40B4-BE49-F238E27FC236}">
                <a16:creationId xmlns="" xmlns:a16="http://schemas.microsoft.com/office/drawing/2014/main" id="{C42EC868-455F-5445-B29F-8E0C52BC30D3}"/>
              </a:ext>
            </a:extLst>
          </p:cNvPr>
          <p:cNvSpPr>
            <a:spLocks noGrp="1"/>
          </p:cNvSpPr>
          <p:nvPr>
            <p:ph idx="1"/>
          </p:nvPr>
        </p:nvSpPr>
        <p:spPr>
          <a:xfrm>
            <a:off x="365125" y="1538288"/>
            <a:ext cx="8415338" cy="2439129"/>
          </a:xfrm>
        </p:spPr>
        <p:txBody>
          <a:bodyPr/>
          <a:lstStyle/>
          <a:p>
            <a:pPr eaLnBrk="1" hangingPunct="1"/>
            <a:r>
              <a:rPr lang="en-US" altLang="en-US" dirty="0"/>
              <a:t>Common type 1 hypervisors:</a:t>
            </a:r>
          </a:p>
          <a:p>
            <a:pPr lvl="1" eaLnBrk="1" hangingPunct="1"/>
            <a:r>
              <a:rPr lang="en-US" altLang="en-US" dirty="0"/>
              <a:t>VMware vSphere</a:t>
            </a:r>
          </a:p>
          <a:p>
            <a:pPr lvl="1" eaLnBrk="1" hangingPunct="1"/>
            <a:r>
              <a:rPr lang="en-US" altLang="en-US" dirty="0"/>
              <a:t>Microsoft Hyper-V 2016</a:t>
            </a:r>
          </a:p>
          <a:p>
            <a:pPr lvl="1" eaLnBrk="1" hangingPunct="1"/>
            <a:r>
              <a:rPr lang="en-US" altLang="en-US" dirty="0" err="1"/>
              <a:t>XenProject</a:t>
            </a:r>
            <a:r>
              <a:rPr lang="en-US" altLang="en-US" dirty="0"/>
              <a:t> </a:t>
            </a:r>
            <a:r>
              <a:rPr lang="en-US" altLang="en-US" dirty="0" err="1"/>
              <a:t>XenServer</a:t>
            </a:r>
            <a:endParaRPr lang="en-US" altLang="en-US" dirty="0"/>
          </a:p>
          <a:p>
            <a:pPr lvl="1" eaLnBrk="1" hangingPunct="1"/>
            <a:r>
              <a:rPr lang="en-US" altLang="en-US" dirty="0"/>
              <a:t>IBM </a:t>
            </a:r>
            <a:r>
              <a:rPr lang="en-US" altLang="en-US" dirty="0" err="1"/>
              <a:t>PowerVM</a:t>
            </a:r>
            <a:endParaRPr lang="en-US" altLang="en-US" dirty="0"/>
          </a:p>
          <a:p>
            <a:pPr lvl="1" eaLnBrk="1" hangingPunct="1"/>
            <a:r>
              <a:rPr lang="en-US" altLang="en-US" dirty="0"/>
              <a:t>Parallels Desktop for Mac</a:t>
            </a:r>
          </a:p>
          <a:p>
            <a:pPr eaLnBrk="1" hangingPunct="1"/>
            <a:r>
              <a:rPr lang="en-US" altLang="en-US" dirty="0"/>
              <a:t>Follow steps starting on page 433 to install </a:t>
            </a:r>
            <a:r>
              <a:rPr lang="en-US" altLang="en-US" dirty="0" err="1"/>
              <a:t>XenServer</a:t>
            </a:r>
            <a:r>
              <a:rPr lang="en-US" altLang="en-US" dirty="0"/>
              <a:t> as a VM in </a:t>
            </a:r>
            <a:r>
              <a:rPr lang="en-US" altLang="en-US" dirty="0" err="1"/>
              <a:t>VirtualBox</a:t>
            </a:r>
            <a:endParaRPr lang="en-US" altLang="en-US" dirty="0"/>
          </a:p>
        </p:txBody>
      </p:sp>
      <p:sp>
        <p:nvSpPr>
          <p:cNvPr id="27651" name="Title 1">
            <a:extLst>
              <a:ext uri="{FF2B5EF4-FFF2-40B4-BE49-F238E27FC236}">
                <a16:creationId xmlns="" xmlns:a16="http://schemas.microsoft.com/office/drawing/2014/main" id="{06C186E9-DC18-7E43-BF7B-FE7A957CFBEA}"/>
              </a:ext>
            </a:extLst>
          </p:cNvPr>
          <p:cNvSpPr>
            <a:spLocks noGrp="1"/>
          </p:cNvSpPr>
          <p:nvPr>
            <p:ph type="title"/>
          </p:nvPr>
        </p:nvSpPr>
        <p:spPr>
          <a:xfrm>
            <a:off x="762000" y="319383"/>
            <a:ext cx="8026400" cy="470898"/>
          </a:xfrm>
        </p:spPr>
        <p:txBody>
          <a:bodyPr/>
          <a:lstStyle/>
          <a:p>
            <a:pPr eaLnBrk="1" hangingPunct="1"/>
            <a:r>
              <a:rPr lang="en-US" altLang="en-US" dirty="0"/>
              <a:t>Working with Type 1 Hypervisors (2 of 2)</a:t>
            </a:r>
          </a:p>
        </p:txBody>
      </p:sp>
      <p:sp>
        <p:nvSpPr>
          <p:cNvPr id="4" name="Footer Placeholder 3">
            <a:extLst>
              <a:ext uri="{FF2B5EF4-FFF2-40B4-BE49-F238E27FC236}">
                <a16:creationId xmlns="" xmlns:a16="http://schemas.microsoft.com/office/drawing/2014/main" id="{75D01203-4442-5945-B37B-BCF56CC3EB99}"/>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 xmlns:a16="http://schemas.microsoft.com/office/drawing/2014/main" id="{FC6C29B1-6C54-5D4C-8951-E8CECE35C990}"/>
              </a:ext>
            </a:extLst>
          </p:cNvPr>
          <p:cNvSpPr>
            <a:spLocks noGrp="1" noChangeArrowheads="1"/>
          </p:cNvSpPr>
          <p:nvPr>
            <p:ph idx="1"/>
          </p:nvPr>
        </p:nvSpPr>
        <p:spPr/>
        <p:txBody>
          <a:bodyPr/>
          <a:lstStyle/>
          <a:p>
            <a:pPr eaLnBrk="1" hangingPunct="1"/>
            <a:r>
              <a:rPr lang="en-US" altLang="en-US"/>
              <a:t>Explain standard procedures for conducting forensic analysis of virtual machines</a:t>
            </a:r>
          </a:p>
          <a:p>
            <a:pPr eaLnBrk="1" hangingPunct="1"/>
            <a:r>
              <a:rPr lang="en-US" altLang="en-US"/>
              <a:t>Describe the process of a live acquisition</a:t>
            </a:r>
          </a:p>
          <a:p>
            <a:pPr eaLnBrk="1" hangingPunct="1"/>
            <a:r>
              <a:rPr lang="en-US" altLang="en-US"/>
              <a:t>Explain network intrusions and unauthorized access</a:t>
            </a:r>
          </a:p>
          <a:p>
            <a:pPr eaLnBrk="1" hangingPunct="1"/>
            <a:r>
              <a:rPr lang="en-US" altLang="en-US"/>
              <a:t>Describe standard procedures in network forensics and network-monitoring tools</a:t>
            </a:r>
          </a:p>
          <a:p>
            <a:pPr eaLnBrk="1" hangingPunct="1"/>
            <a:endParaRPr lang="en-US" altLang="en-US"/>
          </a:p>
        </p:txBody>
      </p:sp>
      <p:sp>
        <p:nvSpPr>
          <p:cNvPr id="8195" name="Rectangle 2">
            <a:extLst>
              <a:ext uri="{FF2B5EF4-FFF2-40B4-BE49-F238E27FC236}">
                <a16:creationId xmlns="" xmlns:a16="http://schemas.microsoft.com/office/drawing/2014/main" id="{F78A00FD-2695-8F4B-9412-177CEF71F584}"/>
              </a:ext>
            </a:extLst>
          </p:cNvPr>
          <p:cNvSpPr>
            <a:spLocks noGrp="1" noChangeArrowheads="1"/>
          </p:cNvSpPr>
          <p:nvPr>
            <p:ph type="title"/>
          </p:nvPr>
        </p:nvSpPr>
        <p:spPr>
          <a:xfrm>
            <a:off x="762000" y="406400"/>
            <a:ext cx="8026400" cy="296863"/>
          </a:xfrm>
        </p:spPr>
        <p:txBody>
          <a:bodyPr/>
          <a:lstStyle/>
          <a:p>
            <a:pPr eaLnBrk="1" hangingPunct="1"/>
            <a:r>
              <a:rPr lang="en-US" altLang="en-US"/>
              <a:t>Objectives</a:t>
            </a:r>
          </a:p>
        </p:txBody>
      </p:sp>
      <p:sp>
        <p:nvSpPr>
          <p:cNvPr id="4" name="Footer Placeholder 3">
            <a:extLst>
              <a:ext uri="{FF2B5EF4-FFF2-40B4-BE49-F238E27FC236}">
                <a16:creationId xmlns="" xmlns:a16="http://schemas.microsoft.com/office/drawing/2014/main" id="{1C79251A-9113-C542-9C5E-BDC340093B00}"/>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 xmlns:a16="http://schemas.microsoft.com/office/drawing/2014/main" id="{BC609386-7B3D-3F4A-B4D8-F0AD79F609DD}"/>
              </a:ext>
            </a:extLst>
          </p:cNvPr>
          <p:cNvSpPr>
            <a:spLocks noGrp="1" noChangeArrowheads="1"/>
          </p:cNvSpPr>
          <p:nvPr>
            <p:ph idx="1"/>
          </p:nvPr>
        </p:nvSpPr>
        <p:spPr/>
        <p:txBody>
          <a:bodyPr/>
          <a:lstStyle/>
          <a:p>
            <a:pPr eaLnBrk="1" hangingPunct="1"/>
            <a:r>
              <a:rPr lang="en-US" altLang="en-US"/>
              <a:t>Live acquisitions are especially useful when you’re dealing with active network intrusions or attacks</a:t>
            </a:r>
          </a:p>
          <a:p>
            <a:pPr eaLnBrk="1" hangingPunct="1"/>
            <a:r>
              <a:rPr lang="en-US" altLang="en-US"/>
              <a:t>Live acquisitions done before taking a system offline are also becoming a necessity</a:t>
            </a:r>
          </a:p>
          <a:p>
            <a:pPr lvl="1" eaLnBrk="1" hangingPunct="1"/>
            <a:r>
              <a:rPr lang="en-US" altLang="en-US"/>
              <a:t>Attacks might leave footprints only in running processes or RAM</a:t>
            </a:r>
          </a:p>
          <a:p>
            <a:pPr eaLnBrk="1" hangingPunct="1"/>
            <a:r>
              <a:rPr lang="en-US" altLang="en-US"/>
              <a:t>Live acquisitions don’t follow typical forensics procedures</a:t>
            </a:r>
          </a:p>
          <a:p>
            <a:pPr eaLnBrk="1" hangingPunct="1"/>
            <a:r>
              <a:rPr lang="en-US" altLang="en-US" b="1"/>
              <a:t>Order of volatility (OOV)</a:t>
            </a:r>
          </a:p>
          <a:p>
            <a:pPr lvl="1" eaLnBrk="1" hangingPunct="1"/>
            <a:r>
              <a:rPr lang="en-US" altLang="en-US"/>
              <a:t>How long a piece of information lasts on a system</a:t>
            </a:r>
          </a:p>
        </p:txBody>
      </p:sp>
      <p:sp>
        <p:nvSpPr>
          <p:cNvPr id="28675" name="Rectangle 2">
            <a:extLst>
              <a:ext uri="{FF2B5EF4-FFF2-40B4-BE49-F238E27FC236}">
                <a16:creationId xmlns="" xmlns:a16="http://schemas.microsoft.com/office/drawing/2014/main" id="{9A6126BC-9E83-9047-80C3-742E38FF2B44}"/>
              </a:ext>
            </a:extLst>
          </p:cNvPr>
          <p:cNvSpPr>
            <a:spLocks noGrp="1" noChangeArrowheads="1"/>
          </p:cNvSpPr>
          <p:nvPr>
            <p:ph type="title"/>
          </p:nvPr>
        </p:nvSpPr>
        <p:spPr>
          <a:xfrm>
            <a:off x="762000" y="319383"/>
            <a:ext cx="8026400" cy="470898"/>
          </a:xfrm>
        </p:spPr>
        <p:txBody>
          <a:bodyPr/>
          <a:lstStyle/>
          <a:p>
            <a:pPr eaLnBrk="1" hangingPunct="1"/>
            <a:r>
              <a:rPr lang="en-US" altLang="en-US" dirty="0"/>
              <a:t>Performing Live Acquisitions (1 of 2)</a:t>
            </a:r>
          </a:p>
        </p:txBody>
      </p:sp>
      <p:sp>
        <p:nvSpPr>
          <p:cNvPr id="4" name="Footer Placeholder 3">
            <a:extLst>
              <a:ext uri="{FF2B5EF4-FFF2-40B4-BE49-F238E27FC236}">
                <a16:creationId xmlns="" xmlns:a16="http://schemas.microsoft.com/office/drawing/2014/main" id="{E1B7E599-17C1-EE49-A947-299A755AC715}"/>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 xmlns:a16="http://schemas.microsoft.com/office/drawing/2014/main" id="{2687F81F-9CAC-B54D-86AF-EA084B711C12}"/>
              </a:ext>
            </a:extLst>
          </p:cNvPr>
          <p:cNvSpPr>
            <a:spLocks noGrp="1" noChangeArrowheads="1"/>
          </p:cNvSpPr>
          <p:nvPr>
            <p:ph idx="1"/>
          </p:nvPr>
        </p:nvSpPr>
        <p:spPr>
          <a:xfrm>
            <a:off x="365125" y="1538288"/>
            <a:ext cx="8415338" cy="2596095"/>
          </a:xfrm>
        </p:spPr>
        <p:txBody>
          <a:bodyPr/>
          <a:lstStyle/>
          <a:p>
            <a:pPr eaLnBrk="1" hangingPunct="1"/>
            <a:r>
              <a:rPr lang="en-US" altLang="en-US" dirty="0"/>
              <a:t>Steps</a:t>
            </a:r>
          </a:p>
          <a:p>
            <a:pPr lvl="1" eaLnBrk="1" hangingPunct="1"/>
            <a:r>
              <a:rPr lang="en-US" altLang="en-US" dirty="0"/>
              <a:t>Create or download a bootable forensic CD or USB drive</a:t>
            </a:r>
          </a:p>
          <a:p>
            <a:pPr lvl="1" eaLnBrk="1" hangingPunct="1"/>
            <a:r>
              <a:rPr lang="en-US" altLang="en-US" dirty="0"/>
              <a:t>Make sure you keep a log of all your actions</a:t>
            </a:r>
          </a:p>
          <a:p>
            <a:pPr lvl="1" eaLnBrk="1" hangingPunct="1"/>
            <a:r>
              <a:rPr lang="en-US" altLang="en-US" dirty="0"/>
              <a:t>A network drive is ideal as a place to send the information you collect</a:t>
            </a:r>
          </a:p>
          <a:p>
            <a:pPr lvl="1" eaLnBrk="1" hangingPunct="1"/>
            <a:r>
              <a:rPr lang="en-US" altLang="en-US" dirty="0"/>
              <a:t>Copy the physical memory (RAM)</a:t>
            </a:r>
          </a:p>
          <a:p>
            <a:pPr lvl="1" eaLnBrk="1" hangingPunct="1"/>
            <a:r>
              <a:rPr lang="en-US" altLang="en-US" dirty="0"/>
              <a:t>The next step varies, depending on the incident you’re investigating</a:t>
            </a:r>
          </a:p>
          <a:p>
            <a:pPr lvl="1" eaLnBrk="1" hangingPunct="1"/>
            <a:r>
              <a:rPr lang="en-US" altLang="en-US" dirty="0"/>
              <a:t>Be sure to get a forensic digital hash value of all files you recover during the live acquisition</a:t>
            </a:r>
          </a:p>
        </p:txBody>
      </p:sp>
      <p:sp>
        <p:nvSpPr>
          <p:cNvPr id="29699" name="Rectangle 2">
            <a:extLst>
              <a:ext uri="{FF2B5EF4-FFF2-40B4-BE49-F238E27FC236}">
                <a16:creationId xmlns="" xmlns:a16="http://schemas.microsoft.com/office/drawing/2014/main" id="{B9DCB25A-3C1C-2144-A66C-0D18CE6EF66A}"/>
              </a:ext>
            </a:extLst>
          </p:cNvPr>
          <p:cNvSpPr>
            <a:spLocks noGrp="1" noChangeArrowheads="1"/>
          </p:cNvSpPr>
          <p:nvPr>
            <p:ph type="title"/>
          </p:nvPr>
        </p:nvSpPr>
        <p:spPr>
          <a:xfrm>
            <a:off x="762000" y="319383"/>
            <a:ext cx="8026400" cy="470898"/>
          </a:xfrm>
        </p:spPr>
        <p:txBody>
          <a:bodyPr/>
          <a:lstStyle/>
          <a:p>
            <a:pPr eaLnBrk="1" hangingPunct="1"/>
            <a:r>
              <a:rPr lang="en-US" altLang="en-US" dirty="0"/>
              <a:t>Performing Live Acquisitions (2 of 2)</a:t>
            </a:r>
          </a:p>
        </p:txBody>
      </p:sp>
      <p:sp>
        <p:nvSpPr>
          <p:cNvPr id="4" name="Footer Placeholder 3">
            <a:extLst>
              <a:ext uri="{FF2B5EF4-FFF2-40B4-BE49-F238E27FC236}">
                <a16:creationId xmlns="" xmlns:a16="http://schemas.microsoft.com/office/drawing/2014/main" id="{F38E6ECF-6D4B-A142-92FA-C4C28A38793F}"/>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 xmlns:a16="http://schemas.microsoft.com/office/drawing/2014/main" id="{82DAA155-9CB9-0440-9BEF-BE956953B155}"/>
              </a:ext>
            </a:extLst>
          </p:cNvPr>
          <p:cNvSpPr>
            <a:spLocks noGrp="1" noChangeArrowheads="1"/>
          </p:cNvSpPr>
          <p:nvPr>
            <p:ph idx="1"/>
          </p:nvPr>
        </p:nvSpPr>
        <p:spPr/>
        <p:txBody>
          <a:bodyPr/>
          <a:lstStyle/>
          <a:p>
            <a:pPr eaLnBrk="1" hangingPunct="1"/>
            <a:r>
              <a:rPr lang="en-US" altLang="en-US"/>
              <a:t>Several tools are available to capture the RAM.</a:t>
            </a:r>
          </a:p>
          <a:p>
            <a:pPr lvl="1" eaLnBrk="1" hangingPunct="1"/>
            <a:r>
              <a:rPr lang="en-US" altLang="en-US"/>
              <a:t>Mandiant Memoryze</a:t>
            </a:r>
          </a:p>
          <a:p>
            <a:pPr lvl="1" eaLnBrk="1" hangingPunct="1"/>
            <a:r>
              <a:rPr lang="en-US" altLang="en-US"/>
              <a:t>Belkasoft RamCapturer</a:t>
            </a:r>
          </a:p>
          <a:p>
            <a:pPr lvl="1" eaLnBrk="1" hangingPunct="1"/>
            <a:r>
              <a:rPr lang="en-US" altLang="en-US"/>
              <a:t>Kali Linux (updated version of BackTrack)</a:t>
            </a:r>
          </a:p>
          <a:p>
            <a:pPr eaLnBrk="1" hangingPunct="1"/>
            <a:r>
              <a:rPr lang="en-US" altLang="en-US"/>
              <a:t>GUI tools are easy to use</a:t>
            </a:r>
          </a:p>
          <a:p>
            <a:pPr lvl="1" eaLnBrk="1" hangingPunct="1"/>
            <a:r>
              <a:rPr lang="en-US" altLang="en-US"/>
              <a:t>But they often require a lot of system resources</a:t>
            </a:r>
          </a:p>
          <a:p>
            <a:pPr lvl="1" eaLnBrk="1" hangingPunct="1"/>
            <a:r>
              <a:rPr lang="en-US" altLang="en-US"/>
              <a:t>Might get false readings in Windows OSs</a:t>
            </a:r>
          </a:p>
          <a:p>
            <a:pPr eaLnBrk="1" hangingPunct="1"/>
            <a:r>
              <a:rPr lang="en-US" altLang="en-US"/>
              <a:t>Command-line tools give you more control</a:t>
            </a:r>
          </a:p>
          <a:p>
            <a:pPr eaLnBrk="1" hangingPunct="1"/>
            <a:endParaRPr lang="en-US" altLang="en-US"/>
          </a:p>
        </p:txBody>
      </p:sp>
      <p:sp>
        <p:nvSpPr>
          <p:cNvPr id="30723" name="Rectangle 2">
            <a:extLst>
              <a:ext uri="{FF2B5EF4-FFF2-40B4-BE49-F238E27FC236}">
                <a16:creationId xmlns="" xmlns:a16="http://schemas.microsoft.com/office/drawing/2014/main" id="{A8CEC786-DC67-834C-84ED-3013B061425D}"/>
              </a:ext>
            </a:extLst>
          </p:cNvPr>
          <p:cNvSpPr>
            <a:spLocks noGrp="1" noChangeArrowheads="1"/>
          </p:cNvSpPr>
          <p:nvPr>
            <p:ph type="title"/>
          </p:nvPr>
        </p:nvSpPr>
        <p:spPr>
          <a:xfrm>
            <a:off x="762000" y="406400"/>
            <a:ext cx="8026400" cy="296863"/>
          </a:xfrm>
        </p:spPr>
        <p:txBody>
          <a:bodyPr/>
          <a:lstStyle/>
          <a:p>
            <a:pPr eaLnBrk="1" hangingPunct="1"/>
            <a:r>
              <a:rPr lang="en-US" altLang="en-US"/>
              <a:t>Performing a Live Acquisition in Windows</a:t>
            </a:r>
          </a:p>
        </p:txBody>
      </p:sp>
      <p:sp>
        <p:nvSpPr>
          <p:cNvPr id="4" name="Footer Placeholder 3">
            <a:extLst>
              <a:ext uri="{FF2B5EF4-FFF2-40B4-BE49-F238E27FC236}">
                <a16:creationId xmlns="" xmlns:a16="http://schemas.microsoft.com/office/drawing/2014/main" id="{294D3DC6-7F35-6D43-8218-A489834C1777}"/>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 xmlns:a16="http://schemas.microsoft.com/office/drawing/2014/main" id="{C7AB7455-E0A1-2646-8AA5-967DA053B0F6}"/>
              </a:ext>
            </a:extLst>
          </p:cNvPr>
          <p:cNvSpPr>
            <a:spLocks noGrp="1" noChangeArrowheads="1"/>
          </p:cNvSpPr>
          <p:nvPr>
            <p:ph idx="1"/>
          </p:nvPr>
        </p:nvSpPr>
        <p:spPr>
          <a:xfrm>
            <a:off x="365125" y="1538288"/>
            <a:ext cx="8415338" cy="2893100"/>
          </a:xfrm>
        </p:spPr>
        <p:txBody>
          <a:bodyPr/>
          <a:lstStyle/>
          <a:p>
            <a:pPr eaLnBrk="1" hangingPunct="1"/>
            <a:r>
              <a:rPr lang="en-US" altLang="en-US" b="1" dirty="0"/>
              <a:t>Network forensics</a:t>
            </a:r>
          </a:p>
          <a:p>
            <a:pPr lvl="1" eaLnBrk="1" hangingPunct="1"/>
            <a:r>
              <a:rPr lang="en-US" altLang="en-US" dirty="0"/>
              <a:t>Process of collecting and analyzing raw network data and tracking network traffic</a:t>
            </a:r>
          </a:p>
          <a:p>
            <a:pPr lvl="2" eaLnBrk="1" hangingPunct="1"/>
            <a:r>
              <a:rPr lang="en-US" altLang="en-US" dirty="0"/>
              <a:t>To ascertain how an attack was carried out or how an event occurred on a network</a:t>
            </a:r>
          </a:p>
          <a:p>
            <a:pPr eaLnBrk="1" hangingPunct="1"/>
            <a:r>
              <a:rPr lang="en-US" altLang="en-US" dirty="0"/>
              <a:t>Intruders leave a trail behind</a:t>
            </a:r>
          </a:p>
          <a:p>
            <a:pPr lvl="1" eaLnBrk="1" hangingPunct="1"/>
            <a:r>
              <a:rPr lang="en-US" altLang="en-US" dirty="0"/>
              <a:t>Knowing your network’s typical traffic patterns is important in spotting variations in network traffic</a:t>
            </a:r>
          </a:p>
          <a:p>
            <a:r>
              <a:rPr lang="en-US" dirty="0"/>
              <a:t>Can also help you determine whether a network is truly under attack</a:t>
            </a:r>
          </a:p>
          <a:p>
            <a:pPr eaLnBrk="1" hangingPunct="1"/>
            <a:endParaRPr lang="en-US" altLang="en-US" dirty="0"/>
          </a:p>
        </p:txBody>
      </p:sp>
      <p:sp>
        <p:nvSpPr>
          <p:cNvPr id="31747" name="Rectangle 2">
            <a:extLst>
              <a:ext uri="{FF2B5EF4-FFF2-40B4-BE49-F238E27FC236}">
                <a16:creationId xmlns="" xmlns:a16="http://schemas.microsoft.com/office/drawing/2014/main" id="{D37BE8AC-7C4E-5F43-9EE0-C7E1BF17251E}"/>
              </a:ext>
            </a:extLst>
          </p:cNvPr>
          <p:cNvSpPr>
            <a:spLocks noGrp="1" noChangeArrowheads="1"/>
          </p:cNvSpPr>
          <p:nvPr>
            <p:ph type="title"/>
          </p:nvPr>
        </p:nvSpPr>
        <p:spPr>
          <a:xfrm>
            <a:off x="762000" y="406400"/>
            <a:ext cx="8026400" cy="296863"/>
          </a:xfrm>
        </p:spPr>
        <p:txBody>
          <a:bodyPr/>
          <a:lstStyle/>
          <a:p>
            <a:pPr eaLnBrk="1" hangingPunct="1"/>
            <a:r>
              <a:rPr lang="en-US" altLang="en-US"/>
              <a:t>Network Forensics Overview</a:t>
            </a:r>
          </a:p>
        </p:txBody>
      </p:sp>
      <p:sp>
        <p:nvSpPr>
          <p:cNvPr id="4" name="Footer Placeholder 3">
            <a:extLst>
              <a:ext uri="{FF2B5EF4-FFF2-40B4-BE49-F238E27FC236}">
                <a16:creationId xmlns="" xmlns:a16="http://schemas.microsoft.com/office/drawing/2014/main" id="{65A0ED0D-5155-5047-B78A-6EDCD29738D4}"/>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a:extLst>
              <a:ext uri="{FF2B5EF4-FFF2-40B4-BE49-F238E27FC236}">
                <a16:creationId xmlns="" xmlns:a16="http://schemas.microsoft.com/office/drawing/2014/main" id="{F5ACB9C4-1EF6-FD4F-AFFC-5C461FE7E8E2}"/>
              </a:ext>
            </a:extLst>
          </p:cNvPr>
          <p:cNvSpPr>
            <a:spLocks noGrp="1"/>
          </p:cNvSpPr>
          <p:nvPr>
            <p:ph idx="1"/>
          </p:nvPr>
        </p:nvSpPr>
        <p:spPr>
          <a:xfrm>
            <a:off x="365125" y="1538288"/>
            <a:ext cx="8415338" cy="2402196"/>
          </a:xfrm>
        </p:spPr>
        <p:txBody>
          <a:bodyPr/>
          <a:lstStyle/>
          <a:p>
            <a:pPr eaLnBrk="1" hangingPunct="1"/>
            <a:r>
              <a:rPr lang="en-US" altLang="en-US" dirty="0"/>
              <a:t>Network forensics examiners must establish standard procedures for how to acquire data after an attack or intrusion</a:t>
            </a:r>
          </a:p>
          <a:p>
            <a:pPr lvl="1" eaLnBrk="1" hangingPunct="1"/>
            <a:r>
              <a:rPr lang="en-US" altLang="en-US" dirty="0"/>
              <a:t>Essential to ensure that all compromised systems have been found</a:t>
            </a:r>
          </a:p>
          <a:p>
            <a:pPr eaLnBrk="1" hangingPunct="1"/>
            <a:r>
              <a:rPr lang="en-US" altLang="en-US" dirty="0"/>
              <a:t>Procedures must be based on an organization’s needs and complement network infrastructure</a:t>
            </a:r>
          </a:p>
          <a:p>
            <a:pPr eaLnBrk="1" hangingPunct="1"/>
            <a:r>
              <a:rPr lang="en-US" altLang="en-US" dirty="0"/>
              <a:t>NIST created “Guide to Integrating Forensic Techniques into Incident Response” to address these needs</a:t>
            </a:r>
          </a:p>
        </p:txBody>
      </p:sp>
      <p:sp>
        <p:nvSpPr>
          <p:cNvPr id="32771" name="Title 1">
            <a:extLst>
              <a:ext uri="{FF2B5EF4-FFF2-40B4-BE49-F238E27FC236}">
                <a16:creationId xmlns="" xmlns:a16="http://schemas.microsoft.com/office/drawing/2014/main" id="{91C5A562-9CEA-BC40-811C-ECF062E34572}"/>
              </a:ext>
            </a:extLst>
          </p:cNvPr>
          <p:cNvSpPr>
            <a:spLocks noGrp="1"/>
          </p:cNvSpPr>
          <p:nvPr>
            <p:ph type="title"/>
          </p:nvPr>
        </p:nvSpPr>
        <p:spPr>
          <a:xfrm>
            <a:off x="762000" y="406400"/>
            <a:ext cx="8026400" cy="296863"/>
          </a:xfrm>
        </p:spPr>
        <p:txBody>
          <a:bodyPr/>
          <a:lstStyle/>
          <a:p>
            <a:pPr eaLnBrk="1" hangingPunct="1"/>
            <a:r>
              <a:rPr lang="en-US" altLang="en-US"/>
              <a:t>The Need for Established Procedures</a:t>
            </a:r>
          </a:p>
        </p:txBody>
      </p:sp>
      <p:sp>
        <p:nvSpPr>
          <p:cNvPr id="4" name="Footer Placeholder 3">
            <a:extLst>
              <a:ext uri="{FF2B5EF4-FFF2-40B4-BE49-F238E27FC236}">
                <a16:creationId xmlns="" xmlns:a16="http://schemas.microsoft.com/office/drawing/2014/main" id="{29B8E769-8DFC-814C-80F5-01C9C2B029C0}"/>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a:extLst>
              <a:ext uri="{FF2B5EF4-FFF2-40B4-BE49-F238E27FC236}">
                <a16:creationId xmlns="" xmlns:a16="http://schemas.microsoft.com/office/drawing/2014/main" id="{F81CBD37-9A9A-5D4C-BF31-C846B8387E89}"/>
              </a:ext>
            </a:extLst>
          </p:cNvPr>
          <p:cNvSpPr>
            <a:spLocks noGrp="1" noChangeArrowheads="1"/>
          </p:cNvSpPr>
          <p:nvPr>
            <p:ph idx="1"/>
          </p:nvPr>
        </p:nvSpPr>
        <p:spPr/>
        <p:txBody>
          <a:bodyPr/>
          <a:lstStyle/>
          <a:p>
            <a:pPr eaLnBrk="1" hangingPunct="1"/>
            <a:r>
              <a:rPr lang="en-US" altLang="en-US" b="1"/>
              <a:t>Layered network defense strategy</a:t>
            </a:r>
          </a:p>
          <a:p>
            <a:pPr lvl="1" eaLnBrk="1" hangingPunct="1"/>
            <a:r>
              <a:rPr lang="en-US" altLang="en-US"/>
              <a:t>Sets up layers of protection to hide the most valuable data at the innermost part of the network</a:t>
            </a:r>
          </a:p>
          <a:p>
            <a:pPr eaLnBrk="1" hangingPunct="1"/>
            <a:r>
              <a:rPr lang="en-US" altLang="en-US" b="1"/>
              <a:t>Defense in depth (DiD)</a:t>
            </a:r>
          </a:p>
          <a:p>
            <a:pPr lvl="1" eaLnBrk="1" hangingPunct="1"/>
            <a:r>
              <a:rPr lang="en-US" altLang="en-US"/>
              <a:t>Similar approach developed by the NSA</a:t>
            </a:r>
          </a:p>
          <a:p>
            <a:pPr lvl="1" eaLnBrk="1" hangingPunct="1"/>
            <a:r>
              <a:rPr lang="en-US" altLang="en-US"/>
              <a:t>Modes of protection</a:t>
            </a:r>
          </a:p>
          <a:p>
            <a:pPr lvl="2" eaLnBrk="1" hangingPunct="1"/>
            <a:r>
              <a:rPr lang="en-US" altLang="en-US"/>
              <a:t>People</a:t>
            </a:r>
          </a:p>
          <a:p>
            <a:pPr lvl="2" eaLnBrk="1" hangingPunct="1"/>
            <a:r>
              <a:rPr lang="en-US" altLang="en-US"/>
              <a:t>Technology</a:t>
            </a:r>
          </a:p>
          <a:p>
            <a:pPr lvl="2" eaLnBrk="1" hangingPunct="1"/>
            <a:r>
              <a:rPr lang="en-US" altLang="en-US"/>
              <a:t>Operations</a:t>
            </a:r>
          </a:p>
        </p:txBody>
      </p:sp>
      <p:sp>
        <p:nvSpPr>
          <p:cNvPr id="33795" name="Rectangle 2">
            <a:extLst>
              <a:ext uri="{FF2B5EF4-FFF2-40B4-BE49-F238E27FC236}">
                <a16:creationId xmlns="" xmlns:a16="http://schemas.microsoft.com/office/drawing/2014/main" id="{4719B8D7-ADD8-2D4A-9AD8-703785585489}"/>
              </a:ext>
            </a:extLst>
          </p:cNvPr>
          <p:cNvSpPr>
            <a:spLocks noGrp="1" noChangeArrowheads="1"/>
          </p:cNvSpPr>
          <p:nvPr>
            <p:ph type="title"/>
          </p:nvPr>
        </p:nvSpPr>
        <p:spPr>
          <a:xfrm>
            <a:off x="762000" y="317331"/>
            <a:ext cx="8026400" cy="475002"/>
          </a:xfrm>
        </p:spPr>
        <p:txBody>
          <a:bodyPr/>
          <a:lstStyle/>
          <a:p>
            <a:pPr eaLnBrk="1" hangingPunct="1"/>
            <a:r>
              <a:rPr lang="en-US" altLang="en-US" dirty="0"/>
              <a:t>Securing a Network (1 of 2)</a:t>
            </a:r>
          </a:p>
        </p:txBody>
      </p:sp>
      <p:sp>
        <p:nvSpPr>
          <p:cNvPr id="4" name="Footer Placeholder 3">
            <a:extLst>
              <a:ext uri="{FF2B5EF4-FFF2-40B4-BE49-F238E27FC236}">
                <a16:creationId xmlns="" xmlns:a16="http://schemas.microsoft.com/office/drawing/2014/main" id="{5FC8D121-C60B-6143-9281-A4C59D1099C6}"/>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 xmlns:a16="http://schemas.microsoft.com/office/drawing/2014/main" id="{30349DC8-3FF8-5A4E-B410-717FAB49BA3F}"/>
              </a:ext>
            </a:extLst>
          </p:cNvPr>
          <p:cNvSpPr>
            <a:spLocks noGrp="1" noChangeArrowheads="1"/>
          </p:cNvSpPr>
          <p:nvPr>
            <p:ph idx="1"/>
          </p:nvPr>
        </p:nvSpPr>
        <p:spPr/>
        <p:txBody>
          <a:bodyPr/>
          <a:lstStyle/>
          <a:p>
            <a:pPr eaLnBrk="1" hangingPunct="1"/>
            <a:r>
              <a:rPr lang="en-US" altLang="en-US"/>
              <a:t>Testing networks is as important as testing servers</a:t>
            </a:r>
          </a:p>
          <a:p>
            <a:pPr eaLnBrk="1" hangingPunct="1"/>
            <a:r>
              <a:rPr lang="en-US" altLang="en-US"/>
              <a:t>You need to be up to date on the latest methods intruders use to infiltrate networks</a:t>
            </a:r>
          </a:p>
          <a:p>
            <a:pPr lvl="1" eaLnBrk="1" hangingPunct="1"/>
            <a:r>
              <a:rPr lang="en-US" altLang="en-US"/>
              <a:t>As well as methods internal employees use to sabotage networks</a:t>
            </a:r>
          </a:p>
          <a:p>
            <a:pPr eaLnBrk="1" hangingPunct="1"/>
            <a:r>
              <a:rPr lang="en-US" altLang="en-US"/>
              <a:t>Small companies of fewer than 10 employees often don’t consider security precautions against internal threats necessary</a:t>
            </a:r>
          </a:p>
          <a:p>
            <a:pPr lvl="1" eaLnBrk="1" hangingPunct="1"/>
            <a:r>
              <a:rPr lang="en-US" altLang="en-US"/>
              <a:t>Can be more susceptible to problems caused by employees revealing proprietary information</a:t>
            </a:r>
          </a:p>
        </p:txBody>
      </p:sp>
      <p:sp>
        <p:nvSpPr>
          <p:cNvPr id="34819" name="Rectangle 2">
            <a:extLst>
              <a:ext uri="{FF2B5EF4-FFF2-40B4-BE49-F238E27FC236}">
                <a16:creationId xmlns="" xmlns:a16="http://schemas.microsoft.com/office/drawing/2014/main" id="{62A9DC6E-BC6E-9A43-A6E7-7681345FD5A0}"/>
              </a:ext>
            </a:extLst>
          </p:cNvPr>
          <p:cNvSpPr>
            <a:spLocks noGrp="1" noChangeArrowheads="1"/>
          </p:cNvSpPr>
          <p:nvPr>
            <p:ph type="title"/>
          </p:nvPr>
        </p:nvSpPr>
        <p:spPr>
          <a:xfrm>
            <a:off x="762000" y="319383"/>
            <a:ext cx="8026400" cy="470898"/>
          </a:xfrm>
        </p:spPr>
        <p:txBody>
          <a:bodyPr/>
          <a:lstStyle/>
          <a:p>
            <a:pPr eaLnBrk="1" hangingPunct="1"/>
            <a:r>
              <a:rPr lang="en-US" altLang="en-US" dirty="0"/>
              <a:t>Securing a Network (2 of 2)</a:t>
            </a:r>
          </a:p>
        </p:txBody>
      </p:sp>
      <p:sp>
        <p:nvSpPr>
          <p:cNvPr id="4" name="Footer Placeholder 3">
            <a:extLst>
              <a:ext uri="{FF2B5EF4-FFF2-40B4-BE49-F238E27FC236}">
                <a16:creationId xmlns="" xmlns:a16="http://schemas.microsoft.com/office/drawing/2014/main" id="{024F6F6F-BADA-044F-9CF3-447241DE4209}"/>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a:extLst>
              <a:ext uri="{FF2B5EF4-FFF2-40B4-BE49-F238E27FC236}">
                <a16:creationId xmlns="" xmlns:a16="http://schemas.microsoft.com/office/drawing/2014/main" id="{512606F3-5518-9F46-B83B-742D48948198}"/>
              </a:ext>
            </a:extLst>
          </p:cNvPr>
          <p:cNvSpPr>
            <a:spLocks noGrp="1" noChangeArrowheads="1"/>
          </p:cNvSpPr>
          <p:nvPr>
            <p:ph idx="1"/>
          </p:nvPr>
        </p:nvSpPr>
        <p:spPr/>
        <p:txBody>
          <a:bodyPr/>
          <a:lstStyle/>
          <a:p>
            <a:pPr eaLnBrk="1" hangingPunct="1"/>
            <a:r>
              <a:rPr lang="en-US" altLang="en-US"/>
              <a:t>Network forensics can be a long, tedious process</a:t>
            </a:r>
          </a:p>
          <a:p>
            <a:pPr eaLnBrk="1" hangingPunct="1"/>
            <a:r>
              <a:rPr lang="en-US" altLang="en-US"/>
              <a:t>Standard procedure that is often used:</a:t>
            </a:r>
          </a:p>
          <a:p>
            <a:pPr lvl="1" eaLnBrk="1" hangingPunct="1"/>
            <a:r>
              <a:rPr lang="en-US" altLang="en-US"/>
              <a:t>Always use a standard installation image for systems on a network</a:t>
            </a:r>
          </a:p>
          <a:p>
            <a:pPr lvl="1" eaLnBrk="1" hangingPunct="1"/>
            <a:r>
              <a:rPr lang="en-US" altLang="en-US"/>
              <a:t>Fix any vulnerability after an attack</a:t>
            </a:r>
          </a:p>
          <a:p>
            <a:pPr lvl="1" eaLnBrk="1" hangingPunct="1"/>
            <a:r>
              <a:rPr lang="en-US" altLang="en-US"/>
              <a:t>Attempt to retrieve all volatile data</a:t>
            </a:r>
          </a:p>
          <a:p>
            <a:pPr lvl="1" eaLnBrk="1" hangingPunct="1"/>
            <a:r>
              <a:rPr lang="en-US" altLang="en-US"/>
              <a:t>Acquire all compromised drives</a:t>
            </a:r>
          </a:p>
          <a:p>
            <a:pPr lvl="1" eaLnBrk="1" hangingPunct="1"/>
            <a:r>
              <a:rPr lang="en-US" altLang="en-US"/>
              <a:t>Compare files on the forensic image to the original installation image</a:t>
            </a:r>
          </a:p>
        </p:txBody>
      </p:sp>
      <p:sp>
        <p:nvSpPr>
          <p:cNvPr id="35843" name="Rectangle 2">
            <a:extLst>
              <a:ext uri="{FF2B5EF4-FFF2-40B4-BE49-F238E27FC236}">
                <a16:creationId xmlns="" xmlns:a16="http://schemas.microsoft.com/office/drawing/2014/main" id="{4C758952-7487-2041-84F9-C8B642EE3147}"/>
              </a:ext>
            </a:extLst>
          </p:cNvPr>
          <p:cNvSpPr>
            <a:spLocks noGrp="1" noChangeArrowheads="1"/>
          </p:cNvSpPr>
          <p:nvPr>
            <p:ph type="title"/>
          </p:nvPr>
        </p:nvSpPr>
        <p:spPr>
          <a:xfrm>
            <a:off x="762000" y="83934"/>
            <a:ext cx="8026400" cy="941796"/>
          </a:xfrm>
        </p:spPr>
        <p:txBody>
          <a:bodyPr/>
          <a:lstStyle/>
          <a:p>
            <a:pPr eaLnBrk="1" hangingPunct="1"/>
            <a:r>
              <a:rPr lang="en-US" altLang="en-US" dirty="0"/>
              <a:t>Developing Procedures for Network Forensics (1 of 2)</a:t>
            </a:r>
          </a:p>
        </p:txBody>
      </p:sp>
      <p:sp>
        <p:nvSpPr>
          <p:cNvPr id="4" name="Footer Placeholder 3">
            <a:extLst>
              <a:ext uri="{FF2B5EF4-FFF2-40B4-BE49-F238E27FC236}">
                <a16:creationId xmlns="" xmlns:a16="http://schemas.microsoft.com/office/drawing/2014/main" id="{C49A2829-358C-8C4D-95D3-7BC2583E5E1C}"/>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 xmlns:a16="http://schemas.microsoft.com/office/drawing/2014/main" id="{00BD1368-8A06-764B-B0FA-A6AFC64050AB}"/>
              </a:ext>
            </a:extLst>
          </p:cNvPr>
          <p:cNvSpPr>
            <a:spLocks noGrp="1" noChangeArrowheads="1"/>
          </p:cNvSpPr>
          <p:nvPr>
            <p:ph idx="1"/>
          </p:nvPr>
        </p:nvSpPr>
        <p:spPr/>
        <p:txBody>
          <a:bodyPr/>
          <a:lstStyle/>
          <a:p>
            <a:pPr eaLnBrk="1" hangingPunct="1"/>
            <a:r>
              <a:rPr lang="en-US" altLang="en-US" dirty="0"/>
              <a:t>In digital forensics</a:t>
            </a:r>
          </a:p>
          <a:p>
            <a:pPr lvl="1" eaLnBrk="1" hangingPunct="1"/>
            <a:r>
              <a:rPr lang="en-US" altLang="en-US" dirty="0"/>
              <a:t>You can work from the image to find most of the deleted or hidden files and partitions</a:t>
            </a:r>
          </a:p>
          <a:p>
            <a:pPr eaLnBrk="1" hangingPunct="1"/>
            <a:r>
              <a:rPr lang="en-US" altLang="en-US" dirty="0"/>
              <a:t>In network forensics</a:t>
            </a:r>
          </a:p>
          <a:p>
            <a:pPr lvl="1" eaLnBrk="1" hangingPunct="1"/>
            <a:r>
              <a:rPr lang="en-US" altLang="en-US" dirty="0"/>
              <a:t>You have to restore drives to understand attack</a:t>
            </a:r>
          </a:p>
        </p:txBody>
      </p:sp>
      <p:sp>
        <p:nvSpPr>
          <p:cNvPr id="36867" name="Rectangle 2">
            <a:extLst>
              <a:ext uri="{FF2B5EF4-FFF2-40B4-BE49-F238E27FC236}">
                <a16:creationId xmlns="" xmlns:a16="http://schemas.microsoft.com/office/drawing/2014/main" id="{F4954923-FAAA-2F45-9F2B-9D89D1252175}"/>
              </a:ext>
            </a:extLst>
          </p:cNvPr>
          <p:cNvSpPr>
            <a:spLocks noGrp="1" noChangeArrowheads="1"/>
          </p:cNvSpPr>
          <p:nvPr>
            <p:ph type="title"/>
          </p:nvPr>
        </p:nvSpPr>
        <p:spPr>
          <a:xfrm>
            <a:off x="762000" y="81882"/>
            <a:ext cx="8026400" cy="945900"/>
          </a:xfrm>
        </p:spPr>
        <p:txBody>
          <a:bodyPr/>
          <a:lstStyle/>
          <a:p>
            <a:pPr eaLnBrk="1" hangingPunct="1"/>
            <a:r>
              <a:rPr lang="en-US" altLang="en-US" dirty="0"/>
              <a:t>Developing Procedures for Network Forensics (2 of 2)</a:t>
            </a:r>
          </a:p>
        </p:txBody>
      </p:sp>
      <p:sp>
        <p:nvSpPr>
          <p:cNvPr id="4" name="Footer Placeholder 3">
            <a:extLst>
              <a:ext uri="{FF2B5EF4-FFF2-40B4-BE49-F238E27FC236}">
                <a16:creationId xmlns="" xmlns:a16="http://schemas.microsoft.com/office/drawing/2014/main" id="{77493AA1-D2E0-B246-A5E0-27E913D102FD}"/>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a:extLst>
              <a:ext uri="{FF2B5EF4-FFF2-40B4-BE49-F238E27FC236}">
                <a16:creationId xmlns="" xmlns:a16="http://schemas.microsoft.com/office/drawing/2014/main" id="{76B66229-E9EC-2F44-B4C9-9375E290D08F}"/>
              </a:ext>
            </a:extLst>
          </p:cNvPr>
          <p:cNvSpPr>
            <a:spLocks noGrp="1" noChangeArrowheads="1"/>
          </p:cNvSpPr>
          <p:nvPr>
            <p:ph idx="1"/>
          </p:nvPr>
        </p:nvSpPr>
        <p:spPr/>
        <p:txBody>
          <a:bodyPr/>
          <a:lstStyle/>
          <a:p>
            <a:pPr eaLnBrk="1" hangingPunct="1"/>
            <a:r>
              <a:rPr lang="en-US" altLang="en-US"/>
              <a:t>Network logs record ingoing and outgoing traffic</a:t>
            </a:r>
          </a:p>
          <a:p>
            <a:pPr lvl="1" eaLnBrk="1" hangingPunct="1"/>
            <a:r>
              <a:rPr lang="en-US" altLang="en-US"/>
              <a:t>Network servers</a:t>
            </a:r>
          </a:p>
          <a:p>
            <a:pPr lvl="1" eaLnBrk="1" hangingPunct="1"/>
            <a:r>
              <a:rPr lang="en-US" altLang="en-US"/>
              <a:t>Routers</a:t>
            </a:r>
          </a:p>
          <a:p>
            <a:pPr lvl="1" eaLnBrk="1" hangingPunct="1"/>
            <a:r>
              <a:rPr lang="en-US" altLang="en-US"/>
              <a:t>Firewalls</a:t>
            </a:r>
          </a:p>
          <a:p>
            <a:pPr eaLnBrk="1" hangingPunct="1"/>
            <a:r>
              <a:rPr lang="en-US" altLang="en-US"/>
              <a:t>Tcpdump and Wireshark  - tools for examining network traffic</a:t>
            </a:r>
          </a:p>
          <a:p>
            <a:pPr lvl="1" eaLnBrk="1" hangingPunct="1"/>
            <a:r>
              <a:rPr lang="en-US" altLang="en-US"/>
              <a:t>Can generate top 10 lists</a:t>
            </a:r>
          </a:p>
          <a:p>
            <a:pPr lvl="1" eaLnBrk="1" hangingPunct="1"/>
            <a:r>
              <a:rPr lang="en-US" altLang="en-US"/>
              <a:t>Can identify patterns</a:t>
            </a:r>
          </a:p>
        </p:txBody>
      </p:sp>
      <p:sp>
        <p:nvSpPr>
          <p:cNvPr id="37891" name="Rectangle 2">
            <a:extLst>
              <a:ext uri="{FF2B5EF4-FFF2-40B4-BE49-F238E27FC236}">
                <a16:creationId xmlns="" xmlns:a16="http://schemas.microsoft.com/office/drawing/2014/main" id="{82EB0E0D-DF22-FE45-9076-D3E55B2D63B7}"/>
              </a:ext>
            </a:extLst>
          </p:cNvPr>
          <p:cNvSpPr>
            <a:spLocks noGrp="1" noChangeArrowheads="1"/>
          </p:cNvSpPr>
          <p:nvPr>
            <p:ph type="title"/>
          </p:nvPr>
        </p:nvSpPr>
        <p:spPr>
          <a:xfrm>
            <a:off x="762000" y="406400"/>
            <a:ext cx="8026400" cy="296863"/>
          </a:xfrm>
        </p:spPr>
        <p:txBody>
          <a:bodyPr/>
          <a:lstStyle/>
          <a:p>
            <a:pPr eaLnBrk="1" hangingPunct="1"/>
            <a:r>
              <a:rPr lang="en-US" altLang="en-US"/>
              <a:t>Reviewing Network Logs</a:t>
            </a:r>
          </a:p>
        </p:txBody>
      </p:sp>
      <p:sp>
        <p:nvSpPr>
          <p:cNvPr id="4" name="Footer Placeholder 3">
            <a:extLst>
              <a:ext uri="{FF2B5EF4-FFF2-40B4-BE49-F238E27FC236}">
                <a16:creationId xmlns="" xmlns:a16="http://schemas.microsoft.com/office/drawing/2014/main" id="{0CB8BEC6-002C-3F4D-9557-BF0E6F6E526D}"/>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a:extLst>
              <a:ext uri="{FF2B5EF4-FFF2-40B4-BE49-F238E27FC236}">
                <a16:creationId xmlns="" xmlns:a16="http://schemas.microsoft.com/office/drawing/2014/main" id="{7F5430A4-EBE0-5B4D-A1B7-B031093F79DF}"/>
              </a:ext>
            </a:extLst>
          </p:cNvPr>
          <p:cNvSpPr>
            <a:spLocks noGrp="1" noChangeArrowheads="1"/>
          </p:cNvSpPr>
          <p:nvPr>
            <p:ph idx="1"/>
          </p:nvPr>
        </p:nvSpPr>
        <p:spPr>
          <a:xfrm>
            <a:off x="365125" y="1538288"/>
            <a:ext cx="8415338" cy="3942618"/>
          </a:xfrm>
        </p:spPr>
        <p:txBody>
          <a:bodyPr/>
          <a:lstStyle/>
          <a:p>
            <a:pPr eaLnBrk="1" hangingPunct="1"/>
            <a:r>
              <a:rPr lang="en-US" altLang="en-US" dirty="0"/>
              <a:t>Virtual machines are common for both personal and business use</a:t>
            </a:r>
          </a:p>
          <a:p>
            <a:pPr eaLnBrk="1" hangingPunct="1"/>
            <a:r>
              <a:rPr lang="en-US" altLang="en-US" dirty="0"/>
              <a:t>Investigators need to know how to analyze them and use them to analyze other suspect drives</a:t>
            </a:r>
          </a:p>
          <a:p>
            <a:pPr eaLnBrk="1" hangingPunct="1"/>
            <a:r>
              <a:rPr lang="en-US" altLang="en-US" dirty="0"/>
              <a:t>The software that runs virtual machines is called a “hypervisor”</a:t>
            </a:r>
          </a:p>
          <a:p>
            <a:pPr eaLnBrk="1" hangingPunct="1"/>
            <a:r>
              <a:rPr lang="en-US" altLang="en-US" dirty="0"/>
              <a:t>Two types of </a:t>
            </a:r>
            <a:r>
              <a:rPr lang="en-US" altLang="en-US" b="1" dirty="0"/>
              <a:t>hypervisor</a:t>
            </a:r>
            <a:r>
              <a:rPr lang="en-US" altLang="en-US" dirty="0"/>
              <a:t>:</a:t>
            </a:r>
          </a:p>
          <a:p>
            <a:pPr lvl="1" eaLnBrk="1" hangingPunct="1"/>
            <a:r>
              <a:rPr lang="en-US" altLang="en-US" b="1" dirty="0"/>
              <a:t>Type 1</a:t>
            </a:r>
            <a:r>
              <a:rPr lang="en-US" altLang="en-US" dirty="0"/>
              <a:t> - loads on physical hardware and doesn’t require a separate OS</a:t>
            </a:r>
          </a:p>
          <a:p>
            <a:pPr lvl="1" eaLnBrk="1" hangingPunct="1"/>
            <a:r>
              <a:rPr lang="en-US" altLang="en-US" b="1" dirty="0"/>
              <a:t>Type 2</a:t>
            </a:r>
            <a:r>
              <a:rPr lang="en-US" altLang="en-US" dirty="0"/>
              <a:t> - rests on top of an existing OS</a:t>
            </a:r>
          </a:p>
          <a:p>
            <a:pPr eaLnBrk="1" hangingPunct="1">
              <a:buFontTx/>
              <a:buNone/>
            </a:pPr>
            <a:endParaRPr lang="en-US" altLang="en-US" dirty="0"/>
          </a:p>
          <a:p>
            <a:pPr eaLnBrk="1" hangingPunct="1"/>
            <a:endParaRPr lang="en-US" altLang="en-US" dirty="0"/>
          </a:p>
          <a:p>
            <a:pPr eaLnBrk="1" hangingPunct="1"/>
            <a:endParaRPr lang="en-US" altLang="en-US" dirty="0"/>
          </a:p>
        </p:txBody>
      </p:sp>
      <p:sp>
        <p:nvSpPr>
          <p:cNvPr id="9219" name="Rectangle 2">
            <a:extLst>
              <a:ext uri="{FF2B5EF4-FFF2-40B4-BE49-F238E27FC236}">
                <a16:creationId xmlns="" xmlns:a16="http://schemas.microsoft.com/office/drawing/2014/main" id="{9B26D00C-E05A-DC48-8CCF-396555701783}"/>
              </a:ext>
            </a:extLst>
          </p:cNvPr>
          <p:cNvSpPr>
            <a:spLocks noGrp="1" noChangeArrowheads="1"/>
          </p:cNvSpPr>
          <p:nvPr>
            <p:ph type="title"/>
          </p:nvPr>
        </p:nvSpPr>
        <p:spPr>
          <a:xfrm>
            <a:off x="762000" y="83934"/>
            <a:ext cx="8026400" cy="941796"/>
          </a:xfrm>
        </p:spPr>
        <p:txBody>
          <a:bodyPr/>
          <a:lstStyle/>
          <a:p>
            <a:pPr eaLnBrk="1" hangingPunct="1"/>
            <a:r>
              <a:rPr lang="en-US" altLang="en-US" dirty="0"/>
              <a:t>An Overview of Virtual Machine Forensics (1 of 2)</a:t>
            </a:r>
          </a:p>
        </p:txBody>
      </p:sp>
      <p:sp>
        <p:nvSpPr>
          <p:cNvPr id="2" name="Footer Placeholder 1">
            <a:extLst>
              <a:ext uri="{FF2B5EF4-FFF2-40B4-BE49-F238E27FC236}">
                <a16:creationId xmlns="" xmlns:a16="http://schemas.microsoft.com/office/drawing/2014/main" id="{10C4C937-D045-F540-8A89-EDF13E44B267}"/>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a:extLst>
              <a:ext uri="{FF2B5EF4-FFF2-40B4-BE49-F238E27FC236}">
                <a16:creationId xmlns="" xmlns:a16="http://schemas.microsoft.com/office/drawing/2014/main" id="{F756C2FE-4206-CD40-9047-BA5A513FA396}"/>
              </a:ext>
            </a:extLst>
          </p:cNvPr>
          <p:cNvSpPr>
            <a:spLocks noGrp="1" noChangeArrowheads="1"/>
          </p:cNvSpPr>
          <p:nvPr>
            <p:ph idx="1"/>
          </p:nvPr>
        </p:nvSpPr>
        <p:spPr>
          <a:xfrm>
            <a:off x="365125" y="1538288"/>
            <a:ext cx="8415338" cy="1652760"/>
          </a:xfrm>
        </p:spPr>
        <p:txBody>
          <a:bodyPr/>
          <a:lstStyle/>
          <a:p>
            <a:pPr eaLnBrk="1" hangingPunct="1"/>
            <a:r>
              <a:rPr lang="en-US" altLang="en-US" dirty="0"/>
              <a:t>Variety of tools</a:t>
            </a:r>
          </a:p>
          <a:p>
            <a:pPr lvl="1" eaLnBrk="1" hangingPunct="1"/>
            <a:r>
              <a:rPr lang="en-US" altLang="en-US" dirty="0" err="1"/>
              <a:t>Splunk</a:t>
            </a:r>
            <a:endParaRPr lang="en-US" altLang="en-US" dirty="0"/>
          </a:p>
          <a:p>
            <a:pPr lvl="1" eaLnBrk="1" hangingPunct="1"/>
            <a:r>
              <a:rPr lang="en-US" altLang="en-US" dirty="0" err="1"/>
              <a:t>Spiceworks</a:t>
            </a:r>
            <a:endParaRPr lang="en-US" altLang="en-US" dirty="0"/>
          </a:p>
          <a:p>
            <a:pPr lvl="1" eaLnBrk="1" hangingPunct="1"/>
            <a:r>
              <a:rPr lang="en-US" altLang="en-US" dirty="0"/>
              <a:t>Nagios</a:t>
            </a:r>
          </a:p>
          <a:p>
            <a:pPr lvl="1" eaLnBrk="1" hangingPunct="1"/>
            <a:r>
              <a:rPr lang="en-US" altLang="en-US" dirty="0"/>
              <a:t>Cacti</a:t>
            </a:r>
          </a:p>
        </p:txBody>
      </p:sp>
      <p:sp>
        <p:nvSpPr>
          <p:cNvPr id="38915" name="Rectangle 2">
            <a:extLst>
              <a:ext uri="{FF2B5EF4-FFF2-40B4-BE49-F238E27FC236}">
                <a16:creationId xmlns="" xmlns:a16="http://schemas.microsoft.com/office/drawing/2014/main" id="{73BBB3B3-C06E-7C4D-B120-F928B901EB50}"/>
              </a:ext>
            </a:extLst>
          </p:cNvPr>
          <p:cNvSpPr>
            <a:spLocks noGrp="1" noChangeArrowheads="1"/>
          </p:cNvSpPr>
          <p:nvPr>
            <p:ph type="title"/>
          </p:nvPr>
        </p:nvSpPr>
        <p:spPr>
          <a:xfrm>
            <a:off x="762000" y="406400"/>
            <a:ext cx="8026400" cy="296863"/>
          </a:xfrm>
        </p:spPr>
        <p:txBody>
          <a:bodyPr/>
          <a:lstStyle/>
          <a:p>
            <a:pPr eaLnBrk="1" hangingPunct="1"/>
            <a:r>
              <a:rPr lang="en-US" altLang="en-US"/>
              <a:t>Using Network Tools</a:t>
            </a:r>
          </a:p>
        </p:txBody>
      </p:sp>
      <p:sp>
        <p:nvSpPr>
          <p:cNvPr id="4" name="Footer Placeholder 3">
            <a:extLst>
              <a:ext uri="{FF2B5EF4-FFF2-40B4-BE49-F238E27FC236}">
                <a16:creationId xmlns="" xmlns:a16="http://schemas.microsoft.com/office/drawing/2014/main" id="{9186D9C5-3878-1D46-A65C-A5134A428444}"/>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a:extLst>
              <a:ext uri="{FF2B5EF4-FFF2-40B4-BE49-F238E27FC236}">
                <a16:creationId xmlns="" xmlns:a16="http://schemas.microsoft.com/office/drawing/2014/main" id="{AC1DC8F6-3ED6-B14A-BB6C-F506E5A7C7B5}"/>
              </a:ext>
            </a:extLst>
          </p:cNvPr>
          <p:cNvSpPr>
            <a:spLocks noGrp="1" noChangeArrowheads="1"/>
          </p:cNvSpPr>
          <p:nvPr>
            <p:ph idx="1"/>
          </p:nvPr>
        </p:nvSpPr>
        <p:spPr>
          <a:xfrm>
            <a:off x="365125" y="1538288"/>
            <a:ext cx="8415338" cy="3437864"/>
          </a:xfrm>
        </p:spPr>
        <p:txBody>
          <a:bodyPr/>
          <a:lstStyle/>
          <a:p>
            <a:pPr eaLnBrk="1" hangingPunct="1"/>
            <a:r>
              <a:rPr lang="en-US" altLang="en-US" b="1" dirty="0"/>
              <a:t>Packet analyzers</a:t>
            </a:r>
          </a:p>
          <a:p>
            <a:pPr lvl="1" eaLnBrk="1" hangingPunct="1"/>
            <a:r>
              <a:rPr lang="en-US" altLang="en-US" dirty="0"/>
              <a:t>Devices or software that monitor network traffic</a:t>
            </a:r>
          </a:p>
          <a:p>
            <a:pPr lvl="1" eaLnBrk="1" hangingPunct="1"/>
            <a:r>
              <a:rPr lang="en-US" altLang="en-US" dirty="0"/>
              <a:t>Most work at layer 2 or 3 of the OSI model</a:t>
            </a:r>
          </a:p>
          <a:p>
            <a:pPr eaLnBrk="1" hangingPunct="1"/>
            <a:r>
              <a:rPr lang="en-US" altLang="en-US" dirty="0"/>
              <a:t>Most tools follow the </a:t>
            </a:r>
            <a:r>
              <a:rPr lang="en-US" altLang="en-US" dirty="0" err="1"/>
              <a:t>Pcap</a:t>
            </a:r>
            <a:r>
              <a:rPr lang="en-US" altLang="en-US" dirty="0"/>
              <a:t> (packet capture) format</a:t>
            </a:r>
          </a:p>
          <a:p>
            <a:pPr eaLnBrk="1" hangingPunct="1"/>
            <a:r>
              <a:rPr lang="en-US" altLang="en-US" dirty="0"/>
              <a:t>Some packets can be identified by examining the flags in their TCP headers</a:t>
            </a:r>
          </a:p>
          <a:p>
            <a:pPr eaLnBrk="1" hangingPunct="1"/>
            <a:r>
              <a:rPr lang="en-US" altLang="en-US" dirty="0"/>
              <a:t>Tools</a:t>
            </a:r>
          </a:p>
          <a:p>
            <a:pPr lvl="1" eaLnBrk="1" hangingPunct="1"/>
            <a:r>
              <a:rPr lang="en-US" altLang="en-US" dirty="0" err="1">
                <a:latin typeface="Courier New" panose="02070309020205020404" pitchFamily="49" charset="0"/>
                <a:cs typeface="Courier New" panose="02070309020205020404" pitchFamily="49" charset="0"/>
              </a:rPr>
              <a:t>Tcpdump</a:t>
            </a:r>
            <a:endParaRPr lang="en-US" altLang="en-US" dirty="0">
              <a:latin typeface="Courier New" panose="02070309020205020404" pitchFamily="49" charset="0"/>
              <a:cs typeface="Courier New" panose="02070309020205020404" pitchFamily="49" charset="0"/>
            </a:endParaRPr>
          </a:p>
          <a:p>
            <a:pPr lvl="1" eaLnBrk="1" hangingPunct="1"/>
            <a:r>
              <a:rPr lang="en-US" altLang="en-US" dirty="0" err="1">
                <a:latin typeface="Courier New" panose="02070309020205020404" pitchFamily="49" charset="0"/>
                <a:cs typeface="Courier New" panose="02070309020205020404" pitchFamily="49" charset="0"/>
              </a:rPr>
              <a:t>Tethereal</a:t>
            </a:r>
            <a:endParaRPr lang="en-US" altLang="en-US" dirty="0">
              <a:latin typeface="Courier New" panose="02070309020205020404" pitchFamily="49" charset="0"/>
              <a:cs typeface="Courier New" panose="02070309020205020404" pitchFamily="49" charset="0"/>
            </a:endParaRPr>
          </a:p>
          <a:p>
            <a:pPr eaLnBrk="1" hangingPunct="1"/>
            <a:endParaRPr lang="en-US" altLang="en-US" dirty="0"/>
          </a:p>
        </p:txBody>
      </p:sp>
      <p:sp>
        <p:nvSpPr>
          <p:cNvPr id="40963" name="Rectangle 2">
            <a:extLst>
              <a:ext uri="{FF2B5EF4-FFF2-40B4-BE49-F238E27FC236}">
                <a16:creationId xmlns="" xmlns:a16="http://schemas.microsoft.com/office/drawing/2014/main" id="{F2681D8B-53FB-254F-999A-BAC366BC8696}"/>
              </a:ext>
            </a:extLst>
          </p:cNvPr>
          <p:cNvSpPr>
            <a:spLocks noGrp="1" noChangeArrowheads="1"/>
          </p:cNvSpPr>
          <p:nvPr>
            <p:ph type="title"/>
          </p:nvPr>
        </p:nvSpPr>
        <p:spPr>
          <a:xfrm>
            <a:off x="762000" y="319383"/>
            <a:ext cx="8026400" cy="470898"/>
          </a:xfrm>
        </p:spPr>
        <p:txBody>
          <a:bodyPr/>
          <a:lstStyle/>
          <a:p>
            <a:pPr eaLnBrk="1" hangingPunct="1"/>
            <a:r>
              <a:rPr lang="en-US" altLang="en-US" dirty="0"/>
              <a:t>Using Packet Analyzers (1 of 5)</a:t>
            </a:r>
          </a:p>
        </p:txBody>
      </p:sp>
      <p:sp>
        <p:nvSpPr>
          <p:cNvPr id="4" name="Footer Placeholder 3">
            <a:extLst>
              <a:ext uri="{FF2B5EF4-FFF2-40B4-BE49-F238E27FC236}">
                <a16:creationId xmlns="" xmlns:a16="http://schemas.microsoft.com/office/drawing/2014/main" id="{D7072428-FCCC-9F44-861C-01E03D54C657}"/>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t c p header consists of a source port which is 16-bit and a destination port which is 32-bit. It also contains sequence number, acknowledgement number a c k, flag area which includes offset reserved, u, a, p, r, s, f and window, checksum, urgent pointer, and options and padding.">
            <a:extLst>
              <a:ext uri="{FF2B5EF4-FFF2-40B4-BE49-F238E27FC236}">
                <a16:creationId xmlns="" xmlns:a16="http://schemas.microsoft.com/office/drawing/2014/main" id="{2267D8AE-F820-CA45-BD45-40F136CFF3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1320" y="1779588"/>
            <a:ext cx="6222948" cy="3706812"/>
          </a:xfrm>
        </p:spPr>
      </p:pic>
      <p:sp>
        <p:nvSpPr>
          <p:cNvPr id="41987" name="Rectangle 6">
            <a:extLst>
              <a:ext uri="{FF2B5EF4-FFF2-40B4-BE49-F238E27FC236}">
                <a16:creationId xmlns="" xmlns:a16="http://schemas.microsoft.com/office/drawing/2014/main" id="{02203EB1-FF14-4049-8E4F-5290DB601028}"/>
              </a:ext>
            </a:extLst>
          </p:cNvPr>
          <p:cNvSpPr>
            <a:spLocks noGrp="1" noChangeArrowheads="1"/>
          </p:cNvSpPr>
          <p:nvPr>
            <p:ph type="title"/>
          </p:nvPr>
        </p:nvSpPr>
        <p:spPr>
          <a:xfrm>
            <a:off x="762000" y="319383"/>
            <a:ext cx="8026400" cy="470898"/>
          </a:xfrm>
        </p:spPr>
        <p:txBody>
          <a:bodyPr/>
          <a:lstStyle/>
          <a:p>
            <a:pPr eaLnBrk="1" hangingPunct="1"/>
            <a:r>
              <a:rPr lang="en-US" altLang="en-US" dirty="0"/>
              <a:t>Using Packet Analyzers (2 of 5)</a:t>
            </a:r>
          </a:p>
        </p:txBody>
      </p:sp>
      <p:sp>
        <p:nvSpPr>
          <p:cNvPr id="4" name="Footer Placeholder 3">
            <a:extLst>
              <a:ext uri="{FF2B5EF4-FFF2-40B4-BE49-F238E27FC236}">
                <a16:creationId xmlns="" xmlns:a16="http://schemas.microsoft.com/office/drawing/2014/main" id="{E29D39AB-BC90-0E4D-A76E-3BF9D755A343}"/>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 xmlns:a16="http://schemas.microsoft.com/office/drawing/2014/main" id="{BCDB43E3-E0C5-6245-9F78-C94407AFBEBA}"/>
              </a:ext>
            </a:extLst>
          </p:cNvPr>
          <p:cNvSpPr>
            <a:spLocks noGrp="1" noChangeArrowheads="1"/>
          </p:cNvSpPr>
          <p:nvPr>
            <p:ph idx="1"/>
          </p:nvPr>
        </p:nvSpPr>
        <p:spPr>
          <a:xfrm>
            <a:off x="365125" y="1538288"/>
            <a:ext cx="8415338" cy="2673039"/>
          </a:xfrm>
        </p:spPr>
        <p:txBody>
          <a:bodyPr/>
          <a:lstStyle/>
          <a:p>
            <a:pPr eaLnBrk="1" hangingPunct="1"/>
            <a:r>
              <a:rPr lang="en-US" altLang="en-US" dirty="0"/>
              <a:t>Tools (cont’d)</a:t>
            </a:r>
          </a:p>
          <a:p>
            <a:pPr lvl="1" eaLnBrk="1" hangingPunct="1"/>
            <a:r>
              <a:rPr lang="en-US" altLang="en-US" dirty="0" err="1"/>
              <a:t>Tcpslice</a:t>
            </a:r>
            <a:endParaRPr lang="en-US" altLang="en-US" dirty="0"/>
          </a:p>
          <a:p>
            <a:pPr lvl="1" eaLnBrk="1" hangingPunct="1"/>
            <a:r>
              <a:rPr lang="en-US" altLang="en-US" dirty="0" err="1"/>
              <a:t>Tcpreplay</a:t>
            </a:r>
            <a:endParaRPr lang="en-US" altLang="en-US" dirty="0"/>
          </a:p>
          <a:p>
            <a:pPr lvl="1" eaLnBrk="1" hangingPunct="1"/>
            <a:r>
              <a:rPr lang="en-US" altLang="en-US" dirty="0" err="1"/>
              <a:t>Etherape</a:t>
            </a:r>
            <a:endParaRPr lang="en-US" altLang="en-US" dirty="0"/>
          </a:p>
          <a:p>
            <a:pPr lvl="1" eaLnBrk="1" hangingPunct="1"/>
            <a:r>
              <a:rPr lang="en-US" altLang="en-US" dirty="0" err="1"/>
              <a:t>Netdude</a:t>
            </a:r>
            <a:endParaRPr lang="en-US" altLang="en-US" dirty="0"/>
          </a:p>
          <a:p>
            <a:pPr lvl="1" eaLnBrk="1" hangingPunct="1"/>
            <a:r>
              <a:rPr lang="en-US" altLang="en-US" dirty="0"/>
              <a:t>Argus</a:t>
            </a:r>
          </a:p>
          <a:p>
            <a:pPr lvl="1" eaLnBrk="1" hangingPunct="1"/>
            <a:r>
              <a:rPr lang="en-US" altLang="en-US" dirty="0"/>
              <a:t>Wireshark</a:t>
            </a:r>
          </a:p>
          <a:p>
            <a:pPr lvl="2" eaLnBrk="1" hangingPunct="1"/>
            <a:r>
              <a:rPr lang="en-US" altLang="en-US" dirty="0"/>
              <a:t>Follow the steps starting on page 442 to see how the Wireshark tool works</a:t>
            </a:r>
          </a:p>
        </p:txBody>
      </p:sp>
      <p:sp>
        <p:nvSpPr>
          <p:cNvPr id="43011" name="Rectangle 2">
            <a:extLst>
              <a:ext uri="{FF2B5EF4-FFF2-40B4-BE49-F238E27FC236}">
                <a16:creationId xmlns="" xmlns:a16="http://schemas.microsoft.com/office/drawing/2014/main" id="{FA12B168-A62D-C44F-9CE6-E1DE3EC1D7D0}"/>
              </a:ext>
            </a:extLst>
          </p:cNvPr>
          <p:cNvSpPr>
            <a:spLocks noGrp="1" noChangeArrowheads="1"/>
          </p:cNvSpPr>
          <p:nvPr>
            <p:ph type="title"/>
          </p:nvPr>
        </p:nvSpPr>
        <p:spPr>
          <a:xfrm>
            <a:off x="762000" y="319383"/>
            <a:ext cx="8026400" cy="470898"/>
          </a:xfrm>
        </p:spPr>
        <p:txBody>
          <a:bodyPr/>
          <a:lstStyle/>
          <a:p>
            <a:pPr eaLnBrk="1" hangingPunct="1"/>
            <a:r>
              <a:rPr lang="en-US" altLang="en-US" dirty="0"/>
              <a:t>Using Packet Analyzers (3 of 5)</a:t>
            </a:r>
          </a:p>
        </p:txBody>
      </p:sp>
      <p:sp>
        <p:nvSpPr>
          <p:cNvPr id="4" name="Footer Placeholder 3">
            <a:extLst>
              <a:ext uri="{FF2B5EF4-FFF2-40B4-BE49-F238E27FC236}">
                <a16:creationId xmlns="" xmlns:a16="http://schemas.microsoft.com/office/drawing/2014/main" id="{2471C2EA-BC78-2448-93BC-17F6B85E793F}"/>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he screenshot shows the wireshark network analyzer window. The window shows a label at the top which reads, welcome to wireshark. Below this, the path to the wireshark is as follows: c, colon, back slash, 6th edition, back slash, a u 2, back slash, chapter 10, back slash, wirehark capture, dot, p c a p n g, 9716 bytes. Below this, the list of networks with traffic is shown. From the list, v m ware network adapter v m net 8 is selected.">
            <a:extLst>
              <a:ext uri="{FF2B5EF4-FFF2-40B4-BE49-F238E27FC236}">
                <a16:creationId xmlns="" xmlns:a16="http://schemas.microsoft.com/office/drawing/2014/main" id="{72DC8EB8-2E82-1E4A-BAE2-44CB66409A5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62200" y="1606614"/>
            <a:ext cx="4421188" cy="4052760"/>
          </a:xfrm>
        </p:spPr>
      </p:pic>
      <p:sp>
        <p:nvSpPr>
          <p:cNvPr id="44035" name="Rectangle 2">
            <a:extLst>
              <a:ext uri="{FF2B5EF4-FFF2-40B4-BE49-F238E27FC236}">
                <a16:creationId xmlns="" xmlns:a16="http://schemas.microsoft.com/office/drawing/2014/main" id="{344BA0AF-60BD-BB43-9F7C-972548F305EB}"/>
              </a:ext>
            </a:extLst>
          </p:cNvPr>
          <p:cNvSpPr>
            <a:spLocks noGrp="1" noChangeArrowheads="1"/>
          </p:cNvSpPr>
          <p:nvPr>
            <p:ph type="title"/>
          </p:nvPr>
        </p:nvSpPr>
        <p:spPr/>
        <p:txBody>
          <a:bodyPr/>
          <a:lstStyle/>
          <a:p>
            <a:r>
              <a:rPr lang="en-US" altLang="en-US"/>
              <a:t>Using Packet Analyzers (4 of 5)</a:t>
            </a:r>
            <a:endParaRPr lang="en-US" altLang="en-US" dirty="0"/>
          </a:p>
        </p:txBody>
      </p:sp>
      <p:sp>
        <p:nvSpPr>
          <p:cNvPr id="4" name="Footer Placeholder 3">
            <a:extLst>
              <a:ext uri="{FF2B5EF4-FFF2-40B4-BE49-F238E27FC236}">
                <a16:creationId xmlns="" xmlns:a16="http://schemas.microsoft.com/office/drawing/2014/main" id="{0E61D060-35B0-DF46-959E-19F7B099ED0C}"/>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screenshot shows wireshark- follow u d p stream, u d p, dot, stream e q 0, dot, wireshark, underscore f271c7 dialog box. The dialog box shows four sections and the first section contains the information about host, cache-control, location, n t, n t s, server, and u s n. The other three sections also contain the same information as the first section.">
            <a:extLst>
              <a:ext uri="{FF2B5EF4-FFF2-40B4-BE49-F238E27FC236}">
                <a16:creationId xmlns="" xmlns:a16="http://schemas.microsoft.com/office/drawing/2014/main" id="{E921ABCD-84D1-C849-AAD5-C77534FABB6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95600" y="1498894"/>
            <a:ext cx="3354388" cy="4368506"/>
          </a:xfrm>
        </p:spPr>
      </p:pic>
      <p:sp>
        <p:nvSpPr>
          <p:cNvPr id="45059" name="Rectangle 2">
            <a:extLst>
              <a:ext uri="{FF2B5EF4-FFF2-40B4-BE49-F238E27FC236}">
                <a16:creationId xmlns="" xmlns:a16="http://schemas.microsoft.com/office/drawing/2014/main" id="{4FF259E1-D3F6-154B-B2E4-1FBFB9D297A4}"/>
              </a:ext>
            </a:extLst>
          </p:cNvPr>
          <p:cNvSpPr>
            <a:spLocks noGrp="1" noChangeArrowheads="1"/>
          </p:cNvSpPr>
          <p:nvPr>
            <p:ph type="title"/>
          </p:nvPr>
        </p:nvSpPr>
        <p:spPr>
          <a:xfrm>
            <a:off x="762000" y="319383"/>
            <a:ext cx="8026400" cy="470898"/>
          </a:xfrm>
        </p:spPr>
        <p:txBody>
          <a:bodyPr/>
          <a:lstStyle/>
          <a:p>
            <a:pPr eaLnBrk="1" hangingPunct="1"/>
            <a:r>
              <a:rPr lang="en-US" altLang="en-US" dirty="0"/>
              <a:t>Using Packet Analyzers (5 of 5)</a:t>
            </a:r>
          </a:p>
        </p:txBody>
      </p:sp>
      <p:sp>
        <p:nvSpPr>
          <p:cNvPr id="4" name="Footer Placeholder 3">
            <a:extLst>
              <a:ext uri="{FF2B5EF4-FFF2-40B4-BE49-F238E27FC236}">
                <a16:creationId xmlns="" xmlns:a16="http://schemas.microsoft.com/office/drawing/2014/main" id="{585FE9E6-858C-BC48-BB8C-433FF5E2BA81}"/>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552874B2-9B59-4A43-9A6F-82BF80342875}"/>
              </a:ext>
            </a:extLst>
          </p:cNvPr>
          <p:cNvSpPr>
            <a:spLocks noGrp="1"/>
          </p:cNvSpPr>
          <p:nvPr>
            <p:ph idx="1"/>
          </p:nvPr>
        </p:nvSpPr>
        <p:spPr>
          <a:xfrm>
            <a:off x="365125" y="1538288"/>
            <a:ext cx="8415338" cy="3225498"/>
          </a:xfrm>
        </p:spPr>
        <p:txBody>
          <a:bodyPr/>
          <a:lstStyle/>
          <a:p>
            <a:r>
              <a:rPr lang="en-US" dirty="0"/>
              <a:t>Virtual switch is a little different from a physical switch</a:t>
            </a:r>
          </a:p>
          <a:p>
            <a:pPr lvl="1"/>
            <a:r>
              <a:rPr lang="en-US" dirty="0"/>
              <a:t>There’s no spanning tree between virtual switches</a:t>
            </a:r>
          </a:p>
          <a:p>
            <a:r>
              <a:rPr lang="en-US" dirty="0"/>
              <a:t>Additional complications</a:t>
            </a:r>
          </a:p>
          <a:p>
            <a:pPr lvl="1"/>
            <a:r>
              <a:rPr lang="en-US" dirty="0"/>
              <a:t>Hypervisors can assign MAC addresses to virtual devices</a:t>
            </a:r>
          </a:p>
          <a:p>
            <a:pPr lvl="1"/>
            <a:r>
              <a:rPr lang="en-US" dirty="0"/>
              <a:t>Devices can have the same MAC address on different virtual networks</a:t>
            </a:r>
          </a:p>
          <a:p>
            <a:pPr lvl="1"/>
            <a:r>
              <a:rPr lang="en-US" dirty="0"/>
              <a:t>Cloud service providers host networks for several to hundreds of companies</a:t>
            </a:r>
          </a:p>
          <a:p>
            <a:r>
              <a:rPr lang="en-US" dirty="0"/>
              <a:t>Tools</a:t>
            </a:r>
          </a:p>
          <a:p>
            <a:pPr lvl="1"/>
            <a:r>
              <a:rPr lang="en-US" dirty="0"/>
              <a:t>Wireshark</a:t>
            </a:r>
          </a:p>
          <a:p>
            <a:pPr lvl="1"/>
            <a:r>
              <a:rPr lang="en-US" dirty="0"/>
              <a:t>Network Miner</a:t>
            </a:r>
          </a:p>
        </p:txBody>
      </p:sp>
      <p:sp>
        <p:nvSpPr>
          <p:cNvPr id="3" name="Title 2">
            <a:extLst>
              <a:ext uri="{FF2B5EF4-FFF2-40B4-BE49-F238E27FC236}">
                <a16:creationId xmlns="" xmlns:a16="http://schemas.microsoft.com/office/drawing/2014/main" id="{D44F3115-EFA4-2243-A872-30C81871A257}"/>
              </a:ext>
            </a:extLst>
          </p:cNvPr>
          <p:cNvSpPr>
            <a:spLocks noGrp="1"/>
          </p:cNvSpPr>
          <p:nvPr>
            <p:ph type="title"/>
          </p:nvPr>
        </p:nvSpPr>
        <p:spPr/>
        <p:txBody>
          <a:bodyPr/>
          <a:lstStyle/>
          <a:p>
            <a:r>
              <a:rPr lang="en-US" dirty="0"/>
              <a:t>Investigating Virtual Networks</a:t>
            </a:r>
          </a:p>
        </p:txBody>
      </p:sp>
      <p:sp>
        <p:nvSpPr>
          <p:cNvPr id="4" name="Footer Placeholder 3">
            <a:extLst>
              <a:ext uri="{FF2B5EF4-FFF2-40B4-BE49-F238E27FC236}">
                <a16:creationId xmlns="" xmlns:a16="http://schemas.microsoft.com/office/drawing/2014/main" id="{50B69B8F-2447-F343-A85A-ECF27797DC58}"/>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686834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a:extLst>
              <a:ext uri="{FF2B5EF4-FFF2-40B4-BE49-F238E27FC236}">
                <a16:creationId xmlns="" xmlns:a16="http://schemas.microsoft.com/office/drawing/2014/main" id="{48749EDD-19F4-604C-845C-2B4D93CB944A}"/>
              </a:ext>
            </a:extLst>
          </p:cNvPr>
          <p:cNvSpPr>
            <a:spLocks noGrp="1" noChangeArrowheads="1"/>
          </p:cNvSpPr>
          <p:nvPr>
            <p:ph idx="1"/>
          </p:nvPr>
        </p:nvSpPr>
        <p:spPr>
          <a:xfrm>
            <a:off x="365125" y="1538288"/>
            <a:ext cx="8415338" cy="2837700"/>
          </a:xfrm>
        </p:spPr>
        <p:txBody>
          <a:bodyPr/>
          <a:lstStyle/>
          <a:p>
            <a:pPr eaLnBrk="1" hangingPunct="1"/>
            <a:r>
              <a:rPr lang="en-US" altLang="en-US" dirty="0"/>
              <a:t>The </a:t>
            </a:r>
            <a:r>
              <a:rPr lang="en-US" altLang="en-US" dirty="0" err="1"/>
              <a:t>Honeynet</a:t>
            </a:r>
            <a:r>
              <a:rPr lang="en-US" altLang="en-US" dirty="0"/>
              <a:t> Project was developed to make information widely available in an attempt to thwart Internet and network attackers</a:t>
            </a:r>
          </a:p>
          <a:p>
            <a:pPr lvl="1" eaLnBrk="1" hangingPunct="1"/>
            <a:r>
              <a:rPr lang="en-US" altLang="en-US" dirty="0"/>
              <a:t>Provides information about attacks methods and how to protect against them</a:t>
            </a:r>
          </a:p>
          <a:p>
            <a:pPr eaLnBrk="1" hangingPunct="1"/>
            <a:r>
              <a:rPr lang="en-US" altLang="en-US" dirty="0"/>
              <a:t>Objectives are awareness, information, and tools</a:t>
            </a:r>
          </a:p>
          <a:p>
            <a:pPr eaLnBrk="1" hangingPunct="1"/>
            <a:r>
              <a:rPr lang="en-US" altLang="en-US" b="1" dirty="0"/>
              <a:t>Distributed denial-of-service (DDoS) attacks</a:t>
            </a:r>
          </a:p>
          <a:p>
            <a:pPr lvl="1" eaLnBrk="1" hangingPunct="1"/>
            <a:r>
              <a:rPr lang="en-US" altLang="en-US" dirty="0"/>
              <a:t>A major threat that may go through other organizations’ networks, not just yours</a:t>
            </a:r>
          </a:p>
          <a:p>
            <a:pPr lvl="1" eaLnBrk="1" hangingPunct="1"/>
            <a:r>
              <a:rPr lang="en-US" altLang="en-US" dirty="0"/>
              <a:t>Hundreds or even thousands of machines (</a:t>
            </a:r>
            <a:r>
              <a:rPr lang="en-US" altLang="en-US" b="1" dirty="0"/>
              <a:t>zombies</a:t>
            </a:r>
            <a:r>
              <a:rPr lang="en-US" altLang="en-US" dirty="0"/>
              <a:t>) can be used</a:t>
            </a:r>
          </a:p>
          <a:p>
            <a:pPr lvl="1" eaLnBrk="1" hangingPunct="1"/>
            <a:endParaRPr lang="en-US" altLang="en-US" b="1" dirty="0"/>
          </a:p>
        </p:txBody>
      </p:sp>
      <p:sp>
        <p:nvSpPr>
          <p:cNvPr id="46083" name="Rectangle 2">
            <a:extLst>
              <a:ext uri="{FF2B5EF4-FFF2-40B4-BE49-F238E27FC236}">
                <a16:creationId xmlns="" xmlns:a16="http://schemas.microsoft.com/office/drawing/2014/main" id="{4EF6CAB8-A823-434A-9FDA-E038FCAA584F}"/>
              </a:ext>
            </a:extLst>
          </p:cNvPr>
          <p:cNvSpPr>
            <a:spLocks noGrp="1" noChangeArrowheads="1"/>
          </p:cNvSpPr>
          <p:nvPr>
            <p:ph type="title"/>
          </p:nvPr>
        </p:nvSpPr>
        <p:spPr>
          <a:xfrm>
            <a:off x="762000" y="319383"/>
            <a:ext cx="8026400" cy="470898"/>
          </a:xfrm>
        </p:spPr>
        <p:txBody>
          <a:bodyPr/>
          <a:lstStyle/>
          <a:p>
            <a:pPr eaLnBrk="1" hangingPunct="1"/>
            <a:r>
              <a:rPr lang="en-US" altLang="en-US" dirty="0"/>
              <a:t>Examining the </a:t>
            </a:r>
            <a:r>
              <a:rPr lang="en-US" altLang="en-US" dirty="0" err="1"/>
              <a:t>Honeynet</a:t>
            </a:r>
            <a:r>
              <a:rPr lang="en-US" altLang="en-US" dirty="0"/>
              <a:t> Project (1 of 2)</a:t>
            </a:r>
          </a:p>
        </p:txBody>
      </p:sp>
      <p:sp>
        <p:nvSpPr>
          <p:cNvPr id="4" name="Footer Placeholder 3">
            <a:extLst>
              <a:ext uri="{FF2B5EF4-FFF2-40B4-BE49-F238E27FC236}">
                <a16:creationId xmlns="" xmlns:a16="http://schemas.microsoft.com/office/drawing/2014/main" id="{290A1EE3-DD62-334A-83DE-A4C3270B3BCF}"/>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a:extLst>
              <a:ext uri="{FF2B5EF4-FFF2-40B4-BE49-F238E27FC236}">
                <a16:creationId xmlns="" xmlns:a16="http://schemas.microsoft.com/office/drawing/2014/main" id="{4F370B72-DAC6-344C-9241-75C9772D2B89}"/>
              </a:ext>
            </a:extLst>
          </p:cNvPr>
          <p:cNvSpPr>
            <a:spLocks noGrp="1" noChangeArrowheads="1"/>
          </p:cNvSpPr>
          <p:nvPr>
            <p:ph idx="1"/>
          </p:nvPr>
        </p:nvSpPr>
        <p:spPr>
          <a:xfrm>
            <a:off x="365125" y="1538288"/>
            <a:ext cx="8415338" cy="3071610"/>
          </a:xfrm>
        </p:spPr>
        <p:txBody>
          <a:bodyPr/>
          <a:lstStyle/>
          <a:p>
            <a:pPr eaLnBrk="1" hangingPunct="1"/>
            <a:r>
              <a:rPr lang="en-US" altLang="en-US" b="1" dirty="0"/>
              <a:t>Zero day attacks</a:t>
            </a:r>
          </a:p>
          <a:p>
            <a:pPr lvl="1" eaLnBrk="1" hangingPunct="1"/>
            <a:r>
              <a:rPr lang="en-US" altLang="en-US" dirty="0"/>
              <a:t>Another major threat</a:t>
            </a:r>
          </a:p>
          <a:p>
            <a:pPr lvl="1" eaLnBrk="1" hangingPunct="1"/>
            <a:r>
              <a:rPr lang="en-US" altLang="en-US" dirty="0"/>
              <a:t>Attackers look for holes in networks and OSs and exploit these weaknesses before patches are available</a:t>
            </a:r>
          </a:p>
          <a:p>
            <a:pPr eaLnBrk="1" hangingPunct="1"/>
            <a:r>
              <a:rPr lang="en-US" altLang="en-US" b="1" dirty="0"/>
              <a:t>Honeypot</a:t>
            </a:r>
          </a:p>
          <a:p>
            <a:pPr lvl="1" eaLnBrk="1" hangingPunct="1"/>
            <a:r>
              <a:rPr lang="en-US" altLang="en-US" dirty="0"/>
              <a:t>Normal looking computer that lures attackers to it</a:t>
            </a:r>
          </a:p>
          <a:p>
            <a:pPr eaLnBrk="1" hangingPunct="1"/>
            <a:r>
              <a:rPr lang="en-US" altLang="en-US" b="1" dirty="0" err="1"/>
              <a:t>Honeywalls</a:t>
            </a:r>
            <a:endParaRPr lang="en-US" altLang="en-US" b="1" dirty="0"/>
          </a:p>
          <a:p>
            <a:pPr lvl="1" eaLnBrk="1" hangingPunct="1"/>
            <a:r>
              <a:rPr lang="en-US" altLang="en-US" dirty="0"/>
              <a:t>Monitor what’s happening to honeypots on your network and record what attackers are doing</a:t>
            </a:r>
          </a:p>
        </p:txBody>
      </p:sp>
      <p:sp>
        <p:nvSpPr>
          <p:cNvPr id="47107" name="Rectangle 2">
            <a:extLst>
              <a:ext uri="{FF2B5EF4-FFF2-40B4-BE49-F238E27FC236}">
                <a16:creationId xmlns="" xmlns:a16="http://schemas.microsoft.com/office/drawing/2014/main" id="{E71410F1-BBB4-FD44-928B-C72732D9BC90}"/>
              </a:ext>
            </a:extLst>
          </p:cNvPr>
          <p:cNvSpPr>
            <a:spLocks noGrp="1" noChangeArrowheads="1"/>
          </p:cNvSpPr>
          <p:nvPr>
            <p:ph type="title"/>
          </p:nvPr>
        </p:nvSpPr>
        <p:spPr>
          <a:xfrm>
            <a:off x="762000" y="317331"/>
            <a:ext cx="8026400" cy="475002"/>
          </a:xfrm>
        </p:spPr>
        <p:txBody>
          <a:bodyPr/>
          <a:lstStyle/>
          <a:p>
            <a:pPr eaLnBrk="1" hangingPunct="1"/>
            <a:r>
              <a:rPr lang="en-US" altLang="en-US" dirty="0"/>
              <a:t>Examining the </a:t>
            </a:r>
            <a:r>
              <a:rPr lang="en-US" altLang="en-US" dirty="0" err="1"/>
              <a:t>Honeynet</a:t>
            </a:r>
            <a:r>
              <a:rPr lang="en-US" altLang="en-US" dirty="0"/>
              <a:t> Project (2 of 2)</a:t>
            </a:r>
          </a:p>
        </p:txBody>
      </p:sp>
      <p:sp>
        <p:nvSpPr>
          <p:cNvPr id="4" name="Footer Placeholder 3">
            <a:extLst>
              <a:ext uri="{FF2B5EF4-FFF2-40B4-BE49-F238E27FC236}">
                <a16:creationId xmlns="" xmlns:a16="http://schemas.microsoft.com/office/drawing/2014/main" id="{E38FFD16-3731-244C-9180-AB5DBBA86CDB}"/>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a:extLst>
              <a:ext uri="{FF2B5EF4-FFF2-40B4-BE49-F238E27FC236}">
                <a16:creationId xmlns="" xmlns:a16="http://schemas.microsoft.com/office/drawing/2014/main" id="{78C60D6A-3153-9D4F-A2F6-C908557D79F4}"/>
              </a:ext>
            </a:extLst>
          </p:cNvPr>
          <p:cNvSpPr>
            <a:spLocks noGrp="1" noChangeArrowheads="1"/>
          </p:cNvSpPr>
          <p:nvPr>
            <p:ph idx="1"/>
          </p:nvPr>
        </p:nvSpPr>
        <p:spPr/>
        <p:txBody>
          <a:bodyPr/>
          <a:lstStyle/>
          <a:p>
            <a:pPr eaLnBrk="1" hangingPunct="1">
              <a:lnSpc>
                <a:spcPct val="90000"/>
              </a:lnSpc>
            </a:pPr>
            <a:r>
              <a:rPr lang="en-US" altLang="en-US"/>
              <a:t>Virtual machines are used extensively in organizations and are a common part of forensic investigations</a:t>
            </a:r>
          </a:p>
          <a:p>
            <a:pPr eaLnBrk="1" hangingPunct="1">
              <a:lnSpc>
                <a:spcPct val="90000"/>
              </a:lnSpc>
            </a:pPr>
            <a:r>
              <a:rPr lang="en-US" altLang="en-US"/>
              <a:t>There are two types of hypervisors for running virtual machines: Type 1 and Type 2</a:t>
            </a:r>
          </a:p>
          <a:p>
            <a:pPr eaLnBrk="1" hangingPunct="1">
              <a:lnSpc>
                <a:spcPct val="90000"/>
              </a:lnSpc>
            </a:pPr>
            <a:r>
              <a:rPr lang="en-US" altLang="en-US"/>
              <a:t>Virtualization Technology is Intel’s CPU design for security and performance enhancements that enable the BIOS to support virtualization</a:t>
            </a:r>
          </a:p>
          <a:p>
            <a:pPr eaLnBrk="1" hangingPunct="1">
              <a:lnSpc>
                <a:spcPct val="90000"/>
              </a:lnSpc>
            </a:pPr>
            <a:r>
              <a:rPr lang="en-US" altLang="en-US"/>
              <a:t>Forensic procedures for VMs start by creating an image of the host machine, and then exporting files associated with a VM</a:t>
            </a:r>
          </a:p>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p:txBody>
      </p:sp>
      <p:sp>
        <p:nvSpPr>
          <p:cNvPr id="48131" name="Rectangle 2">
            <a:extLst>
              <a:ext uri="{FF2B5EF4-FFF2-40B4-BE49-F238E27FC236}">
                <a16:creationId xmlns="" xmlns:a16="http://schemas.microsoft.com/office/drawing/2014/main" id="{F18D34BD-E17A-8749-8449-9F425537E321}"/>
              </a:ext>
            </a:extLst>
          </p:cNvPr>
          <p:cNvSpPr>
            <a:spLocks noGrp="1" noChangeArrowheads="1"/>
          </p:cNvSpPr>
          <p:nvPr>
            <p:ph type="title"/>
          </p:nvPr>
        </p:nvSpPr>
        <p:spPr>
          <a:xfrm>
            <a:off x="762000" y="317331"/>
            <a:ext cx="8026400" cy="475002"/>
          </a:xfrm>
        </p:spPr>
        <p:txBody>
          <a:bodyPr/>
          <a:lstStyle/>
          <a:p>
            <a:pPr eaLnBrk="1" hangingPunct="1"/>
            <a:r>
              <a:rPr lang="en-US" altLang="en-US" dirty="0"/>
              <a:t>Summary (1 of 3)</a:t>
            </a:r>
          </a:p>
        </p:txBody>
      </p:sp>
      <p:sp>
        <p:nvSpPr>
          <p:cNvPr id="4" name="Footer Placeholder 3">
            <a:extLst>
              <a:ext uri="{FF2B5EF4-FFF2-40B4-BE49-F238E27FC236}">
                <a16:creationId xmlns="" xmlns:a16="http://schemas.microsoft.com/office/drawing/2014/main" id="{856080D3-10C3-564B-89CF-8B0D205016D5}"/>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a:extLst>
              <a:ext uri="{FF2B5EF4-FFF2-40B4-BE49-F238E27FC236}">
                <a16:creationId xmlns="" xmlns:a16="http://schemas.microsoft.com/office/drawing/2014/main" id="{3B721F60-6F33-DD45-8940-5233C58D9727}"/>
              </a:ext>
            </a:extLst>
          </p:cNvPr>
          <p:cNvSpPr>
            <a:spLocks noGrp="1" noChangeArrowheads="1"/>
          </p:cNvSpPr>
          <p:nvPr>
            <p:ph idx="1"/>
          </p:nvPr>
        </p:nvSpPr>
        <p:spPr/>
        <p:txBody>
          <a:bodyPr/>
          <a:lstStyle/>
          <a:p>
            <a:pPr eaLnBrk="1" hangingPunct="1"/>
            <a:r>
              <a:rPr lang="en-US" altLang="en-US"/>
              <a:t>Type 2 hypervisors are usually the ones you find loaded on a suspect machine</a:t>
            </a:r>
          </a:p>
          <a:p>
            <a:pPr eaLnBrk="1" hangingPunct="1"/>
            <a:r>
              <a:rPr lang="en-US" altLang="en-US"/>
              <a:t>Type 1 hypervisors are typically loaded on servers or workstations with a lot of RAM and storage</a:t>
            </a:r>
          </a:p>
          <a:p>
            <a:pPr eaLnBrk="1" hangingPunct="1"/>
            <a:endParaRPr lang="en-US" altLang="en-US"/>
          </a:p>
        </p:txBody>
      </p:sp>
      <p:sp>
        <p:nvSpPr>
          <p:cNvPr id="10243" name="Rectangle 2">
            <a:extLst>
              <a:ext uri="{FF2B5EF4-FFF2-40B4-BE49-F238E27FC236}">
                <a16:creationId xmlns="" xmlns:a16="http://schemas.microsoft.com/office/drawing/2014/main" id="{675A541C-2D2A-444A-BE49-E954AE1F26C2}"/>
              </a:ext>
            </a:extLst>
          </p:cNvPr>
          <p:cNvSpPr>
            <a:spLocks noGrp="1" noChangeArrowheads="1"/>
          </p:cNvSpPr>
          <p:nvPr>
            <p:ph type="title"/>
          </p:nvPr>
        </p:nvSpPr>
        <p:spPr>
          <a:xfrm>
            <a:off x="762000" y="83934"/>
            <a:ext cx="8026400" cy="941796"/>
          </a:xfrm>
        </p:spPr>
        <p:txBody>
          <a:bodyPr/>
          <a:lstStyle/>
          <a:p>
            <a:pPr eaLnBrk="1" hangingPunct="1"/>
            <a:r>
              <a:rPr lang="en-US" altLang="en-US" dirty="0"/>
              <a:t>An Overview of Virtual Machine Forensics (2 of 2)</a:t>
            </a:r>
          </a:p>
        </p:txBody>
      </p:sp>
      <p:sp>
        <p:nvSpPr>
          <p:cNvPr id="2" name="Footer Placeholder 1">
            <a:extLst>
              <a:ext uri="{FF2B5EF4-FFF2-40B4-BE49-F238E27FC236}">
                <a16:creationId xmlns="" xmlns:a16="http://schemas.microsoft.com/office/drawing/2014/main" id="{5DD2A037-3456-F140-B129-DD109FA30606}"/>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a:extLst>
              <a:ext uri="{FF2B5EF4-FFF2-40B4-BE49-F238E27FC236}">
                <a16:creationId xmlns="" xmlns:a16="http://schemas.microsoft.com/office/drawing/2014/main" id="{E325A587-CDF5-7E48-8F3F-21F8ECA55501}"/>
              </a:ext>
            </a:extLst>
          </p:cNvPr>
          <p:cNvSpPr>
            <a:spLocks noGrp="1" noChangeArrowheads="1"/>
          </p:cNvSpPr>
          <p:nvPr>
            <p:ph idx="1"/>
          </p:nvPr>
        </p:nvSpPr>
        <p:spPr/>
        <p:txBody>
          <a:bodyPr/>
          <a:lstStyle/>
          <a:p>
            <a:pPr eaLnBrk="1" hangingPunct="1"/>
            <a:r>
              <a:rPr lang="en-US" altLang="en-US"/>
              <a:t>Live acquisitions are necessary to retrieve volatile items, such as RAM and running processes</a:t>
            </a:r>
          </a:p>
          <a:p>
            <a:pPr eaLnBrk="1" hangingPunct="1"/>
            <a:r>
              <a:rPr lang="en-US" altLang="en-US"/>
              <a:t>Network forensics is the process of collecting and analyzing raw network data and systematically tracking network traffic to ascertain how an attack took place</a:t>
            </a:r>
          </a:p>
          <a:p>
            <a:pPr eaLnBrk="1" hangingPunct="1"/>
            <a:r>
              <a:rPr lang="en-US" altLang="en-US"/>
              <a:t>Steps must be taken to harden networks before a security breach happens</a:t>
            </a:r>
          </a:p>
          <a:p>
            <a:pPr eaLnBrk="1" hangingPunct="1"/>
            <a:r>
              <a:rPr lang="en-US" altLang="en-US"/>
              <a:t>Being able to spot variations in network traffic can help you track intrusions</a:t>
            </a:r>
          </a:p>
          <a:p>
            <a:pPr eaLnBrk="1" hangingPunct="1"/>
            <a:endParaRPr lang="en-US" altLang="en-US"/>
          </a:p>
        </p:txBody>
      </p:sp>
      <p:sp>
        <p:nvSpPr>
          <p:cNvPr id="49155" name="Rectangle 2">
            <a:extLst>
              <a:ext uri="{FF2B5EF4-FFF2-40B4-BE49-F238E27FC236}">
                <a16:creationId xmlns="" xmlns:a16="http://schemas.microsoft.com/office/drawing/2014/main" id="{1C1A9F1F-6E36-444D-A2AD-053A16E1D388}"/>
              </a:ext>
            </a:extLst>
          </p:cNvPr>
          <p:cNvSpPr>
            <a:spLocks noGrp="1" noChangeArrowheads="1"/>
          </p:cNvSpPr>
          <p:nvPr>
            <p:ph type="title"/>
          </p:nvPr>
        </p:nvSpPr>
        <p:spPr>
          <a:xfrm>
            <a:off x="762000" y="317331"/>
            <a:ext cx="8026400" cy="475002"/>
          </a:xfrm>
        </p:spPr>
        <p:txBody>
          <a:bodyPr/>
          <a:lstStyle/>
          <a:p>
            <a:pPr eaLnBrk="1" hangingPunct="1"/>
            <a:r>
              <a:rPr lang="en-US" altLang="en-US" dirty="0"/>
              <a:t>Summary (2 of 3)</a:t>
            </a:r>
          </a:p>
        </p:txBody>
      </p:sp>
      <p:sp>
        <p:nvSpPr>
          <p:cNvPr id="4" name="Footer Placeholder 3">
            <a:extLst>
              <a:ext uri="{FF2B5EF4-FFF2-40B4-BE49-F238E27FC236}">
                <a16:creationId xmlns="" xmlns:a16="http://schemas.microsoft.com/office/drawing/2014/main" id="{3CBCB004-8691-4643-AB7A-FCD4C98DD437}"/>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a:extLst>
              <a:ext uri="{FF2B5EF4-FFF2-40B4-BE49-F238E27FC236}">
                <a16:creationId xmlns="" xmlns:a16="http://schemas.microsoft.com/office/drawing/2014/main" id="{E9865020-ED3E-6247-B27C-0A4AEB8FADF5}"/>
              </a:ext>
            </a:extLst>
          </p:cNvPr>
          <p:cNvSpPr>
            <a:spLocks noGrp="1" noChangeArrowheads="1"/>
          </p:cNvSpPr>
          <p:nvPr>
            <p:ph idx="1"/>
          </p:nvPr>
        </p:nvSpPr>
        <p:spPr/>
        <p:txBody>
          <a:bodyPr/>
          <a:lstStyle/>
          <a:p>
            <a:pPr eaLnBrk="1" hangingPunct="1"/>
            <a:r>
              <a:rPr lang="en-US" altLang="en-US"/>
              <a:t>Several tools are available for monitoring network traffic, such as packet analyzers and honeypots</a:t>
            </a:r>
          </a:p>
          <a:p>
            <a:pPr eaLnBrk="1" hangingPunct="1"/>
            <a:r>
              <a:rPr lang="en-US" altLang="en-US"/>
              <a:t>The Honeynet Project is designed to help people learn the latest intrusion techniques that attackers are using</a:t>
            </a:r>
          </a:p>
        </p:txBody>
      </p:sp>
      <p:sp>
        <p:nvSpPr>
          <p:cNvPr id="50179" name="Rectangle 2">
            <a:extLst>
              <a:ext uri="{FF2B5EF4-FFF2-40B4-BE49-F238E27FC236}">
                <a16:creationId xmlns="" xmlns:a16="http://schemas.microsoft.com/office/drawing/2014/main" id="{7419EB7C-FA04-6642-8E11-3218D59EE81C}"/>
              </a:ext>
            </a:extLst>
          </p:cNvPr>
          <p:cNvSpPr>
            <a:spLocks noGrp="1" noChangeArrowheads="1"/>
          </p:cNvSpPr>
          <p:nvPr>
            <p:ph type="title"/>
          </p:nvPr>
        </p:nvSpPr>
        <p:spPr>
          <a:xfrm>
            <a:off x="762000" y="317331"/>
            <a:ext cx="8026400" cy="475002"/>
          </a:xfrm>
        </p:spPr>
        <p:txBody>
          <a:bodyPr/>
          <a:lstStyle/>
          <a:p>
            <a:pPr eaLnBrk="1" hangingPunct="1"/>
            <a:r>
              <a:rPr lang="en-US" altLang="en-US" dirty="0"/>
              <a:t>Summary (3 of 3)</a:t>
            </a:r>
          </a:p>
        </p:txBody>
      </p:sp>
      <p:sp>
        <p:nvSpPr>
          <p:cNvPr id="2" name="Footer Placeholder 1">
            <a:extLst>
              <a:ext uri="{FF2B5EF4-FFF2-40B4-BE49-F238E27FC236}">
                <a16:creationId xmlns="" xmlns:a16="http://schemas.microsoft.com/office/drawing/2014/main" id="{24293CEB-ABB5-CC4E-A335-5A918D6F5BC1}"/>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a:extLst>
              <a:ext uri="{FF2B5EF4-FFF2-40B4-BE49-F238E27FC236}">
                <a16:creationId xmlns="" xmlns:a16="http://schemas.microsoft.com/office/drawing/2014/main" id="{F4089527-31E0-2347-A764-2DE169A66572}"/>
              </a:ext>
            </a:extLst>
          </p:cNvPr>
          <p:cNvSpPr>
            <a:spLocks noGrp="1"/>
          </p:cNvSpPr>
          <p:nvPr>
            <p:ph idx="1"/>
          </p:nvPr>
        </p:nvSpPr>
        <p:spPr>
          <a:xfrm>
            <a:off x="365125" y="1538288"/>
            <a:ext cx="8415338" cy="2062103"/>
          </a:xfrm>
        </p:spPr>
        <p:txBody>
          <a:bodyPr/>
          <a:lstStyle/>
          <a:p>
            <a:pPr eaLnBrk="1" hangingPunct="1"/>
            <a:r>
              <a:rPr lang="en-US" altLang="en-US" dirty="0"/>
              <a:t>Before installing a type 2 hypervisor, enable virtualization in the BIOS before attempting to create a VM</a:t>
            </a:r>
          </a:p>
          <a:p>
            <a:pPr eaLnBrk="1" hangingPunct="1"/>
            <a:r>
              <a:rPr lang="en-US" altLang="en-US" b="1" dirty="0"/>
              <a:t>Virtualization Technology (VT)</a:t>
            </a:r>
            <a:r>
              <a:rPr lang="en-US" altLang="en-US" dirty="0"/>
              <a:t> - Intel’s CPU design for security and performance enhancements that enable the BIOS to support virtualization</a:t>
            </a:r>
          </a:p>
          <a:p>
            <a:pPr eaLnBrk="1" hangingPunct="1"/>
            <a:r>
              <a:rPr lang="en-US" altLang="en-US" b="1" dirty="0"/>
              <a:t>Virtualization Machine Extensions (VMX)</a:t>
            </a:r>
            <a:r>
              <a:rPr lang="en-US" altLang="en-US" dirty="0"/>
              <a:t> - instruction sets created for Intel processors to handle virtualization</a:t>
            </a:r>
          </a:p>
        </p:txBody>
      </p:sp>
      <p:sp>
        <p:nvSpPr>
          <p:cNvPr id="11267" name="Title 1">
            <a:extLst>
              <a:ext uri="{FF2B5EF4-FFF2-40B4-BE49-F238E27FC236}">
                <a16:creationId xmlns="" xmlns:a16="http://schemas.microsoft.com/office/drawing/2014/main" id="{D9494A96-71CD-0842-AA92-CBBB56B27AA7}"/>
              </a:ext>
            </a:extLst>
          </p:cNvPr>
          <p:cNvSpPr>
            <a:spLocks noGrp="1"/>
          </p:cNvSpPr>
          <p:nvPr>
            <p:ph type="title"/>
          </p:nvPr>
        </p:nvSpPr>
        <p:spPr>
          <a:xfrm>
            <a:off x="762000" y="319383"/>
            <a:ext cx="8026400" cy="470898"/>
          </a:xfrm>
        </p:spPr>
        <p:txBody>
          <a:bodyPr/>
          <a:lstStyle/>
          <a:p>
            <a:pPr eaLnBrk="1" hangingPunct="1"/>
            <a:r>
              <a:rPr lang="en-US" altLang="en-US" dirty="0"/>
              <a:t>Type 2 Hypervisors (1 of </a:t>
            </a:r>
            <a:r>
              <a:rPr lang="en-US" altLang="en-US" dirty="0" smtClean="0"/>
              <a:t>4)</a:t>
            </a:r>
            <a:endParaRPr lang="en-US" altLang="en-US" dirty="0"/>
          </a:p>
        </p:txBody>
      </p:sp>
      <p:sp>
        <p:nvSpPr>
          <p:cNvPr id="4" name="Footer Placeholder 3">
            <a:extLst>
              <a:ext uri="{FF2B5EF4-FFF2-40B4-BE49-F238E27FC236}">
                <a16:creationId xmlns="" xmlns:a16="http://schemas.microsoft.com/office/drawing/2014/main" id="{EC733F68-920F-994D-A1C0-6F52E21E0F24}"/>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D2C1A59-7D7F-F949-9D6E-FBE9622C3C53}"/>
              </a:ext>
            </a:extLst>
          </p:cNvPr>
          <p:cNvSpPr>
            <a:spLocks noGrp="1"/>
          </p:cNvSpPr>
          <p:nvPr>
            <p:ph idx="1"/>
          </p:nvPr>
        </p:nvSpPr>
        <p:spPr>
          <a:xfrm>
            <a:off x="365125" y="1538288"/>
            <a:ext cx="8415338" cy="3190104"/>
          </a:xfrm>
        </p:spPr>
        <p:txBody>
          <a:bodyPr rtlCol="0"/>
          <a:lstStyle/>
          <a:p>
            <a:pPr eaLnBrk="1" fontAlgn="auto" hangingPunct="1">
              <a:spcAft>
                <a:spcPts val="0"/>
              </a:spcAft>
              <a:defRPr/>
            </a:pPr>
            <a:r>
              <a:rPr lang="en-US" dirty="0">
                <a:solidFill>
                  <a:schemeClr val="tx1">
                    <a:lumMod val="75000"/>
                    <a:lumOff val="25000"/>
                  </a:schemeClr>
                </a:solidFill>
              </a:rPr>
              <a:t>Most widely used type 2 hypervisors:</a:t>
            </a:r>
          </a:p>
          <a:p>
            <a:pPr lvl="1" eaLnBrk="1" fontAlgn="auto" hangingPunct="1">
              <a:spcAft>
                <a:spcPts val="0"/>
              </a:spcAft>
              <a:defRPr/>
            </a:pPr>
            <a:r>
              <a:rPr lang="en-US" dirty="0">
                <a:solidFill>
                  <a:schemeClr val="tx1">
                    <a:lumMod val="75000"/>
                    <a:lumOff val="25000"/>
                  </a:schemeClr>
                </a:solidFill>
              </a:rPr>
              <a:t>Parallels Desktop - created for Macintosh users who also use Windows applications</a:t>
            </a:r>
          </a:p>
          <a:p>
            <a:pPr lvl="1" eaLnBrk="1" fontAlgn="auto" hangingPunct="1">
              <a:spcAft>
                <a:spcPts val="0"/>
              </a:spcAft>
              <a:defRPr/>
            </a:pPr>
            <a:r>
              <a:rPr lang="en-US" dirty="0">
                <a:solidFill>
                  <a:schemeClr val="tx1">
                    <a:lumMod val="75000"/>
                    <a:lumOff val="25000"/>
                  </a:schemeClr>
                </a:solidFill>
              </a:rPr>
              <a:t>KVM (Kernel-based Virtual Machine) - for Linux OS</a:t>
            </a:r>
          </a:p>
          <a:p>
            <a:pPr lvl="1" eaLnBrk="1" fontAlgn="auto" hangingPunct="1">
              <a:spcAft>
                <a:spcPts val="0"/>
              </a:spcAft>
              <a:defRPr/>
            </a:pPr>
            <a:r>
              <a:rPr lang="en-US" dirty="0">
                <a:solidFill>
                  <a:schemeClr val="tx1">
                    <a:lumMod val="75000"/>
                    <a:lumOff val="25000"/>
                  </a:schemeClr>
                </a:solidFill>
              </a:rPr>
              <a:t>Microsoft Hyper-V - new hypervisor built into Windows 10</a:t>
            </a:r>
          </a:p>
          <a:p>
            <a:pPr lvl="1" eaLnBrk="1" fontAlgn="auto" hangingPunct="1">
              <a:spcAft>
                <a:spcPts val="0"/>
              </a:spcAft>
              <a:defRPr/>
            </a:pPr>
            <a:r>
              <a:rPr lang="en-US" dirty="0">
                <a:solidFill>
                  <a:schemeClr val="tx1">
                    <a:lumMod val="75000"/>
                    <a:lumOff val="25000"/>
                  </a:schemeClr>
                </a:solidFill>
              </a:rPr>
              <a:t>VMware Workstation and Player - can be installed on almost any device, including tablets</a:t>
            </a:r>
          </a:p>
          <a:p>
            <a:pPr lvl="2" eaLnBrk="1" fontAlgn="auto" hangingPunct="1">
              <a:spcAft>
                <a:spcPts val="0"/>
              </a:spcAft>
              <a:buClr>
                <a:schemeClr val="tx1">
                  <a:lumMod val="75000"/>
                  <a:lumOff val="25000"/>
                </a:schemeClr>
              </a:buClr>
              <a:defRPr/>
            </a:pPr>
            <a:r>
              <a:rPr lang="en-US" dirty="0">
                <a:solidFill>
                  <a:schemeClr val="tx1">
                    <a:lumMod val="75000"/>
                    <a:lumOff val="25000"/>
                  </a:schemeClr>
                </a:solidFill>
              </a:rPr>
              <a:t>Can install Microsoft Hyper-V Server on it</a:t>
            </a:r>
          </a:p>
          <a:p>
            <a:pPr lvl="2" eaLnBrk="1" fontAlgn="auto" hangingPunct="1">
              <a:spcAft>
                <a:spcPts val="0"/>
              </a:spcAft>
              <a:buClr>
                <a:schemeClr val="tx1">
                  <a:lumMod val="75000"/>
                  <a:lumOff val="25000"/>
                </a:schemeClr>
              </a:buClr>
              <a:defRPr/>
            </a:pPr>
            <a:r>
              <a:rPr lang="en-US" dirty="0">
                <a:solidFill>
                  <a:schemeClr val="tx1">
                    <a:lumMod val="75000"/>
                    <a:lumOff val="25000"/>
                  </a:schemeClr>
                </a:solidFill>
              </a:rPr>
              <a:t>Can create encrypted VMs</a:t>
            </a:r>
          </a:p>
          <a:p>
            <a:pPr lvl="2" eaLnBrk="1" fontAlgn="auto" hangingPunct="1">
              <a:spcAft>
                <a:spcPts val="0"/>
              </a:spcAft>
              <a:buClr>
                <a:schemeClr val="tx1">
                  <a:lumMod val="75000"/>
                  <a:lumOff val="25000"/>
                </a:schemeClr>
              </a:buClr>
              <a:defRPr/>
            </a:pPr>
            <a:r>
              <a:rPr lang="en-US" dirty="0">
                <a:solidFill>
                  <a:schemeClr val="tx1">
                    <a:lumMod val="75000"/>
                    <a:lumOff val="25000"/>
                  </a:schemeClr>
                </a:solidFill>
              </a:rPr>
              <a:t>Can support up to 16 CPUs, 8 TB storage, and 20 VM</a:t>
            </a:r>
          </a:p>
          <a:p>
            <a:pPr marL="914400" lvl="2" indent="0" eaLnBrk="1" fontAlgn="auto" hangingPunct="1">
              <a:spcAft>
                <a:spcPts val="0"/>
              </a:spcAft>
              <a:buClr>
                <a:schemeClr val="tx1">
                  <a:lumMod val="75000"/>
                  <a:lumOff val="25000"/>
                </a:schemeClr>
              </a:buClr>
              <a:buFontTx/>
              <a:buNone/>
              <a:defRPr/>
            </a:pPr>
            <a:endParaRPr lang="en-US" dirty="0">
              <a:solidFill>
                <a:schemeClr val="tx1">
                  <a:lumMod val="75000"/>
                  <a:lumOff val="25000"/>
                </a:schemeClr>
              </a:solidFill>
            </a:endParaRPr>
          </a:p>
        </p:txBody>
      </p:sp>
      <p:sp>
        <p:nvSpPr>
          <p:cNvPr id="12291" name="Title 1">
            <a:extLst>
              <a:ext uri="{FF2B5EF4-FFF2-40B4-BE49-F238E27FC236}">
                <a16:creationId xmlns="" xmlns:a16="http://schemas.microsoft.com/office/drawing/2014/main" id="{F5FF162F-328B-2A41-9712-7BC7003B37F4}"/>
              </a:ext>
            </a:extLst>
          </p:cNvPr>
          <p:cNvSpPr>
            <a:spLocks noGrp="1"/>
          </p:cNvSpPr>
          <p:nvPr>
            <p:ph type="title"/>
          </p:nvPr>
        </p:nvSpPr>
        <p:spPr>
          <a:xfrm>
            <a:off x="762000" y="319383"/>
            <a:ext cx="8026400" cy="470898"/>
          </a:xfrm>
        </p:spPr>
        <p:txBody>
          <a:bodyPr/>
          <a:lstStyle/>
          <a:p>
            <a:pPr eaLnBrk="1" hangingPunct="1"/>
            <a:r>
              <a:rPr lang="en-US" altLang="en-US" dirty="0"/>
              <a:t>Type 2 Hypervisors (2 of </a:t>
            </a:r>
            <a:r>
              <a:rPr lang="en-US" altLang="en-US" dirty="0" smtClean="0"/>
              <a:t>4)</a:t>
            </a:r>
            <a:endParaRPr lang="en-US" altLang="en-US" dirty="0"/>
          </a:p>
        </p:txBody>
      </p:sp>
      <p:sp>
        <p:nvSpPr>
          <p:cNvPr id="4" name="Footer Placeholder 3">
            <a:extLst>
              <a:ext uri="{FF2B5EF4-FFF2-40B4-BE49-F238E27FC236}">
                <a16:creationId xmlns="" xmlns:a16="http://schemas.microsoft.com/office/drawing/2014/main" id="{61DBA5D9-3DB3-4548-9DCF-F994DB2B858B}"/>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screenshot shows a new virtual machine wizard window. The label at the top reads, name the virtual machine, what name would you like to use for this virtual machine? The dialog box shows textboxes for virtual machine name, and location. The textboxes contain Ubuntu 16.04 and path of the file location. A browse button is shown beside the location textbox. The next button is selected.">
            <a:extLst>
              <a:ext uri="{FF2B5EF4-FFF2-40B4-BE49-F238E27FC236}">
                <a16:creationId xmlns="" xmlns:a16="http://schemas.microsoft.com/office/drawing/2014/main" id="{AE504496-E09D-B14D-817E-E6C3312BFE9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67001" y="1628942"/>
            <a:ext cx="3811586" cy="4162258"/>
          </a:xfrm>
        </p:spPr>
      </p:pic>
      <p:sp>
        <p:nvSpPr>
          <p:cNvPr id="13315" name="Title 1">
            <a:extLst>
              <a:ext uri="{FF2B5EF4-FFF2-40B4-BE49-F238E27FC236}">
                <a16:creationId xmlns="" xmlns:a16="http://schemas.microsoft.com/office/drawing/2014/main" id="{554880D4-CCDB-0241-A30E-43AB1AD5BBEB}"/>
              </a:ext>
            </a:extLst>
          </p:cNvPr>
          <p:cNvSpPr>
            <a:spLocks noGrp="1"/>
          </p:cNvSpPr>
          <p:nvPr>
            <p:ph type="title"/>
          </p:nvPr>
        </p:nvSpPr>
        <p:spPr>
          <a:xfrm>
            <a:off x="762000" y="319383"/>
            <a:ext cx="8026400" cy="470898"/>
          </a:xfrm>
        </p:spPr>
        <p:txBody>
          <a:bodyPr/>
          <a:lstStyle/>
          <a:p>
            <a:pPr eaLnBrk="1" hangingPunct="1"/>
            <a:r>
              <a:rPr lang="en-US" altLang="en-US" dirty="0"/>
              <a:t>Type 2 Hypervisors (3 of </a:t>
            </a:r>
            <a:r>
              <a:rPr lang="en-US" altLang="en-US" dirty="0" smtClean="0"/>
              <a:t>4)</a:t>
            </a:r>
            <a:endParaRPr lang="en-US" altLang="en-US" dirty="0"/>
          </a:p>
        </p:txBody>
      </p:sp>
      <p:sp>
        <p:nvSpPr>
          <p:cNvPr id="4" name="Footer Placeholder 3">
            <a:extLst>
              <a:ext uri="{FF2B5EF4-FFF2-40B4-BE49-F238E27FC236}">
                <a16:creationId xmlns="" xmlns:a16="http://schemas.microsoft.com/office/drawing/2014/main" id="{ECB549DB-5969-5949-9396-0B2F78F2DB93}"/>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0A14780-180E-CB4E-BF06-5483EC38E772}"/>
              </a:ext>
            </a:extLst>
          </p:cNvPr>
          <p:cNvSpPr>
            <a:spLocks noGrp="1"/>
          </p:cNvSpPr>
          <p:nvPr>
            <p:ph idx="1"/>
          </p:nvPr>
        </p:nvSpPr>
        <p:spPr/>
        <p:txBody>
          <a:bodyPr rtlCol="0"/>
          <a:lstStyle/>
          <a:p>
            <a:pPr eaLnBrk="1" fontAlgn="auto" hangingPunct="1">
              <a:spcAft>
                <a:spcPts val="0"/>
              </a:spcAft>
              <a:defRPr/>
            </a:pPr>
            <a:r>
              <a:rPr lang="en-US" dirty="0">
                <a:solidFill>
                  <a:schemeClr val="tx1">
                    <a:lumMod val="75000"/>
                    <a:lumOff val="25000"/>
                  </a:schemeClr>
                </a:solidFill>
              </a:rPr>
              <a:t>Most widely used type 2 hypervisors (cont’d):</a:t>
            </a:r>
          </a:p>
          <a:p>
            <a:pPr lvl="1" eaLnBrk="1" fontAlgn="auto" hangingPunct="1">
              <a:spcAft>
                <a:spcPts val="0"/>
              </a:spcAft>
              <a:defRPr/>
            </a:pPr>
            <a:r>
              <a:rPr lang="en-US" dirty="0">
                <a:solidFill>
                  <a:schemeClr val="tx1">
                    <a:lumMod val="75000"/>
                    <a:lumOff val="25000"/>
                  </a:schemeClr>
                </a:solidFill>
              </a:rPr>
              <a:t>VirtualBox - supports all Windows and Linux OSs as well as Macintosh and Solaris</a:t>
            </a:r>
          </a:p>
          <a:p>
            <a:pPr lvl="2" eaLnBrk="1" fontAlgn="auto" hangingPunct="1">
              <a:spcAft>
                <a:spcPts val="0"/>
              </a:spcAft>
              <a:buClr>
                <a:schemeClr val="tx1">
                  <a:lumMod val="75000"/>
                  <a:lumOff val="25000"/>
                </a:schemeClr>
              </a:buClr>
              <a:defRPr/>
            </a:pPr>
            <a:r>
              <a:rPr lang="en-US" dirty="0">
                <a:solidFill>
                  <a:schemeClr val="tx1">
                    <a:lumMod val="75000"/>
                    <a:lumOff val="25000"/>
                  </a:schemeClr>
                </a:solidFill>
              </a:rPr>
              <a:t>Allows selecting types associated with other applications, such as VMware VMDK type or the Parallels HDD type</a:t>
            </a:r>
          </a:p>
          <a:p>
            <a:pPr eaLnBrk="1" fontAlgn="auto" hangingPunct="1">
              <a:spcAft>
                <a:spcPts val="0"/>
              </a:spcAft>
              <a:defRPr/>
            </a:pPr>
            <a:r>
              <a:rPr lang="en-US" dirty="0">
                <a:solidFill>
                  <a:schemeClr val="tx1">
                    <a:lumMod val="75000"/>
                    <a:lumOff val="25000"/>
                  </a:schemeClr>
                </a:solidFill>
              </a:rPr>
              <a:t>Type 2 hypervisors come with templates for different OSs</a:t>
            </a:r>
          </a:p>
          <a:p>
            <a:pPr marL="914400" lvl="2" indent="0" eaLnBrk="1" fontAlgn="auto" hangingPunct="1">
              <a:spcAft>
                <a:spcPts val="0"/>
              </a:spcAft>
              <a:buClr>
                <a:schemeClr val="tx1">
                  <a:lumMod val="75000"/>
                  <a:lumOff val="25000"/>
                </a:schemeClr>
              </a:buClr>
              <a:buFontTx/>
              <a:buNone/>
              <a:defRPr/>
            </a:pPr>
            <a:endParaRPr lang="en-US" dirty="0">
              <a:solidFill>
                <a:schemeClr val="tx1">
                  <a:lumMod val="75000"/>
                  <a:lumOff val="25000"/>
                </a:schemeClr>
              </a:solidFill>
            </a:endParaRPr>
          </a:p>
        </p:txBody>
      </p:sp>
      <p:sp>
        <p:nvSpPr>
          <p:cNvPr id="15363" name="Title 1">
            <a:extLst>
              <a:ext uri="{FF2B5EF4-FFF2-40B4-BE49-F238E27FC236}">
                <a16:creationId xmlns="" xmlns:a16="http://schemas.microsoft.com/office/drawing/2014/main" id="{CED54BDA-EF1D-A24B-AFCC-1D0F09FB6AB5}"/>
              </a:ext>
            </a:extLst>
          </p:cNvPr>
          <p:cNvSpPr>
            <a:spLocks noGrp="1"/>
          </p:cNvSpPr>
          <p:nvPr>
            <p:ph type="title"/>
          </p:nvPr>
        </p:nvSpPr>
        <p:spPr>
          <a:xfrm>
            <a:off x="762000" y="319383"/>
            <a:ext cx="8026400" cy="470898"/>
          </a:xfrm>
        </p:spPr>
        <p:txBody>
          <a:bodyPr/>
          <a:lstStyle/>
          <a:p>
            <a:pPr eaLnBrk="1" hangingPunct="1"/>
            <a:r>
              <a:rPr lang="en-US" altLang="en-US" dirty="0"/>
              <a:t>Type 2 Hypervisors </a:t>
            </a:r>
            <a:r>
              <a:rPr lang="en-US" altLang="en-US" dirty="0" smtClean="0"/>
              <a:t>(4 </a:t>
            </a:r>
            <a:r>
              <a:rPr lang="en-US" altLang="en-US" dirty="0"/>
              <a:t>of </a:t>
            </a:r>
            <a:r>
              <a:rPr lang="en-US" altLang="en-US" dirty="0" smtClean="0"/>
              <a:t>4)</a:t>
            </a:r>
            <a:endParaRPr lang="en-US" altLang="en-US" dirty="0"/>
          </a:p>
        </p:txBody>
      </p:sp>
      <p:sp>
        <p:nvSpPr>
          <p:cNvPr id="4" name="Footer Placeholder 3">
            <a:extLst>
              <a:ext uri="{FF2B5EF4-FFF2-40B4-BE49-F238E27FC236}">
                <a16:creationId xmlns="" xmlns:a16="http://schemas.microsoft.com/office/drawing/2014/main" id="{7DAF091D-29FE-F245-9739-8B8EBF51F9A0}"/>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a:extLst>
              <a:ext uri="{FF2B5EF4-FFF2-40B4-BE49-F238E27FC236}">
                <a16:creationId xmlns="" xmlns:a16="http://schemas.microsoft.com/office/drawing/2014/main" id="{65517B43-E820-9748-9783-037B845D6B51}"/>
              </a:ext>
            </a:extLst>
          </p:cNvPr>
          <p:cNvSpPr>
            <a:spLocks noGrp="1"/>
          </p:cNvSpPr>
          <p:nvPr>
            <p:ph idx="1"/>
          </p:nvPr>
        </p:nvSpPr>
        <p:spPr/>
        <p:txBody>
          <a:bodyPr/>
          <a:lstStyle/>
          <a:p>
            <a:pPr eaLnBrk="1" hangingPunct="1"/>
            <a:r>
              <a:rPr lang="en-US" altLang="en-US"/>
              <a:t>Begin by acquiring a forensic image of the host computer as well as network logs</a:t>
            </a:r>
          </a:p>
          <a:p>
            <a:pPr lvl="1" eaLnBrk="1" hangingPunct="1"/>
            <a:r>
              <a:rPr lang="en-US" altLang="en-US"/>
              <a:t>By linking the VM’s IP address to log files, you may determine what Web sites the VM accessed</a:t>
            </a:r>
          </a:p>
          <a:p>
            <a:pPr eaLnBrk="1" hangingPunct="1"/>
            <a:r>
              <a:rPr lang="en-US" altLang="en-US"/>
              <a:t>To detect whether a VM is on a host computer:</a:t>
            </a:r>
          </a:p>
          <a:p>
            <a:pPr lvl="1" eaLnBrk="1" hangingPunct="1"/>
            <a:r>
              <a:rPr lang="en-US" altLang="en-US"/>
              <a:t>Look in the Users or Documents folder (in Windows) or user directories (in Linux)</a:t>
            </a:r>
          </a:p>
          <a:p>
            <a:pPr lvl="1" eaLnBrk="1" hangingPunct="1"/>
            <a:r>
              <a:rPr lang="en-US" altLang="en-US"/>
              <a:t>Check the host’s Registry for clues that VMs have been installed or uninstalled</a:t>
            </a:r>
          </a:p>
          <a:p>
            <a:pPr lvl="1" eaLnBrk="1" hangingPunct="1"/>
            <a:r>
              <a:rPr lang="en-US" altLang="en-US"/>
              <a:t>Existence of a virtual network adapter</a:t>
            </a:r>
          </a:p>
          <a:p>
            <a:pPr eaLnBrk="1" hangingPunct="1"/>
            <a:endParaRPr lang="en-US" altLang="en-US"/>
          </a:p>
        </p:txBody>
      </p:sp>
      <p:sp>
        <p:nvSpPr>
          <p:cNvPr id="17411" name="Title 1">
            <a:extLst>
              <a:ext uri="{FF2B5EF4-FFF2-40B4-BE49-F238E27FC236}">
                <a16:creationId xmlns="" xmlns:a16="http://schemas.microsoft.com/office/drawing/2014/main" id="{CCE4DD3D-0728-9E46-B7C8-8EA2542C29E3}"/>
              </a:ext>
            </a:extLst>
          </p:cNvPr>
          <p:cNvSpPr>
            <a:spLocks noGrp="1"/>
          </p:cNvSpPr>
          <p:nvPr>
            <p:ph type="title"/>
          </p:nvPr>
        </p:nvSpPr>
        <p:spPr>
          <a:xfrm>
            <a:off x="762000" y="83934"/>
            <a:ext cx="8026400" cy="941796"/>
          </a:xfrm>
        </p:spPr>
        <p:txBody>
          <a:bodyPr/>
          <a:lstStyle/>
          <a:p>
            <a:pPr eaLnBrk="1" hangingPunct="1"/>
            <a:r>
              <a:rPr lang="en-US" altLang="en-US" dirty="0"/>
              <a:t>Conducting an Investigation with Type 2 Hypervisors (1 of 9)</a:t>
            </a:r>
          </a:p>
        </p:txBody>
      </p:sp>
      <p:sp>
        <p:nvSpPr>
          <p:cNvPr id="4" name="Footer Placeholder 3">
            <a:extLst>
              <a:ext uri="{FF2B5EF4-FFF2-40B4-BE49-F238E27FC236}">
                <a16:creationId xmlns="" xmlns:a16="http://schemas.microsoft.com/office/drawing/2014/main" id="{FBBCA2CD-C852-CB40-9114-03A409393997}"/>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19683</TotalTime>
  <Words>3947</Words>
  <Application>Microsoft Office PowerPoint</Application>
  <PresentationFormat>On-screen Show (4:3)</PresentationFormat>
  <Paragraphs>281</Paragraphs>
  <Slides>41</Slides>
  <Notes>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Guide to Computer Forensics  and Investigations Sixth Edition  Chapter 10 </vt:lpstr>
      <vt:lpstr>Objectives</vt:lpstr>
      <vt:lpstr>An Overview of Virtual Machine Forensics (1 of 2)</vt:lpstr>
      <vt:lpstr>An Overview of Virtual Machine Forensics (2 of 2)</vt:lpstr>
      <vt:lpstr>Type 2 Hypervisors (1 of 4)</vt:lpstr>
      <vt:lpstr>Type 2 Hypervisors (2 of 4)</vt:lpstr>
      <vt:lpstr>Type 2 Hypervisors (3 of 4)</vt:lpstr>
      <vt:lpstr>Type 2 Hypervisors (4 of 4)</vt:lpstr>
      <vt:lpstr>Conducting an Investigation with Type 2 Hypervisors (1 of 9)</vt:lpstr>
      <vt:lpstr>Conducting an Investigation with Type 2 Hypervisors (2 of 9)</vt:lpstr>
      <vt:lpstr>Conducting an Investigation with Type 2 Hypervisors (3 of 9)</vt:lpstr>
      <vt:lpstr>Conducting an Investigation with Type 2 Hypervisors (4 of 9)</vt:lpstr>
      <vt:lpstr>Conducting an Investigation with Type 2 Hypervisors (5 of 9)</vt:lpstr>
      <vt:lpstr>Conducting an Investigation with Type 2 Hypervisors (6 of 9)</vt:lpstr>
      <vt:lpstr>Conducting an Investigation with Type 2 Hypervisors (7 of 9)</vt:lpstr>
      <vt:lpstr>Conducting an Investigation with Type 2 Hypervisors (8 of 9)</vt:lpstr>
      <vt:lpstr>Conducting an Investigation with Type 2 Hypervisors (9 of 9)</vt:lpstr>
      <vt:lpstr>Working with Type 1 Hypervisors (1 of 2)</vt:lpstr>
      <vt:lpstr>Working with Type 1 Hypervisors (2 of 2)</vt:lpstr>
      <vt:lpstr>Performing Live Acquisitions (1 of 2)</vt:lpstr>
      <vt:lpstr>Performing Live Acquisitions (2 of 2)</vt:lpstr>
      <vt:lpstr>Performing a Live Acquisition in Windows</vt:lpstr>
      <vt:lpstr>Network Forensics Overview</vt:lpstr>
      <vt:lpstr>The Need for Established Procedures</vt:lpstr>
      <vt:lpstr>Securing a Network (1 of 2)</vt:lpstr>
      <vt:lpstr>Securing a Network (2 of 2)</vt:lpstr>
      <vt:lpstr>Developing Procedures for Network Forensics (1 of 2)</vt:lpstr>
      <vt:lpstr>Developing Procedures for Network Forensics (2 of 2)</vt:lpstr>
      <vt:lpstr>Reviewing Network Logs</vt:lpstr>
      <vt:lpstr>Using Network Tools</vt:lpstr>
      <vt:lpstr>Using Packet Analyzers (1 of 5)</vt:lpstr>
      <vt:lpstr>Using Packet Analyzers (2 of 5)</vt:lpstr>
      <vt:lpstr>Using Packet Analyzers (3 of 5)</vt:lpstr>
      <vt:lpstr>Using Packet Analyzers (4 of 5)</vt:lpstr>
      <vt:lpstr>Using Packet Analyzers (5 of 5)</vt:lpstr>
      <vt:lpstr>Investigating Virtual Networks</vt:lpstr>
      <vt:lpstr>Examining the Honeynet Project (1 of 2)</vt:lpstr>
      <vt:lpstr>Examining the Honeynet Project (2 of 2)</vt:lpstr>
      <vt:lpstr>Summary (1 of 3)</vt:lpstr>
      <vt:lpstr>Summary (2 of 3)</vt:lpstr>
      <vt:lpstr>Summary (3 of 3)</vt:lpstr>
    </vt:vector>
  </TitlesOfParts>
  <Company>Course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dc:title>
  <dc:creator>Course Technology</dc:creator>
  <cp:lastModifiedBy>PaulRefurb</cp:lastModifiedBy>
  <cp:revision>693</cp:revision>
  <dcterms:created xsi:type="dcterms:W3CDTF">2002-09-27T23:29:22Z</dcterms:created>
  <dcterms:modified xsi:type="dcterms:W3CDTF">2018-03-22T15:58:52Z</dcterms:modified>
</cp:coreProperties>
</file>