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Lst>
  <p:notesMasterIdLst>
    <p:notesMasterId r:id="rId40"/>
  </p:notesMasterIdLst>
  <p:sldIdLst>
    <p:sldId id="407" r:id="rId2"/>
    <p:sldId id="257" r:id="rId3"/>
    <p:sldId id="311" r:id="rId4"/>
    <p:sldId id="377" r:id="rId5"/>
    <p:sldId id="391" r:id="rId6"/>
    <p:sldId id="356" r:id="rId7"/>
    <p:sldId id="392" r:id="rId8"/>
    <p:sldId id="393" r:id="rId9"/>
    <p:sldId id="394" r:id="rId10"/>
    <p:sldId id="313" r:id="rId11"/>
    <p:sldId id="314" r:id="rId12"/>
    <p:sldId id="378" r:id="rId13"/>
    <p:sldId id="395" r:id="rId14"/>
    <p:sldId id="379" r:id="rId15"/>
    <p:sldId id="380" r:id="rId16"/>
    <p:sldId id="316" r:id="rId17"/>
    <p:sldId id="396" r:id="rId18"/>
    <p:sldId id="382" r:id="rId19"/>
    <p:sldId id="383" r:id="rId20"/>
    <p:sldId id="397" r:id="rId21"/>
    <p:sldId id="384" r:id="rId22"/>
    <p:sldId id="385" r:id="rId23"/>
    <p:sldId id="357" r:id="rId24"/>
    <p:sldId id="387" r:id="rId25"/>
    <p:sldId id="388" r:id="rId26"/>
    <p:sldId id="389" r:id="rId27"/>
    <p:sldId id="398" r:id="rId28"/>
    <p:sldId id="400" r:id="rId29"/>
    <p:sldId id="401" r:id="rId30"/>
    <p:sldId id="402" r:id="rId31"/>
    <p:sldId id="403" r:id="rId32"/>
    <p:sldId id="405" r:id="rId33"/>
    <p:sldId id="406" r:id="rId34"/>
    <p:sldId id="408" r:id="rId35"/>
    <p:sldId id="409" r:id="rId36"/>
    <p:sldId id="354" r:id="rId37"/>
    <p:sldId id="355" r:id="rId38"/>
    <p:sldId id="390" r:id="rId39"/>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4" autoAdjust="0"/>
    <p:restoredTop sz="86454" autoAdjust="0"/>
  </p:normalViewPr>
  <p:slideViewPr>
    <p:cSldViewPr>
      <p:cViewPr>
        <p:scale>
          <a:sx n="70" d="100"/>
          <a:sy n="70" d="100"/>
        </p:scale>
        <p:origin x="-1464" y="-38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CFE73871-28D4-C448-ACFC-C59D2EBF7E0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8940691B-DE2C-BD49-B4CE-1EB9B1E6FB2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47108" name="Rectangle 4">
            <a:extLst>
              <a:ext uri="{FF2B5EF4-FFF2-40B4-BE49-F238E27FC236}">
                <a16:creationId xmlns="" xmlns:a16="http://schemas.microsoft.com/office/drawing/2014/main" id="{AFDFD84C-E0C4-0E4D-ABAD-DEE09787BA0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0CC3D6DD-3D48-C448-B875-CAB1D70BB57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7C7F4380-2CEC-8145-A667-9489B0DD02F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89B4DE0B-3EBF-A94B-94FE-161A3A49EC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F57C599C-C42A-724F-A078-D1E7EED81009}" type="slidenum">
              <a:rPr lang="en-US" altLang="en-US"/>
              <a:pPr/>
              <a:t>‹#›</a:t>
            </a:fld>
            <a:endParaRPr lang="en-US" altLang="en-US"/>
          </a:p>
        </p:txBody>
      </p:sp>
    </p:spTree>
    <p:extLst>
      <p:ext uri="{BB962C8B-B14F-4D97-AF65-F5344CB8AC3E}">
        <p14:creationId xmlns:p14="http://schemas.microsoft.com/office/powerpoint/2010/main" val="4609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 xmlns:a16="http://schemas.microsoft.com/office/drawing/2014/main" id="{46026085-8C84-7E47-94A3-BA3C14F9B36F}"/>
              </a:ext>
            </a:extLst>
          </p:cNvPr>
          <p:cNvSpPr>
            <a:spLocks noGrp="1" noRot="1" noChangeAspect="1" noTextEdit="1"/>
          </p:cNvSpPr>
          <p:nvPr>
            <p:ph type="sldImg"/>
          </p:nvPr>
        </p:nvSpPr>
        <p:spPr>
          <a:ln/>
        </p:spPr>
      </p:sp>
      <p:sp>
        <p:nvSpPr>
          <p:cNvPr id="48131" name="Notes Placeholder 2">
            <a:extLst>
              <a:ext uri="{FF2B5EF4-FFF2-40B4-BE49-F238E27FC236}">
                <a16:creationId xmlns="" xmlns:a16="http://schemas.microsoft.com/office/drawing/2014/main" id="{4878F207-0624-4747-9422-F2B4FA6692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Guide to Computer Forensics and Investigations Sixth Edition</a:t>
            </a:r>
          </a:p>
          <a:p>
            <a:endParaRPr lang="en-US" altLang="en-US" b="1"/>
          </a:p>
          <a:p>
            <a:pPr eaLnBrk="1" hangingPunct="1">
              <a:lnSpc>
                <a:spcPct val="80000"/>
              </a:lnSpc>
            </a:pPr>
            <a:r>
              <a:rPr lang="en-US" altLang="en-US" i="1"/>
              <a:t>Chapter 12</a:t>
            </a:r>
          </a:p>
          <a:p>
            <a:pPr>
              <a:lnSpc>
                <a:spcPct val="80000"/>
              </a:lnSpc>
            </a:pPr>
            <a:r>
              <a:rPr lang="en-US" altLang="en-US" i="1"/>
              <a:t>Mobile Device Forensics</a:t>
            </a:r>
          </a:p>
          <a:p>
            <a:endParaRPr lang="en-US" altLang="en-US"/>
          </a:p>
        </p:txBody>
      </p:sp>
      <p:sp>
        <p:nvSpPr>
          <p:cNvPr id="48132" name="Slide Number Placeholder 3">
            <a:extLst>
              <a:ext uri="{FF2B5EF4-FFF2-40B4-BE49-F238E27FC236}">
                <a16:creationId xmlns="" xmlns:a16="http://schemas.microsoft.com/office/drawing/2014/main" id="{FACE5F23-3EBE-0A4C-96D1-3B37833B84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81C9AFB-C87D-5E44-8D0E-9D378FE5B9DA}"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F4D1561F-55AD-1A4E-A592-FBB4882DA6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4DB233D7-4B08-8A4E-88C4-3AFF3D1DE172}"/>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8771D2D8-48FD-3A4A-AA7F-BC99723510A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38210FA5-0B02-C247-A331-07261F7D23A8}"/>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3EEE8A58-68BE-1540-8FAB-B555D2E201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BBBCEB75-79A6-8E49-8B8B-298E89D6643E}"/>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620A813A-7CC0-0446-8C93-FD6E2EE7558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071AA282-F31F-6F40-BCD7-DD26F5B803A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1F20E39C-2C48-C446-A159-7344950A27CA}"/>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7DD96649-ED19-FE46-A056-E2E82D52BB98}"/>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5A55D094-8933-5C4B-9C3A-DD7116E2E3F0}"/>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852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EF2370FE-A34E-744B-BAD8-DE83FA544D5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52ECAE50-53DE-FD4E-A0CE-4F7ECA1594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1C4AA75F-A304-014B-8E61-5079432ECF0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C98C470E-BE4C-7740-8BED-000EC8475CE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A5E9F37F-0C46-3943-B6DA-6EBC46C571BF}"/>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4261DAD8-6AFE-BD41-BEDE-8087198A5BE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5ABC7DDA-C856-DB47-AE8D-115C97BA6BA6}"/>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BE56E56F-71BB-3A41-8400-57D6562D3E81}"/>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F0ADE6D9-A5DC-2045-9FBA-A29CBC7222C0}"/>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370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BDFD1767-D92B-8447-96C1-BCE675C83B8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00E804FA-EBA2-D24D-9BA8-70F51DC3C78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BE9A3F7E-11D6-DA4E-8FC4-857EC880958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DF017235-8592-494F-B7BF-CE21B552D0E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 xmlns:a16="http://schemas.microsoft.com/office/drawing/2014/main" id="{24705AA8-0818-B140-8FC2-1AF44E24C1A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902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28AC5DFF-9564-1443-956B-96E083085A5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94283800-4199-E749-9BE8-3E13195625EE}"/>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74EEFB9A-B502-9D40-82AE-D4D3B52FF3C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A745A8B3-7FE2-0B45-BD70-C3ACB1E37341}"/>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 xmlns:a16="http://schemas.microsoft.com/office/drawing/2014/main" id="{049D7538-5630-994E-A407-762ED65AD0C1}"/>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070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F2B4A21-23D5-7A46-B17F-1D7C174BD83E}"/>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79811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620300D1-2677-5A4F-B2C7-6813425E953F}"/>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 xmlns:a16="http://schemas.microsoft.com/office/drawing/2014/main" id="{DBD08262-6FFD-CB48-BA6A-DB3F49E053A1}"/>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BEAFDA07-9AF2-154A-B412-3796B5B91A95}"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9DBD373F-3CC9-D045-8DBB-7E37B85EAC9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8CA3E515-E25A-DD49-A852-A91C47CF87BD}"/>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18187BB1-EA2C-3440-AA9A-931809EBA9EB}"/>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12</a:t>
            </a:r>
            <a:r>
              <a:rPr lang="en-US" altLang="en-US" sz="3600" i="1" dirty="0"/>
              <a:t/>
            </a:r>
            <a:br>
              <a:rPr lang="en-US" altLang="en-US" sz="3600" i="1" dirty="0"/>
            </a:br>
            <a:endParaRPr lang="en-US" altLang="en-US" sz="3600" b="1" dirty="0"/>
          </a:p>
        </p:txBody>
      </p:sp>
      <p:sp>
        <p:nvSpPr>
          <p:cNvPr id="7171" name="Rectangle 3">
            <a:extLst>
              <a:ext uri="{FF2B5EF4-FFF2-40B4-BE49-F238E27FC236}">
                <a16:creationId xmlns="" xmlns:a16="http://schemas.microsoft.com/office/drawing/2014/main" id="{02AE2E08-0EC3-8F48-BF51-B42DE78ECAB2}"/>
              </a:ext>
            </a:extLst>
          </p:cNvPr>
          <p:cNvSpPr>
            <a:spLocks noGrp="1" noChangeArrowheads="1"/>
          </p:cNvSpPr>
          <p:nvPr>
            <p:ph type="subTitle" idx="1"/>
          </p:nvPr>
        </p:nvSpPr>
        <p:spPr>
          <a:xfrm>
            <a:off x="698500" y="3352800"/>
            <a:ext cx="7747000" cy="738664"/>
          </a:xfrm>
        </p:spPr>
        <p:txBody>
          <a:bodyPr/>
          <a:lstStyle/>
          <a:p>
            <a:pPr eaLnBrk="1" hangingPunct="1">
              <a:lnSpc>
                <a:spcPct val="80000"/>
              </a:lnSpc>
            </a:pPr>
            <a:r>
              <a:rPr lang="en-US" altLang="en-US" sz="3000" i="1" dirty="0">
                <a:solidFill>
                  <a:schemeClr val="tx1"/>
                </a:solidFill>
              </a:rPr>
              <a:t>Mobile Device Forensics and the Internet of Anything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 xmlns:a16="http://schemas.microsoft.com/office/drawing/2014/main" id="{EEA4AE60-F27F-D44D-9E1E-34E83AB997E3}"/>
              </a:ext>
            </a:extLst>
          </p:cNvPr>
          <p:cNvSpPr>
            <a:spLocks noGrp="1" noChangeArrowheads="1"/>
          </p:cNvSpPr>
          <p:nvPr>
            <p:ph idx="1"/>
          </p:nvPr>
        </p:nvSpPr>
        <p:spPr/>
        <p:txBody>
          <a:bodyPr/>
          <a:lstStyle/>
          <a:p>
            <a:pPr eaLnBrk="1" hangingPunct="1"/>
            <a:r>
              <a:rPr lang="en-US" altLang="en-US"/>
              <a:t>Main components used for communication:</a:t>
            </a:r>
          </a:p>
          <a:p>
            <a:pPr lvl="1" eaLnBrk="1" hangingPunct="1"/>
            <a:r>
              <a:rPr lang="en-US" altLang="en-US" i="1"/>
              <a:t>Base transceiver station (BTS)</a:t>
            </a:r>
          </a:p>
          <a:p>
            <a:pPr lvl="1" eaLnBrk="1" hangingPunct="1"/>
            <a:r>
              <a:rPr lang="en-US" altLang="en-US" i="1"/>
              <a:t>Base station controller (BSC)</a:t>
            </a:r>
          </a:p>
          <a:p>
            <a:pPr lvl="1" eaLnBrk="1" hangingPunct="1"/>
            <a:r>
              <a:rPr lang="en-US" altLang="en-US" i="1"/>
              <a:t>Mobile switching center (MSC)</a:t>
            </a:r>
          </a:p>
        </p:txBody>
      </p:sp>
      <p:sp>
        <p:nvSpPr>
          <p:cNvPr id="17411" name="Rectangle 4">
            <a:extLst>
              <a:ext uri="{FF2B5EF4-FFF2-40B4-BE49-F238E27FC236}">
                <a16:creationId xmlns="" xmlns:a16="http://schemas.microsoft.com/office/drawing/2014/main" id="{6609CFB9-9C39-5E45-8BFE-DF60278DFB06}"/>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Phone Basics </a:t>
            </a:r>
            <a:r>
              <a:rPr lang="en-US" altLang="en-US" dirty="0" smtClean="0"/>
              <a:t>(5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9CC2F072-1C51-9941-B862-D053FDAD099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 xmlns:a16="http://schemas.microsoft.com/office/drawing/2014/main" id="{2CEE7DB0-0660-D146-87EC-0C2FE9B94C20}"/>
              </a:ext>
            </a:extLst>
          </p:cNvPr>
          <p:cNvSpPr>
            <a:spLocks noGrp="1" noChangeArrowheads="1"/>
          </p:cNvSpPr>
          <p:nvPr>
            <p:ph idx="1"/>
          </p:nvPr>
        </p:nvSpPr>
        <p:spPr>
          <a:xfrm>
            <a:off x="365125" y="1538288"/>
            <a:ext cx="8415338" cy="2420663"/>
          </a:xfrm>
        </p:spPr>
        <p:txBody>
          <a:bodyPr/>
          <a:lstStyle/>
          <a:p>
            <a:pPr eaLnBrk="1" hangingPunct="1"/>
            <a:r>
              <a:rPr lang="en-US" altLang="en-US" dirty="0"/>
              <a:t>Mobile devices can range from simple phones to </a:t>
            </a:r>
            <a:r>
              <a:rPr lang="en-US" altLang="en-US" b="1" dirty="0"/>
              <a:t>smartphones</a:t>
            </a:r>
            <a:r>
              <a:rPr lang="en-US" altLang="en-US" dirty="0"/>
              <a:t>, tablets, and smartwatches</a:t>
            </a:r>
            <a:endParaRPr lang="en-US" altLang="en-US" b="1" dirty="0"/>
          </a:p>
          <a:p>
            <a:pPr eaLnBrk="1" hangingPunct="1"/>
            <a:r>
              <a:rPr lang="en-US" altLang="en-US" dirty="0"/>
              <a:t>Hardware components</a:t>
            </a:r>
          </a:p>
          <a:p>
            <a:pPr lvl="1" eaLnBrk="1" hangingPunct="1"/>
            <a:r>
              <a:rPr lang="en-US" altLang="en-US" dirty="0"/>
              <a:t>Microprocessor, ROM, RAM, a digital signal processor, a radio module, a microphone and speaker, hardware interfaces, and an LCD display</a:t>
            </a:r>
          </a:p>
          <a:p>
            <a:pPr eaLnBrk="1" hangingPunct="1"/>
            <a:r>
              <a:rPr lang="en-US" altLang="en-US" dirty="0"/>
              <a:t>Most basic phones have a proprietary OS</a:t>
            </a:r>
          </a:p>
          <a:p>
            <a:pPr lvl="1" eaLnBrk="1" hangingPunct="1"/>
            <a:r>
              <a:rPr lang="en-US" altLang="en-US" dirty="0"/>
              <a:t>Although smartphones use the same OSs as PCs</a:t>
            </a:r>
          </a:p>
        </p:txBody>
      </p:sp>
      <p:sp>
        <p:nvSpPr>
          <p:cNvPr id="18435" name="Rectangle 2">
            <a:extLst>
              <a:ext uri="{FF2B5EF4-FFF2-40B4-BE49-F238E27FC236}">
                <a16:creationId xmlns="" xmlns:a16="http://schemas.microsoft.com/office/drawing/2014/main" id="{8809563D-12BD-3D4F-A55D-CE6CACC70D4A}"/>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(1 of 5)</a:t>
            </a:r>
          </a:p>
        </p:txBody>
      </p:sp>
      <p:sp>
        <p:nvSpPr>
          <p:cNvPr id="4" name="Footer Placeholder 3">
            <a:extLst>
              <a:ext uri="{FF2B5EF4-FFF2-40B4-BE49-F238E27FC236}">
                <a16:creationId xmlns="" xmlns:a16="http://schemas.microsoft.com/office/drawing/2014/main" id="{DCC579B9-1156-F94A-91E3-9D759F7BCCE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 xmlns:a16="http://schemas.microsoft.com/office/drawing/2014/main" id="{AB2C1DE0-6EAF-3F4C-8970-18CBD450CE53}"/>
              </a:ext>
            </a:extLst>
          </p:cNvPr>
          <p:cNvSpPr>
            <a:spLocks noGrp="1" noChangeArrowheads="1"/>
          </p:cNvSpPr>
          <p:nvPr>
            <p:ph idx="1"/>
          </p:nvPr>
        </p:nvSpPr>
        <p:spPr/>
        <p:txBody>
          <a:bodyPr/>
          <a:lstStyle/>
          <a:p>
            <a:pPr eaLnBrk="1" hangingPunct="1"/>
            <a:r>
              <a:rPr lang="en-US" altLang="en-US"/>
              <a:t>Phones store system data in </a:t>
            </a:r>
            <a:r>
              <a:rPr lang="en-US" altLang="en-US" b="1"/>
              <a:t>electronically erasable programmable read-only memory (EEPROM)</a:t>
            </a:r>
          </a:p>
          <a:p>
            <a:pPr lvl="1" eaLnBrk="1" hangingPunct="1"/>
            <a:r>
              <a:rPr lang="en-US" altLang="en-US"/>
              <a:t>Enables service providers to reprogram phones without having to physically access memory chips</a:t>
            </a:r>
          </a:p>
          <a:p>
            <a:pPr eaLnBrk="1" hangingPunct="1"/>
            <a:r>
              <a:rPr lang="en-US" altLang="en-US"/>
              <a:t>OS is stored in ROM</a:t>
            </a:r>
          </a:p>
          <a:p>
            <a:pPr lvl="1" eaLnBrk="1" hangingPunct="1"/>
            <a:r>
              <a:rPr lang="en-US" altLang="en-US"/>
              <a:t>Nonvolatile memory</a:t>
            </a:r>
          </a:p>
          <a:p>
            <a:pPr lvl="1" eaLnBrk="1" hangingPunct="1"/>
            <a:r>
              <a:rPr lang="en-US" altLang="en-US"/>
              <a:t>Available even if the phone loses power</a:t>
            </a:r>
          </a:p>
        </p:txBody>
      </p:sp>
      <p:sp>
        <p:nvSpPr>
          <p:cNvPr id="19459" name="Rectangle 2">
            <a:extLst>
              <a:ext uri="{FF2B5EF4-FFF2-40B4-BE49-F238E27FC236}">
                <a16:creationId xmlns="" xmlns:a16="http://schemas.microsoft.com/office/drawing/2014/main" id="{98FC48B8-4021-224D-8088-705480593356}"/>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(2 of 5)</a:t>
            </a:r>
          </a:p>
        </p:txBody>
      </p:sp>
      <p:sp>
        <p:nvSpPr>
          <p:cNvPr id="4" name="Footer Placeholder 3">
            <a:extLst>
              <a:ext uri="{FF2B5EF4-FFF2-40B4-BE49-F238E27FC236}">
                <a16:creationId xmlns="" xmlns:a16="http://schemas.microsoft.com/office/drawing/2014/main" id="{1603AD86-C386-1B4D-AF2C-FC1597C846B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 xmlns:a16="http://schemas.microsoft.com/office/drawing/2014/main" id="{BF6ED30F-D164-E24B-ABB3-AB9403D12A70}"/>
              </a:ext>
            </a:extLst>
          </p:cNvPr>
          <p:cNvSpPr>
            <a:spLocks noGrp="1" noChangeArrowheads="1"/>
          </p:cNvSpPr>
          <p:nvPr>
            <p:ph idx="1"/>
          </p:nvPr>
        </p:nvSpPr>
        <p:spPr>
          <a:xfrm>
            <a:off x="365125" y="1538288"/>
            <a:ext cx="8415338" cy="2837700"/>
          </a:xfrm>
        </p:spPr>
        <p:txBody>
          <a:bodyPr/>
          <a:lstStyle/>
          <a:p>
            <a:pPr eaLnBrk="1" hangingPunct="1"/>
            <a:r>
              <a:rPr lang="en-US" altLang="en-US" dirty="0"/>
              <a:t>Personal digital assistants (PDAs) have been mostly replaced by iPods, iPads, and other mobile devices</a:t>
            </a:r>
          </a:p>
          <a:p>
            <a:pPr eaLnBrk="1" hangingPunct="1"/>
            <a:r>
              <a:rPr lang="en-US" altLang="en-US" dirty="0"/>
              <a:t>Their use has shifted to more specific markets</a:t>
            </a:r>
          </a:p>
          <a:p>
            <a:pPr lvl="1" eaLnBrk="1" hangingPunct="1"/>
            <a:r>
              <a:rPr lang="en-US" altLang="en-US" dirty="0"/>
              <a:t>Such as medical or industrial PDAs</a:t>
            </a:r>
          </a:p>
          <a:p>
            <a:pPr eaLnBrk="1" hangingPunct="1"/>
            <a:r>
              <a:rPr lang="en-US" altLang="en-US" dirty="0"/>
              <a:t>Peripheral memory cards used with PDAs:</a:t>
            </a:r>
          </a:p>
          <a:p>
            <a:pPr lvl="1" eaLnBrk="1" hangingPunct="1"/>
            <a:r>
              <a:rPr lang="en-US" altLang="en-US" i="1" dirty="0"/>
              <a:t>Compact Flash (CF)</a:t>
            </a:r>
          </a:p>
          <a:p>
            <a:pPr lvl="1" eaLnBrk="1" hangingPunct="1"/>
            <a:r>
              <a:rPr lang="en-US" altLang="en-US" i="1" dirty="0"/>
              <a:t>MultiMediaCard (MMC)</a:t>
            </a:r>
          </a:p>
          <a:p>
            <a:pPr lvl="1" eaLnBrk="1" hangingPunct="1"/>
            <a:r>
              <a:rPr lang="en-US" altLang="en-US" i="1" dirty="0"/>
              <a:t>Secure Digital (SD)</a:t>
            </a:r>
          </a:p>
        </p:txBody>
      </p:sp>
      <p:sp>
        <p:nvSpPr>
          <p:cNvPr id="20483" name="Rectangle 2">
            <a:extLst>
              <a:ext uri="{FF2B5EF4-FFF2-40B4-BE49-F238E27FC236}">
                <a16:creationId xmlns="" xmlns:a16="http://schemas.microsoft.com/office/drawing/2014/main" id="{B91691A4-D1C2-0D4E-B3FE-E5CEB5DECCA8}"/>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(3 of 5)</a:t>
            </a:r>
          </a:p>
        </p:txBody>
      </p:sp>
      <p:sp>
        <p:nvSpPr>
          <p:cNvPr id="4" name="Footer Placeholder 3">
            <a:extLst>
              <a:ext uri="{FF2B5EF4-FFF2-40B4-BE49-F238E27FC236}">
                <a16:creationId xmlns="" xmlns:a16="http://schemas.microsoft.com/office/drawing/2014/main" id="{9B2E40BC-DBC0-734E-B0B6-2C808482C56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 xmlns:a16="http://schemas.microsoft.com/office/drawing/2014/main" id="{7824D6FD-5C78-274F-970D-D497B8B83C98}"/>
              </a:ext>
            </a:extLst>
          </p:cNvPr>
          <p:cNvSpPr>
            <a:spLocks noGrp="1" noChangeArrowheads="1"/>
          </p:cNvSpPr>
          <p:nvPr>
            <p:ph idx="1"/>
          </p:nvPr>
        </p:nvSpPr>
        <p:spPr>
          <a:xfrm>
            <a:off x="365125" y="1538288"/>
            <a:ext cx="8415338" cy="2311402"/>
          </a:xfrm>
        </p:spPr>
        <p:txBody>
          <a:bodyPr/>
          <a:lstStyle/>
          <a:p>
            <a:pPr eaLnBrk="1" hangingPunct="1"/>
            <a:r>
              <a:rPr lang="en-US" altLang="en-US" b="1" dirty="0"/>
              <a:t>Subscriber identity module (SIM) cards</a:t>
            </a:r>
          </a:p>
          <a:p>
            <a:pPr lvl="1" eaLnBrk="1" hangingPunct="1"/>
            <a:r>
              <a:rPr lang="en-US" altLang="en-US" dirty="0"/>
              <a:t>Found most commonly in GSM devices</a:t>
            </a:r>
          </a:p>
          <a:p>
            <a:pPr lvl="1" eaLnBrk="1" hangingPunct="1"/>
            <a:r>
              <a:rPr lang="en-US" altLang="en-US" dirty="0"/>
              <a:t>Consist of a microprocessor and internal memory</a:t>
            </a:r>
          </a:p>
          <a:p>
            <a:pPr lvl="1" eaLnBrk="1" hangingPunct="1"/>
            <a:r>
              <a:rPr lang="en-US" altLang="en-US" dirty="0"/>
              <a:t>GSM refers to mobile phones as “mobile stations” and divides a station into two parts:</a:t>
            </a:r>
          </a:p>
          <a:p>
            <a:pPr lvl="2" eaLnBrk="1" hangingPunct="1"/>
            <a:r>
              <a:rPr lang="en-US" altLang="en-US" dirty="0"/>
              <a:t>The SIM card and the mobile equipment (ME)</a:t>
            </a:r>
          </a:p>
          <a:p>
            <a:pPr lvl="1" eaLnBrk="1" hangingPunct="1"/>
            <a:r>
              <a:rPr lang="en-US" altLang="en-US" dirty="0"/>
              <a:t>SIM cards come in three sizes</a:t>
            </a:r>
          </a:p>
          <a:p>
            <a:pPr lvl="1" eaLnBrk="1" hangingPunct="1"/>
            <a:r>
              <a:rPr lang="en-US" altLang="en-US" dirty="0"/>
              <a:t>Portability of information makes SIM cards versatile</a:t>
            </a:r>
          </a:p>
        </p:txBody>
      </p:sp>
      <p:sp>
        <p:nvSpPr>
          <p:cNvPr id="21507" name="Rectangle 2">
            <a:extLst>
              <a:ext uri="{FF2B5EF4-FFF2-40B4-BE49-F238E27FC236}">
                <a16:creationId xmlns="" xmlns:a16="http://schemas.microsoft.com/office/drawing/2014/main" id="{AF86FB6C-5B4B-8B4B-9C72-AC1E9A4D854E}"/>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(4 of 5)</a:t>
            </a:r>
          </a:p>
        </p:txBody>
      </p:sp>
      <p:sp>
        <p:nvSpPr>
          <p:cNvPr id="4" name="Footer Placeholder 3">
            <a:extLst>
              <a:ext uri="{FF2B5EF4-FFF2-40B4-BE49-F238E27FC236}">
                <a16:creationId xmlns="" xmlns:a16="http://schemas.microsoft.com/office/drawing/2014/main" id="{B708C777-0268-4B41-922F-3B887B5339D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 xmlns:a16="http://schemas.microsoft.com/office/drawing/2014/main" id="{DB309FA9-E435-E743-90C8-D8014042217A}"/>
              </a:ext>
            </a:extLst>
          </p:cNvPr>
          <p:cNvSpPr>
            <a:spLocks noGrp="1" noChangeArrowheads="1"/>
          </p:cNvSpPr>
          <p:nvPr>
            <p:ph idx="1"/>
          </p:nvPr>
        </p:nvSpPr>
        <p:spPr>
          <a:xfrm>
            <a:off x="365125" y="1538288"/>
            <a:ext cx="8415338" cy="2034403"/>
          </a:xfrm>
        </p:spPr>
        <p:txBody>
          <a:bodyPr/>
          <a:lstStyle/>
          <a:p>
            <a:pPr eaLnBrk="1" hangingPunct="1"/>
            <a:r>
              <a:rPr lang="en-US" altLang="en-US" b="1" dirty="0"/>
              <a:t>Subscriber identity module (SIM) cards</a:t>
            </a:r>
            <a:r>
              <a:rPr lang="en-US" altLang="en-US" dirty="0"/>
              <a:t> (cont’d)</a:t>
            </a:r>
          </a:p>
          <a:p>
            <a:pPr lvl="1" eaLnBrk="1" hangingPunct="1"/>
            <a:r>
              <a:rPr lang="en-US" altLang="en-US" dirty="0"/>
              <a:t>The SIM card is necessary for the ME to work and serves these additional purposes:</a:t>
            </a:r>
          </a:p>
          <a:p>
            <a:pPr lvl="2" eaLnBrk="1" hangingPunct="1"/>
            <a:r>
              <a:rPr lang="en-US" altLang="en-US" dirty="0"/>
              <a:t>Identifies the subscriber to the network</a:t>
            </a:r>
          </a:p>
          <a:p>
            <a:pPr lvl="2" eaLnBrk="1" hangingPunct="1"/>
            <a:r>
              <a:rPr lang="en-US" altLang="en-US" dirty="0"/>
              <a:t>Stores service-related information</a:t>
            </a:r>
          </a:p>
          <a:p>
            <a:pPr lvl="2" eaLnBrk="1" hangingPunct="1"/>
            <a:r>
              <a:rPr lang="en-US" altLang="en-US" dirty="0"/>
              <a:t>Can be used to back up the device</a:t>
            </a:r>
          </a:p>
          <a:p>
            <a:pPr eaLnBrk="1" hangingPunct="1"/>
            <a:r>
              <a:rPr lang="en-US" altLang="en-US" dirty="0"/>
              <a:t>Many phones now include SD cards for external storage</a:t>
            </a:r>
          </a:p>
        </p:txBody>
      </p:sp>
      <p:sp>
        <p:nvSpPr>
          <p:cNvPr id="22531" name="Rectangle 2">
            <a:extLst>
              <a:ext uri="{FF2B5EF4-FFF2-40B4-BE49-F238E27FC236}">
                <a16:creationId xmlns="" xmlns:a16="http://schemas.microsoft.com/office/drawing/2014/main" id="{634CDB6E-9DB1-1A4A-B82A-E1DC731ACCCF}"/>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(5 of 5)</a:t>
            </a:r>
          </a:p>
        </p:txBody>
      </p:sp>
      <p:sp>
        <p:nvSpPr>
          <p:cNvPr id="4" name="Footer Placeholder 3">
            <a:extLst>
              <a:ext uri="{FF2B5EF4-FFF2-40B4-BE49-F238E27FC236}">
                <a16:creationId xmlns="" xmlns:a16="http://schemas.microsoft.com/office/drawing/2014/main" id="{D7801017-EBC6-B942-A213-56E6AE0DD03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 xmlns:a16="http://schemas.microsoft.com/office/drawing/2014/main" id="{33CFC006-40D1-5440-8B1B-1A481A350C82}"/>
              </a:ext>
            </a:extLst>
          </p:cNvPr>
          <p:cNvSpPr>
            <a:spLocks noGrp="1" noChangeArrowheads="1"/>
          </p:cNvSpPr>
          <p:nvPr>
            <p:ph idx="1"/>
          </p:nvPr>
        </p:nvSpPr>
        <p:spPr/>
        <p:txBody>
          <a:bodyPr/>
          <a:lstStyle/>
          <a:p>
            <a:pPr eaLnBrk="1" hangingPunct="1"/>
            <a:r>
              <a:rPr lang="en-US" altLang="en-US"/>
              <a:t>The main concerns with mobile devices are loss of power, synchronization with cloud services, and remote wiping</a:t>
            </a:r>
          </a:p>
          <a:p>
            <a:pPr eaLnBrk="1" hangingPunct="1"/>
            <a:r>
              <a:rPr lang="en-US" altLang="en-US"/>
              <a:t>All mobile devices have volatile memory</a:t>
            </a:r>
          </a:p>
          <a:p>
            <a:pPr lvl="1" eaLnBrk="1" hangingPunct="1"/>
            <a:r>
              <a:rPr lang="en-US" altLang="en-US"/>
              <a:t>Making sure they don’t lose power before you can retrieve RAM data is critical</a:t>
            </a:r>
          </a:p>
          <a:p>
            <a:pPr eaLnBrk="1" hangingPunct="1"/>
            <a:r>
              <a:rPr lang="en-US" altLang="en-US"/>
              <a:t>Mobile device attached to a PC via a USB cable should be disconnected from the PC immediately</a:t>
            </a:r>
          </a:p>
          <a:p>
            <a:pPr lvl="1" eaLnBrk="1" hangingPunct="1"/>
            <a:r>
              <a:rPr lang="en-US" altLang="en-US"/>
              <a:t>Helps prevent synchronization that might occur automatically and overwrite data</a:t>
            </a:r>
          </a:p>
        </p:txBody>
      </p:sp>
      <p:sp>
        <p:nvSpPr>
          <p:cNvPr id="23555" name="Rectangle 2">
            <a:extLst>
              <a:ext uri="{FF2B5EF4-FFF2-40B4-BE49-F238E27FC236}">
                <a16:creationId xmlns="" xmlns:a16="http://schemas.microsoft.com/office/drawing/2014/main" id="{C663A6EF-807D-B340-B063-BB59BDA6FE35}"/>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(1 of 7)</a:t>
            </a:r>
          </a:p>
        </p:txBody>
      </p:sp>
      <p:sp>
        <p:nvSpPr>
          <p:cNvPr id="4" name="Footer Placeholder 3">
            <a:extLst>
              <a:ext uri="{FF2B5EF4-FFF2-40B4-BE49-F238E27FC236}">
                <a16:creationId xmlns="" xmlns:a16="http://schemas.microsoft.com/office/drawing/2014/main" id="{6AFA005B-2A0D-5446-818B-214C9AD7414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a:extLst>
              <a:ext uri="{FF2B5EF4-FFF2-40B4-BE49-F238E27FC236}">
                <a16:creationId xmlns="" xmlns:a16="http://schemas.microsoft.com/office/drawing/2014/main" id="{ED5730DD-6974-1147-8E11-1C4434B4EBE5}"/>
              </a:ext>
            </a:extLst>
          </p:cNvPr>
          <p:cNvSpPr>
            <a:spLocks noGrp="1" noChangeArrowheads="1"/>
          </p:cNvSpPr>
          <p:nvPr>
            <p:ph idx="1"/>
          </p:nvPr>
        </p:nvSpPr>
        <p:spPr>
          <a:xfrm>
            <a:off x="365125" y="1538288"/>
            <a:ext cx="8415338" cy="2991588"/>
          </a:xfrm>
        </p:spPr>
        <p:txBody>
          <a:bodyPr rtlCol="0"/>
          <a:lstStyle/>
          <a:p>
            <a:pPr eaLnBrk="1" fontAlgn="auto" hangingPunct="1">
              <a:spcAft>
                <a:spcPts val="0"/>
              </a:spcAft>
              <a:defRPr/>
            </a:pPr>
            <a:r>
              <a:rPr lang="en-US" altLang="en-US" dirty="0">
                <a:solidFill>
                  <a:schemeClr val="tx1">
                    <a:lumMod val="75000"/>
                    <a:lumOff val="25000"/>
                  </a:schemeClr>
                </a:solidFill>
              </a:rPr>
              <a:t>Depending on the warrant or subpoena, the time of seizure might be relevant</a:t>
            </a:r>
          </a:p>
          <a:p>
            <a:pPr eaLnBrk="1" fontAlgn="auto" hangingPunct="1">
              <a:spcAft>
                <a:spcPts val="0"/>
              </a:spcAft>
              <a:defRPr/>
            </a:pPr>
            <a:r>
              <a:rPr lang="en-US" altLang="en-US" dirty="0">
                <a:solidFill>
                  <a:schemeClr val="tx1">
                    <a:lumMod val="75000"/>
                    <a:lumOff val="25000"/>
                  </a:schemeClr>
                </a:solidFill>
              </a:rPr>
              <a:t>Messages might be received on the mobile device after seizure</a:t>
            </a:r>
          </a:p>
          <a:p>
            <a:pPr eaLnBrk="1" fontAlgn="auto" hangingPunct="1">
              <a:spcAft>
                <a:spcPts val="0"/>
              </a:spcAft>
              <a:defRPr/>
            </a:pPr>
            <a:r>
              <a:rPr lang="en-US" altLang="en-US" dirty="0">
                <a:solidFill>
                  <a:schemeClr val="tx1">
                    <a:lumMod val="75000"/>
                    <a:lumOff val="25000"/>
                  </a:schemeClr>
                </a:solidFill>
              </a:rPr>
              <a:t>Isolate the device from incoming signals with one of the following options:</a:t>
            </a:r>
          </a:p>
          <a:p>
            <a:pPr lvl="1" eaLnBrk="1" fontAlgn="auto" hangingPunct="1">
              <a:spcAft>
                <a:spcPts val="0"/>
              </a:spcAft>
              <a:defRPr/>
            </a:pPr>
            <a:r>
              <a:rPr lang="en-US" altLang="en-US" dirty="0">
                <a:solidFill>
                  <a:schemeClr val="tx1">
                    <a:lumMod val="75000"/>
                    <a:lumOff val="25000"/>
                  </a:schemeClr>
                </a:solidFill>
              </a:rPr>
              <a:t>Place the device in airplane mode</a:t>
            </a:r>
          </a:p>
          <a:p>
            <a:pPr lvl="1" eaLnBrk="1" fontAlgn="auto" hangingPunct="1">
              <a:spcAft>
                <a:spcPts val="0"/>
              </a:spcAft>
              <a:defRPr/>
            </a:pPr>
            <a:r>
              <a:rPr lang="en-US" altLang="en-US" dirty="0">
                <a:solidFill>
                  <a:schemeClr val="tx1">
                    <a:lumMod val="75000"/>
                    <a:lumOff val="25000"/>
                  </a:schemeClr>
                </a:solidFill>
              </a:rPr>
              <a:t>Place the device in a paint can</a:t>
            </a:r>
          </a:p>
          <a:p>
            <a:pPr lvl="1" eaLnBrk="1" fontAlgn="auto" hangingPunct="1">
              <a:spcAft>
                <a:spcPts val="0"/>
              </a:spcAft>
              <a:defRPr/>
            </a:pPr>
            <a:r>
              <a:rPr lang="en-US" altLang="en-US" dirty="0">
                <a:solidFill>
                  <a:schemeClr val="tx1">
                    <a:lumMod val="75000"/>
                    <a:lumOff val="25000"/>
                  </a:schemeClr>
                </a:solidFill>
              </a:rPr>
              <a:t>Use a Faraday bag</a:t>
            </a:r>
          </a:p>
          <a:p>
            <a:pPr lvl="1" eaLnBrk="1" fontAlgn="auto" hangingPunct="1">
              <a:spcAft>
                <a:spcPts val="0"/>
              </a:spcAft>
              <a:defRPr/>
            </a:pPr>
            <a:r>
              <a:rPr lang="en-US" altLang="en-US" dirty="0">
                <a:solidFill>
                  <a:schemeClr val="tx1">
                    <a:lumMod val="75000"/>
                    <a:lumOff val="25000"/>
                  </a:schemeClr>
                </a:solidFill>
              </a:rPr>
              <a:t>Turn the device off</a:t>
            </a:r>
          </a:p>
          <a:p>
            <a:pPr marL="0" indent="0" eaLnBrk="1" fontAlgn="auto" hangingPunct="1">
              <a:spcAft>
                <a:spcPts val="0"/>
              </a:spcAft>
              <a:buFontTx/>
              <a:buNone/>
              <a:defRPr/>
            </a:pPr>
            <a:endParaRPr lang="en-US" altLang="en-US" b="1" dirty="0">
              <a:solidFill>
                <a:schemeClr val="tx1">
                  <a:lumMod val="75000"/>
                  <a:lumOff val="25000"/>
                </a:schemeClr>
              </a:solidFill>
            </a:endParaRPr>
          </a:p>
        </p:txBody>
      </p:sp>
      <p:sp>
        <p:nvSpPr>
          <p:cNvPr id="24579" name="Rectangle 2">
            <a:extLst>
              <a:ext uri="{FF2B5EF4-FFF2-40B4-BE49-F238E27FC236}">
                <a16:creationId xmlns="" xmlns:a16="http://schemas.microsoft.com/office/drawing/2014/main" id="{0BFF50F5-22C8-2F48-B51A-46454237A188}"/>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(2 of 7)</a:t>
            </a:r>
          </a:p>
        </p:txBody>
      </p:sp>
      <p:sp>
        <p:nvSpPr>
          <p:cNvPr id="4" name="Footer Placeholder 3">
            <a:extLst>
              <a:ext uri="{FF2B5EF4-FFF2-40B4-BE49-F238E27FC236}">
                <a16:creationId xmlns="" xmlns:a16="http://schemas.microsoft.com/office/drawing/2014/main" id="{13A11E23-D5FB-D34E-9EBB-945532B781D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 xmlns:a16="http://schemas.microsoft.com/office/drawing/2014/main" id="{41F9567F-53AA-644F-997D-FA97590B05AE}"/>
              </a:ext>
            </a:extLst>
          </p:cNvPr>
          <p:cNvSpPr>
            <a:spLocks noGrp="1" noChangeArrowheads="1"/>
          </p:cNvSpPr>
          <p:nvPr>
            <p:ph idx="1"/>
          </p:nvPr>
        </p:nvSpPr>
        <p:spPr/>
        <p:txBody>
          <a:bodyPr/>
          <a:lstStyle/>
          <a:p>
            <a:pPr eaLnBrk="1" hangingPunct="1"/>
            <a:r>
              <a:rPr lang="en-US" altLang="en-US"/>
              <a:t>The drawback of using these isolating options is that the mobile device is put into roaming mode</a:t>
            </a:r>
          </a:p>
          <a:p>
            <a:pPr lvl="1" eaLnBrk="1" hangingPunct="1"/>
            <a:r>
              <a:rPr lang="en-US" altLang="en-US"/>
              <a:t>Accelerates battery drainage</a:t>
            </a:r>
          </a:p>
          <a:p>
            <a:pPr eaLnBrk="1" hangingPunct="1"/>
            <a:r>
              <a:rPr lang="en-US" altLang="en-US"/>
              <a:t>SANS DFIR Forensics recommends:</a:t>
            </a:r>
          </a:p>
          <a:p>
            <a:pPr lvl="1" eaLnBrk="1" hangingPunct="1"/>
            <a:r>
              <a:rPr lang="en-US" altLang="en-US"/>
              <a:t>If device is on and unlocked - isolate it from the network, disable the screen lock, remove passcode</a:t>
            </a:r>
          </a:p>
          <a:p>
            <a:pPr lvl="1" eaLnBrk="1" hangingPunct="1"/>
            <a:r>
              <a:rPr lang="en-US" altLang="en-US"/>
              <a:t>If device is on and locked - what you can do varies depending on the type of device</a:t>
            </a:r>
          </a:p>
          <a:p>
            <a:pPr lvl="1" eaLnBrk="1" hangingPunct="1"/>
            <a:r>
              <a:rPr lang="en-US" altLang="en-US"/>
              <a:t>If device is off - attempt a physical static acquisition and turn the device on</a:t>
            </a:r>
          </a:p>
        </p:txBody>
      </p:sp>
      <p:sp>
        <p:nvSpPr>
          <p:cNvPr id="25603" name="Rectangle 2">
            <a:extLst>
              <a:ext uri="{FF2B5EF4-FFF2-40B4-BE49-F238E27FC236}">
                <a16:creationId xmlns="" xmlns:a16="http://schemas.microsoft.com/office/drawing/2014/main" id="{50F39264-976C-DD4C-A1E3-DA23B99EF4AA}"/>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(3 of 7)</a:t>
            </a:r>
          </a:p>
        </p:txBody>
      </p:sp>
      <p:sp>
        <p:nvSpPr>
          <p:cNvPr id="4" name="Footer Placeholder 3">
            <a:extLst>
              <a:ext uri="{FF2B5EF4-FFF2-40B4-BE49-F238E27FC236}">
                <a16:creationId xmlns="" xmlns:a16="http://schemas.microsoft.com/office/drawing/2014/main" id="{094E02C2-B1F0-744B-886A-B5262D7213D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 xmlns:a16="http://schemas.microsoft.com/office/drawing/2014/main" id="{4C3EFE52-83A4-1240-891F-ED80EB9DF8A9}"/>
              </a:ext>
            </a:extLst>
          </p:cNvPr>
          <p:cNvSpPr>
            <a:spLocks noGrp="1" noChangeArrowheads="1"/>
          </p:cNvSpPr>
          <p:nvPr>
            <p:ph idx="1"/>
          </p:nvPr>
        </p:nvSpPr>
        <p:spPr/>
        <p:txBody>
          <a:bodyPr/>
          <a:lstStyle/>
          <a:p>
            <a:pPr eaLnBrk="1" hangingPunct="1"/>
            <a:r>
              <a:rPr lang="en-US" altLang="en-US"/>
              <a:t>Check these areas in the forensics lab :</a:t>
            </a:r>
          </a:p>
          <a:p>
            <a:pPr lvl="1" eaLnBrk="1" hangingPunct="1"/>
            <a:r>
              <a:rPr lang="en-US" altLang="en-US"/>
              <a:t>Internal memory</a:t>
            </a:r>
          </a:p>
          <a:p>
            <a:pPr lvl="1" eaLnBrk="1" hangingPunct="1"/>
            <a:r>
              <a:rPr lang="en-US" altLang="en-US"/>
              <a:t>SIM card</a:t>
            </a:r>
          </a:p>
          <a:p>
            <a:pPr lvl="1" eaLnBrk="1" hangingPunct="1"/>
            <a:r>
              <a:rPr lang="en-US" altLang="en-US"/>
              <a:t>Removable or external memory cards</a:t>
            </a:r>
          </a:p>
          <a:p>
            <a:pPr lvl="1" eaLnBrk="1" hangingPunct="1"/>
            <a:r>
              <a:rPr lang="en-US" altLang="en-US"/>
              <a:t>Network provider</a:t>
            </a:r>
          </a:p>
          <a:p>
            <a:pPr eaLnBrk="1" hangingPunct="1"/>
            <a:r>
              <a:rPr lang="en-US" altLang="en-US"/>
              <a:t>Checking network provider requires a search warrant or subpoena</a:t>
            </a:r>
          </a:p>
          <a:p>
            <a:pPr lvl="1" eaLnBrk="1" hangingPunct="1"/>
            <a:r>
              <a:rPr lang="en-US" altLang="en-US"/>
              <a:t>A new complication has surfaced because backups might be stored in a cloud provided by the carrier or third party</a:t>
            </a:r>
          </a:p>
        </p:txBody>
      </p:sp>
      <p:sp>
        <p:nvSpPr>
          <p:cNvPr id="26627" name="Rectangle 2">
            <a:extLst>
              <a:ext uri="{FF2B5EF4-FFF2-40B4-BE49-F238E27FC236}">
                <a16:creationId xmlns="" xmlns:a16="http://schemas.microsoft.com/office/drawing/2014/main" id="{2166E050-A8E5-8549-BA69-B63BCF7D9857}"/>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(4 of 7)</a:t>
            </a:r>
          </a:p>
        </p:txBody>
      </p:sp>
      <p:sp>
        <p:nvSpPr>
          <p:cNvPr id="4" name="Footer Placeholder 3">
            <a:extLst>
              <a:ext uri="{FF2B5EF4-FFF2-40B4-BE49-F238E27FC236}">
                <a16:creationId xmlns="" xmlns:a16="http://schemas.microsoft.com/office/drawing/2014/main" id="{00832AA3-D43F-2149-B1F7-F1496031135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AC2E5807-5F9E-3C4D-A699-AC3BFE61312D}"/>
              </a:ext>
            </a:extLst>
          </p:cNvPr>
          <p:cNvSpPr>
            <a:spLocks noGrp="1" noChangeArrowheads="1"/>
          </p:cNvSpPr>
          <p:nvPr>
            <p:ph idx="1"/>
          </p:nvPr>
        </p:nvSpPr>
        <p:spPr>
          <a:xfrm>
            <a:off x="365125" y="1538288"/>
            <a:ext cx="8415338" cy="1477328"/>
          </a:xfrm>
        </p:spPr>
        <p:txBody>
          <a:bodyPr/>
          <a:lstStyle/>
          <a:p>
            <a:pPr eaLnBrk="1" hangingPunct="1"/>
            <a:r>
              <a:rPr lang="en-US" altLang="en-US" dirty="0"/>
              <a:t>Explain the basic concepts of mobile device forensics</a:t>
            </a:r>
          </a:p>
          <a:p>
            <a:pPr eaLnBrk="1" hangingPunct="1"/>
            <a:r>
              <a:rPr lang="en-US" altLang="en-US" dirty="0"/>
              <a:t>Describe procedures for acquiring data from mobile devices</a:t>
            </a:r>
          </a:p>
          <a:p>
            <a:pPr eaLnBrk="1" hangingPunct="1"/>
            <a:r>
              <a:rPr lang="en-US" altLang="en-US" dirty="0"/>
              <a:t>Summarize the challenges of forensic acquisitions of data stored on Internet of Anything devices</a:t>
            </a:r>
          </a:p>
        </p:txBody>
      </p:sp>
      <p:sp>
        <p:nvSpPr>
          <p:cNvPr id="8195" name="Rectangle 2">
            <a:extLst>
              <a:ext uri="{FF2B5EF4-FFF2-40B4-BE49-F238E27FC236}">
                <a16:creationId xmlns="" xmlns:a16="http://schemas.microsoft.com/office/drawing/2014/main" id="{AB37EC64-1011-844F-90FA-042293DEE117}"/>
              </a:ext>
            </a:extLst>
          </p:cNvPr>
          <p:cNvSpPr>
            <a:spLocks noGrp="1" noChangeArrowheads="1"/>
          </p:cNvSpPr>
          <p:nvPr>
            <p:ph type="title"/>
          </p:nvPr>
        </p:nvSpPr>
        <p:spPr>
          <a:xfrm>
            <a:off x="762000" y="406400"/>
            <a:ext cx="8026400" cy="296863"/>
          </a:xfrm>
        </p:spPr>
        <p:txBody>
          <a:bodyPr/>
          <a:lstStyle/>
          <a:p>
            <a:pPr eaLnBrk="1" hangingPunct="1"/>
            <a:r>
              <a:rPr lang="en-US" altLang="en-US"/>
              <a:t>Objectives</a:t>
            </a:r>
          </a:p>
        </p:txBody>
      </p:sp>
      <p:sp>
        <p:nvSpPr>
          <p:cNvPr id="4" name="Footer Placeholder 3">
            <a:extLst>
              <a:ext uri="{FF2B5EF4-FFF2-40B4-BE49-F238E27FC236}">
                <a16:creationId xmlns="" xmlns:a16="http://schemas.microsoft.com/office/drawing/2014/main" id="{5E966C61-BD31-F843-AB15-70E695F89A7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 xmlns:a16="http://schemas.microsoft.com/office/drawing/2014/main" id="{55042F56-0641-1144-83C2-B5ECF3980EFC}"/>
              </a:ext>
            </a:extLst>
          </p:cNvPr>
          <p:cNvSpPr>
            <a:spLocks noGrp="1" noChangeArrowheads="1"/>
          </p:cNvSpPr>
          <p:nvPr>
            <p:ph idx="1"/>
          </p:nvPr>
        </p:nvSpPr>
        <p:spPr/>
        <p:txBody>
          <a:bodyPr/>
          <a:lstStyle/>
          <a:p>
            <a:pPr eaLnBrk="1" hangingPunct="1"/>
            <a:r>
              <a:rPr lang="en-US" altLang="en-US"/>
              <a:t>Due to the growing problem of mobile devices being stolen, service providers have started using remote wiping to remove a user’s personal information stored on a stolen device</a:t>
            </a:r>
          </a:p>
          <a:p>
            <a:pPr eaLnBrk="1" hangingPunct="1"/>
            <a:r>
              <a:rPr lang="en-US" altLang="en-US"/>
              <a:t>Memory storage on a mobile device is usually a combination of volatile and nonvolatile memory</a:t>
            </a:r>
          </a:p>
          <a:p>
            <a:pPr eaLnBrk="1" hangingPunct="1"/>
            <a:r>
              <a:rPr lang="en-US" altLang="en-US"/>
              <a:t>The file system for a SIM card is a hierarchical structure</a:t>
            </a:r>
          </a:p>
        </p:txBody>
      </p:sp>
      <p:sp>
        <p:nvSpPr>
          <p:cNvPr id="27651" name="Rectangle 2">
            <a:extLst>
              <a:ext uri="{FF2B5EF4-FFF2-40B4-BE49-F238E27FC236}">
                <a16:creationId xmlns="" xmlns:a16="http://schemas.microsoft.com/office/drawing/2014/main" id="{14124BF5-0802-3348-A7F8-1A6EC0F2680C}"/>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(5 of 7)</a:t>
            </a:r>
          </a:p>
        </p:txBody>
      </p:sp>
      <p:sp>
        <p:nvSpPr>
          <p:cNvPr id="4" name="Footer Placeholder 3">
            <a:extLst>
              <a:ext uri="{FF2B5EF4-FFF2-40B4-BE49-F238E27FC236}">
                <a16:creationId xmlns="" xmlns:a16="http://schemas.microsoft.com/office/drawing/2014/main" id="{F130BCFC-82ED-2A47-94D0-A307F3821B5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 I m file structure consists of m f in the first level. The second level consists of d f g s m, d f d c s 1800, d f telecom, and e f. In the third level, each d f consists of two e fs.">
            <a:extLst>
              <a:ext uri="{FF2B5EF4-FFF2-40B4-BE49-F238E27FC236}">
                <a16:creationId xmlns="" xmlns:a16="http://schemas.microsoft.com/office/drawing/2014/main" id="{27BAD49E-FD57-2248-B6DA-486ADFB5D6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978897"/>
            <a:ext cx="4725988" cy="3308194"/>
          </a:xfrm>
        </p:spPr>
      </p:pic>
      <p:sp>
        <p:nvSpPr>
          <p:cNvPr id="28675" name="Rectangle 2">
            <a:extLst>
              <a:ext uri="{FF2B5EF4-FFF2-40B4-BE49-F238E27FC236}">
                <a16:creationId xmlns="" xmlns:a16="http://schemas.microsoft.com/office/drawing/2014/main" id="{98C36536-DDB0-2947-AD0E-78999A8BF4F1}"/>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(6 of 7)</a:t>
            </a:r>
          </a:p>
        </p:txBody>
      </p:sp>
      <p:sp>
        <p:nvSpPr>
          <p:cNvPr id="4" name="Footer Placeholder 3">
            <a:extLst>
              <a:ext uri="{FF2B5EF4-FFF2-40B4-BE49-F238E27FC236}">
                <a16:creationId xmlns="" xmlns:a16="http://schemas.microsoft.com/office/drawing/2014/main" id="{6B02C1DF-649A-FA4D-AAEA-81848499F01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 xmlns:a16="http://schemas.microsoft.com/office/drawing/2014/main" id="{856B05F6-5BA2-EF4E-A647-1BA47F0F850C}"/>
              </a:ext>
            </a:extLst>
          </p:cNvPr>
          <p:cNvSpPr>
            <a:spLocks noGrp="1" noChangeArrowheads="1"/>
          </p:cNvSpPr>
          <p:nvPr>
            <p:ph idx="1"/>
          </p:nvPr>
        </p:nvSpPr>
        <p:spPr/>
        <p:txBody>
          <a:bodyPr/>
          <a:lstStyle/>
          <a:p>
            <a:pPr eaLnBrk="1" hangingPunct="1"/>
            <a:r>
              <a:rPr lang="en-US" altLang="en-US"/>
              <a:t>Information that can be retrieved falls into four categories:</a:t>
            </a:r>
          </a:p>
          <a:p>
            <a:pPr lvl="1" eaLnBrk="1" hangingPunct="1"/>
            <a:r>
              <a:rPr lang="en-US" altLang="en-US"/>
              <a:t>Service-related data, such as identifiers for the SIM card and the subscriber</a:t>
            </a:r>
          </a:p>
          <a:p>
            <a:pPr lvl="1" eaLnBrk="1" hangingPunct="1"/>
            <a:r>
              <a:rPr lang="en-US" altLang="en-US"/>
              <a:t>Call data, such as numbers dialed</a:t>
            </a:r>
          </a:p>
          <a:p>
            <a:pPr lvl="1" eaLnBrk="1" hangingPunct="1"/>
            <a:r>
              <a:rPr lang="en-US" altLang="en-US"/>
              <a:t>Message information</a:t>
            </a:r>
          </a:p>
          <a:p>
            <a:pPr lvl="1" eaLnBrk="1" hangingPunct="1"/>
            <a:r>
              <a:rPr lang="en-US" altLang="en-US"/>
              <a:t>Location information</a:t>
            </a:r>
          </a:p>
          <a:p>
            <a:pPr eaLnBrk="1" hangingPunct="1"/>
            <a:r>
              <a:rPr lang="en-US" altLang="en-US"/>
              <a:t>If power has been lost, PINs or other access codes might be required to view files</a:t>
            </a:r>
          </a:p>
        </p:txBody>
      </p:sp>
      <p:sp>
        <p:nvSpPr>
          <p:cNvPr id="29699" name="Rectangle 2">
            <a:extLst>
              <a:ext uri="{FF2B5EF4-FFF2-40B4-BE49-F238E27FC236}">
                <a16:creationId xmlns="" xmlns:a16="http://schemas.microsoft.com/office/drawing/2014/main" id="{348EEF98-E2DA-0A45-8B8A-42B170C537DE}"/>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(7 of 7)</a:t>
            </a:r>
          </a:p>
        </p:txBody>
      </p:sp>
      <p:sp>
        <p:nvSpPr>
          <p:cNvPr id="4" name="Footer Placeholder 3">
            <a:extLst>
              <a:ext uri="{FF2B5EF4-FFF2-40B4-BE49-F238E27FC236}">
                <a16:creationId xmlns="" xmlns:a16="http://schemas.microsoft.com/office/drawing/2014/main" id="{A9F9EB9D-7A9A-C141-A41B-D943C419BD9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4C3D8B53-17FE-4C49-BD1E-4AF0E5256DDA}"/>
              </a:ext>
            </a:extLst>
          </p:cNvPr>
          <p:cNvSpPr>
            <a:spLocks noGrp="1" noChangeArrowheads="1"/>
          </p:cNvSpPr>
          <p:nvPr>
            <p:ph idx="1"/>
          </p:nvPr>
        </p:nvSpPr>
        <p:spPr/>
        <p:txBody>
          <a:bodyPr/>
          <a:lstStyle/>
          <a:p>
            <a:pPr eaLnBrk="1" hangingPunct="1"/>
            <a:r>
              <a:rPr lang="en-US" altLang="en-US"/>
              <a:t>Mobile forensics is an evolving science</a:t>
            </a:r>
          </a:p>
          <a:p>
            <a:pPr eaLnBrk="1" hangingPunct="1"/>
            <a:r>
              <a:rPr lang="en-US" altLang="en-US"/>
              <a:t>Biggest challenge is dealing with constantly changing phone models</a:t>
            </a:r>
          </a:p>
          <a:p>
            <a:pPr eaLnBrk="1" hangingPunct="1"/>
            <a:r>
              <a:rPr lang="en-US" altLang="en-US"/>
              <a:t>Procedures for working with mobile forensics software:</a:t>
            </a:r>
          </a:p>
          <a:p>
            <a:pPr lvl="1" eaLnBrk="1" hangingPunct="1"/>
            <a:r>
              <a:rPr lang="en-US" altLang="en-US"/>
              <a:t>Identify the mobile device</a:t>
            </a:r>
          </a:p>
          <a:p>
            <a:pPr lvl="1" eaLnBrk="1" hangingPunct="1"/>
            <a:r>
              <a:rPr lang="en-US" altLang="en-US"/>
              <a:t>Make sure you have installed the mobile device forensics software</a:t>
            </a:r>
          </a:p>
          <a:p>
            <a:pPr lvl="1" eaLnBrk="1" hangingPunct="1"/>
            <a:r>
              <a:rPr lang="en-US" altLang="en-US"/>
              <a:t>Attach the phone to power and connect cables</a:t>
            </a:r>
          </a:p>
          <a:p>
            <a:pPr lvl="1" eaLnBrk="1" hangingPunct="1"/>
            <a:r>
              <a:rPr lang="en-US" altLang="en-US"/>
              <a:t>Start the forensics software and download information</a:t>
            </a:r>
          </a:p>
        </p:txBody>
      </p:sp>
      <p:sp>
        <p:nvSpPr>
          <p:cNvPr id="30723" name="Rectangle 2">
            <a:extLst>
              <a:ext uri="{FF2B5EF4-FFF2-40B4-BE49-F238E27FC236}">
                <a16:creationId xmlns="" xmlns:a16="http://schemas.microsoft.com/office/drawing/2014/main" id="{EE140EF8-2DDB-3246-8487-D682DF9C15E0}"/>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(1 of 6)</a:t>
            </a:r>
          </a:p>
        </p:txBody>
      </p:sp>
      <p:sp>
        <p:nvSpPr>
          <p:cNvPr id="4" name="Footer Placeholder 3">
            <a:extLst>
              <a:ext uri="{FF2B5EF4-FFF2-40B4-BE49-F238E27FC236}">
                <a16:creationId xmlns="" xmlns:a16="http://schemas.microsoft.com/office/drawing/2014/main" id="{CA0546DA-80ED-644E-9A4F-98BA2A95FD2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 xmlns:a16="http://schemas.microsoft.com/office/drawing/2014/main" id="{C6A03482-0F5A-D24B-8910-B56013194B98}"/>
              </a:ext>
            </a:extLst>
          </p:cNvPr>
          <p:cNvSpPr>
            <a:spLocks noGrp="1" noChangeArrowheads="1"/>
          </p:cNvSpPr>
          <p:nvPr>
            <p:ph idx="1"/>
          </p:nvPr>
        </p:nvSpPr>
        <p:spPr>
          <a:xfrm>
            <a:off x="365125" y="1538288"/>
            <a:ext cx="8415338" cy="2586862"/>
          </a:xfrm>
        </p:spPr>
        <p:txBody>
          <a:bodyPr/>
          <a:lstStyle/>
          <a:p>
            <a:pPr eaLnBrk="1" hangingPunct="1"/>
            <a:r>
              <a:rPr lang="en-US" altLang="en-US" dirty="0"/>
              <a:t>SIM card readers</a:t>
            </a:r>
          </a:p>
          <a:p>
            <a:pPr lvl="1" eaLnBrk="1" hangingPunct="1"/>
            <a:r>
              <a:rPr lang="en-US" altLang="en-US" dirty="0"/>
              <a:t>A combination hardware/software device used to access the SIM card</a:t>
            </a:r>
          </a:p>
          <a:p>
            <a:pPr lvl="1" eaLnBrk="1" hangingPunct="1"/>
            <a:r>
              <a:rPr lang="en-US" altLang="en-US" dirty="0"/>
              <a:t>You need to be in a forensics lab equipped with appropriate antistatic devices</a:t>
            </a:r>
          </a:p>
          <a:p>
            <a:pPr lvl="1" eaLnBrk="1" hangingPunct="1"/>
            <a:r>
              <a:rPr lang="en-US" altLang="en-US" dirty="0"/>
              <a:t>General procedure is as follows:</a:t>
            </a:r>
          </a:p>
          <a:p>
            <a:pPr lvl="2" eaLnBrk="1" hangingPunct="1"/>
            <a:r>
              <a:rPr lang="en-US" altLang="en-US" dirty="0"/>
              <a:t>Remove the device’s back panel</a:t>
            </a:r>
          </a:p>
          <a:p>
            <a:pPr lvl="2" eaLnBrk="1" hangingPunct="1"/>
            <a:r>
              <a:rPr lang="en-US" altLang="en-US" dirty="0"/>
              <a:t>Remove the battery</a:t>
            </a:r>
          </a:p>
          <a:p>
            <a:pPr lvl="2" eaLnBrk="1" hangingPunct="1"/>
            <a:r>
              <a:rPr lang="en-US" altLang="en-US" dirty="0"/>
              <a:t>Remove the SIM card from holder</a:t>
            </a:r>
          </a:p>
          <a:p>
            <a:pPr lvl="2" eaLnBrk="1" hangingPunct="1"/>
            <a:r>
              <a:rPr lang="en-US" altLang="en-US" dirty="0"/>
              <a:t>Insert the SIM card into the card reader</a:t>
            </a:r>
          </a:p>
        </p:txBody>
      </p:sp>
      <p:sp>
        <p:nvSpPr>
          <p:cNvPr id="31747" name="Rectangle 2">
            <a:extLst>
              <a:ext uri="{FF2B5EF4-FFF2-40B4-BE49-F238E27FC236}">
                <a16:creationId xmlns="" xmlns:a16="http://schemas.microsoft.com/office/drawing/2014/main" id="{2F10F44C-2BEE-C143-971E-DCB21A12ECB4}"/>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(2 of 6)</a:t>
            </a:r>
          </a:p>
        </p:txBody>
      </p:sp>
      <p:sp>
        <p:nvSpPr>
          <p:cNvPr id="4" name="Footer Placeholder 3">
            <a:extLst>
              <a:ext uri="{FF2B5EF4-FFF2-40B4-BE49-F238E27FC236}">
                <a16:creationId xmlns="" xmlns:a16="http://schemas.microsoft.com/office/drawing/2014/main" id="{37E80E8D-0D9D-F74B-A343-EE1ED04452C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 xmlns:a16="http://schemas.microsoft.com/office/drawing/2014/main" id="{920F2F5E-C299-2046-A146-3B04AD086679}"/>
              </a:ext>
            </a:extLst>
          </p:cNvPr>
          <p:cNvSpPr>
            <a:spLocks noGrp="1" noChangeArrowheads="1"/>
          </p:cNvSpPr>
          <p:nvPr>
            <p:ph idx="1"/>
          </p:nvPr>
        </p:nvSpPr>
        <p:spPr>
          <a:xfrm>
            <a:off x="365125" y="1538288"/>
            <a:ext cx="8415338" cy="2736134"/>
          </a:xfrm>
        </p:spPr>
        <p:txBody>
          <a:bodyPr/>
          <a:lstStyle/>
          <a:p>
            <a:pPr eaLnBrk="1" hangingPunct="1"/>
            <a:r>
              <a:rPr lang="en-US" altLang="en-US" dirty="0"/>
              <a:t>SIM card readers (cont’d)</a:t>
            </a:r>
          </a:p>
          <a:p>
            <a:pPr lvl="1" eaLnBrk="1" hangingPunct="1"/>
            <a:r>
              <a:rPr lang="en-US" altLang="en-US" dirty="0"/>
              <a:t>A variety of SIM card readers are available</a:t>
            </a:r>
          </a:p>
          <a:p>
            <a:pPr lvl="2" eaLnBrk="1" hangingPunct="1"/>
            <a:r>
              <a:rPr lang="en-US" altLang="en-US" dirty="0"/>
              <a:t>Some are forensically sound and some are not</a:t>
            </a:r>
          </a:p>
          <a:p>
            <a:pPr lvl="1" eaLnBrk="1" hangingPunct="1"/>
            <a:r>
              <a:rPr lang="en-US" altLang="en-US" dirty="0"/>
              <a:t>Documenting messages that haven’t been read yet is critical</a:t>
            </a:r>
          </a:p>
          <a:p>
            <a:pPr lvl="2" eaLnBrk="1" hangingPunct="1"/>
            <a:r>
              <a:rPr lang="en-US" altLang="en-US" dirty="0"/>
              <a:t>Use a tool that takes pictures of each screen</a:t>
            </a:r>
          </a:p>
          <a:p>
            <a:pPr eaLnBrk="1" hangingPunct="1"/>
            <a:r>
              <a:rPr lang="en-US" altLang="en-US" dirty="0"/>
              <a:t>Mobile phone forensics tools and methods</a:t>
            </a:r>
          </a:p>
          <a:p>
            <a:pPr lvl="1" eaLnBrk="1" hangingPunct="1"/>
            <a:r>
              <a:rPr lang="en-US" altLang="en-US" dirty="0" err="1"/>
              <a:t>AccessData</a:t>
            </a:r>
            <a:r>
              <a:rPr lang="en-US" altLang="en-US" dirty="0"/>
              <a:t> FTK Imager</a:t>
            </a:r>
          </a:p>
          <a:p>
            <a:pPr lvl="1" eaLnBrk="1" hangingPunct="1"/>
            <a:r>
              <a:rPr lang="es-EC" altLang="en-US" dirty="0"/>
              <a:t>MacLockPick 3.0</a:t>
            </a:r>
            <a:endParaRPr lang="en-US" altLang="en-US" dirty="0"/>
          </a:p>
        </p:txBody>
      </p:sp>
      <p:sp>
        <p:nvSpPr>
          <p:cNvPr id="32771" name="Rectangle 2">
            <a:extLst>
              <a:ext uri="{FF2B5EF4-FFF2-40B4-BE49-F238E27FC236}">
                <a16:creationId xmlns="" xmlns:a16="http://schemas.microsoft.com/office/drawing/2014/main" id="{4E89AA24-FEB8-6446-830E-EDFE0C3F324B}"/>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(3 of 6)</a:t>
            </a:r>
          </a:p>
        </p:txBody>
      </p:sp>
      <p:sp>
        <p:nvSpPr>
          <p:cNvPr id="4" name="Footer Placeholder 3">
            <a:extLst>
              <a:ext uri="{FF2B5EF4-FFF2-40B4-BE49-F238E27FC236}">
                <a16:creationId xmlns="" xmlns:a16="http://schemas.microsoft.com/office/drawing/2014/main" id="{0B9378F4-7749-8A4C-A302-61C83527FB9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 xmlns:a16="http://schemas.microsoft.com/office/drawing/2014/main" id="{9BF09744-A1B6-F144-9CB1-99EAC01EA4CC}"/>
              </a:ext>
            </a:extLst>
          </p:cNvPr>
          <p:cNvSpPr>
            <a:spLocks noGrp="1" noChangeArrowheads="1"/>
          </p:cNvSpPr>
          <p:nvPr>
            <p:ph idx="1"/>
          </p:nvPr>
        </p:nvSpPr>
        <p:spPr>
          <a:xfrm>
            <a:off x="365125" y="1538288"/>
            <a:ext cx="8415338" cy="2332946"/>
          </a:xfrm>
        </p:spPr>
        <p:txBody>
          <a:bodyPr/>
          <a:lstStyle/>
          <a:p>
            <a:pPr eaLnBrk="1" hangingPunct="1"/>
            <a:r>
              <a:rPr lang="en-US" altLang="en-US" dirty="0"/>
              <a:t>NIST guidelines list six types of mobile forensics methods:</a:t>
            </a:r>
          </a:p>
          <a:p>
            <a:pPr lvl="1" eaLnBrk="1" hangingPunct="1"/>
            <a:r>
              <a:rPr lang="en-US" altLang="en-US" dirty="0"/>
              <a:t>Manual extraction</a:t>
            </a:r>
          </a:p>
          <a:p>
            <a:pPr lvl="1" eaLnBrk="1" hangingPunct="1"/>
            <a:r>
              <a:rPr lang="en-US" altLang="en-US" dirty="0"/>
              <a:t>Logical extraction</a:t>
            </a:r>
          </a:p>
          <a:p>
            <a:pPr lvl="1" eaLnBrk="1" hangingPunct="1"/>
            <a:r>
              <a:rPr lang="en-US" altLang="en-US" dirty="0"/>
              <a:t>Physical extraction</a:t>
            </a:r>
          </a:p>
          <a:p>
            <a:pPr lvl="1" eaLnBrk="1" hangingPunct="1"/>
            <a:r>
              <a:rPr lang="en-US" altLang="en-US" dirty="0"/>
              <a:t>Hex dumping and Joint Test Action Group (JTAG) extraction</a:t>
            </a:r>
          </a:p>
          <a:p>
            <a:pPr lvl="1" eaLnBrk="1" hangingPunct="1"/>
            <a:r>
              <a:rPr lang="en-US" altLang="en-US" dirty="0"/>
              <a:t>Chip-off</a:t>
            </a:r>
          </a:p>
          <a:p>
            <a:pPr lvl="1" eaLnBrk="1" hangingPunct="1"/>
            <a:r>
              <a:rPr lang="en-US" altLang="en-US" dirty="0"/>
              <a:t>Micro read</a:t>
            </a:r>
          </a:p>
        </p:txBody>
      </p:sp>
      <p:sp>
        <p:nvSpPr>
          <p:cNvPr id="33795" name="Rectangle 2">
            <a:extLst>
              <a:ext uri="{FF2B5EF4-FFF2-40B4-BE49-F238E27FC236}">
                <a16:creationId xmlns="" xmlns:a16="http://schemas.microsoft.com/office/drawing/2014/main" id="{B1AFBD38-DA85-5A40-944C-E593232611A8}"/>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(4 of 6)</a:t>
            </a:r>
          </a:p>
        </p:txBody>
      </p:sp>
      <p:sp>
        <p:nvSpPr>
          <p:cNvPr id="4" name="Footer Placeholder 3">
            <a:extLst>
              <a:ext uri="{FF2B5EF4-FFF2-40B4-BE49-F238E27FC236}">
                <a16:creationId xmlns="" xmlns:a16="http://schemas.microsoft.com/office/drawing/2014/main" id="{9A527DA1-625F-E641-93AF-6169AB1FAD4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D65DB9C3-CE73-474A-8F1F-2D6CC442D5E3}"/>
              </a:ext>
            </a:extLst>
          </p:cNvPr>
          <p:cNvSpPr>
            <a:spLocks noGrp="1" noChangeArrowheads="1"/>
          </p:cNvSpPr>
          <p:nvPr>
            <p:ph idx="1"/>
          </p:nvPr>
        </p:nvSpPr>
        <p:spPr>
          <a:xfrm>
            <a:off x="365125" y="1538288"/>
            <a:ext cx="8415338" cy="3002360"/>
          </a:xfrm>
        </p:spPr>
        <p:txBody>
          <a:bodyPr/>
          <a:lstStyle/>
          <a:p>
            <a:pPr eaLnBrk="1" hangingPunct="1"/>
            <a:r>
              <a:rPr lang="en-US" altLang="en-US" dirty="0"/>
              <a:t>Paraben Software offers several tools:</a:t>
            </a:r>
          </a:p>
          <a:p>
            <a:pPr lvl="1" eaLnBrk="1" hangingPunct="1"/>
            <a:r>
              <a:rPr lang="en-US" altLang="en-US" dirty="0"/>
              <a:t>E3:DS – for mobile device investigations</a:t>
            </a:r>
          </a:p>
          <a:p>
            <a:pPr eaLnBrk="1" hangingPunct="1"/>
            <a:r>
              <a:rPr lang="en-US" altLang="en-US" dirty="0" err="1"/>
              <a:t>DataPilot</a:t>
            </a:r>
            <a:r>
              <a:rPr lang="en-US" altLang="en-US" dirty="0"/>
              <a:t> – has a collection of cables that can interface with phones from different manufacturers</a:t>
            </a:r>
          </a:p>
          <a:p>
            <a:pPr eaLnBrk="1" hangingPunct="1"/>
            <a:r>
              <a:rPr lang="en-US" altLang="en-US" dirty="0" err="1"/>
              <a:t>BitPam</a:t>
            </a:r>
            <a:r>
              <a:rPr lang="en-US" altLang="en-US" dirty="0"/>
              <a:t> - used to view data on many CDMA phones</a:t>
            </a:r>
          </a:p>
          <a:p>
            <a:pPr eaLnBrk="1" hangingPunct="1"/>
            <a:r>
              <a:rPr lang="en-US" altLang="en-US" dirty="0" err="1"/>
              <a:t>Cellebrite</a:t>
            </a:r>
            <a:r>
              <a:rPr lang="en-US" altLang="en-US" dirty="0"/>
              <a:t> UFED Forensic System - works with smartphones, PDAs, tablets, and GPS devices</a:t>
            </a:r>
          </a:p>
          <a:p>
            <a:pPr eaLnBrk="1" hangingPunct="1"/>
            <a:r>
              <a:rPr lang="en-US" altLang="en-US" dirty="0" err="1"/>
              <a:t>MOBILedit</a:t>
            </a:r>
            <a:r>
              <a:rPr lang="en-US" altLang="en-US" dirty="0"/>
              <a:t> Forensic - contains a built-in write-blocker</a:t>
            </a:r>
          </a:p>
        </p:txBody>
      </p:sp>
      <p:sp>
        <p:nvSpPr>
          <p:cNvPr id="34819" name="Rectangle 2">
            <a:extLst>
              <a:ext uri="{FF2B5EF4-FFF2-40B4-BE49-F238E27FC236}">
                <a16:creationId xmlns="" xmlns:a16="http://schemas.microsoft.com/office/drawing/2014/main" id="{C74F9D95-8898-6142-ABF0-0CA7A14E4DDE}"/>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(5 of 6)</a:t>
            </a:r>
          </a:p>
        </p:txBody>
      </p:sp>
      <p:sp>
        <p:nvSpPr>
          <p:cNvPr id="4" name="Footer Placeholder 3">
            <a:extLst>
              <a:ext uri="{FF2B5EF4-FFF2-40B4-BE49-F238E27FC236}">
                <a16:creationId xmlns="" xmlns:a16="http://schemas.microsoft.com/office/drawing/2014/main" id="{ACDFF758-CCB0-0D45-BAD1-4BBB812EF2B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A16FA958-DC96-D14A-ACEC-ED32BA81D215}"/>
              </a:ext>
            </a:extLst>
          </p:cNvPr>
          <p:cNvSpPr>
            <a:spLocks noGrp="1" noChangeArrowheads="1"/>
          </p:cNvSpPr>
          <p:nvPr>
            <p:ph idx="1"/>
          </p:nvPr>
        </p:nvSpPr>
        <p:spPr>
          <a:xfrm>
            <a:off x="365125" y="1538288"/>
            <a:ext cx="8415338" cy="1477328"/>
          </a:xfrm>
        </p:spPr>
        <p:txBody>
          <a:bodyPr/>
          <a:lstStyle/>
          <a:p>
            <a:r>
              <a:rPr lang="en-US" dirty="0"/>
              <a:t>Software tools differ in the information they display and the level of detail</a:t>
            </a:r>
          </a:p>
          <a:p>
            <a:r>
              <a:rPr lang="en-US" dirty="0"/>
              <a:t>Some tools are designed for updating files, not retrieving data</a:t>
            </a:r>
          </a:p>
          <a:p>
            <a:r>
              <a:rPr lang="en-US" dirty="0"/>
              <a:t>In general, tools designed to edit information, although they are user friendly, usually aren’t forensically sound</a:t>
            </a:r>
          </a:p>
        </p:txBody>
      </p:sp>
      <p:sp>
        <p:nvSpPr>
          <p:cNvPr id="36867" name="Rectangle 2">
            <a:extLst>
              <a:ext uri="{FF2B5EF4-FFF2-40B4-BE49-F238E27FC236}">
                <a16:creationId xmlns="" xmlns:a16="http://schemas.microsoft.com/office/drawing/2014/main" id="{797A4FFF-AC5C-7B4B-87B9-A149CD9D8957}"/>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(6 of 6)</a:t>
            </a:r>
          </a:p>
        </p:txBody>
      </p:sp>
      <p:sp>
        <p:nvSpPr>
          <p:cNvPr id="4" name="Footer Placeholder 3">
            <a:extLst>
              <a:ext uri="{FF2B5EF4-FFF2-40B4-BE49-F238E27FC236}">
                <a16:creationId xmlns="" xmlns:a16="http://schemas.microsoft.com/office/drawing/2014/main" id="{519EF572-9FAE-FE42-82C2-7D91D1E47AB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 xmlns:a16="http://schemas.microsoft.com/office/drawing/2014/main" id="{392D2513-FD17-2C4C-A68F-DAD52A9F7D5E}"/>
              </a:ext>
            </a:extLst>
          </p:cNvPr>
          <p:cNvSpPr>
            <a:spLocks noGrp="1"/>
          </p:cNvSpPr>
          <p:nvPr>
            <p:ph idx="1"/>
          </p:nvPr>
        </p:nvSpPr>
        <p:spPr>
          <a:xfrm>
            <a:off x="365125" y="1538288"/>
            <a:ext cx="8415338" cy="3270126"/>
          </a:xfrm>
        </p:spPr>
        <p:txBody>
          <a:bodyPr/>
          <a:lstStyle/>
          <a:p>
            <a:pPr eaLnBrk="1" hangingPunct="1"/>
            <a:r>
              <a:rPr lang="en-US" altLang="en-US" dirty="0" err="1"/>
              <a:t>Cellebrite</a:t>
            </a:r>
            <a:r>
              <a:rPr lang="en-US" altLang="en-US" dirty="0"/>
              <a:t> is often used by law enforcement</a:t>
            </a:r>
          </a:p>
          <a:p>
            <a:pPr lvl="1" eaLnBrk="1" hangingPunct="1"/>
            <a:r>
              <a:rPr lang="en-US" altLang="en-US" dirty="0"/>
              <a:t>You can determine the device’s make and model, learn what has to be done before connecting a mobile device to the UFED device, and then retrieve the data</a:t>
            </a:r>
          </a:p>
          <a:p>
            <a:pPr lvl="1" eaLnBrk="1" hangingPunct="1"/>
            <a:r>
              <a:rPr lang="en-US" altLang="en-US" dirty="0"/>
              <a:t>Three options for data extraction:</a:t>
            </a:r>
          </a:p>
          <a:p>
            <a:pPr lvl="2" eaLnBrk="1" hangingPunct="1"/>
            <a:r>
              <a:rPr lang="en-US" altLang="en-US" dirty="0"/>
              <a:t>Logical</a:t>
            </a:r>
          </a:p>
          <a:p>
            <a:pPr lvl="2" eaLnBrk="1" hangingPunct="1"/>
            <a:r>
              <a:rPr lang="en-US" altLang="en-US" dirty="0"/>
              <a:t>File system</a:t>
            </a:r>
          </a:p>
          <a:p>
            <a:pPr lvl="2" eaLnBrk="1" hangingPunct="1"/>
            <a:r>
              <a:rPr lang="en-US" altLang="en-US" dirty="0"/>
              <a:t>Physical</a:t>
            </a:r>
          </a:p>
          <a:p>
            <a:r>
              <a:rPr lang="en-US" dirty="0"/>
              <a:t>You can also simply connect a mobile device to a computer to browse the file system and examine and retrieve files</a:t>
            </a:r>
          </a:p>
          <a:p>
            <a:pPr lvl="1"/>
            <a:r>
              <a:rPr lang="en-US" dirty="0"/>
              <a:t>Needs a USB write-blocker</a:t>
            </a:r>
            <a:endParaRPr lang="en-US" altLang="en-US" dirty="0"/>
          </a:p>
        </p:txBody>
      </p:sp>
      <p:sp>
        <p:nvSpPr>
          <p:cNvPr id="37891" name="Title 1">
            <a:extLst>
              <a:ext uri="{FF2B5EF4-FFF2-40B4-BE49-F238E27FC236}">
                <a16:creationId xmlns="" xmlns:a16="http://schemas.microsoft.com/office/drawing/2014/main" id="{07D5CD04-D54F-5248-A451-05C6A0E8C984}"/>
              </a:ext>
            </a:extLst>
          </p:cNvPr>
          <p:cNvSpPr>
            <a:spLocks noGrp="1"/>
          </p:cNvSpPr>
          <p:nvPr>
            <p:ph type="title"/>
          </p:nvPr>
        </p:nvSpPr>
        <p:spPr>
          <a:xfrm>
            <a:off x="762000" y="319383"/>
            <a:ext cx="8026400" cy="470898"/>
          </a:xfrm>
        </p:spPr>
        <p:txBody>
          <a:bodyPr/>
          <a:lstStyle/>
          <a:p>
            <a:pPr eaLnBrk="1" hangingPunct="1"/>
            <a:r>
              <a:rPr lang="en-US" altLang="en-US" dirty="0"/>
              <a:t>Using Mobile Forensics Tools (1 of 4)</a:t>
            </a:r>
          </a:p>
        </p:txBody>
      </p:sp>
      <p:sp>
        <p:nvSpPr>
          <p:cNvPr id="4" name="Footer Placeholder 3">
            <a:extLst>
              <a:ext uri="{FF2B5EF4-FFF2-40B4-BE49-F238E27FC236}">
                <a16:creationId xmlns="" xmlns:a16="http://schemas.microsoft.com/office/drawing/2014/main" id="{DF44B103-3CB4-4546-9D79-2A2E491C897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9B03F07E-136C-854D-B9E2-2D5332195271}"/>
              </a:ext>
            </a:extLst>
          </p:cNvPr>
          <p:cNvSpPr>
            <a:spLocks noGrp="1" noChangeArrowheads="1"/>
          </p:cNvSpPr>
          <p:nvPr>
            <p:ph idx="1"/>
          </p:nvPr>
        </p:nvSpPr>
        <p:spPr/>
        <p:txBody>
          <a:bodyPr/>
          <a:lstStyle/>
          <a:p>
            <a:pPr eaLnBrk="1" hangingPunct="1"/>
            <a:r>
              <a:rPr lang="en-US" altLang="en-US"/>
              <a:t>People store a wealth of information on cell phones</a:t>
            </a:r>
          </a:p>
          <a:p>
            <a:pPr lvl="1" eaLnBrk="1" hangingPunct="1"/>
            <a:r>
              <a:rPr lang="en-US" altLang="en-US"/>
              <a:t>People don’t think about securing their phones</a:t>
            </a:r>
          </a:p>
          <a:p>
            <a:pPr eaLnBrk="1" hangingPunct="1"/>
            <a:r>
              <a:rPr lang="en-US" altLang="en-US"/>
              <a:t>Items stored on cell phones:</a:t>
            </a:r>
          </a:p>
          <a:p>
            <a:pPr lvl="1" eaLnBrk="1" hangingPunct="1"/>
            <a:r>
              <a:rPr lang="en-US" altLang="en-US"/>
              <a:t>Incoming, outgoing, and missed calls</a:t>
            </a:r>
          </a:p>
          <a:p>
            <a:pPr lvl="1" eaLnBrk="1" hangingPunct="1"/>
            <a:r>
              <a:rPr lang="en-US" altLang="en-US"/>
              <a:t>Multimedia Message Service (MMS; text messages) and Short Message Service (SMS) messages</a:t>
            </a:r>
          </a:p>
          <a:p>
            <a:pPr lvl="1" eaLnBrk="1" hangingPunct="1"/>
            <a:r>
              <a:rPr lang="en-US" altLang="en-US"/>
              <a:t>E-mail accounts</a:t>
            </a:r>
          </a:p>
          <a:p>
            <a:pPr lvl="1" eaLnBrk="1" hangingPunct="1"/>
            <a:r>
              <a:rPr lang="en-US" altLang="en-US"/>
              <a:t>Instant-messaging (IM) logs</a:t>
            </a:r>
          </a:p>
          <a:p>
            <a:pPr lvl="1" eaLnBrk="1" hangingPunct="1"/>
            <a:r>
              <a:rPr lang="en-US" altLang="en-US"/>
              <a:t>Web pages</a:t>
            </a:r>
          </a:p>
          <a:p>
            <a:pPr lvl="1" eaLnBrk="1" hangingPunct="1"/>
            <a:r>
              <a:rPr lang="en-US" altLang="en-US"/>
              <a:t>Pictures, video, and music files</a:t>
            </a:r>
          </a:p>
          <a:p>
            <a:pPr eaLnBrk="1" hangingPunct="1"/>
            <a:endParaRPr lang="en-US" altLang="en-US"/>
          </a:p>
        </p:txBody>
      </p:sp>
      <p:sp>
        <p:nvSpPr>
          <p:cNvPr id="9219" name="Rectangle 2">
            <a:extLst>
              <a:ext uri="{FF2B5EF4-FFF2-40B4-BE49-F238E27FC236}">
                <a16:creationId xmlns="" xmlns:a16="http://schemas.microsoft.com/office/drawing/2014/main" id="{E0E5954C-4FBA-DC4B-9E74-6C0B07FC28A2}"/>
              </a:ext>
            </a:extLst>
          </p:cNvPr>
          <p:cNvSpPr>
            <a:spLocks noGrp="1" noChangeArrowheads="1"/>
          </p:cNvSpPr>
          <p:nvPr>
            <p:ph type="title"/>
          </p:nvPr>
        </p:nvSpPr>
        <p:spPr>
          <a:xfrm>
            <a:off x="762000" y="83934"/>
            <a:ext cx="8026400" cy="941796"/>
          </a:xfrm>
        </p:spPr>
        <p:txBody>
          <a:bodyPr/>
          <a:lstStyle/>
          <a:p>
            <a:pPr eaLnBrk="1" hangingPunct="1"/>
            <a:r>
              <a:rPr lang="en-US" altLang="en-US" dirty="0"/>
              <a:t>Understanding Mobile Device Forensics (1 of 3)</a:t>
            </a:r>
          </a:p>
        </p:txBody>
      </p:sp>
      <p:sp>
        <p:nvSpPr>
          <p:cNvPr id="4" name="Footer Placeholder 3">
            <a:extLst>
              <a:ext uri="{FF2B5EF4-FFF2-40B4-BE49-F238E27FC236}">
                <a16:creationId xmlns="" xmlns:a16="http://schemas.microsoft.com/office/drawing/2014/main" id="{4DC2E065-0327-4E49-A230-304E2FA81A0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internal storage window. In the left pane, the internal storage option is selected. The right pane shows the following folders: alarms, android, d c I m, download, movies, music, notifications, pictures, podcasts, and ringtones.">
            <a:extLst>
              <a:ext uri="{FF2B5EF4-FFF2-40B4-BE49-F238E27FC236}">
                <a16:creationId xmlns="" xmlns:a16="http://schemas.microsoft.com/office/drawing/2014/main" id="{3BB82EB9-90FE-8445-9DA2-4F83863F91E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910" y="1676400"/>
            <a:ext cx="5553768" cy="3554412"/>
          </a:xfrm>
        </p:spPr>
      </p:pic>
      <p:sp>
        <p:nvSpPr>
          <p:cNvPr id="38915" name="Title 1">
            <a:extLst>
              <a:ext uri="{FF2B5EF4-FFF2-40B4-BE49-F238E27FC236}">
                <a16:creationId xmlns="" xmlns:a16="http://schemas.microsoft.com/office/drawing/2014/main" id="{45E692DB-33F5-CA46-B86F-996E9D30D481}"/>
              </a:ext>
            </a:extLst>
          </p:cNvPr>
          <p:cNvSpPr>
            <a:spLocks noGrp="1"/>
          </p:cNvSpPr>
          <p:nvPr>
            <p:ph type="title"/>
          </p:nvPr>
        </p:nvSpPr>
        <p:spPr>
          <a:xfrm>
            <a:off x="762000" y="317299"/>
            <a:ext cx="8026400" cy="475066"/>
          </a:xfrm>
        </p:spPr>
        <p:txBody>
          <a:bodyPr/>
          <a:lstStyle/>
          <a:p>
            <a:pPr eaLnBrk="1" hangingPunct="1"/>
            <a:r>
              <a:rPr lang="en-US" altLang="en-US" dirty="0"/>
              <a:t>Using Mobile Forensics Tools (2 of 4)</a:t>
            </a:r>
          </a:p>
        </p:txBody>
      </p:sp>
      <p:sp>
        <p:nvSpPr>
          <p:cNvPr id="4" name="Footer Placeholder 3">
            <a:extLst>
              <a:ext uri="{FF2B5EF4-FFF2-40B4-BE49-F238E27FC236}">
                <a16:creationId xmlns="" xmlns:a16="http://schemas.microsoft.com/office/drawing/2014/main" id="{B716BB2E-7488-F14A-AF2C-672B4AA9026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magnet axiom process 1.2.0.6464 window. In the left pane, the evidence sources option is selected. The right pane displays evidence sources. The evidence sources window shows the following labels: gain access to the device, and progress. Below the progress list, the next button beside prepare the device is selected. Two buttons namely, back and next are shown. ">
            <a:extLst>
              <a:ext uri="{FF2B5EF4-FFF2-40B4-BE49-F238E27FC236}">
                <a16:creationId xmlns="" xmlns:a16="http://schemas.microsoft.com/office/drawing/2014/main" id="{EEABF9BC-7A2E-0345-A245-DEE1589E74A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3931" y="1703388"/>
            <a:ext cx="5277726" cy="3706812"/>
          </a:xfrm>
        </p:spPr>
      </p:pic>
      <p:sp>
        <p:nvSpPr>
          <p:cNvPr id="39939" name="Title 1">
            <a:extLst>
              <a:ext uri="{FF2B5EF4-FFF2-40B4-BE49-F238E27FC236}">
                <a16:creationId xmlns="" xmlns:a16="http://schemas.microsoft.com/office/drawing/2014/main" id="{9D90B27F-CCD6-ED48-84ED-286F7D880689}"/>
              </a:ext>
            </a:extLst>
          </p:cNvPr>
          <p:cNvSpPr>
            <a:spLocks noGrp="1"/>
          </p:cNvSpPr>
          <p:nvPr>
            <p:ph type="title"/>
          </p:nvPr>
        </p:nvSpPr>
        <p:spPr>
          <a:xfrm>
            <a:off x="762000" y="317299"/>
            <a:ext cx="8026400" cy="475066"/>
          </a:xfrm>
        </p:spPr>
        <p:txBody>
          <a:bodyPr/>
          <a:lstStyle/>
          <a:p>
            <a:pPr eaLnBrk="1" hangingPunct="1"/>
            <a:r>
              <a:rPr lang="en-US" altLang="en-US" dirty="0"/>
              <a:t>Using Mobile Forensics Tools (3 of 4)</a:t>
            </a:r>
          </a:p>
        </p:txBody>
      </p:sp>
      <p:sp>
        <p:nvSpPr>
          <p:cNvPr id="4" name="Footer Placeholder 3">
            <a:extLst>
              <a:ext uri="{FF2B5EF4-FFF2-40B4-BE49-F238E27FC236}">
                <a16:creationId xmlns="" xmlns:a16="http://schemas.microsoft.com/office/drawing/2014/main" id="{4616930E-D5C0-5948-AE76-4D46B92DB74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8549888A-C900-5B48-BA07-B0C4CD328C5B}"/>
              </a:ext>
            </a:extLst>
          </p:cNvPr>
          <p:cNvSpPr>
            <a:spLocks noGrp="1"/>
          </p:cNvSpPr>
          <p:nvPr>
            <p:ph idx="1"/>
          </p:nvPr>
        </p:nvSpPr>
        <p:spPr/>
        <p:txBody>
          <a:bodyPr/>
          <a:lstStyle/>
          <a:p>
            <a:pPr eaLnBrk="1" hangingPunct="1"/>
            <a:r>
              <a:rPr lang="en-US" altLang="en-US"/>
              <a:t>Many mobile forensics tools are available</a:t>
            </a:r>
          </a:p>
          <a:p>
            <a:pPr lvl="1" eaLnBrk="1" hangingPunct="1"/>
            <a:r>
              <a:rPr lang="en-US" altLang="en-US"/>
              <a:t>Most aren’t free</a:t>
            </a:r>
          </a:p>
          <a:p>
            <a:pPr eaLnBrk="1" hangingPunct="1"/>
            <a:r>
              <a:rPr lang="en-US" altLang="en-US"/>
              <a:t>Methods and techniques for acquiring evidence will change as market continues to expand and mature</a:t>
            </a:r>
          </a:p>
          <a:p>
            <a:pPr eaLnBrk="1" hangingPunct="1"/>
            <a:r>
              <a:rPr lang="en-US" altLang="en-US"/>
              <a:t>Subscribe to user groups and professional organizations to stay abreast of what’s happening in the industry</a:t>
            </a:r>
          </a:p>
        </p:txBody>
      </p:sp>
      <p:sp>
        <p:nvSpPr>
          <p:cNvPr id="41987" name="Title 1">
            <a:extLst>
              <a:ext uri="{FF2B5EF4-FFF2-40B4-BE49-F238E27FC236}">
                <a16:creationId xmlns="" xmlns:a16="http://schemas.microsoft.com/office/drawing/2014/main" id="{D2D91B27-B67C-BB4D-934E-36C37363900B}"/>
              </a:ext>
            </a:extLst>
          </p:cNvPr>
          <p:cNvSpPr>
            <a:spLocks noGrp="1"/>
          </p:cNvSpPr>
          <p:nvPr>
            <p:ph type="title"/>
          </p:nvPr>
        </p:nvSpPr>
        <p:spPr>
          <a:xfrm>
            <a:off x="762000" y="317299"/>
            <a:ext cx="8026400" cy="475066"/>
          </a:xfrm>
        </p:spPr>
        <p:txBody>
          <a:bodyPr/>
          <a:lstStyle/>
          <a:p>
            <a:pPr eaLnBrk="1" hangingPunct="1"/>
            <a:r>
              <a:rPr lang="en-US" altLang="en-US" dirty="0"/>
              <a:t>Using Mobile Forensics Tools (4 of 4)</a:t>
            </a:r>
          </a:p>
        </p:txBody>
      </p:sp>
      <p:sp>
        <p:nvSpPr>
          <p:cNvPr id="4" name="Footer Placeholder 3">
            <a:extLst>
              <a:ext uri="{FF2B5EF4-FFF2-40B4-BE49-F238E27FC236}">
                <a16:creationId xmlns="" xmlns:a16="http://schemas.microsoft.com/office/drawing/2014/main" id="{AA113136-674E-674C-ABB6-B40FB01C924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FDAE33F7-F2E3-5349-981B-8B1FB903182F}"/>
              </a:ext>
            </a:extLst>
          </p:cNvPr>
          <p:cNvSpPr>
            <a:spLocks noGrp="1"/>
          </p:cNvSpPr>
          <p:nvPr>
            <p:ph idx="1"/>
          </p:nvPr>
        </p:nvSpPr>
        <p:spPr>
          <a:xfrm>
            <a:off x="365125" y="1538288"/>
            <a:ext cx="8415338" cy="3390159"/>
          </a:xfrm>
        </p:spPr>
        <p:txBody>
          <a:bodyPr/>
          <a:lstStyle/>
          <a:p>
            <a:pPr eaLnBrk="1" hangingPunct="1"/>
            <a:r>
              <a:rPr lang="en-US" altLang="en-US" dirty="0"/>
              <a:t>In 2010, VMware and BlackBerry were developing</a:t>
            </a:r>
          </a:p>
          <a:p>
            <a:pPr lvl="1" eaLnBrk="1" hangingPunct="1"/>
            <a:r>
              <a:rPr lang="en-US" altLang="en-US" dirty="0"/>
              <a:t>Type 2 hypervisors for mobile devices</a:t>
            </a:r>
          </a:p>
          <a:p>
            <a:pPr lvl="1" eaLnBrk="1" hangingPunct="1"/>
            <a:r>
              <a:rPr lang="en-US" altLang="en-US" dirty="0"/>
              <a:t>Useful for security and protecting personal information but will add another level of complexity to forensics investigations</a:t>
            </a:r>
          </a:p>
          <a:p>
            <a:pPr eaLnBrk="1" hangingPunct="1"/>
            <a:r>
              <a:rPr lang="en-US" altLang="en-US" dirty="0"/>
              <a:t>Separate personal information from business-related data</a:t>
            </a:r>
          </a:p>
          <a:p>
            <a:pPr lvl="1" eaLnBrk="1" hangingPunct="1"/>
            <a:r>
              <a:rPr lang="en-US" altLang="en-US" dirty="0"/>
              <a:t>Bring your own device (BYOD) practices make it even more difficult</a:t>
            </a:r>
          </a:p>
          <a:p>
            <a:pPr eaLnBrk="1" hangingPunct="1"/>
            <a:r>
              <a:rPr lang="en-US" altLang="en-US" dirty="0"/>
              <a:t>Internet of Things (</a:t>
            </a:r>
            <a:r>
              <a:rPr lang="en-US" altLang="en-US" dirty="0" err="1"/>
              <a:t>IoT</a:t>
            </a:r>
            <a:r>
              <a:rPr lang="en-US" altLang="en-US" dirty="0"/>
              <a:t>)</a:t>
            </a:r>
          </a:p>
          <a:p>
            <a:pPr lvl="1" eaLnBrk="1" hangingPunct="1"/>
            <a:r>
              <a:rPr lang="en-US" altLang="en-US" dirty="0"/>
              <a:t>The number of devices that connect to the Internet is higher than the amount of people</a:t>
            </a:r>
          </a:p>
          <a:p>
            <a:pPr lvl="2" eaLnBrk="1" hangingPunct="1"/>
            <a:r>
              <a:rPr lang="en-US" altLang="en-US" dirty="0"/>
              <a:t>That number is expected to reach 50 billion in the next few decades</a:t>
            </a:r>
          </a:p>
        </p:txBody>
      </p:sp>
      <p:sp>
        <p:nvSpPr>
          <p:cNvPr id="43011" name="Title 1">
            <a:extLst>
              <a:ext uri="{FF2B5EF4-FFF2-40B4-BE49-F238E27FC236}">
                <a16:creationId xmlns="" xmlns:a16="http://schemas.microsoft.com/office/drawing/2014/main" id="{85038C88-A849-094D-A6AA-E5C4286E88AE}"/>
              </a:ext>
            </a:extLst>
          </p:cNvPr>
          <p:cNvSpPr>
            <a:spLocks noGrp="1"/>
          </p:cNvSpPr>
          <p:nvPr>
            <p:ph type="title"/>
          </p:nvPr>
        </p:nvSpPr>
        <p:spPr>
          <a:xfrm>
            <a:off x="762000" y="81850"/>
            <a:ext cx="8026400" cy="945965"/>
          </a:xfrm>
        </p:spPr>
        <p:txBody>
          <a:bodyPr/>
          <a:lstStyle/>
          <a:p>
            <a:pPr eaLnBrk="1" hangingPunct="1"/>
            <a:r>
              <a:rPr lang="en-US" dirty="0"/>
              <a:t>Understanding Forensics in the Internet of Anything (1 of 3)</a:t>
            </a:r>
            <a:endParaRPr lang="en-US" altLang="en-US" dirty="0"/>
          </a:p>
        </p:txBody>
      </p:sp>
      <p:sp>
        <p:nvSpPr>
          <p:cNvPr id="4" name="Footer Placeholder 3">
            <a:extLst>
              <a:ext uri="{FF2B5EF4-FFF2-40B4-BE49-F238E27FC236}">
                <a16:creationId xmlns="" xmlns:a16="http://schemas.microsoft.com/office/drawing/2014/main" id="{4012E3E1-1845-AB4A-8968-9CF71CF660E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FDAE33F7-F2E3-5349-981B-8B1FB903182F}"/>
              </a:ext>
            </a:extLst>
          </p:cNvPr>
          <p:cNvSpPr>
            <a:spLocks noGrp="1"/>
          </p:cNvSpPr>
          <p:nvPr>
            <p:ph idx="1"/>
          </p:nvPr>
        </p:nvSpPr>
        <p:spPr>
          <a:xfrm>
            <a:off x="365125" y="1538288"/>
            <a:ext cx="8415338" cy="3916457"/>
          </a:xfrm>
        </p:spPr>
        <p:txBody>
          <a:bodyPr/>
          <a:lstStyle/>
          <a:p>
            <a:pPr eaLnBrk="1" hangingPunct="1"/>
            <a:r>
              <a:rPr lang="en-US" altLang="en-US" dirty="0"/>
              <a:t>Evolution from Internet of Thing (</a:t>
            </a:r>
            <a:r>
              <a:rPr lang="en-US" altLang="en-US" dirty="0" err="1"/>
              <a:t>IoT</a:t>
            </a:r>
            <a:r>
              <a:rPr lang="en-US" altLang="en-US" dirty="0"/>
              <a:t>) to Internet of Everything (IoE) to Internet of Anything (</a:t>
            </a:r>
            <a:r>
              <a:rPr lang="en-US" altLang="en-US" dirty="0" err="1"/>
              <a:t>IoA</a:t>
            </a:r>
            <a:r>
              <a:rPr lang="en-US" altLang="en-US" dirty="0"/>
              <a:t>)</a:t>
            </a:r>
          </a:p>
          <a:p>
            <a:r>
              <a:rPr lang="en-US" altLang="en-US" dirty="0"/>
              <a:t>IoE </a:t>
            </a:r>
            <a:r>
              <a:rPr lang="en-US" dirty="0"/>
              <a:t>adds features that aren’t tangible but are widespread on the Internet</a:t>
            </a:r>
          </a:p>
          <a:p>
            <a:pPr lvl="1"/>
            <a:r>
              <a:rPr lang="en-US" dirty="0"/>
              <a:t>Google search engine and YouTube</a:t>
            </a:r>
          </a:p>
          <a:p>
            <a:r>
              <a:rPr lang="en-US" dirty="0" err="1"/>
              <a:t>IoA</a:t>
            </a:r>
            <a:r>
              <a:rPr lang="en-US" dirty="0"/>
              <a:t> includes cars, homes, pets, livestock, and applications for making all these things work together</a:t>
            </a:r>
          </a:p>
          <a:p>
            <a:pPr lvl="1"/>
            <a:r>
              <a:rPr lang="en-US" dirty="0"/>
              <a:t>Eventually will include 5G smart devices</a:t>
            </a:r>
          </a:p>
          <a:p>
            <a:r>
              <a:rPr lang="en-US" altLang="en-US" dirty="0"/>
              <a:t>5G devices categories:</a:t>
            </a:r>
          </a:p>
          <a:p>
            <a:pPr lvl="1"/>
            <a:r>
              <a:rPr lang="en-US" altLang="en-US" dirty="0" smtClean="0"/>
              <a:t>enhanced </a:t>
            </a:r>
            <a:r>
              <a:rPr lang="en-US" altLang="en-US" dirty="0"/>
              <a:t>Mobile Broadband (</a:t>
            </a:r>
            <a:r>
              <a:rPr lang="en-US" altLang="en-US" dirty="0" err="1"/>
              <a:t>eMBB</a:t>
            </a:r>
            <a:r>
              <a:rPr lang="en-US" altLang="en-US" dirty="0"/>
              <a:t>)</a:t>
            </a:r>
          </a:p>
          <a:p>
            <a:pPr lvl="1"/>
            <a:r>
              <a:rPr lang="en-US" altLang="en-US" dirty="0"/>
              <a:t>Ultra-reliable and Low-latency Communications (</a:t>
            </a:r>
            <a:r>
              <a:rPr lang="en-US" altLang="en-US" dirty="0" err="1"/>
              <a:t>uRLLC</a:t>
            </a:r>
            <a:r>
              <a:rPr lang="en-US" altLang="en-US" dirty="0"/>
              <a:t>)</a:t>
            </a:r>
          </a:p>
          <a:p>
            <a:pPr lvl="1"/>
            <a:r>
              <a:rPr lang="en-US" altLang="en-US" dirty="0"/>
              <a:t>massive Machine Type Communications (</a:t>
            </a:r>
            <a:r>
              <a:rPr lang="en-US" altLang="en-US" dirty="0" err="1"/>
              <a:t>mMTC</a:t>
            </a:r>
            <a:r>
              <a:rPr lang="en-US" altLang="en-US" dirty="0"/>
              <a:t>)</a:t>
            </a:r>
          </a:p>
        </p:txBody>
      </p:sp>
      <p:sp>
        <p:nvSpPr>
          <p:cNvPr id="43011" name="Title 1">
            <a:extLst>
              <a:ext uri="{FF2B5EF4-FFF2-40B4-BE49-F238E27FC236}">
                <a16:creationId xmlns="" xmlns:a16="http://schemas.microsoft.com/office/drawing/2014/main" id="{85038C88-A849-094D-A6AA-E5C4286E88AE}"/>
              </a:ext>
            </a:extLst>
          </p:cNvPr>
          <p:cNvSpPr>
            <a:spLocks noGrp="1"/>
          </p:cNvSpPr>
          <p:nvPr>
            <p:ph type="title"/>
          </p:nvPr>
        </p:nvSpPr>
        <p:spPr>
          <a:xfrm>
            <a:off x="762000" y="81850"/>
            <a:ext cx="8026400" cy="945965"/>
          </a:xfrm>
        </p:spPr>
        <p:txBody>
          <a:bodyPr/>
          <a:lstStyle/>
          <a:p>
            <a:pPr eaLnBrk="1" hangingPunct="1"/>
            <a:r>
              <a:rPr lang="en-US" dirty="0"/>
              <a:t>Understanding Forensics in the Internet of Anything (2 of 3)</a:t>
            </a:r>
            <a:endParaRPr lang="en-US" altLang="en-US" dirty="0"/>
          </a:p>
        </p:txBody>
      </p:sp>
      <p:sp>
        <p:nvSpPr>
          <p:cNvPr id="4" name="Footer Placeholder 3">
            <a:extLst>
              <a:ext uri="{FF2B5EF4-FFF2-40B4-BE49-F238E27FC236}">
                <a16:creationId xmlns="" xmlns:a16="http://schemas.microsoft.com/office/drawing/2014/main" id="{4012E3E1-1845-AB4A-8968-9CF71CF660E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00206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FDAE33F7-F2E3-5349-981B-8B1FB903182F}"/>
              </a:ext>
            </a:extLst>
          </p:cNvPr>
          <p:cNvSpPr>
            <a:spLocks noGrp="1"/>
          </p:cNvSpPr>
          <p:nvPr>
            <p:ph idx="1"/>
          </p:nvPr>
        </p:nvSpPr>
        <p:spPr>
          <a:xfrm>
            <a:off x="365125" y="1538288"/>
            <a:ext cx="8415338" cy="2545312"/>
          </a:xfrm>
        </p:spPr>
        <p:txBody>
          <a:bodyPr/>
          <a:lstStyle/>
          <a:p>
            <a:r>
              <a:rPr lang="en-US" dirty="0"/>
              <a:t>5G devices introduce new challenges for digital forensics:</a:t>
            </a:r>
          </a:p>
          <a:p>
            <a:pPr lvl="1"/>
            <a:r>
              <a:rPr lang="en-US" dirty="0"/>
              <a:t>People-to-device communications (P2D)</a:t>
            </a:r>
          </a:p>
          <a:p>
            <a:pPr lvl="1"/>
            <a:r>
              <a:rPr lang="en-US" dirty="0"/>
              <a:t>Device-to-device (D2D) communications</a:t>
            </a:r>
          </a:p>
          <a:p>
            <a:pPr lvl="1"/>
            <a:r>
              <a:rPr lang="en-US" dirty="0"/>
              <a:t>Device-to-cloud (D2C) communications</a:t>
            </a:r>
          </a:p>
          <a:p>
            <a:pPr eaLnBrk="1" hangingPunct="1"/>
            <a:r>
              <a:rPr lang="en-US" altLang="en-US" dirty="0"/>
              <a:t>Wearable computers will pose many new challenges for investigators</a:t>
            </a:r>
          </a:p>
          <a:p>
            <a:r>
              <a:rPr lang="en-US" dirty="0"/>
              <a:t>Vehicle system forensics</a:t>
            </a:r>
          </a:p>
          <a:p>
            <a:pPr lvl="1"/>
            <a:r>
              <a:rPr lang="en-US" dirty="0"/>
              <a:t>Addresses the many parts that have sensors in cars</a:t>
            </a:r>
            <a:endParaRPr lang="en-US" altLang="en-US" dirty="0"/>
          </a:p>
        </p:txBody>
      </p:sp>
      <p:sp>
        <p:nvSpPr>
          <p:cNvPr id="43011" name="Title 1">
            <a:extLst>
              <a:ext uri="{FF2B5EF4-FFF2-40B4-BE49-F238E27FC236}">
                <a16:creationId xmlns="" xmlns:a16="http://schemas.microsoft.com/office/drawing/2014/main" id="{85038C88-A849-094D-A6AA-E5C4286E88AE}"/>
              </a:ext>
            </a:extLst>
          </p:cNvPr>
          <p:cNvSpPr>
            <a:spLocks noGrp="1"/>
          </p:cNvSpPr>
          <p:nvPr>
            <p:ph type="title"/>
          </p:nvPr>
        </p:nvSpPr>
        <p:spPr>
          <a:xfrm>
            <a:off x="762000" y="81850"/>
            <a:ext cx="8026400" cy="945965"/>
          </a:xfrm>
        </p:spPr>
        <p:txBody>
          <a:bodyPr/>
          <a:lstStyle/>
          <a:p>
            <a:pPr eaLnBrk="1" hangingPunct="1"/>
            <a:r>
              <a:rPr lang="en-US" dirty="0"/>
              <a:t>Understanding Forensics in the Internet of Anything (3 of 3)</a:t>
            </a:r>
            <a:endParaRPr lang="en-US" altLang="en-US" dirty="0"/>
          </a:p>
        </p:txBody>
      </p:sp>
      <p:sp>
        <p:nvSpPr>
          <p:cNvPr id="4" name="Footer Placeholder 3">
            <a:extLst>
              <a:ext uri="{FF2B5EF4-FFF2-40B4-BE49-F238E27FC236}">
                <a16:creationId xmlns="" xmlns:a16="http://schemas.microsoft.com/office/drawing/2014/main" id="{4012E3E1-1845-AB4A-8968-9CF71CF660E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0454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 xmlns:a16="http://schemas.microsoft.com/office/drawing/2014/main" id="{74BC99E4-19D3-E844-BAAD-150689E7DF33}"/>
              </a:ext>
            </a:extLst>
          </p:cNvPr>
          <p:cNvSpPr>
            <a:spLocks noGrp="1" noChangeArrowheads="1"/>
          </p:cNvSpPr>
          <p:nvPr>
            <p:ph idx="1"/>
          </p:nvPr>
        </p:nvSpPr>
        <p:spPr>
          <a:xfrm>
            <a:off x="365125" y="1538288"/>
            <a:ext cx="8415338" cy="3093154"/>
          </a:xfrm>
        </p:spPr>
        <p:txBody>
          <a:bodyPr/>
          <a:lstStyle/>
          <a:p>
            <a:pPr eaLnBrk="1" hangingPunct="1"/>
            <a:r>
              <a:rPr lang="en-US" altLang="en-US" dirty="0"/>
              <a:t>People store a wealth of information on smartphones, including calls, text messages, picture and music files, address books, and more</a:t>
            </a:r>
          </a:p>
          <a:p>
            <a:pPr eaLnBrk="1" hangingPunct="1"/>
            <a:r>
              <a:rPr lang="en-US" altLang="en-US" dirty="0"/>
              <a:t>Mobile devices have gone through four generations: analog, digital personal communications service (PCS), third-generation (3G), and fourth-generation (4G)</a:t>
            </a:r>
          </a:p>
          <a:p>
            <a:r>
              <a:rPr lang="en-US" dirty="0"/>
              <a:t>5G standards are being negotiated and developed by the IMT 2020 working group of the International Telecommunications Union</a:t>
            </a:r>
            <a:endParaRPr lang="en-US" altLang="en-US" dirty="0"/>
          </a:p>
          <a:p>
            <a:pPr eaLnBrk="1" hangingPunct="1"/>
            <a:r>
              <a:rPr lang="en-US" altLang="en-US" dirty="0"/>
              <a:t>Mobile devices range from basic, inexpensive phones used primarily for phone calls to smartphones</a:t>
            </a:r>
          </a:p>
        </p:txBody>
      </p:sp>
      <p:sp>
        <p:nvSpPr>
          <p:cNvPr id="44035" name="Rectangle 2">
            <a:extLst>
              <a:ext uri="{FF2B5EF4-FFF2-40B4-BE49-F238E27FC236}">
                <a16:creationId xmlns="" xmlns:a16="http://schemas.microsoft.com/office/drawing/2014/main" id="{7E49AB8B-3AA1-6A46-8360-6CA570CC9596}"/>
              </a:ext>
            </a:extLst>
          </p:cNvPr>
          <p:cNvSpPr>
            <a:spLocks noGrp="1" noChangeArrowheads="1"/>
          </p:cNvSpPr>
          <p:nvPr>
            <p:ph type="title"/>
          </p:nvPr>
        </p:nvSpPr>
        <p:spPr>
          <a:xfrm>
            <a:off x="762000" y="317299"/>
            <a:ext cx="8026400" cy="475066"/>
          </a:xfrm>
        </p:spPr>
        <p:txBody>
          <a:bodyPr/>
          <a:lstStyle/>
          <a:p>
            <a:pPr eaLnBrk="1" hangingPunct="1"/>
            <a:r>
              <a:rPr lang="en-US" altLang="en-US" dirty="0"/>
              <a:t>Summary (1 of 3)</a:t>
            </a:r>
          </a:p>
        </p:txBody>
      </p:sp>
      <p:sp>
        <p:nvSpPr>
          <p:cNvPr id="4" name="Footer Placeholder 3">
            <a:extLst>
              <a:ext uri="{FF2B5EF4-FFF2-40B4-BE49-F238E27FC236}">
                <a16:creationId xmlns="" xmlns:a16="http://schemas.microsoft.com/office/drawing/2014/main" id="{D0B44F72-3EAE-A046-8C7F-61B162D70E3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 xmlns:a16="http://schemas.microsoft.com/office/drawing/2014/main" id="{90DE37B3-CDE6-4A4F-B4CF-98843942F503}"/>
              </a:ext>
            </a:extLst>
          </p:cNvPr>
          <p:cNvSpPr>
            <a:spLocks noGrp="1" noChangeArrowheads="1"/>
          </p:cNvSpPr>
          <p:nvPr>
            <p:ph idx="1"/>
          </p:nvPr>
        </p:nvSpPr>
        <p:spPr>
          <a:xfrm>
            <a:off x="365125" y="1538288"/>
            <a:ext cx="8415338" cy="3985706"/>
          </a:xfrm>
        </p:spPr>
        <p:txBody>
          <a:bodyPr/>
          <a:lstStyle/>
          <a:p>
            <a:pPr eaLnBrk="1" hangingPunct="1"/>
            <a:r>
              <a:rPr lang="en-US" altLang="en-US" dirty="0"/>
              <a:t>Data can be retrieved from several different places in phones</a:t>
            </a:r>
          </a:p>
          <a:p>
            <a:pPr eaLnBrk="1" hangingPunct="1"/>
            <a:r>
              <a:rPr lang="en-US" altLang="en-US" dirty="0"/>
              <a:t>Use of personal digital assistants (PDAs) has declined due to the popularity of smartphones</a:t>
            </a:r>
          </a:p>
          <a:p>
            <a:pPr eaLnBrk="1" hangingPunct="1"/>
            <a:r>
              <a:rPr lang="en-US" altLang="en-US" dirty="0"/>
              <a:t>As with computers, proper search and seizure procedures must be followed for mobile devices</a:t>
            </a:r>
          </a:p>
          <a:p>
            <a:pPr eaLnBrk="1" hangingPunct="1"/>
            <a:r>
              <a:rPr lang="en-US" altLang="en-US" dirty="0"/>
              <a:t>To isolate a mobile device from incoming messages, you can put it in airplane mode, turn the device off, or place it in a special treated paint can or evidence bag</a:t>
            </a:r>
          </a:p>
          <a:p>
            <a:pPr eaLnBrk="1" hangingPunct="1"/>
            <a:r>
              <a:rPr lang="en-US" altLang="en-US" dirty="0"/>
              <a:t>SIM cards store data in a hierarchical file structure</a:t>
            </a:r>
          </a:p>
          <a:p>
            <a:pPr eaLnBrk="1" hangingPunct="1"/>
            <a:r>
              <a:rPr lang="en-US" altLang="en-US" dirty="0"/>
              <a:t>Mobile device forensics is becoming more important as these devices grow in popularity</a:t>
            </a:r>
          </a:p>
        </p:txBody>
      </p:sp>
      <p:sp>
        <p:nvSpPr>
          <p:cNvPr id="45059" name="Rectangle 2">
            <a:extLst>
              <a:ext uri="{FF2B5EF4-FFF2-40B4-BE49-F238E27FC236}">
                <a16:creationId xmlns="" xmlns:a16="http://schemas.microsoft.com/office/drawing/2014/main" id="{E9F27A22-DBC2-5E47-B0EC-F94667BAD79E}"/>
              </a:ext>
            </a:extLst>
          </p:cNvPr>
          <p:cNvSpPr>
            <a:spLocks noGrp="1" noChangeArrowheads="1"/>
          </p:cNvSpPr>
          <p:nvPr>
            <p:ph type="title"/>
          </p:nvPr>
        </p:nvSpPr>
        <p:spPr>
          <a:xfrm>
            <a:off x="762000" y="317299"/>
            <a:ext cx="8026400" cy="475066"/>
          </a:xfrm>
        </p:spPr>
        <p:txBody>
          <a:bodyPr/>
          <a:lstStyle/>
          <a:p>
            <a:pPr eaLnBrk="1" hangingPunct="1"/>
            <a:r>
              <a:rPr lang="en-US" altLang="en-US" dirty="0"/>
              <a:t>Summary (2 of 3)</a:t>
            </a:r>
          </a:p>
        </p:txBody>
      </p:sp>
      <p:sp>
        <p:nvSpPr>
          <p:cNvPr id="4" name="Footer Placeholder 3">
            <a:extLst>
              <a:ext uri="{FF2B5EF4-FFF2-40B4-BE49-F238E27FC236}">
                <a16:creationId xmlns="" xmlns:a16="http://schemas.microsoft.com/office/drawing/2014/main" id="{D8ECD890-C861-7A46-B95C-A1EE0AD96A5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7B1EE140-7F3F-FB45-9FBE-349FA388061A}"/>
              </a:ext>
            </a:extLst>
          </p:cNvPr>
          <p:cNvSpPr>
            <a:spLocks noGrp="1" noChangeArrowheads="1"/>
          </p:cNvSpPr>
          <p:nvPr>
            <p:ph idx="1"/>
          </p:nvPr>
        </p:nvSpPr>
        <p:spPr>
          <a:xfrm>
            <a:off x="365125" y="1538288"/>
            <a:ext cx="8415338" cy="1769715"/>
          </a:xfrm>
        </p:spPr>
        <p:txBody>
          <a:bodyPr/>
          <a:lstStyle/>
          <a:p>
            <a:pPr eaLnBrk="1" hangingPunct="1"/>
            <a:r>
              <a:rPr lang="en-US" altLang="en-US" dirty="0"/>
              <a:t>Many software tools are available for reading data stored in mobile devices</a:t>
            </a:r>
          </a:p>
          <a:p>
            <a:r>
              <a:rPr lang="en-US" dirty="0"/>
              <a:t>The Internet of Things (</a:t>
            </a:r>
            <a:r>
              <a:rPr lang="en-US" dirty="0" err="1"/>
              <a:t>IoT</a:t>
            </a:r>
            <a:r>
              <a:rPr lang="en-US" dirty="0"/>
              <a:t>) has resulted in yet another challenge for digital forensics investigators</a:t>
            </a:r>
          </a:p>
          <a:p>
            <a:r>
              <a:rPr lang="en-US" dirty="0"/>
              <a:t>Collecting information from wearable computers will </a:t>
            </a:r>
            <a:r>
              <a:rPr lang="en-US"/>
              <a:t>pose many new </a:t>
            </a:r>
            <a:r>
              <a:rPr lang="en-US" dirty="0"/>
              <a:t>challenges </a:t>
            </a:r>
            <a:r>
              <a:rPr lang="en-US"/>
              <a:t>for investigators</a:t>
            </a:r>
            <a:endParaRPr lang="en-US" dirty="0"/>
          </a:p>
        </p:txBody>
      </p:sp>
      <p:sp>
        <p:nvSpPr>
          <p:cNvPr id="46083" name="Rectangle 2">
            <a:extLst>
              <a:ext uri="{FF2B5EF4-FFF2-40B4-BE49-F238E27FC236}">
                <a16:creationId xmlns="" xmlns:a16="http://schemas.microsoft.com/office/drawing/2014/main" id="{0DF7FA2C-48B3-6244-A797-6F85B866413D}"/>
              </a:ext>
            </a:extLst>
          </p:cNvPr>
          <p:cNvSpPr>
            <a:spLocks noGrp="1" noChangeArrowheads="1"/>
          </p:cNvSpPr>
          <p:nvPr>
            <p:ph type="title"/>
          </p:nvPr>
        </p:nvSpPr>
        <p:spPr>
          <a:xfrm>
            <a:off x="762000" y="317299"/>
            <a:ext cx="8026400" cy="475066"/>
          </a:xfrm>
        </p:spPr>
        <p:txBody>
          <a:bodyPr/>
          <a:lstStyle/>
          <a:p>
            <a:pPr eaLnBrk="1" hangingPunct="1"/>
            <a:r>
              <a:rPr lang="en-US" altLang="en-US" dirty="0"/>
              <a:t>Summary (3 of 3)</a:t>
            </a:r>
          </a:p>
        </p:txBody>
      </p:sp>
      <p:sp>
        <p:nvSpPr>
          <p:cNvPr id="4" name="Footer Placeholder 3">
            <a:extLst>
              <a:ext uri="{FF2B5EF4-FFF2-40B4-BE49-F238E27FC236}">
                <a16:creationId xmlns="" xmlns:a16="http://schemas.microsoft.com/office/drawing/2014/main" id="{0764DCFF-ECE0-414E-A0A2-D682E1ABF7E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C9D0268E-80D1-0E43-83AE-F6A35046A7F7}"/>
              </a:ext>
            </a:extLst>
          </p:cNvPr>
          <p:cNvSpPr>
            <a:spLocks noGrp="1" noChangeArrowheads="1"/>
          </p:cNvSpPr>
          <p:nvPr>
            <p:ph idx="1"/>
          </p:nvPr>
        </p:nvSpPr>
        <p:spPr>
          <a:xfrm>
            <a:off x="365125" y="1538288"/>
            <a:ext cx="8415338" cy="3071610"/>
          </a:xfrm>
        </p:spPr>
        <p:txBody>
          <a:bodyPr/>
          <a:lstStyle/>
          <a:p>
            <a:pPr eaLnBrk="1" hangingPunct="1"/>
            <a:r>
              <a:rPr lang="en-US" altLang="en-US" dirty="0"/>
              <a:t>Items stored on cell phones: (cont’d)</a:t>
            </a:r>
          </a:p>
          <a:p>
            <a:pPr lvl="1" eaLnBrk="1" hangingPunct="1"/>
            <a:r>
              <a:rPr lang="en-US" altLang="en-US" dirty="0"/>
              <a:t>Calendars and address books</a:t>
            </a:r>
          </a:p>
          <a:p>
            <a:pPr lvl="1" eaLnBrk="1" hangingPunct="1"/>
            <a:r>
              <a:rPr lang="en-US" altLang="en-US" dirty="0"/>
              <a:t>Social media account information</a:t>
            </a:r>
          </a:p>
          <a:p>
            <a:pPr lvl="1" eaLnBrk="1" hangingPunct="1"/>
            <a:r>
              <a:rPr lang="en-US" altLang="en-US" dirty="0"/>
              <a:t>GPS data</a:t>
            </a:r>
          </a:p>
          <a:p>
            <a:pPr lvl="1" eaLnBrk="1" hangingPunct="1"/>
            <a:r>
              <a:rPr lang="en-US" altLang="en-US" dirty="0"/>
              <a:t>Voice recordings and voicemail</a:t>
            </a:r>
          </a:p>
          <a:p>
            <a:pPr lvl="1" eaLnBrk="1" hangingPunct="1"/>
            <a:r>
              <a:rPr lang="en-US" altLang="en-US" dirty="0"/>
              <a:t>Bank account logins</a:t>
            </a:r>
          </a:p>
          <a:p>
            <a:pPr lvl="1" eaLnBrk="1" hangingPunct="1"/>
            <a:r>
              <a:rPr lang="en-US" altLang="en-US" dirty="0"/>
              <a:t>Access to your home</a:t>
            </a:r>
          </a:p>
          <a:p>
            <a:pPr eaLnBrk="1" hangingPunct="1"/>
            <a:r>
              <a:rPr lang="en-US" altLang="en-US" dirty="0"/>
              <a:t>A search warrant is needed to examine mobile devices because they can contain so much information</a:t>
            </a:r>
          </a:p>
        </p:txBody>
      </p:sp>
      <p:sp>
        <p:nvSpPr>
          <p:cNvPr id="10243" name="Rectangle 2">
            <a:extLst>
              <a:ext uri="{FF2B5EF4-FFF2-40B4-BE49-F238E27FC236}">
                <a16:creationId xmlns="" xmlns:a16="http://schemas.microsoft.com/office/drawing/2014/main" id="{31E43291-FD7C-5A40-A793-13FC498CCFF8}"/>
              </a:ext>
            </a:extLst>
          </p:cNvPr>
          <p:cNvSpPr>
            <a:spLocks noGrp="1" noChangeArrowheads="1"/>
          </p:cNvSpPr>
          <p:nvPr>
            <p:ph type="title"/>
          </p:nvPr>
        </p:nvSpPr>
        <p:spPr>
          <a:xfrm>
            <a:off x="762000" y="83934"/>
            <a:ext cx="8026400" cy="941796"/>
          </a:xfrm>
        </p:spPr>
        <p:txBody>
          <a:bodyPr/>
          <a:lstStyle/>
          <a:p>
            <a:pPr eaLnBrk="1" hangingPunct="1"/>
            <a:r>
              <a:rPr lang="en-US" altLang="en-US" dirty="0"/>
              <a:t>Understanding Mobile Device Forensics (2 of 3)</a:t>
            </a:r>
          </a:p>
        </p:txBody>
      </p:sp>
      <p:sp>
        <p:nvSpPr>
          <p:cNvPr id="4" name="Footer Placeholder 3">
            <a:extLst>
              <a:ext uri="{FF2B5EF4-FFF2-40B4-BE49-F238E27FC236}">
                <a16:creationId xmlns="" xmlns:a16="http://schemas.microsoft.com/office/drawing/2014/main" id="{F86DD500-18C4-604C-82DD-B3421B7FB84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 xmlns:a16="http://schemas.microsoft.com/office/drawing/2014/main" id="{360EA350-9D94-B545-8458-00F78F623DB3}"/>
              </a:ext>
            </a:extLst>
          </p:cNvPr>
          <p:cNvSpPr>
            <a:spLocks noGrp="1" noChangeArrowheads="1"/>
          </p:cNvSpPr>
          <p:nvPr>
            <p:ph idx="1"/>
          </p:nvPr>
        </p:nvSpPr>
        <p:spPr>
          <a:xfrm>
            <a:off x="365125" y="1538288"/>
            <a:ext cx="8415338" cy="1528111"/>
          </a:xfrm>
        </p:spPr>
        <p:txBody>
          <a:bodyPr/>
          <a:lstStyle/>
          <a:p>
            <a:pPr eaLnBrk="1" hangingPunct="1"/>
            <a:r>
              <a:rPr lang="en-US" altLang="en-US" dirty="0"/>
              <a:t>Investigating cell phones and mobile devices is a challenging tasks in digital forensics</a:t>
            </a:r>
          </a:p>
          <a:p>
            <a:pPr lvl="1" eaLnBrk="1" hangingPunct="1"/>
            <a:r>
              <a:rPr lang="en-US" altLang="en-US" dirty="0"/>
              <a:t>No single standard exists for how and where phones store messages</a:t>
            </a:r>
          </a:p>
          <a:p>
            <a:pPr lvl="1" eaLnBrk="1" hangingPunct="1"/>
            <a:r>
              <a:rPr lang="en-US" altLang="en-US" dirty="0"/>
              <a:t>New phones come out about every six months and they are rarely compatible with previous models</a:t>
            </a:r>
          </a:p>
        </p:txBody>
      </p:sp>
      <p:sp>
        <p:nvSpPr>
          <p:cNvPr id="11267" name="Rectangle 2">
            <a:extLst>
              <a:ext uri="{FF2B5EF4-FFF2-40B4-BE49-F238E27FC236}">
                <a16:creationId xmlns="" xmlns:a16="http://schemas.microsoft.com/office/drawing/2014/main" id="{AB514120-48EF-5D45-9F71-C409E930CD96}"/>
              </a:ext>
            </a:extLst>
          </p:cNvPr>
          <p:cNvSpPr>
            <a:spLocks noGrp="1" noChangeArrowheads="1"/>
          </p:cNvSpPr>
          <p:nvPr>
            <p:ph type="title"/>
          </p:nvPr>
        </p:nvSpPr>
        <p:spPr>
          <a:xfrm>
            <a:off x="762000" y="83934"/>
            <a:ext cx="8026400" cy="941796"/>
          </a:xfrm>
        </p:spPr>
        <p:txBody>
          <a:bodyPr/>
          <a:lstStyle/>
          <a:p>
            <a:pPr eaLnBrk="1" hangingPunct="1"/>
            <a:r>
              <a:rPr lang="en-US" altLang="en-US"/>
              <a:t>Understanding Mobile Device Forensics (3 of 3)</a:t>
            </a:r>
          </a:p>
        </p:txBody>
      </p:sp>
      <p:sp>
        <p:nvSpPr>
          <p:cNvPr id="4" name="Footer Placeholder 3">
            <a:extLst>
              <a:ext uri="{FF2B5EF4-FFF2-40B4-BE49-F238E27FC236}">
                <a16:creationId xmlns="" xmlns:a16="http://schemas.microsoft.com/office/drawing/2014/main" id="{2C641CCA-A4FA-5C4D-9D29-1B111BDEC42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 xmlns:a16="http://schemas.microsoft.com/office/drawing/2014/main" id="{375CC3FA-09E6-BC44-BCDA-3B6EA1A1B87D}"/>
              </a:ext>
            </a:extLst>
          </p:cNvPr>
          <p:cNvSpPr>
            <a:spLocks noGrp="1" noChangeArrowheads="1"/>
          </p:cNvSpPr>
          <p:nvPr>
            <p:ph idx="1"/>
          </p:nvPr>
        </p:nvSpPr>
        <p:spPr>
          <a:xfrm>
            <a:off x="365125" y="1538288"/>
            <a:ext cx="8415338" cy="3544047"/>
          </a:xfrm>
        </p:spPr>
        <p:txBody>
          <a:bodyPr/>
          <a:lstStyle/>
          <a:p>
            <a:pPr eaLnBrk="1" hangingPunct="1"/>
            <a:r>
              <a:rPr lang="en-US" altLang="en-US" dirty="0"/>
              <a:t>Mobile phone technology has advanced rapidly</a:t>
            </a:r>
          </a:p>
          <a:p>
            <a:pPr eaLnBrk="1" hangingPunct="1"/>
            <a:r>
              <a:rPr lang="en-US" altLang="en-US" dirty="0"/>
              <a:t>By the end of 2008, mobile phones had gone through three generations:</a:t>
            </a:r>
          </a:p>
          <a:p>
            <a:pPr lvl="1" eaLnBrk="1" hangingPunct="1"/>
            <a:r>
              <a:rPr lang="en-US" altLang="en-US" dirty="0"/>
              <a:t>Analog</a:t>
            </a:r>
          </a:p>
          <a:p>
            <a:pPr lvl="1" eaLnBrk="1" hangingPunct="1"/>
            <a:r>
              <a:rPr lang="en-US" altLang="en-US" dirty="0"/>
              <a:t>Digital personal communications service (PCS)</a:t>
            </a:r>
          </a:p>
          <a:p>
            <a:pPr lvl="1" eaLnBrk="1" hangingPunct="1"/>
            <a:r>
              <a:rPr lang="en-US" altLang="en-US" b="1" dirty="0"/>
              <a:t>Third-generation (3G)</a:t>
            </a:r>
          </a:p>
          <a:p>
            <a:pPr eaLnBrk="1" hangingPunct="1"/>
            <a:r>
              <a:rPr lang="en-US" altLang="en-US" b="1" dirty="0"/>
              <a:t>Fourth-generation (4G) </a:t>
            </a:r>
            <a:r>
              <a:rPr lang="en-US" altLang="en-US" dirty="0"/>
              <a:t>was introduced in 2009</a:t>
            </a:r>
          </a:p>
          <a:p>
            <a:pPr eaLnBrk="1" hangingPunct="1"/>
            <a:r>
              <a:rPr lang="en-US" altLang="en-US" dirty="0"/>
              <a:t>Several digital networks are used in the mobile phone industry</a:t>
            </a:r>
          </a:p>
          <a:p>
            <a:pPr eaLnBrk="1" hangingPunct="1"/>
            <a:r>
              <a:rPr lang="en-US" altLang="en-US" b="1" dirty="0"/>
              <a:t>Fifth-generation (5G)</a:t>
            </a:r>
            <a:r>
              <a:rPr lang="en-US" altLang="en-US" dirty="0"/>
              <a:t> cellular networks</a:t>
            </a:r>
          </a:p>
          <a:p>
            <a:pPr lvl="1" eaLnBrk="1" hangingPunct="1"/>
            <a:r>
              <a:rPr lang="en-US" altLang="en-US" dirty="0"/>
              <a:t>Expected to be finalized in 2020, will incorporate emerging technologies</a:t>
            </a:r>
          </a:p>
        </p:txBody>
      </p:sp>
      <p:sp>
        <p:nvSpPr>
          <p:cNvPr id="12291" name="Rectangle 2">
            <a:extLst>
              <a:ext uri="{FF2B5EF4-FFF2-40B4-BE49-F238E27FC236}">
                <a16:creationId xmlns="" xmlns:a16="http://schemas.microsoft.com/office/drawing/2014/main" id="{2E0BB645-261E-CF46-ADA7-8E46427CAEA2}"/>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Phone Basics (1 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CF6A4499-76D0-F746-815F-B52DE6D66E4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 xmlns:a16="http://schemas.microsoft.com/office/drawing/2014/main" id="{5EC04D29-2A23-7544-AA45-FFAD3AF1F4F8}"/>
              </a:ext>
            </a:extLst>
          </p:cNvPr>
          <p:cNvSpPr>
            <a:spLocks noGrp="1"/>
          </p:cNvSpPr>
          <p:nvPr>
            <p:ph idx="1"/>
          </p:nvPr>
        </p:nvSpPr>
        <p:spPr/>
        <p:txBody>
          <a:bodyPr/>
          <a:lstStyle/>
          <a:p>
            <a:pPr eaLnBrk="1" hangingPunct="1"/>
            <a:r>
              <a:rPr lang="en-US" altLang="en-US"/>
              <a:t>Most </a:t>
            </a:r>
            <a:r>
              <a:rPr lang="en-US" altLang="en-US" b="1"/>
              <a:t>Code Division Multiple Access (CDMA) </a:t>
            </a:r>
            <a:r>
              <a:rPr lang="en-US" altLang="en-US"/>
              <a:t>networks conform to IS-95</a:t>
            </a:r>
          </a:p>
          <a:p>
            <a:pPr lvl="1" eaLnBrk="1" hangingPunct="1"/>
            <a:r>
              <a:rPr lang="en-US" altLang="en-US"/>
              <a:t>These systems are referred to as CDMAOne</a:t>
            </a:r>
          </a:p>
          <a:p>
            <a:pPr lvl="1" eaLnBrk="1" hangingPunct="1"/>
            <a:r>
              <a:rPr lang="en-US" altLang="en-US"/>
              <a:t>When they went to 3G services, they became CDMA2000</a:t>
            </a:r>
          </a:p>
          <a:p>
            <a:pPr eaLnBrk="1" hangingPunct="1"/>
            <a:r>
              <a:rPr lang="en-US" altLang="en-US" b="1"/>
              <a:t>Global System for Mobile Communications (GSM) </a:t>
            </a:r>
            <a:r>
              <a:rPr lang="en-US" altLang="en-US"/>
              <a:t>uses the </a:t>
            </a:r>
            <a:r>
              <a:rPr lang="en-US" altLang="en-US" b="1"/>
              <a:t>Time Division Multiple Access (TDMA) </a:t>
            </a:r>
            <a:r>
              <a:rPr lang="en-US" altLang="en-US"/>
              <a:t>technique</a:t>
            </a:r>
          </a:p>
          <a:p>
            <a:pPr lvl="1" eaLnBrk="1" hangingPunct="1"/>
            <a:r>
              <a:rPr lang="en-US" altLang="en-US"/>
              <a:t>Multiple phones take turns sharing a channel</a:t>
            </a:r>
          </a:p>
        </p:txBody>
      </p:sp>
      <p:sp>
        <p:nvSpPr>
          <p:cNvPr id="14339" name="Title 1">
            <a:extLst>
              <a:ext uri="{FF2B5EF4-FFF2-40B4-BE49-F238E27FC236}">
                <a16:creationId xmlns="" xmlns:a16="http://schemas.microsoft.com/office/drawing/2014/main" id="{85023EB9-A498-CB49-877E-E0B1B580B3CC}"/>
              </a:ext>
            </a:extLst>
          </p:cNvPr>
          <p:cNvSpPr>
            <a:spLocks noGrp="1"/>
          </p:cNvSpPr>
          <p:nvPr>
            <p:ph type="title"/>
          </p:nvPr>
        </p:nvSpPr>
        <p:spPr>
          <a:xfrm>
            <a:off x="762000" y="319383"/>
            <a:ext cx="8026400" cy="470898"/>
          </a:xfrm>
        </p:spPr>
        <p:txBody>
          <a:bodyPr/>
          <a:lstStyle/>
          <a:p>
            <a:pPr eaLnBrk="1" hangingPunct="1"/>
            <a:r>
              <a:rPr lang="en-US" altLang="en-US" dirty="0"/>
              <a:t>Mobile Phone Basics </a:t>
            </a:r>
            <a:r>
              <a:rPr lang="en-US" altLang="en-US" dirty="0" smtClean="0"/>
              <a:t>(2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CC4B4FD3-CBE7-E140-AB73-AA2E2679608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 xmlns:a16="http://schemas.microsoft.com/office/drawing/2014/main" id="{B602F76A-B476-AB47-B4B3-80FB951F30CB}"/>
              </a:ext>
            </a:extLst>
          </p:cNvPr>
          <p:cNvSpPr>
            <a:spLocks noGrp="1"/>
          </p:cNvSpPr>
          <p:nvPr>
            <p:ph idx="1"/>
          </p:nvPr>
        </p:nvSpPr>
        <p:spPr/>
        <p:txBody>
          <a:bodyPr/>
          <a:lstStyle/>
          <a:p>
            <a:pPr eaLnBrk="1" hangingPunct="1"/>
            <a:r>
              <a:rPr lang="en-US" altLang="en-US"/>
              <a:t>The 3G standard was developed by the </a:t>
            </a:r>
            <a:r>
              <a:rPr lang="en-US" altLang="en-US" b="1"/>
              <a:t>International Telecommunications Union (ITU) </a:t>
            </a:r>
            <a:r>
              <a:rPr lang="en-US" altLang="en-US"/>
              <a:t>under the United Nations</a:t>
            </a:r>
          </a:p>
          <a:p>
            <a:pPr lvl="1" eaLnBrk="1" hangingPunct="1"/>
            <a:r>
              <a:rPr lang="en-US" altLang="en-US"/>
              <a:t>It is compatible with CDMA, GSM, and TDMA</a:t>
            </a:r>
          </a:p>
          <a:p>
            <a:pPr lvl="1" eaLnBrk="1" hangingPunct="1"/>
            <a:r>
              <a:rPr lang="en-US" altLang="en-US"/>
              <a:t>The </a:t>
            </a:r>
            <a:r>
              <a:rPr lang="en-US" altLang="en-US" b="1"/>
              <a:t>Enhanced Data GSM Environment (EDGE) </a:t>
            </a:r>
            <a:r>
              <a:rPr lang="en-US" altLang="en-US"/>
              <a:t>standard was developed specifically for 3G</a:t>
            </a:r>
          </a:p>
        </p:txBody>
      </p:sp>
      <p:sp>
        <p:nvSpPr>
          <p:cNvPr id="15363" name="Title 1">
            <a:extLst>
              <a:ext uri="{FF2B5EF4-FFF2-40B4-BE49-F238E27FC236}">
                <a16:creationId xmlns="" xmlns:a16="http://schemas.microsoft.com/office/drawing/2014/main" id="{A6841ACC-67C7-274F-BD3E-92A02ED249BA}"/>
              </a:ext>
            </a:extLst>
          </p:cNvPr>
          <p:cNvSpPr>
            <a:spLocks noGrp="1"/>
          </p:cNvSpPr>
          <p:nvPr>
            <p:ph type="title"/>
          </p:nvPr>
        </p:nvSpPr>
        <p:spPr>
          <a:xfrm>
            <a:off x="762000" y="319383"/>
            <a:ext cx="8026400" cy="470898"/>
          </a:xfrm>
        </p:spPr>
        <p:txBody>
          <a:bodyPr/>
          <a:lstStyle/>
          <a:p>
            <a:pPr eaLnBrk="1" hangingPunct="1"/>
            <a:r>
              <a:rPr lang="en-US" altLang="en-US" dirty="0"/>
              <a:t>Mobile Phone Basics </a:t>
            </a:r>
            <a:r>
              <a:rPr lang="en-US" altLang="en-US" dirty="0" smtClean="0"/>
              <a:t>(3 </a:t>
            </a:r>
            <a:r>
              <a:rPr lang="en-US" altLang="en-US" dirty="0"/>
              <a:t>of </a:t>
            </a:r>
            <a:r>
              <a:rPr lang="en-US" altLang="en-US" dirty="0"/>
              <a:t>5</a:t>
            </a:r>
            <a:r>
              <a:rPr lang="en-US" altLang="en-US" dirty="0" smtClean="0"/>
              <a:t>)</a:t>
            </a:r>
            <a:endParaRPr lang="en-US" altLang="en-US" dirty="0"/>
          </a:p>
        </p:txBody>
      </p:sp>
      <p:sp>
        <p:nvSpPr>
          <p:cNvPr id="4" name="Footer Placeholder 3">
            <a:extLst>
              <a:ext uri="{FF2B5EF4-FFF2-40B4-BE49-F238E27FC236}">
                <a16:creationId xmlns="" xmlns:a16="http://schemas.microsoft.com/office/drawing/2014/main" id="{1EB37205-F643-2143-8590-D8AFD8E8A78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 xmlns:a16="http://schemas.microsoft.com/office/drawing/2014/main" id="{0A1ABAFE-30ED-A44B-B378-A99E9EDC0551}"/>
              </a:ext>
            </a:extLst>
          </p:cNvPr>
          <p:cNvSpPr>
            <a:spLocks noGrp="1"/>
          </p:cNvSpPr>
          <p:nvPr>
            <p:ph idx="1"/>
          </p:nvPr>
        </p:nvSpPr>
        <p:spPr/>
        <p:txBody>
          <a:bodyPr/>
          <a:lstStyle/>
          <a:p>
            <a:pPr eaLnBrk="1" hangingPunct="1"/>
            <a:r>
              <a:rPr lang="en-US" altLang="en-US"/>
              <a:t>4G networks can use the following technologies:</a:t>
            </a:r>
          </a:p>
          <a:p>
            <a:pPr lvl="1" eaLnBrk="1" hangingPunct="1"/>
            <a:r>
              <a:rPr lang="en-US" altLang="en-US" b="1" i="1"/>
              <a:t>Orthogonal Frequency Division Multiplexing (OFDM)</a:t>
            </a:r>
          </a:p>
          <a:p>
            <a:pPr lvl="1" eaLnBrk="1" hangingPunct="1"/>
            <a:r>
              <a:rPr lang="en-US" altLang="en-US" i="1"/>
              <a:t>Mobile WiMAX</a:t>
            </a:r>
          </a:p>
          <a:p>
            <a:pPr lvl="1" eaLnBrk="1" hangingPunct="1"/>
            <a:r>
              <a:rPr lang="en-US" altLang="en-US" i="1"/>
              <a:t>Ultra Mobile Broadband (UMB)</a:t>
            </a:r>
          </a:p>
          <a:p>
            <a:pPr lvl="1" eaLnBrk="1" hangingPunct="1"/>
            <a:r>
              <a:rPr lang="en-US" altLang="en-US" i="1"/>
              <a:t>Multiple Input Multiple Output (MIMO)</a:t>
            </a:r>
          </a:p>
          <a:p>
            <a:pPr lvl="1" eaLnBrk="1" hangingPunct="1"/>
            <a:r>
              <a:rPr lang="en-US" altLang="en-US" i="1"/>
              <a:t>Long Term Evolution (LTE)</a:t>
            </a:r>
          </a:p>
        </p:txBody>
      </p:sp>
      <p:sp>
        <p:nvSpPr>
          <p:cNvPr id="16387" name="Title 1">
            <a:extLst>
              <a:ext uri="{FF2B5EF4-FFF2-40B4-BE49-F238E27FC236}">
                <a16:creationId xmlns="" xmlns:a16="http://schemas.microsoft.com/office/drawing/2014/main" id="{729567AD-74AC-9441-8A4C-ED1C8B1ADE5D}"/>
              </a:ext>
            </a:extLst>
          </p:cNvPr>
          <p:cNvSpPr>
            <a:spLocks noGrp="1"/>
          </p:cNvSpPr>
          <p:nvPr>
            <p:ph type="title"/>
          </p:nvPr>
        </p:nvSpPr>
        <p:spPr>
          <a:xfrm>
            <a:off x="762000" y="319383"/>
            <a:ext cx="8026400" cy="470898"/>
          </a:xfrm>
        </p:spPr>
        <p:txBody>
          <a:bodyPr/>
          <a:lstStyle/>
          <a:p>
            <a:pPr eaLnBrk="1" hangingPunct="1"/>
            <a:r>
              <a:rPr lang="en-US" altLang="en-US" dirty="0"/>
              <a:t>Mobile Phone Basics </a:t>
            </a:r>
            <a:r>
              <a:rPr lang="en-US" altLang="en-US" dirty="0" smtClean="0"/>
              <a:t>(4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006D1881-59EB-FA45-81F9-6250C82F45F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21121</TotalTime>
  <Words>3877</Words>
  <Application>Microsoft Office PowerPoint</Application>
  <PresentationFormat>On-screen Show (4:3)</PresentationFormat>
  <Paragraphs>283</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Guide to Computer Forensics  and Investigations Sixth Edition  Chapter 12 </vt:lpstr>
      <vt:lpstr>Objectives</vt:lpstr>
      <vt:lpstr>Understanding Mobile Device Forensics (1 of 3)</vt:lpstr>
      <vt:lpstr>Understanding Mobile Device Forensics (2 of 3)</vt:lpstr>
      <vt:lpstr>Understanding Mobile Device Forensics (3 of 3)</vt:lpstr>
      <vt:lpstr>Mobile Phone Basics (1 of 5)</vt:lpstr>
      <vt:lpstr>Mobile Phone Basics (2 of 5)</vt:lpstr>
      <vt:lpstr>Mobile Phone Basics (3 of 5)</vt:lpstr>
      <vt:lpstr>Mobile Phone Basics (4 of 5)</vt:lpstr>
      <vt:lpstr>Mobile Phone Basics (5 of 5)</vt:lpstr>
      <vt:lpstr>Inside Mobile Devices (1 of 5)</vt:lpstr>
      <vt:lpstr>Inside Mobile Devices (2 of 5)</vt:lpstr>
      <vt:lpstr>Inside Mobile Devices (3 of 5)</vt:lpstr>
      <vt:lpstr>Inside Mobile Devices (4 of 5)</vt:lpstr>
      <vt:lpstr>Inside Mobile Devices (5 of 5)</vt:lpstr>
      <vt:lpstr>Understanding Acquisition Procedures for Mobile Devices (1 of 7)</vt:lpstr>
      <vt:lpstr>Understanding Acquisition Procedures for Mobile Devices (2 of 7)</vt:lpstr>
      <vt:lpstr>Understanding Acquisition Procedures for Mobile Devices (3 of 7)</vt:lpstr>
      <vt:lpstr>Understanding Acquisition Procedures for Mobile Devices (4 of 7)</vt:lpstr>
      <vt:lpstr>Understanding Acquisition Procedures for Mobile Devices (5 of 7)</vt:lpstr>
      <vt:lpstr>Understanding Acquisition Procedures for Mobile Devices (6 of 7)</vt:lpstr>
      <vt:lpstr>Understanding Acquisition Procedures for Mobile Devices (7 of 7)</vt:lpstr>
      <vt:lpstr>Mobile Forensics Equipment (1 of 6)</vt:lpstr>
      <vt:lpstr>Mobile Forensics Equipment (2 of 6)</vt:lpstr>
      <vt:lpstr>Mobile Forensics Equipment (3 of 6)</vt:lpstr>
      <vt:lpstr>Mobile Forensics Equipment (4 of 6)</vt:lpstr>
      <vt:lpstr>Mobile Forensics Equipment (5 of 6)</vt:lpstr>
      <vt:lpstr>Mobile Forensics Equipment (6 of 6)</vt:lpstr>
      <vt:lpstr>Using Mobile Forensics Tools (1 of 4)</vt:lpstr>
      <vt:lpstr>Using Mobile Forensics Tools (2 of 4)</vt:lpstr>
      <vt:lpstr>Using Mobile Forensics Tools (3 of 4)</vt:lpstr>
      <vt:lpstr>Using Mobile Forensics Tools (4 of 4)</vt:lpstr>
      <vt:lpstr>Understanding Forensics in the Internet of Anything (1 of 3)</vt:lpstr>
      <vt:lpstr>Understanding Forensics in the Internet of Anything (2 of 3)</vt:lpstr>
      <vt:lpstr>Understanding Forensics in the Internet of Anything (3 of 3)</vt:lpstr>
      <vt:lpstr>Summary (1 of 3)</vt:lpstr>
      <vt:lpstr>Summary (2 of 3)</vt:lpstr>
      <vt:lpstr>Summary (3 of 3)</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Course Technology</dc:creator>
  <cp:lastModifiedBy>PaulRefurb</cp:lastModifiedBy>
  <cp:revision>725</cp:revision>
  <dcterms:created xsi:type="dcterms:W3CDTF">2002-09-27T23:29:22Z</dcterms:created>
  <dcterms:modified xsi:type="dcterms:W3CDTF">2018-03-22T16:01:32Z</dcterms:modified>
</cp:coreProperties>
</file>