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4" r:id="rId1"/>
  </p:sldMasterIdLst>
  <p:notesMasterIdLst>
    <p:notesMasterId r:id="rId62"/>
  </p:notesMasterIdLst>
  <p:sldIdLst>
    <p:sldId id="444" r:id="rId2"/>
    <p:sldId id="257" r:id="rId3"/>
    <p:sldId id="311" r:id="rId4"/>
    <p:sldId id="392" r:id="rId5"/>
    <p:sldId id="393" r:id="rId6"/>
    <p:sldId id="394" r:id="rId7"/>
    <p:sldId id="395" r:id="rId8"/>
    <p:sldId id="44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45" r:id="rId57"/>
    <p:sldId id="354" r:id="rId58"/>
    <p:sldId id="355" r:id="rId59"/>
    <p:sldId id="390" r:id="rId60"/>
    <p:sldId id="391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6262" autoAdjust="0"/>
    <p:restoredTop sz="97048" autoAdjust="0"/>
  </p:normalViewPr>
  <p:slideViewPr>
    <p:cSldViewPr>
      <p:cViewPr>
        <p:scale>
          <a:sx n="40" d="100"/>
          <a:sy n="40" d="100"/>
        </p:scale>
        <p:origin x="-1368" y="-10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2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="" xmlns:a16="http://schemas.microsoft.com/office/drawing/2014/main" id="{070F9135-7CC3-7545-97C3-D438EE6735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>
            <a:extLst>
              <a:ext uri="{FF2B5EF4-FFF2-40B4-BE49-F238E27FC236}">
                <a16:creationId xmlns="" xmlns:a16="http://schemas.microsoft.com/office/drawing/2014/main" id="{07831684-DDF1-3944-965B-09DE7670D3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>
            <a:extLst>
              <a:ext uri="{FF2B5EF4-FFF2-40B4-BE49-F238E27FC236}">
                <a16:creationId xmlns="" xmlns:a16="http://schemas.microsoft.com/office/drawing/2014/main" id="{69AFDC0D-BAAA-484D-B092-845DDB6FC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="" xmlns:a16="http://schemas.microsoft.com/office/drawing/2014/main" id="{0297E943-AE69-A846-B92B-D73E0EFABF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="" xmlns:a16="http://schemas.microsoft.com/office/drawing/2014/main" id="{683ECEDF-C09A-094B-9E21-5E61FCB869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>
            <a:extLst>
              <a:ext uri="{FF2B5EF4-FFF2-40B4-BE49-F238E27FC236}">
                <a16:creationId xmlns="" xmlns:a16="http://schemas.microsoft.com/office/drawing/2014/main" id="{40177880-09B2-7B42-9CDD-642429BB5F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6A799E2-6BA3-2644-93E8-EBA367AAB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833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="" xmlns:a16="http://schemas.microsoft.com/office/drawing/2014/main" id="{60BC395C-9FEA-F844-ABE3-DCFE3DF3A8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="" xmlns:a16="http://schemas.microsoft.com/office/drawing/2014/main" id="{300DC665-B3E6-0140-B7E5-4733E7DC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/>
              <a:t>Guide to Computer Forensics and Investigations Sixth Edition</a:t>
            </a:r>
          </a:p>
          <a:p>
            <a:endParaRPr lang="en-US" altLang="en-US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i="1" dirty="0"/>
              <a:t>Chapter 13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i="1" dirty="0"/>
              <a:t>Cloud Forensics</a:t>
            </a:r>
          </a:p>
          <a:p>
            <a:endParaRPr lang="en-US" altLang="en-US" dirty="0"/>
          </a:p>
        </p:txBody>
      </p:sp>
      <p:sp>
        <p:nvSpPr>
          <p:cNvPr id="68612" name="Slide Number Placeholder 3">
            <a:extLst>
              <a:ext uri="{FF2B5EF4-FFF2-40B4-BE49-F238E27FC236}">
                <a16:creationId xmlns="" xmlns:a16="http://schemas.microsoft.com/office/drawing/2014/main" id="{7903BC40-1B30-A243-8871-B91403A76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45ECC73-D5C1-DA4B-AB5B-72D9617C4B43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_Slide.png">
            <a:extLst>
              <a:ext uri="{FF2B5EF4-FFF2-40B4-BE49-F238E27FC236}">
                <a16:creationId xmlns="" xmlns:a16="http://schemas.microsoft.com/office/drawing/2014/main" id="{9227CCBC-6337-E047-ADFF-9AA728369F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54000"/>
            <a:ext cx="8713787" cy="652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2FD49A3-22A4-E14F-AE2D-89D64623B9C6}"/>
              </a:ext>
            </a:extLst>
          </p:cNvPr>
          <p:cNvSpPr/>
          <p:nvPr userDrawn="1"/>
        </p:nvSpPr>
        <p:spPr>
          <a:xfrm>
            <a:off x="3482975" y="223838"/>
            <a:ext cx="2125663" cy="985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8" descr="Rules_Single_A.png">
            <a:extLst>
              <a:ext uri="{FF2B5EF4-FFF2-40B4-BE49-F238E27FC236}">
                <a16:creationId xmlns="" xmlns:a16="http://schemas.microsoft.com/office/drawing/2014/main" id="{147D3E37-C280-A34C-8AEC-BA77B89DC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627188" y="481013"/>
            <a:ext cx="10034587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1E59F73-FFBF-3E47-B4BD-882921CAA9DB}"/>
              </a:ext>
            </a:extLst>
          </p:cNvPr>
          <p:cNvSpPr/>
          <p:nvPr userDrawn="1"/>
        </p:nvSpPr>
        <p:spPr>
          <a:xfrm>
            <a:off x="6811963" y="4884738"/>
            <a:ext cx="2081212" cy="1927225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10" descr="Audio.png">
            <a:extLst>
              <a:ext uri="{FF2B5EF4-FFF2-40B4-BE49-F238E27FC236}">
                <a16:creationId xmlns="" xmlns:a16="http://schemas.microsoft.com/office/drawing/2014/main" id="{E55D839A-A010-2E43-BF5E-A38E05BB49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5389563"/>
            <a:ext cx="985837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="" xmlns:a16="http://schemas.microsoft.com/office/drawing/2014/main" id="{ABC6BCE3-1788-354F-B1C0-8D72D3BED81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8674100" y="5121275"/>
            <a:ext cx="2762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Swirl_3.png">
            <a:extLst>
              <a:ext uri="{FF2B5EF4-FFF2-40B4-BE49-F238E27FC236}">
                <a16:creationId xmlns="" xmlns:a16="http://schemas.microsoft.com/office/drawing/2014/main" id="{897457E7-61C2-AF47-AB11-5B3FD25DFF2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8654">
            <a:off x="7440613" y="6392863"/>
            <a:ext cx="3857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Swirl_3.png">
            <a:extLst>
              <a:ext uri="{FF2B5EF4-FFF2-40B4-BE49-F238E27FC236}">
                <a16:creationId xmlns="" xmlns:a16="http://schemas.microsoft.com/office/drawing/2014/main" id="{18E2B272-82E6-8E4B-B381-CF2559ED71F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73124">
            <a:off x="7908926" y="5449887"/>
            <a:ext cx="590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="" xmlns:a16="http://schemas.microsoft.com/office/drawing/2014/main" id="{BE6556CC-3E0A-1F41-B538-E8554BFFCC9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9088" y="5832475"/>
            <a:ext cx="6731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>
            <a:extLst>
              <a:ext uri="{FF2B5EF4-FFF2-40B4-BE49-F238E27FC236}">
                <a16:creationId xmlns="" xmlns:a16="http://schemas.microsoft.com/office/drawing/2014/main" id="{011E9BE3-D061-EF4A-B4EE-FCB3311D5C4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5088"/>
            <a:ext cx="1150938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614722"/>
            <a:ext cx="7747000" cy="475002"/>
          </a:xfrm>
        </p:spPr>
        <p:txBody>
          <a:bodyPr anchor="b"/>
          <a:lstStyle>
            <a:lvl1pPr algn="ctr"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="" xmlns:a16="http://schemas.microsoft.com/office/drawing/2014/main" id="{9E079D1F-B040-1E4A-BA80-C99F71BB2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4913" y="6364288"/>
            <a:ext cx="6200775" cy="36512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0218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ules_Single_A.png">
            <a:extLst>
              <a:ext uri="{FF2B5EF4-FFF2-40B4-BE49-F238E27FC236}">
                <a16:creationId xmlns="" xmlns:a16="http://schemas.microsoft.com/office/drawing/2014/main" id="{44BF0C14-65C9-C640-9B0A-2418B3DED4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udio.png">
            <a:extLst>
              <a:ext uri="{FF2B5EF4-FFF2-40B4-BE49-F238E27FC236}">
                <a16:creationId xmlns="" xmlns:a16="http://schemas.microsoft.com/office/drawing/2014/main" id="{9C3FA4F4-681A-1A49-B76D-98E0B9A0EB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61950"/>
            <a:ext cx="1839912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wirl_3.png">
            <a:extLst>
              <a:ext uri="{FF2B5EF4-FFF2-40B4-BE49-F238E27FC236}">
                <a16:creationId xmlns="" xmlns:a16="http://schemas.microsoft.com/office/drawing/2014/main" id="{7ACEE72B-D87A-A74D-AD04-3E11445DBC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69126">
            <a:off x="1431925" y="1916113"/>
            <a:ext cx="9080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Swirl_2.png">
            <a:extLst>
              <a:ext uri="{FF2B5EF4-FFF2-40B4-BE49-F238E27FC236}">
                <a16:creationId xmlns="" xmlns:a16="http://schemas.microsoft.com/office/drawing/2014/main" id="{226DCADF-9DA7-6C40-837C-81D8CEB1B2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3741" flipH="1">
            <a:off x="218281" y="3552032"/>
            <a:ext cx="7953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="" xmlns:a16="http://schemas.microsoft.com/office/drawing/2014/main" id="{A73E2503-AB42-2144-BA97-94989CC2325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879475" y="2605088"/>
            <a:ext cx="110172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="" xmlns:a16="http://schemas.microsoft.com/office/drawing/2014/main" id="{ADAD356F-2705-564B-9213-3B1C49B52ED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535488"/>
            <a:ext cx="5969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4A9B1F73-6531-9145-A676-96839808A93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7" r="23795"/>
          <a:stretch>
            <a:fillRect/>
          </a:stretch>
        </p:blipFill>
        <p:spPr bwMode="auto">
          <a:xfrm>
            <a:off x="738188" y="4805363"/>
            <a:ext cx="25241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>
            <a:extLst>
              <a:ext uri="{FF2B5EF4-FFF2-40B4-BE49-F238E27FC236}">
                <a16:creationId xmlns="" xmlns:a16="http://schemas.microsoft.com/office/drawing/2014/main" id="{98A76FD9-1EEF-EF4A-A802-F7ACDA9A5A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6362700"/>
            <a:ext cx="1400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179200"/>
            <a:ext cx="6172200" cy="475002"/>
          </a:xfrm>
        </p:spPr>
        <p:txBody>
          <a:bodyPr/>
          <a:lstStyle>
            <a:lvl1pPr algn="l">
              <a:defRPr sz="36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="" xmlns:a16="http://schemas.microsoft.com/office/drawing/2014/main" id="{D4B7EF5E-0F0D-3C4D-86A3-A612C6EB09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4893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ules_Single_B.png">
            <a:extLst>
              <a:ext uri="{FF2B5EF4-FFF2-40B4-BE49-F238E27FC236}">
                <a16:creationId xmlns="" xmlns:a16="http://schemas.microsoft.com/office/drawing/2014/main" id="{56AC0D1A-AC6A-FD4E-B93D-60E6C24123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0FA0672E-20D0-044B-AA61-BC3D56C8BA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Rules_Single_A.png">
            <a:extLst>
              <a:ext uri="{FF2B5EF4-FFF2-40B4-BE49-F238E27FC236}">
                <a16:creationId xmlns="" xmlns:a16="http://schemas.microsoft.com/office/drawing/2014/main" id="{41056FE2-528D-ED48-8A44-A91FA3DBD9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="" xmlns:a16="http://schemas.microsoft.com/office/drawing/2014/main" id="{4DC3FEAA-2BCE-EE49-BFBC-E9FEF37080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324600"/>
            <a:ext cx="14382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="" xmlns:a16="http://schemas.microsoft.com/office/drawing/2014/main" id="{6BA46170-2D6C-3D4F-A793-31AE90C6E6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4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Rules_Single_B.png">
            <a:extLst>
              <a:ext uri="{FF2B5EF4-FFF2-40B4-BE49-F238E27FC236}">
                <a16:creationId xmlns="" xmlns:a16="http://schemas.microsoft.com/office/drawing/2014/main" id="{B18BEBEA-B5BC-1847-A204-915E596451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2" r="10007"/>
          <a:stretch>
            <a:fillRect/>
          </a:stretch>
        </p:blipFill>
        <p:spPr bwMode="auto">
          <a:xfrm>
            <a:off x="215900" y="947738"/>
            <a:ext cx="8586788" cy="4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2CCBC705-6477-E843-B2F2-9C5B724C88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80" b="12460"/>
          <a:stretch>
            <a:fillRect/>
          </a:stretch>
        </p:blipFill>
        <p:spPr bwMode="auto">
          <a:xfrm>
            <a:off x="79375" y="222250"/>
            <a:ext cx="628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Rules_Single_A.png">
            <a:extLst>
              <a:ext uri="{FF2B5EF4-FFF2-40B4-BE49-F238E27FC236}">
                <a16:creationId xmlns="" xmlns:a16="http://schemas.microsoft.com/office/drawing/2014/main" id="{36B804BB-77C5-8B4D-B55D-4795610431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>
            <a:fillRect/>
          </a:stretch>
        </p:blipFill>
        <p:spPr bwMode="auto">
          <a:xfrm>
            <a:off x="1597025" y="6488113"/>
            <a:ext cx="11423650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="" xmlns:a16="http://schemas.microsoft.com/office/drawing/2014/main" id="{11ECE32B-1862-D842-B3BC-A68C55F587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305550"/>
            <a:ext cx="1403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932C8B68-2835-AD41-9355-49A4FF9940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97025" y="6578600"/>
            <a:ext cx="6781800" cy="24447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6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397F3C-B25E-C949-824A-3DF9370D4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3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="" xmlns:a16="http://schemas.microsoft.com/office/drawing/2014/main" id="{F06250E0-4691-5C49-A145-064CBBE6CB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65125" y="1538288"/>
            <a:ext cx="841533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C565DA5-A062-E94E-9704-602CE5697ADA}"/>
              </a:ext>
            </a:extLst>
          </p:cNvPr>
          <p:cNvSpPr txBox="1">
            <a:spLocks/>
          </p:cNvSpPr>
          <p:nvPr userDrawn="1"/>
        </p:nvSpPr>
        <p:spPr>
          <a:xfrm>
            <a:off x="8375650" y="6513513"/>
            <a:ext cx="312738" cy="2159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B894EEF0-9CC7-9947-8977-9BEBE49B5E08}" type="slidenum">
              <a:rPr lang="en-US" altLang="en-US" sz="800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/>
              <a:t>‹#›</a:t>
            </a:fld>
            <a:endParaRPr lang="en-US" altLang="en-US" sz="8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Title Placeholder 1">
            <a:extLst>
              <a:ext uri="{FF2B5EF4-FFF2-40B4-BE49-F238E27FC236}">
                <a16:creationId xmlns="" xmlns:a16="http://schemas.microsoft.com/office/drawing/2014/main" id="{F5FA2F9A-90FA-A64C-9126-5823E61A03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5125" y="391150"/>
            <a:ext cx="8415338" cy="47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FC158FE-935E-D043-92A7-A0E0CEA35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125" y="6610350"/>
            <a:ext cx="80137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200">
          <a:solidFill>
            <a:schemeClr val="accent2"/>
          </a:solidFill>
          <a:latin typeface="Calibri Light" pitchFamily="34" charset="0"/>
        </a:defRPr>
      </a:lvl9pPr>
    </p:titleStyle>
    <p:bodyStyle>
      <a:lvl1pPr marL="171450" indent="-171450" algn="l" rtl="0" eaLnBrk="0" fontAlgn="base" hangingPunct="0">
        <a:lnSpc>
          <a:spcPct val="95000"/>
        </a:lnSpc>
        <a:spcBef>
          <a:spcPts val="12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7150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404040"/>
        </a:buClr>
        <a:buFont typeface="Arial" panose="020B0604020202020204" pitchFamily="34" charset="0"/>
        <a:buChar char="-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74295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14400" indent="-1143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="" xmlns:a16="http://schemas.microsoft.com/office/drawing/2014/main" id="{61F332AB-CF35-0A47-9EA6-8805ECD4AA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47000" cy="282575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Guide to Computer Forensics</a:t>
            </a:r>
            <a:br>
              <a:rPr lang="en-US" altLang="en-US" sz="3600" b="1" dirty="0"/>
            </a:br>
            <a:r>
              <a:rPr lang="en-US" altLang="en-US" sz="3600" b="1" dirty="0"/>
              <a:t> and Investigations</a:t>
            </a:r>
            <a:br>
              <a:rPr lang="en-US" altLang="en-US" sz="3600" b="1" dirty="0"/>
            </a:br>
            <a:r>
              <a:rPr lang="en-US" altLang="en-US" sz="3600" b="1" dirty="0"/>
              <a:t>Sixth Edition</a:t>
            </a:r>
            <a:br>
              <a:rPr lang="en-US" altLang="en-US" sz="3600" b="1" dirty="0"/>
            </a:br>
            <a:r>
              <a:rPr lang="en-US" altLang="en-US" sz="3600" b="1" dirty="0"/>
              <a:t/>
            </a:r>
            <a:br>
              <a:rPr lang="en-US" altLang="en-US" sz="3600" b="1" dirty="0"/>
            </a:br>
            <a:r>
              <a:rPr lang="en-US" altLang="en-US" sz="3600" b="1" i="1" dirty="0"/>
              <a:t>Chapter 13</a:t>
            </a:r>
            <a:r>
              <a:rPr lang="en-US" altLang="en-US" sz="3600" i="1" dirty="0"/>
              <a:t/>
            </a:r>
            <a:br>
              <a:rPr lang="en-US" altLang="en-US" sz="3600" i="1" dirty="0"/>
            </a:br>
            <a:endParaRPr lang="en-US" altLang="en-US" sz="3600" b="1" dirty="0"/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4BB0E8FB-51E1-6B41-956E-CB1976116E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8500" y="3352800"/>
            <a:ext cx="7747000" cy="377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000" i="1" dirty="0">
                <a:solidFill>
                  <a:schemeClr val="tx1"/>
                </a:solidFill>
              </a:rPr>
              <a:t>Cloud Forensics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="" xmlns:a16="http://schemas.microsoft.com/office/drawing/2014/main" id="{1070C6DE-4A7A-024D-B897-8B69498B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4373505"/>
          </a:xfrm>
        </p:spPr>
        <p:txBody>
          <a:bodyPr/>
          <a:lstStyle/>
          <a:p>
            <a:r>
              <a:rPr lang="en-US" altLang="en-US" dirty="0"/>
              <a:t>Some </a:t>
            </a:r>
            <a:r>
              <a:rPr lang="en-US" altLang="en-US" b="1" dirty="0"/>
              <a:t>cloud service providers (CSPs)</a:t>
            </a:r>
            <a:r>
              <a:rPr lang="en-US" altLang="en-US" dirty="0"/>
              <a:t> and cloud applications:</a:t>
            </a:r>
          </a:p>
          <a:p>
            <a:pPr lvl="1"/>
            <a:r>
              <a:rPr lang="en-US" altLang="en-US" dirty="0"/>
              <a:t>Salesforce</a:t>
            </a:r>
          </a:p>
          <a:p>
            <a:pPr lvl="1"/>
            <a:r>
              <a:rPr lang="en-US" altLang="en-US" dirty="0"/>
              <a:t>IBM Cloud</a:t>
            </a:r>
          </a:p>
          <a:p>
            <a:pPr lvl="1"/>
            <a:r>
              <a:rPr lang="en-US" altLang="en-US" dirty="0"/>
              <a:t>Cisco Cloud Computing</a:t>
            </a:r>
          </a:p>
          <a:p>
            <a:pPr lvl="1"/>
            <a:r>
              <a:rPr lang="en-US" altLang="en-US" dirty="0"/>
              <a:t>Amazon EC2</a:t>
            </a:r>
          </a:p>
          <a:p>
            <a:pPr lvl="1"/>
            <a:r>
              <a:rPr lang="en-US" altLang="en-US" dirty="0"/>
              <a:t>AT&amp;T Synaptic</a:t>
            </a:r>
          </a:p>
          <a:p>
            <a:pPr lvl="1"/>
            <a:r>
              <a:rPr lang="en-US" altLang="en-US" dirty="0"/>
              <a:t>Google Cloud Storage</a:t>
            </a:r>
          </a:p>
          <a:p>
            <a:pPr lvl="1"/>
            <a:r>
              <a:rPr lang="en-US" altLang="en-US" dirty="0"/>
              <a:t>HP </a:t>
            </a:r>
            <a:r>
              <a:rPr lang="en-US" altLang="en-US" dirty="0" err="1"/>
              <a:t>Helion</a:t>
            </a:r>
            <a:endParaRPr lang="en-US" altLang="en-US" dirty="0"/>
          </a:p>
          <a:p>
            <a:pPr lvl="1"/>
            <a:r>
              <a:rPr lang="en-US" altLang="en-US" dirty="0"/>
              <a:t>Microsoft Azure</a:t>
            </a:r>
          </a:p>
          <a:p>
            <a:pPr lvl="1"/>
            <a:r>
              <a:rPr lang="en-US" altLang="en-US" dirty="0" err="1"/>
              <a:t>XenServer</a:t>
            </a:r>
            <a:r>
              <a:rPr lang="en-US" altLang="en-US" dirty="0"/>
              <a:t> and </a:t>
            </a:r>
            <a:r>
              <a:rPr lang="en-US" altLang="en-US" dirty="0" err="1"/>
              <a:t>XenCenter</a:t>
            </a:r>
            <a:r>
              <a:rPr lang="en-US" altLang="en-US" dirty="0"/>
              <a:t> Windows Management Console</a:t>
            </a:r>
          </a:p>
          <a:p>
            <a:pPr lvl="1"/>
            <a:r>
              <a:rPr lang="en-US" altLang="en-US" dirty="0"/>
              <a:t>Rackspace</a:t>
            </a:r>
          </a:p>
          <a:p>
            <a:pPr lvl="1"/>
            <a:r>
              <a:rPr lang="en-US" altLang="en-US" dirty="0"/>
              <a:t>Oracle Cloud</a:t>
            </a:r>
          </a:p>
          <a:p>
            <a:pPr lvl="1"/>
            <a:endParaRPr lang="en-US" altLang="en-US" dirty="0"/>
          </a:p>
        </p:txBody>
      </p:sp>
      <p:sp>
        <p:nvSpPr>
          <p:cNvPr id="16387" name="Title 1">
            <a:extLst>
              <a:ext uri="{FF2B5EF4-FFF2-40B4-BE49-F238E27FC236}">
                <a16:creationId xmlns="" xmlns:a16="http://schemas.microsoft.com/office/drawing/2014/main" id="{AE5E582A-7781-0F4A-A9D3-B4CF547E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Cloud Vendors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46AE55F-A88A-6741-9F62-367158948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="" xmlns:a16="http://schemas.microsoft.com/office/drawing/2014/main" id="{737B28E0-281F-EC44-AE14-699C51CD9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Cloud forensics is considered a subset of network forensics</a:t>
            </a:r>
          </a:p>
          <a:p>
            <a:pPr eaLnBrk="1" hangingPunct="1"/>
            <a:r>
              <a:rPr lang="en-US" altLang="en-US"/>
              <a:t>Cloud forensics can have three dimensions:</a:t>
            </a:r>
          </a:p>
          <a:p>
            <a:pPr lvl="1" eaLnBrk="1" hangingPunct="1"/>
            <a:r>
              <a:rPr lang="en-US" altLang="en-US"/>
              <a:t>Organizational - addresses the structure of the cloud</a:t>
            </a:r>
          </a:p>
          <a:p>
            <a:pPr lvl="1" eaLnBrk="1" hangingPunct="1"/>
            <a:r>
              <a:rPr lang="en-US" altLang="en-US"/>
              <a:t>Legal - covers service agreements and other jurisdictional matters</a:t>
            </a:r>
          </a:p>
          <a:p>
            <a:pPr lvl="1" eaLnBrk="1" hangingPunct="1"/>
            <a:r>
              <a:rPr lang="en-US" altLang="en-US"/>
              <a:t>Technical - deals with procedures and specialized applications designed to perform forensics recovery and analysis in the cloud</a:t>
            </a:r>
          </a:p>
          <a:p>
            <a:pPr eaLnBrk="1" hangingPunct="1"/>
            <a:endParaRPr lang="en-US" altLang="en-US"/>
          </a:p>
        </p:txBody>
      </p:sp>
      <p:sp>
        <p:nvSpPr>
          <p:cNvPr id="17411" name="Title 1">
            <a:extLst>
              <a:ext uri="{FF2B5EF4-FFF2-40B4-BE49-F238E27FC236}">
                <a16:creationId xmlns="" xmlns:a16="http://schemas.microsoft.com/office/drawing/2014/main" id="{5D35A368-FDA9-8E4A-AC15-41435996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Basic Concepts of Cloud Forensics (1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0A8DC74-6F0D-D74D-9690-C61031CD67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="" xmlns:a16="http://schemas.microsoft.com/office/drawing/2014/main" id="{6EC9736E-F86B-0449-A0F3-051615B9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Forensic tool capabilities needed to handle acquiring data from a cloud:</a:t>
            </a:r>
          </a:p>
          <a:p>
            <a:pPr lvl="1" eaLnBrk="1" hangingPunct="1"/>
            <a:r>
              <a:rPr lang="en-US" altLang="en-US" i="1"/>
              <a:t>Forensic data collection </a:t>
            </a:r>
            <a:r>
              <a:rPr lang="en-US" altLang="en-US"/>
              <a:t>- must be able to identify, label, record, and acquire data from the cloud</a:t>
            </a:r>
          </a:p>
          <a:p>
            <a:pPr lvl="1" eaLnBrk="1" hangingPunct="1"/>
            <a:r>
              <a:rPr lang="en-US" altLang="en-US" i="1"/>
              <a:t>Elastic, static, and live forensics </a:t>
            </a:r>
            <a:r>
              <a:rPr lang="en-US" altLang="en-US"/>
              <a:t>- must be able to expand and contract their storage capabilities</a:t>
            </a:r>
          </a:p>
          <a:p>
            <a:pPr lvl="1" eaLnBrk="1" hangingPunct="1"/>
            <a:r>
              <a:rPr lang="en-US" altLang="en-US" i="1"/>
              <a:t>Evidence segregation </a:t>
            </a:r>
            <a:r>
              <a:rPr lang="en-US" altLang="en-US"/>
              <a:t>- different businesses and users share the same applications and storage space</a:t>
            </a:r>
          </a:p>
          <a:p>
            <a:pPr lvl="1" eaLnBrk="1" hangingPunct="1"/>
            <a:r>
              <a:rPr lang="en-US" altLang="en-US" i="1"/>
              <a:t>Investigations in virtualized environments </a:t>
            </a:r>
            <a:r>
              <a:rPr lang="en-US" altLang="en-US"/>
              <a:t>- should have the capability to examine virtual systems</a:t>
            </a:r>
          </a:p>
          <a:p>
            <a:pPr eaLnBrk="1" hangingPunct="1"/>
            <a:endParaRPr lang="en-US" altLang="en-US"/>
          </a:p>
        </p:txBody>
      </p:sp>
      <p:sp>
        <p:nvSpPr>
          <p:cNvPr id="18435" name="Title 1">
            <a:extLst>
              <a:ext uri="{FF2B5EF4-FFF2-40B4-BE49-F238E27FC236}">
                <a16:creationId xmlns="" xmlns:a16="http://schemas.microsoft.com/office/drawing/2014/main" id="{3C794DD8-7923-6943-BE9D-950F0C9C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Basic Concepts of Cloud Forensics (2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0638F65-106D-4F4B-987E-D014A8DAEA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="" xmlns:a16="http://schemas.microsoft.com/office/drawing/2014/main" id="{EFE2B0AF-C74C-274E-98F0-BCE6682A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investigating a cloud system, consider factors involving a CSP’s relationship with cloud users</a:t>
            </a:r>
          </a:p>
          <a:p>
            <a:pPr eaLnBrk="1" hangingPunct="1"/>
            <a:r>
              <a:rPr lang="en-US" altLang="en-US"/>
              <a:t>This section explains:</a:t>
            </a:r>
          </a:p>
          <a:p>
            <a:pPr lvl="1" eaLnBrk="1" hangingPunct="1"/>
            <a:r>
              <a:rPr lang="en-US" altLang="en-US"/>
              <a:t>A CSP’s contract obligations with cloud users</a:t>
            </a:r>
          </a:p>
          <a:p>
            <a:pPr lvl="1" eaLnBrk="1" hangingPunct="1"/>
            <a:r>
              <a:rPr lang="en-US" altLang="en-US"/>
              <a:t>How warrants and subpoenas are applied to CSPs and users</a:t>
            </a:r>
          </a:p>
        </p:txBody>
      </p:sp>
      <p:sp>
        <p:nvSpPr>
          <p:cNvPr id="19459" name="Title 1">
            <a:extLst>
              <a:ext uri="{FF2B5EF4-FFF2-40B4-BE49-F238E27FC236}">
                <a16:creationId xmlns="" xmlns:a16="http://schemas.microsoft.com/office/drawing/2014/main" id="{EE8A7A44-38A5-BB47-97EF-CB28AB9A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/>
              <a:t>Legal Challenges in Cloud Forensics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D95A454-504A-F04C-A110-655AE4263E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>
            <a:extLst>
              <a:ext uri="{FF2B5EF4-FFF2-40B4-BE49-F238E27FC236}">
                <a16:creationId xmlns="" xmlns:a16="http://schemas.microsoft.com/office/drawing/2014/main" id="{3710E68E-2403-0E41-A678-A8913E708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3177793"/>
          </a:xfrm>
        </p:spPr>
        <p:txBody>
          <a:bodyPr/>
          <a:lstStyle/>
          <a:p>
            <a:pPr eaLnBrk="1" hangingPunct="1"/>
            <a:r>
              <a:rPr lang="en-US" altLang="en-US" b="1" dirty="0"/>
              <a:t>Cloud service agreements (CSAs)</a:t>
            </a:r>
            <a:r>
              <a:rPr lang="en-US" altLang="en-US" dirty="0"/>
              <a:t> - a contract between a CSP and the customer that describes what services are being provided and at what level</a:t>
            </a:r>
          </a:p>
          <a:p>
            <a:pPr lvl="1" eaLnBrk="1" hangingPunct="1"/>
            <a:r>
              <a:rPr lang="en-US" altLang="en-US" dirty="0"/>
              <a:t>Includes service legal agreements (SLAs)</a:t>
            </a:r>
          </a:p>
          <a:p>
            <a:pPr eaLnBrk="1" hangingPunct="1"/>
            <a:r>
              <a:rPr lang="en-US" altLang="en-US" dirty="0"/>
              <a:t>CSAs should also specify:</a:t>
            </a:r>
          </a:p>
          <a:p>
            <a:pPr lvl="1" eaLnBrk="1" hangingPunct="1"/>
            <a:r>
              <a:rPr lang="en-US" altLang="en-US" dirty="0"/>
              <a:t>Support options</a:t>
            </a:r>
          </a:p>
          <a:p>
            <a:pPr lvl="1" eaLnBrk="1" hangingPunct="1"/>
            <a:r>
              <a:rPr lang="en-US" altLang="en-US" dirty="0"/>
              <a:t>Penalties for services not provided</a:t>
            </a:r>
          </a:p>
          <a:p>
            <a:pPr lvl="1" eaLnBrk="1" hangingPunct="1"/>
            <a:r>
              <a:rPr lang="en-US" altLang="en-US" dirty="0"/>
              <a:t>System performance</a:t>
            </a:r>
          </a:p>
          <a:p>
            <a:pPr lvl="1" eaLnBrk="1" hangingPunct="1"/>
            <a:r>
              <a:rPr lang="en-US" altLang="en-US" dirty="0"/>
              <a:t>Fees</a:t>
            </a:r>
          </a:p>
          <a:p>
            <a:pPr lvl="1" eaLnBrk="1" hangingPunct="1"/>
            <a:r>
              <a:rPr lang="en-US" altLang="en-US" dirty="0"/>
              <a:t>Provided software or hardware</a:t>
            </a:r>
          </a:p>
        </p:txBody>
      </p:sp>
      <p:sp>
        <p:nvSpPr>
          <p:cNvPr id="20483" name="Title 1">
            <a:extLst>
              <a:ext uri="{FF2B5EF4-FFF2-40B4-BE49-F238E27FC236}">
                <a16:creationId xmlns="" xmlns:a16="http://schemas.microsoft.com/office/drawing/2014/main" id="{4A08FEBE-320B-1442-A920-49F01F8A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Service Level Agreements (1 of 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F85462D-08EC-CC47-A86F-A01105E77C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="" xmlns:a16="http://schemas.microsoft.com/office/drawing/2014/main" id="{5C30EBD5-3FF6-CB44-8D76-046741F76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3013133"/>
          </a:xfrm>
        </p:spPr>
        <p:txBody>
          <a:bodyPr/>
          <a:lstStyle/>
          <a:p>
            <a:pPr eaLnBrk="1" hangingPunct="1"/>
            <a:r>
              <a:rPr lang="en-US" altLang="en-US" dirty="0"/>
              <a:t>CSAs define the scope of services the CSP provides:</a:t>
            </a:r>
          </a:p>
          <a:p>
            <a:pPr lvl="1" eaLnBrk="1" hangingPunct="1"/>
            <a:r>
              <a:rPr lang="en-US" altLang="en-US" dirty="0"/>
              <a:t>Service hours</a:t>
            </a:r>
          </a:p>
          <a:p>
            <a:pPr lvl="1" eaLnBrk="1" hangingPunct="1"/>
            <a:r>
              <a:rPr lang="en-US" altLang="en-US" dirty="0"/>
              <a:t>Restrictions applied to the customer by the CSP</a:t>
            </a:r>
          </a:p>
          <a:p>
            <a:pPr lvl="1" eaLnBrk="1" hangingPunct="1"/>
            <a:r>
              <a:rPr lang="en-US" altLang="en-US" dirty="0"/>
              <a:t>Availability of the cloud to the customer</a:t>
            </a:r>
          </a:p>
          <a:p>
            <a:pPr lvl="1" eaLnBrk="1" hangingPunct="1"/>
            <a:r>
              <a:rPr lang="en-US" altLang="en-US" dirty="0"/>
              <a:t>Levels of support for the customer</a:t>
            </a:r>
          </a:p>
          <a:p>
            <a:pPr lvl="1" eaLnBrk="1" hangingPunct="1"/>
            <a:r>
              <a:rPr lang="en-US" altLang="en-US" dirty="0"/>
              <a:t>Response time for data transfers</a:t>
            </a:r>
          </a:p>
          <a:p>
            <a:pPr lvl="1" eaLnBrk="1" hangingPunct="1"/>
            <a:r>
              <a:rPr lang="en-US" altLang="en-US" dirty="0"/>
              <a:t>Throughput, limitations</a:t>
            </a:r>
          </a:p>
          <a:p>
            <a:pPr lvl="1" eaLnBrk="1" hangingPunct="1"/>
            <a:r>
              <a:rPr lang="en-US" altLang="en-US" dirty="0"/>
              <a:t>Contingency plan for incident response</a:t>
            </a:r>
          </a:p>
          <a:p>
            <a:pPr lvl="1" eaLnBrk="1" hangingPunct="1"/>
            <a:r>
              <a:rPr lang="en-US" altLang="en-US" dirty="0"/>
              <a:t>Business continuity and disaster recovery plan</a:t>
            </a:r>
          </a:p>
        </p:txBody>
      </p:sp>
      <p:sp>
        <p:nvSpPr>
          <p:cNvPr id="21507" name="Title 1">
            <a:extLst>
              <a:ext uri="{FF2B5EF4-FFF2-40B4-BE49-F238E27FC236}">
                <a16:creationId xmlns="" xmlns:a16="http://schemas.microsoft.com/office/drawing/2014/main" id="{8C5B6B94-C8B4-7247-B6D6-28182DA3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Service Level Agreements (2 of 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D2C767-C711-9C45-A68F-BEC7EB251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="" xmlns:a16="http://schemas.microsoft.com/office/drawing/2014/main" id="{9D62BA02-F968-864F-A83C-28000342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051331"/>
          </a:xfrm>
        </p:spPr>
        <p:txBody>
          <a:bodyPr/>
          <a:lstStyle/>
          <a:p>
            <a:pPr eaLnBrk="1" hangingPunct="1"/>
            <a:r>
              <a:rPr lang="en-US" altLang="en-US" dirty="0"/>
              <a:t>CSAs define the scope of services the CSP provides (cont’d):</a:t>
            </a:r>
          </a:p>
          <a:p>
            <a:pPr lvl="1" eaLnBrk="1" hangingPunct="1"/>
            <a:r>
              <a:rPr lang="en-US" altLang="en-US" dirty="0"/>
              <a:t>Fees for the subscription to the cloud and fees for additional services as they occur</a:t>
            </a:r>
          </a:p>
          <a:p>
            <a:pPr lvl="1" eaLnBrk="1" hangingPunct="1"/>
            <a:r>
              <a:rPr lang="en-US" altLang="en-US" dirty="0"/>
              <a:t>Security measures</a:t>
            </a:r>
          </a:p>
          <a:p>
            <a:pPr lvl="1" eaLnBrk="1" hangingPunct="1"/>
            <a:r>
              <a:rPr lang="en-US" altLang="en-US" dirty="0"/>
              <a:t>Terminology of the cloud’s systems and applications</a:t>
            </a:r>
          </a:p>
          <a:p>
            <a:pPr eaLnBrk="1" hangingPunct="1"/>
            <a:r>
              <a:rPr lang="en-US" altLang="en-US" dirty="0"/>
              <a:t>CSP components must state who is authorized to access data and what the limitations are in conducting acquisitions for an investigation</a:t>
            </a:r>
          </a:p>
        </p:txBody>
      </p:sp>
      <p:sp>
        <p:nvSpPr>
          <p:cNvPr id="22531" name="Title 1">
            <a:extLst>
              <a:ext uri="{FF2B5EF4-FFF2-40B4-BE49-F238E27FC236}">
                <a16:creationId xmlns="" xmlns:a16="http://schemas.microsoft.com/office/drawing/2014/main" id="{C0E3BF9C-28A3-D04A-B336-B56AC369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Service Level Agreements (3 of 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648AE15-D6D8-FA48-8BAF-976003788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="" xmlns:a16="http://schemas.microsoft.com/office/drawing/2014/main" id="{1C2AA69B-0ACC-5D49-9541-6F0F9433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442207"/>
          </a:xfrm>
        </p:spPr>
        <p:txBody>
          <a:bodyPr/>
          <a:lstStyle/>
          <a:p>
            <a:pPr eaLnBrk="1" hangingPunct="1"/>
            <a:r>
              <a:rPr lang="en-US" altLang="en-US" dirty="0"/>
              <a:t>Policies, Standards, and Guidelines for CSPs</a:t>
            </a:r>
          </a:p>
          <a:p>
            <a:pPr lvl="1" eaLnBrk="1" hangingPunct="1"/>
            <a:r>
              <a:rPr lang="en-US" altLang="en-US" dirty="0"/>
              <a:t>Digital forensics should review CSPs policies, standards, and guidelines for daily operations</a:t>
            </a:r>
          </a:p>
          <a:p>
            <a:pPr lvl="1" eaLnBrk="1" hangingPunct="1"/>
            <a:r>
              <a:rPr lang="en-US" altLang="en-US" dirty="0"/>
              <a:t>Policies - detailed rules for a CSP’s internal operation</a:t>
            </a:r>
          </a:p>
          <a:p>
            <a:pPr lvl="1" eaLnBrk="1" hangingPunct="1"/>
            <a:r>
              <a:rPr lang="en-US" altLang="en-US" dirty="0"/>
              <a:t>Standards - give guidance to staff for unique operations, hardware, and software and describe the staff’s obligations regarding security of the CSP environment</a:t>
            </a:r>
          </a:p>
          <a:p>
            <a:pPr lvl="1" eaLnBrk="1" hangingPunct="1"/>
            <a:r>
              <a:rPr lang="en-US" altLang="en-US" dirty="0"/>
              <a:t>Guidelines - describe best practices for cloud processes and give staff an example of what they should strive to achieve in their work</a:t>
            </a:r>
          </a:p>
        </p:txBody>
      </p:sp>
      <p:sp>
        <p:nvSpPr>
          <p:cNvPr id="23555" name="Title 1">
            <a:extLst>
              <a:ext uri="{FF2B5EF4-FFF2-40B4-BE49-F238E27FC236}">
                <a16:creationId xmlns="" xmlns:a16="http://schemas.microsoft.com/office/drawing/2014/main" id="{895E99D3-FDDB-6047-88A0-4A727ED8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Service Level Agreements (4 of 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12B4E6-7966-7448-8E95-6DB1B56564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="" xmlns:a16="http://schemas.microsoft.com/office/drawing/2014/main" id="{8ECF8189-2561-9A41-BEF3-2E59394F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CSP Processes and Procedures - are detailed documents that define workflow and step-by-step instructions for CSP staff</a:t>
            </a:r>
          </a:p>
          <a:p>
            <a:pPr lvl="1" eaLnBrk="1" hangingPunct="1"/>
            <a:r>
              <a:rPr lang="en-US" altLang="en-US"/>
              <a:t>Often include hardware configuration diagrams, network maps, and application processing flowcharts</a:t>
            </a:r>
          </a:p>
          <a:p>
            <a:pPr lvl="1" eaLnBrk="1" hangingPunct="1"/>
            <a:r>
              <a:rPr lang="en-US" altLang="en-US"/>
              <a:t>Digital forensics examiners can use them to understand how data is stored, manipulated, secured, backed up, restored, and accessed by CSP staff and customers</a:t>
            </a:r>
          </a:p>
          <a:p>
            <a:pPr eaLnBrk="1" hangingPunct="1"/>
            <a:r>
              <a:rPr lang="en-US" altLang="en-US"/>
              <a:t>Additional documents of interest:</a:t>
            </a:r>
          </a:p>
          <a:p>
            <a:pPr lvl="1" eaLnBrk="1" hangingPunct="1"/>
            <a:r>
              <a:rPr lang="en-US" altLang="en-US"/>
              <a:t>CSP business continuity and disaster recovery plans</a:t>
            </a:r>
          </a:p>
        </p:txBody>
      </p:sp>
      <p:sp>
        <p:nvSpPr>
          <p:cNvPr id="24579" name="Title 1">
            <a:extLst>
              <a:ext uri="{FF2B5EF4-FFF2-40B4-BE49-F238E27FC236}">
                <a16:creationId xmlns="" xmlns:a16="http://schemas.microsoft.com/office/drawing/2014/main" id="{122AB556-461E-D24B-A6CC-B684C4E5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Service Level Agreements (5 of 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3E9FF91-D382-8E41-BC74-6049359384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>
            <a:extLst>
              <a:ext uri="{FF2B5EF4-FFF2-40B4-BE49-F238E27FC236}">
                <a16:creationId xmlns="" xmlns:a16="http://schemas.microsoft.com/office/drawing/2014/main" id="{F844EBF0-C432-4D4B-A32D-6AFCA39B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263697"/>
          </a:xfrm>
        </p:spPr>
        <p:txBody>
          <a:bodyPr/>
          <a:lstStyle/>
          <a:p>
            <a:pPr eaLnBrk="1" hangingPunct="1"/>
            <a:r>
              <a:rPr lang="en-US" altLang="en-US" dirty="0"/>
              <a:t>Although there are plans to revise current laws</a:t>
            </a:r>
          </a:p>
          <a:p>
            <a:pPr lvl="1" eaLnBrk="1" hangingPunct="1"/>
            <a:r>
              <a:rPr lang="en-US" altLang="en-US" dirty="0"/>
              <a:t>Many cross-jurisdiction legal issues haven’t been resolved</a:t>
            </a:r>
          </a:p>
          <a:p>
            <a:pPr eaLnBrk="1" hangingPunct="1"/>
            <a:r>
              <a:rPr lang="en-US" altLang="en-US" dirty="0"/>
              <a:t>No law ensures uniform access or required handling procedures for the cloud</a:t>
            </a:r>
          </a:p>
          <a:p>
            <a:pPr eaLnBrk="1" hangingPunct="1"/>
            <a:r>
              <a:rPr lang="en-US" altLang="en-US" dirty="0"/>
              <a:t>Investigators should be concerned about cases involving data commingled with other customers’ data</a:t>
            </a:r>
          </a:p>
          <a:p>
            <a:pPr eaLnBrk="1" hangingPunct="1"/>
            <a:r>
              <a:rPr lang="en-US" altLang="en-US" dirty="0"/>
              <a:t>Often, figuring out what law controls data stored in the cloud is a challenge</a:t>
            </a:r>
          </a:p>
        </p:txBody>
      </p:sp>
      <p:sp>
        <p:nvSpPr>
          <p:cNvPr id="25603" name="Title 1">
            <a:extLst>
              <a:ext uri="{FF2B5EF4-FFF2-40B4-BE49-F238E27FC236}">
                <a16:creationId xmlns="" xmlns:a16="http://schemas.microsoft.com/office/drawing/2014/main" id="{64CDC254-70B5-0249-92C6-382D06A4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Jurisdiction Issues (1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70F2536-FA87-1B49-A778-D0D3A40AEC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="" xmlns:a16="http://schemas.microsoft.com/office/drawing/2014/main" id="{98A3B4BB-2915-CE43-B2B4-FC4CA5BF71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Describe the main concepts of cloud computing</a:t>
            </a:r>
          </a:p>
          <a:p>
            <a:pPr eaLnBrk="1" hangingPunct="1"/>
            <a:r>
              <a:rPr lang="en-US" altLang="en-US" dirty="0"/>
              <a:t>Summarize the legal challenges in conducting cloud forensics</a:t>
            </a:r>
          </a:p>
          <a:p>
            <a:pPr eaLnBrk="1" hangingPunct="1"/>
            <a:r>
              <a:rPr lang="en-US" altLang="en-US" dirty="0"/>
              <a:t>Give an overview of the technical challenges with cloud forensics</a:t>
            </a:r>
          </a:p>
          <a:p>
            <a:pPr eaLnBrk="1" hangingPunct="1"/>
            <a:r>
              <a:rPr lang="en-US" altLang="en-US" dirty="0"/>
              <a:t>Describe how to acquire cloud data</a:t>
            </a:r>
          </a:p>
          <a:p>
            <a:pPr eaLnBrk="1" hangingPunct="1"/>
            <a:r>
              <a:rPr lang="en-US" altLang="en-US" dirty="0"/>
              <a:t>Explain how to conduct a cloud investigation</a:t>
            </a:r>
          </a:p>
          <a:p>
            <a:pPr eaLnBrk="1" hangingPunct="1"/>
            <a:r>
              <a:rPr lang="en-US" altLang="en-US" dirty="0"/>
              <a:t>Explain what remote access tools can be used for cloud investigations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8624E745-F380-BF42-9191-333FE8123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FBBEA9-C55C-3D41-BED2-7E7989EFBC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>
            <a:extLst>
              <a:ext uri="{FF2B5EF4-FFF2-40B4-BE49-F238E27FC236}">
                <a16:creationId xmlns="" xmlns:a16="http://schemas.microsoft.com/office/drawing/2014/main" id="{BBCB0C52-D3CD-DC4A-9628-74FFBFD1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privacy rights are defined in different jurisdictions is a major factor in problems with the right to access data</a:t>
            </a:r>
          </a:p>
          <a:p>
            <a:pPr eaLnBrk="1" hangingPunct="1"/>
            <a:r>
              <a:rPr lang="en-US" altLang="en-US"/>
              <a:t>EU Directive 95/46/EC is more restrictive than rules in other countries, including the U.S.</a:t>
            </a:r>
          </a:p>
          <a:p>
            <a:pPr lvl="1" eaLnBrk="1" hangingPunct="1"/>
            <a:r>
              <a:rPr lang="en-US" altLang="en-US"/>
              <a:t>Protects private information for all EU citizens</a:t>
            </a:r>
          </a:p>
          <a:p>
            <a:pPr eaLnBrk="1" hangingPunct="1"/>
            <a:r>
              <a:rPr lang="en-US" altLang="en-US"/>
              <a:t>Digital forensics examiners could be held liable when conducting an investigation involving cloud data</a:t>
            </a:r>
          </a:p>
          <a:p>
            <a:pPr lvl="1" eaLnBrk="1" hangingPunct="1"/>
            <a:r>
              <a:rPr lang="en-US" altLang="en-US"/>
              <a:t>Consult with legal experts to be aware of possible restrictions</a:t>
            </a:r>
          </a:p>
        </p:txBody>
      </p:sp>
      <p:sp>
        <p:nvSpPr>
          <p:cNvPr id="26627" name="Title 1">
            <a:extLst>
              <a:ext uri="{FF2B5EF4-FFF2-40B4-BE49-F238E27FC236}">
                <a16:creationId xmlns="" xmlns:a16="http://schemas.microsoft.com/office/drawing/2014/main" id="{83750AE9-1047-0447-9093-356DA18E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Jurisdiction Issues (2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3748064-1B79-984B-AA72-A3BD1B6A54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="" xmlns:a16="http://schemas.microsoft.com/office/drawing/2014/main" id="{1154AEDB-77A3-AD48-9AE0-CCD9ABA2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Electronic Communications Privacy Act (ECPA) describes five mechanisms the government can use to get electronic information from a provider:</a:t>
            </a:r>
          </a:p>
          <a:p>
            <a:pPr lvl="1" eaLnBrk="1" hangingPunct="1"/>
            <a:r>
              <a:rPr lang="en-US" altLang="en-US"/>
              <a:t>Search warrants</a:t>
            </a:r>
          </a:p>
          <a:p>
            <a:pPr lvl="1" eaLnBrk="1" hangingPunct="1"/>
            <a:r>
              <a:rPr lang="en-US" altLang="en-US"/>
              <a:t>Subpoenas</a:t>
            </a:r>
          </a:p>
          <a:p>
            <a:pPr lvl="1" eaLnBrk="1" hangingPunct="1"/>
            <a:r>
              <a:rPr lang="en-US" altLang="en-US"/>
              <a:t>Subpoenas with prior notice to the subscriber or customer</a:t>
            </a:r>
          </a:p>
          <a:p>
            <a:pPr lvl="1" eaLnBrk="1" hangingPunct="1"/>
            <a:r>
              <a:rPr lang="en-US" altLang="en-US"/>
              <a:t>Court orders</a:t>
            </a:r>
          </a:p>
          <a:p>
            <a:pPr lvl="1" eaLnBrk="1" hangingPunct="1"/>
            <a:r>
              <a:rPr lang="en-US" altLang="en-US"/>
              <a:t>Court orders with prior notice to the subscriber or customer</a:t>
            </a:r>
          </a:p>
        </p:txBody>
      </p:sp>
      <p:sp>
        <p:nvSpPr>
          <p:cNvPr id="27651" name="Title 1">
            <a:extLst>
              <a:ext uri="{FF2B5EF4-FFF2-40B4-BE49-F238E27FC236}">
                <a16:creationId xmlns="" xmlns:a16="http://schemas.microsoft.com/office/drawing/2014/main" id="{5939571C-B981-A641-8C1F-4BBEE7F3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Accessing Evidence in the Cloud (1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79DF56-550A-5A45-896B-EDE2674B11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>
            <a:extLst>
              <a:ext uri="{FF2B5EF4-FFF2-40B4-BE49-F238E27FC236}">
                <a16:creationId xmlns="" xmlns:a16="http://schemas.microsoft.com/office/drawing/2014/main" id="{28E26823-0821-A748-A40E-C0BACC8F3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1838965"/>
          </a:xfrm>
        </p:spPr>
        <p:txBody>
          <a:bodyPr/>
          <a:lstStyle/>
          <a:p>
            <a:pPr eaLnBrk="1" hangingPunct="1"/>
            <a:r>
              <a:rPr lang="en-US" altLang="en-US" dirty="0"/>
              <a:t>Search Warrants</a:t>
            </a:r>
          </a:p>
          <a:p>
            <a:pPr lvl="1" eaLnBrk="1" hangingPunct="1"/>
            <a:r>
              <a:rPr lang="en-US" altLang="en-US" dirty="0"/>
              <a:t>Can be used only in criminal cases and must be requested by a law enforcement officer who has evidence of probable cause that a crime was committed</a:t>
            </a:r>
          </a:p>
          <a:p>
            <a:pPr lvl="1" eaLnBrk="1" hangingPunct="1"/>
            <a:r>
              <a:rPr lang="en-US" altLang="en-US" dirty="0"/>
              <a:t>Law requires search warrants to contain specific descriptions of what’s to be seized</a:t>
            </a:r>
          </a:p>
          <a:p>
            <a:pPr lvl="1" eaLnBrk="1" hangingPunct="1"/>
            <a:r>
              <a:rPr lang="en-US" altLang="en-US" dirty="0"/>
              <a:t>For cloud environments, the property to be seized usually describes data rather than physical hardware, unless the CSP is the suspect</a:t>
            </a:r>
          </a:p>
        </p:txBody>
      </p:sp>
      <p:sp>
        <p:nvSpPr>
          <p:cNvPr id="28675" name="Title 1">
            <a:extLst>
              <a:ext uri="{FF2B5EF4-FFF2-40B4-BE49-F238E27FC236}">
                <a16:creationId xmlns="" xmlns:a16="http://schemas.microsoft.com/office/drawing/2014/main" id="{E2BC974B-4940-B24C-8B6D-373B0103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Accessing Evidence in the Cloud (2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085B381-3408-6D4E-B8F9-2652AE2C0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>
            <a:extLst>
              <a:ext uri="{FF2B5EF4-FFF2-40B4-BE49-F238E27FC236}">
                <a16:creationId xmlns="" xmlns:a16="http://schemas.microsoft.com/office/drawing/2014/main" id="{7705AABB-92B4-DA40-9C20-1EFE0418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 Warrants (cont’d)</a:t>
            </a:r>
          </a:p>
          <a:p>
            <a:pPr lvl="1" eaLnBrk="1" hangingPunct="1"/>
            <a:r>
              <a:rPr lang="en-US" altLang="en-US"/>
              <a:t>Must also describe the location of items to be seized</a:t>
            </a:r>
          </a:p>
          <a:p>
            <a:pPr lvl="2" eaLnBrk="1" hangingPunct="1"/>
            <a:r>
              <a:rPr lang="en-US" altLang="en-US"/>
              <a:t>Difficult when dealing with cloud data because servers are often dispersed across state or national borders</a:t>
            </a:r>
          </a:p>
          <a:p>
            <a:pPr lvl="1" eaLnBrk="1" hangingPunct="1"/>
            <a:r>
              <a:rPr lang="en-US" altLang="en-US"/>
              <a:t>Must establish how it will be carried out</a:t>
            </a:r>
          </a:p>
          <a:p>
            <a:pPr lvl="2" eaLnBrk="1" hangingPunct="1"/>
            <a:r>
              <a:rPr lang="en-US" altLang="en-US"/>
              <a:t>Specifying the date and time of day to minimize disruptions to people and business operations</a:t>
            </a:r>
          </a:p>
        </p:txBody>
      </p:sp>
      <p:sp>
        <p:nvSpPr>
          <p:cNvPr id="29699" name="Title 1">
            <a:extLst>
              <a:ext uri="{FF2B5EF4-FFF2-40B4-BE49-F238E27FC236}">
                <a16:creationId xmlns="" xmlns:a16="http://schemas.microsoft.com/office/drawing/2014/main" id="{0D65E356-0B1C-2A4C-8F4F-064A7CCD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Accessing Evidence in the Cloud (3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34650C0-3E47-4149-AEA0-ABECBA1A61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>
            <a:extLst>
              <a:ext uri="{FF2B5EF4-FFF2-40B4-BE49-F238E27FC236}">
                <a16:creationId xmlns="" xmlns:a16="http://schemas.microsoft.com/office/drawing/2014/main" id="{2A5A04EB-6BC2-5E42-B95F-3E38C703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420663"/>
          </a:xfrm>
        </p:spPr>
        <p:txBody>
          <a:bodyPr/>
          <a:lstStyle/>
          <a:p>
            <a:pPr eaLnBrk="1" hangingPunct="1"/>
            <a:r>
              <a:rPr lang="en-US" altLang="en-US" dirty="0"/>
              <a:t>Subpoenas and Court Orders</a:t>
            </a:r>
          </a:p>
          <a:p>
            <a:pPr lvl="1" eaLnBrk="1" hangingPunct="1"/>
            <a:r>
              <a:rPr lang="en-US" altLang="en-US" i="1" dirty="0"/>
              <a:t>Government agency subpoenas </a:t>
            </a:r>
            <a:r>
              <a:rPr lang="en-US" altLang="en-US" dirty="0"/>
              <a:t>- customer communications and records can’t be knowingly divulged to any person or entity</a:t>
            </a:r>
          </a:p>
          <a:p>
            <a:pPr lvl="2" eaLnBrk="1" hangingPunct="1"/>
            <a:r>
              <a:rPr lang="en-US" altLang="en-US" dirty="0"/>
              <a:t>Used to get information when it’s believed there’s a danger of death or serious physical injury</a:t>
            </a:r>
          </a:p>
          <a:p>
            <a:pPr lvl="1" eaLnBrk="1" hangingPunct="1"/>
            <a:r>
              <a:rPr lang="en-US" altLang="en-US" i="1" dirty="0"/>
              <a:t>Non-government and civil litigation subpoenas </a:t>
            </a:r>
            <a:r>
              <a:rPr lang="en-US" altLang="en-US" dirty="0"/>
              <a:t>- used to produce information from private parties for litigation</a:t>
            </a:r>
          </a:p>
          <a:p>
            <a:pPr lvl="1" eaLnBrk="1" hangingPunct="1"/>
            <a:r>
              <a:rPr lang="en-US" altLang="en-US" i="1" dirty="0"/>
              <a:t>Court orders </a:t>
            </a:r>
            <a:r>
              <a:rPr lang="en-US" altLang="en-US" dirty="0"/>
              <a:t>- written by judges to compel someone to do or not do something</a:t>
            </a:r>
          </a:p>
        </p:txBody>
      </p:sp>
      <p:sp>
        <p:nvSpPr>
          <p:cNvPr id="30723" name="Title 1">
            <a:extLst>
              <a:ext uri="{FF2B5EF4-FFF2-40B4-BE49-F238E27FC236}">
                <a16:creationId xmlns="" xmlns:a16="http://schemas.microsoft.com/office/drawing/2014/main" id="{2125D92B-3276-ED4E-B906-87D2C404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Accessing Evidence in the Cloud (4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77EC841-B661-A343-82D9-038C6DBEC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="" xmlns:a16="http://schemas.microsoft.com/office/drawing/2014/main" id="{A7DE6292-67E0-024E-AE27-69DEA283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Challenges in conducting cloud forensics</a:t>
            </a:r>
          </a:p>
          <a:p>
            <a:pPr lvl="1" eaLnBrk="1" hangingPunct="1"/>
            <a:r>
              <a:rPr lang="en-US" altLang="en-US"/>
              <a:t>Architecture</a:t>
            </a:r>
          </a:p>
          <a:p>
            <a:pPr lvl="1" eaLnBrk="1" hangingPunct="1"/>
            <a:r>
              <a:rPr lang="en-US" altLang="en-US"/>
              <a:t>Data collection</a:t>
            </a:r>
          </a:p>
          <a:p>
            <a:pPr lvl="1" eaLnBrk="1" hangingPunct="1"/>
            <a:r>
              <a:rPr lang="en-US" altLang="en-US"/>
              <a:t>Analysis of cloud forensic data</a:t>
            </a:r>
          </a:p>
          <a:p>
            <a:pPr lvl="1" eaLnBrk="1" hangingPunct="1"/>
            <a:r>
              <a:rPr lang="en-US" altLang="en-US"/>
              <a:t>Anti-forensics</a:t>
            </a:r>
          </a:p>
          <a:p>
            <a:pPr lvl="1" eaLnBrk="1" hangingPunct="1"/>
            <a:r>
              <a:rPr lang="en-US" altLang="en-US"/>
              <a:t>Incident first responders</a:t>
            </a:r>
          </a:p>
          <a:p>
            <a:pPr lvl="1" eaLnBrk="1" hangingPunct="1"/>
            <a:r>
              <a:rPr lang="en-US" altLang="en-US"/>
              <a:t>Role management</a:t>
            </a:r>
          </a:p>
          <a:p>
            <a:pPr lvl="1" eaLnBrk="1" hangingPunct="1"/>
            <a:r>
              <a:rPr lang="en-US" altLang="en-US"/>
              <a:t>Legal issues</a:t>
            </a:r>
          </a:p>
          <a:p>
            <a:pPr lvl="1" eaLnBrk="1" hangingPunct="1"/>
            <a:r>
              <a:rPr lang="en-US" altLang="en-US"/>
              <a:t>Standards and training</a:t>
            </a:r>
          </a:p>
        </p:txBody>
      </p:sp>
      <p:sp>
        <p:nvSpPr>
          <p:cNvPr id="31747" name="Title 1">
            <a:extLst>
              <a:ext uri="{FF2B5EF4-FFF2-40B4-BE49-F238E27FC236}">
                <a16:creationId xmlns="" xmlns:a16="http://schemas.microsoft.com/office/drawing/2014/main" id="{01E4E9DC-A253-FC42-9C78-1F30982F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/>
              <a:t>Technical Challenges in Cloud Forensics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5DAFD9B-F49E-1641-96C4-9B9A55F38F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="" xmlns:a16="http://schemas.microsoft.com/office/drawing/2014/main" id="{865DA6CC-A042-3641-AAFC-D23FAE83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 two CSPs are configured exactly the same way</a:t>
            </a:r>
          </a:p>
          <a:p>
            <a:pPr eaLnBrk="1" hangingPunct="1"/>
            <a:r>
              <a:rPr lang="en-US" altLang="en-US"/>
              <a:t>Depending on the type of cloud architecture</a:t>
            </a:r>
          </a:p>
          <a:p>
            <a:pPr lvl="1" eaLnBrk="1" hangingPunct="1"/>
            <a:r>
              <a:rPr lang="en-US" altLang="en-US"/>
              <a:t>Customer’s data could be commingled </a:t>
            </a:r>
          </a:p>
          <a:p>
            <a:pPr eaLnBrk="1" hangingPunct="1"/>
            <a:r>
              <a:rPr lang="en-US" altLang="en-US"/>
              <a:t>Most CSPs keep data storage locations secret for security reasons</a:t>
            </a:r>
          </a:p>
          <a:p>
            <a:pPr eaLnBrk="1" hangingPunct="1"/>
            <a:r>
              <a:rPr lang="en-US" altLang="en-US"/>
              <a:t>Differences in recording procedures or log keeping can make it difficult to determine data’s origin</a:t>
            </a:r>
          </a:p>
          <a:p>
            <a:pPr lvl="1" eaLnBrk="1" hangingPunct="1"/>
            <a:r>
              <a:rPr lang="en-US" altLang="en-US"/>
              <a:t>And complicate an investigation’s chain of evidence</a:t>
            </a:r>
          </a:p>
        </p:txBody>
      </p:sp>
      <p:sp>
        <p:nvSpPr>
          <p:cNvPr id="32771" name="Title 1">
            <a:extLst>
              <a:ext uri="{FF2B5EF4-FFF2-40B4-BE49-F238E27FC236}">
                <a16:creationId xmlns="" xmlns:a16="http://schemas.microsoft.com/office/drawing/2014/main" id="{521F260E-B543-774A-8626-ECA49D03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/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89A4596-49B1-7B48-8386-DA3FDD6A47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>
            <a:extLst>
              <a:ext uri="{FF2B5EF4-FFF2-40B4-BE49-F238E27FC236}">
                <a16:creationId xmlns="" xmlns:a16="http://schemas.microsoft.com/office/drawing/2014/main" id="{2DA44397-F9DC-FE4A-95BE-6025C75B0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Analyzing digital evidence from a cloud requires verifying the data with other data and log records</a:t>
            </a:r>
          </a:p>
          <a:p>
            <a:pPr eaLnBrk="1" hangingPunct="1"/>
            <a:r>
              <a:rPr lang="en-US" altLang="en-US"/>
              <a:t>Data may need to be reconstructed  to determine what actually occurred during an incident</a:t>
            </a:r>
          </a:p>
          <a:p>
            <a:pPr eaLnBrk="1" hangingPunct="1"/>
            <a:r>
              <a:rPr lang="en-US" altLang="en-US"/>
              <a:t>Examining logs can be useful to compare the modified, last access, and create (MAC) dates and times for files</a:t>
            </a:r>
          </a:p>
        </p:txBody>
      </p:sp>
      <p:sp>
        <p:nvSpPr>
          <p:cNvPr id="33795" name="Title 1">
            <a:extLst>
              <a:ext uri="{FF2B5EF4-FFF2-40B4-BE49-F238E27FC236}">
                <a16:creationId xmlns="" xmlns:a16="http://schemas.microsoft.com/office/drawing/2014/main" id="{7D3B75B1-3E81-C54E-8B2D-BC1A9BE0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/>
              <a:t>Analysis of Cloud Forensic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BE75BF4-0032-1340-A62C-80A5478AAD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="" xmlns:a16="http://schemas.microsoft.com/office/drawing/2014/main" id="{D01EA5CC-8858-CB4B-96FC-55C3D192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Anti-forensics - destroying ESI that may be potential evidence</a:t>
            </a:r>
          </a:p>
          <a:p>
            <a:pPr eaLnBrk="1" hangingPunct="1"/>
            <a:r>
              <a:rPr lang="en-US" altLang="en-US"/>
              <a:t>Hackers may use specialized malware for defeating evidence collection</a:t>
            </a:r>
          </a:p>
          <a:p>
            <a:pPr eaLnBrk="1" hangingPunct="1"/>
            <a:r>
              <a:rPr lang="en-US" altLang="en-US"/>
              <a:t>Additional methods for anti-forensics:</a:t>
            </a:r>
          </a:p>
          <a:p>
            <a:pPr lvl="1" eaLnBrk="1" hangingPunct="1"/>
            <a:r>
              <a:rPr lang="en-US" altLang="en-US"/>
              <a:t>Inserting malware programs in other files</a:t>
            </a:r>
          </a:p>
          <a:p>
            <a:pPr lvl="1" eaLnBrk="1" hangingPunct="1"/>
            <a:r>
              <a:rPr lang="en-US" altLang="en-US"/>
              <a:t>Using encryption to obfuscate malware programs activated through other malware programs</a:t>
            </a:r>
          </a:p>
          <a:p>
            <a:pPr lvl="1" eaLnBrk="1" hangingPunct="1"/>
            <a:r>
              <a:rPr lang="en-US" altLang="en-US"/>
              <a:t>Using data-hiding utilities that append malware to existing files</a:t>
            </a:r>
          </a:p>
        </p:txBody>
      </p:sp>
      <p:sp>
        <p:nvSpPr>
          <p:cNvPr id="34819" name="Title 1">
            <a:extLst>
              <a:ext uri="{FF2B5EF4-FFF2-40B4-BE49-F238E27FC236}">
                <a16:creationId xmlns="" xmlns:a16="http://schemas.microsoft.com/office/drawing/2014/main" id="{92007546-E904-4B41-A9E4-93426587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Anti-Forensics (1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FD51CAE-8D9D-AA49-8CA2-2660C488C6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="" xmlns:a16="http://schemas.microsoft.com/office/drawing/2014/main" id="{0BE0DE33-8CA6-2242-BF59-AD24D904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Other techniques affect file metadata by changing the modify and last access times</a:t>
            </a:r>
          </a:p>
          <a:p>
            <a:pPr eaLnBrk="1" hangingPunct="1"/>
            <a:r>
              <a:rPr lang="en-US" altLang="en-US" dirty="0"/>
              <a:t>Changing timestamps can make it difficult to develop a timeline of a hacker’s activities</a:t>
            </a:r>
          </a:p>
          <a:p>
            <a:pPr eaLnBrk="1" hangingPunct="1"/>
            <a:r>
              <a:rPr lang="en-US" altLang="en-US" dirty="0"/>
              <a:t>Calculating hash values of files and comparing the results with known good files’ hash values can help identify files that might have been altered</a:t>
            </a:r>
          </a:p>
        </p:txBody>
      </p:sp>
      <p:sp>
        <p:nvSpPr>
          <p:cNvPr id="35843" name="Title 1">
            <a:extLst>
              <a:ext uri="{FF2B5EF4-FFF2-40B4-BE49-F238E27FC236}">
                <a16:creationId xmlns="" xmlns:a16="http://schemas.microsoft.com/office/drawing/2014/main" id="{2FB61DAA-F906-BA40-B557-0ED67FD3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Anti-Forensics (2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0FA507D-F188-4E40-99D6-0C485A975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="" xmlns:a16="http://schemas.microsoft.com/office/drawing/2014/main" id="{FE21218A-1E39-A741-B683-57374DC756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1477328"/>
          </a:xfrm>
        </p:spPr>
        <p:txBody>
          <a:bodyPr/>
          <a:lstStyle/>
          <a:p>
            <a:pPr eaLnBrk="1" hangingPunct="1"/>
            <a:r>
              <a:rPr lang="en-US" altLang="en-US" dirty="0"/>
              <a:t>The cloud has introduced ways of managing data that didn’t exist a decade ago</a:t>
            </a:r>
          </a:p>
          <a:p>
            <a:pPr eaLnBrk="1" hangingPunct="1"/>
            <a:r>
              <a:rPr lang="en-US" altLang="en-US" dirty="0"/>
              <a:t>Cloud investigations have unique challenges</a:t>
            </a:r>
          </a:p>
          <a:p>
            <a:pPr eaLnBrk="1" hangingPunct="1"/>
            <a:r>
              <a:rPr lang="en-US" altLang="en-US" dirty="0"/>
              <a:t>New standards are being developed  to improve security practices and incident responses in cloud environments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="" xmlns:a16="http://schemas.microsoft.com/office/drawing/2014/main" id="{63637A43-83E1-B042-B884-EA9CF496E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dirty="0"/>
              <a:t>An Overview of Cloud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ADBBD3F-6A22-FB49-8F1A-B2F5F7CFCF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="" xmlns:a16="http://schemas.microsoft.com/office/drawing/2014/main" id="{EA1934EA-3E0D-2C43-A351-02D3B91E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CSPs have personnel trained to respond to network incidents</a:t>
            </a:r>
          </a:p>
          <a:p>
            <a:pPr lvl="1" eaLnBrk="1" hangingPunct="1"/>
            <a:r>
              <a:rPr lang="en-US" altLang="en-US"/>
              <a:t>They become first responders when a network intrusion occurs</a:t>
            </a:r>
          </a:p>
          <a:p>
            <a:pPr eaLnBrk="1" hangingPunct="1"/>
            <a:r>
              <a:rPr lang="en-US" altLang="en-US"/>
              <a:t>When CSPs do not have an internal first responder team, the forensics examiner should organize CSP staff to handle these tasks</a:t>
            </a:r>
          </a:p>
        </p:txBody>
      </p:sp>
      <p:sp>
        <p:nvSpPr>
          <p:cNvPr id="36867" name="Title 1">
            <a:extLst>
              <a:ext uri="{FF2B5EF4-FFF2-40B4-BE49-F238E27FC236}">
                <a16:creationId xmlns="" xmlns:a16="http://schemas.microsoft.com/office/drawing/2014/main" id="{E0E071E7-865F-9842-B4C8-502775A7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Incident First Responders (1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9CC3E1A-E143-0647-A9CF-85801FFE96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="" xmlns:a16="http://schemas.microsoft.com/office/drawing/2014/main" id="{9584B573-44BC-9749-8D31-76A3F2F7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factors to address include:</a:t>
            </a:r>
          </a:p>
          <a:p>
            <a:pPr lvl="1" eaLnBrk="1" hangingPunct="1"/>
            <a:r>
              <a:rPr lang="en-US" altLang="en-US"/>
              <a:t>Will the CSP’s operations staff be cooperative and follow directions, and will management issue orders stating that you’re the leader of the investigation?</a:t>
            </a:r>
          </a:p>
          <a:p>
            <a:pPr lvl="1" eaLnBrk="1" hangingPunct="1"/>
            <a:r>
              <a:rPr lang="en-US" altLang="en-US"/>
              <a:t>Do you need to brief staff about operations security? For example, you might need to explain that they should talk only to others who have a need to know about the incident and the investigation’s activities</a:t>
            </a:r>
          </a:p>
          <a:p>
            <a:pPr lvl="1" eaLnBrk="1" hangingPunct="1"/>
            <a:r>
              <a:rPr lang="en-US" altLang="en-US"/>
              <a:t>Do you need to train staff in evidence collection procedures, including the chain of custody?</a:t>
            </a:r>
          </a:p>
        </p:txBody>
      </p:sp>
      <p:sp>
        <p:nvSpPr>
          <p:cNvPr id="37891" name="Title 1">
            <a:extLst>
              <a:ext uri="{FF2B5EF4-FFF2-40B4-BE49-F238E27FC236}">
                <a16:creationId xmlns="" xmlns:a16="http://schemas.microsoft.com/office/drawing/2014/main" id="{B78DEA6A-4404-E843-9F63-E75BE864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Incident First Responders (2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A4F7854-B816-AD4A-BF04-E84CA2951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="" xmlns:a16="http://schemas.microsoft.com/office/drawing/2014/main" id="{FC8275D4-D782-D04C-A928-C6AFB6AB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Role management in the cloud covers:</a:t>
            </a:r>
          </a:p>
          <a:p>
            <a:pPr lvl="1" eaLnBrk="1" hangingPunct="1"/>
            <a:r>
              <a:rPr lang="en-US" altLang="en-US"/>
              <a:t>Data owners</a:t>
            </a:r>
          </a:p>
          <a:p>
            <a:pPr lvl="1" eaLnBrk="1" hangingPunct="1"/>
            <a:r>
              <a:rPr lang="en-US" altLang="en-US"/>
              <a:t>Identity protection</a:t>
            </a:r>
          </a:p>
          <a:p>
            <a:pPr lvl="1" eaLnBrk="1" hangingPunct="1"/>
            <a:r>
              <a:rPr lang="en-US" altLang="en-US"/>
              <a:t>Users</a:t>
            </a:r>
          </a:p>
          <a:p>
            <a:pPr lvl="1" eaLnBrk="1" hangingPunct="1"/>
            <a:r>
              <a:rPr lang="en-US" altLang="en-US"/>
              <a:t>Access controls</a:t>
            </a:r>
          </a:p>
          <a:p>
            <a:pPr eaLnBrk="1" hangingPunct="1"/>
            <a:r>
              <a:rPr lang="en-US" altLang="en-US"/>
              <a:t>As an investigator, you need to collect this information so you can identify additional victims or suspects</a:t>
            </a:r>
          </a:p>
        </p:txBody>
      </p:sp>
      <p:sp>
        <p:nvSpPr>
          <p:cNvPr id="38915" name="Title 1">
            <a:extLst>
              <a:ext uri="{FF2B5EF4-FFF2-40B4-BE49-F238E27FC236}">
                <a16:creationId xmlns="" xmlns:a16="http://schemas.microsoft.com/office/drawing/2014/main" id="{E1FFE988-A827-6140-9D78-41C9B3DF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/>
              <a:t>Role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161C3F5-E359-AB4C-A56A-7F2A8A6C97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>
            <a:extLst>
              <a:ext uri="{FF2B5EF4-FFF2-40B4-BE49-F238E27FC236}">
                <a16:creationId xmlns="" xmlns:a16="http://schemas.microsoft.com/office/drawing/2014/main" id="{E77B5CC1-AA0F-4F4B-BA4F-829753C4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There is an effort to standardize cloud architectures for:</a:t>
            </a:r>
          </a:p>
          <a:p>
            <a:pPr lvl="1" eaLnBrk="1" hangingPunct="1"/>
            <a:r>
              <a:rPr lang="en-US" altLang="en-US"/>
              <a:t>Operating procedures</a:t>
            </a:r>
          </a:p>
          <a:p>
            <a:pPr lvl="1" eaLnBrk="1" hangingPunct="1"/>
            <a:r>
              <a:rPr lang="en-US" altLang="en-US"/>
              <a:t>Interoperability</a:t>
            </a:r>
          </a:p>
          <a:p>
            <a:pPr lvl="1" eaLnBrk="1" hangingPunct="1"/>
            <a:r>
              <a:rPr lang="en-US" altLang="en-US"/>
              <a:t>Testing</a:t>
            </a:r>
          </a:p>
          <a:p>
            <a:pPr lvl="1" eaLnBrk="1" hangingPunct="1"/>
            <a:r>
              <a:rPr lang="en-US" altLang="en-US"/>
              <a:t>Validation</a:t>
            </a:r>
          </a:p>
          <a:p>
            <a:pPr eaLnBrk="1" hangingPunct="1"/>
            <a:r>
              <a:rPr lang="en-US" altLang="en-US"/>
              <a:t>The Cloud Security Alliance (CSA) has develop resource documentation for CSPs and their staff</a:t>
            </a:r>
          </a:p>
        </p:txBody>
      </p:sp>
      <p:sp>
        <p:nvSpPr>
          <p:cNvPr id="39939" name="Title 1">
            <a:extLst>
              <a:ext uri="{FF2B5EF4-FFF2-40B4-BE49-F238E27FC236}">
                <a16:creationId xmlns="" xmlns:a16="http://schemas.microsoft.com/office/drawing/2014/main" id="{E54853CA-7BC1-9F48-A2D9-1B580E7C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Standards and Training (1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312484-1E98-F449-A6E0-295DEE1EF3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>
            <a:extLst>
              <a:ext uri="{FF2B5EF4-FFF2-40B4-BE49-F238E27FC236}">
                <a16:creationId xmlns="" xmlns:a16="http://schemas.microsoft.com/office/drawing/2014/main" id="{2876A815-24AD-174F-A068-3F9C0C1AB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Cloud investigators should have an understanding of cloud architecture </a:t>
            </a:r>
          </a:p>
          <a:p>
            <a:pPr lvl="1"/>
            <a:r>
              <a:rPr lang="en-US" altLang="en-US" dirty="0"/>
              <a:t>In addition to basic digital and network forensic skills</a:t>
            </a:r>
          </a:p>
          <a:p>
            <a:r>
              <a:rPr lang="en-US" altLang="en-US" dirty="0"/>
              <a:t>Sources for cloud forensics training:</a:t>
            </a:r>
          </a:p>
          <a:p>
            <a:pPr lvl="1"/>
            <a:r>
              <a:rPr lang="en-US" altLang="en-US" dirty="0"/>
              <a:t>(ISC)²’s Certified Cyber Forensics Professional</a:t>
            </a:r>
          </a:p>
          <a:p>
            <a:pPr lvl="1"/>
            <a:r>
              <a:rPr lang="en-US" altLang="en-US" dirty="0"/>
              <a:t>INFOSEC Institute </a:t>
            </a:r>
          </a:p>
          <a:p>
            <a:pPr lvl="1"/>
            <a:r>
              <a:rPr lang="en-US" altLang="en-US" dirty="0"/>
              <a:t>SANS Cloud Forensics with F-Response</a:t>
            </a:r>
          </a:p>
          <a:p>
            <a:pPr lvl="1"/>
            <a:r>
              <a:rPr lang="en-US" altLang="en-US" dirty="0"/>
              <a:t>National Institute of Justice Digital Forensics Training</a:t>
            </a:r>
          </a:p>
          <a:p>
            <a:pPr lvl="1"/>
            <a:r>
              <a:rPr lang="en-US" altLang="en-US" dirty="0"/>
              <a:t>University College Dublin Centre for Cybersecurity and Cybercrime Investigation</a:t>
            </a:r>
          </a:p>
        </p:txBody>
      </p:sp>
      <p:sp>
        <p:nvSpPr>
          <p:cNvPr id="40963" name="Title 1">
            <a:extLst>
              <a:ext uri="{FF2B5EF4-FFF2-40B4-BE49-F238E27FC236}">
                <a16:creationId xmlns="" xmlns:a16="http://schemas.microsoft.com/office/drawing/2014/main" id="{01E91E50-BF15-9C47-8141-DF800C9C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Standards and Training (2 of 2)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F3172F-647A-0F41-8768-F8A5D46C4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>
            <a:extLst>
              <a:ext uri="{FF2B5EF4-FFF2-40B4-BE49-F238E27FC236}">
                <a16:creationId xmlns="" xmlns:a16="http://schemas.microsoft.com/office/drawing/2014/main" id="{8D38BA1B-33E6-2C4A-B366-890D9B2F4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used to collect evidence in cloud investigations depend on the nature of the case</a:t>
            </a:r>
          </a:p>
          <a:p>
            <a:pPr eaLnBrk="1" hangingPunct="1"/>
            <a:r>
              <a:rPr lang="en-US" altLang="en-US"/>
              <a:t>Recovering deleted data from cloud storage might be limited to the type of file system the CSP uses</a:t>
            </a:r>
          </a:p>
          <a:p>
            <a:pPr eaLnBrk="1" hangingPunct="1"/>
            <a:r>
              <a:rPr lang="en-US" altLang="en-US"/>
              <a:t>With cloud systems running in a virtual environment, snapshots can give you valuable information before, during, and after an incident</a:t>
            </a:r>
          </a:p>
          <a:p>
            <a:pPr lvl="1" eaLnBrk="1" hangingPunct="1"/>
            <a:r>
              <a:rPr lang="en-US" altLang="en-US"/>
              <a:t>Forensic examiners should re-create separate cloud servers from each snapshot, acquire an image of each server, and calculate a hash for all files</a:t>
            </a:r>
          </a:p>
        </p:txBody>
      </p:sp>
      <p:sp>
        <p:nvSpPr>
          <p:cNvPr id="41987" name="Title 1">
            <a:extLst>
              <a:ext uri="{FF2B5EF4-FFF2-40B4-BE49-F238E27FC236}">
                <a16:creationId xmlns="" xmlns:a16="http://schemas.microsoft.com/office/drawing/2014/main" id="{168CDDF6-712A-6D4C-8E9A-00E78903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/>
              <a:t>Acquisitions in the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7F9A16-A3AA-5F4F-894E-390978FABD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>
            <a:extLst>
              <a:ext uri="{FF2B5EF4-FFF2-40B4-BE49-F238E27FC236}">
                <a16:creationId xmlns="" xmlns:a16="http://schemas.microsoft.com/office/drawing/2014/main" id="{F6046216-74D6-CB4A-B092-CEE8B2F0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Many CSPs and third parties offer encryption services for cloud users as a security measure</a:t>
            </a:r>
          </a:p>
          <a:p>
            <a:pPr lvl="1" eaLnBrk="1" hangingPunct="1"/>
            <a:r>
              <a:rPr lang="en-US" altLang="en-US"/>
              <a:t>Expect to find encrypted files in cloud investigations</a:t>
            </a:r>
          </a:p>
          <a:p>
            <a:pPr eaLnBrk="1" hangingPunct="1"/>
            <a:r>
              <a:rPr lang="en-US" altLang="en-US"/>
              <a:t>You need assistance from the data owner or the CSP to decrypt data with the right encryption key</a:t>
            </a:r>
          </a:p>
          <a:p>
            <a:pPr lvl="1" eaLnBrk="1" hangingPunct="1"/>
            <a:r>
              <a:rPr lang="en-US" altLang="en-US"/>
              <a:t>If data owner is uncooperative, you may need to turn to the attorneys handling the case or data owner’s management</a:t>
            </a:r>
          </a:p>
        </p:txBody>
      </p:sp>
      <p:sp>
        <p:nvSpPr>
          <p:cNvPr id="43011" name="Title 1">
            <a:extLst>
              <a:ext uri="{FF2B5EF4-FFF2-40B4-BE49-F238E27FC236}">
                <a16:creationId xmlns="" xmlns:a16="http://schemas.microsoft.com/office/drawing/2014/main" id="{5ABB316C-4BA6-F843-BA9E-131333E0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Encryption in the Cloud (1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5246984-EB29-AC46-A9D1-6ADE28BE4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>
            <a:extLst>
              <a:ext uri="{FF2B5EF4-FFF2-40B4-BE49-F238E27FC236}">
                <a16:creationId xmlns="" xmlns:a16="http://schemas.microsoft.com/office/drawing/2014/main" id="{B09406AF-B316-9047-BB8A-7208E570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Encrypted data in the cloud is in two states:</a:t>
            </a:r>
          </a:p>
          <a:p>
            <a:pPr lvl="1" eaLnBrk="1" hangingPunct="1"/>
            <a:r>
              <a:rPr lang="en-US" altLang="en-US"/>
              <a:t>Data at rest - data that has been written to disk</a:t>
            </a:r>
          </a:p>
          <a:p>
            <a:pPr lvl="1" eaLnBrk="1" hangingPunct="1"/>
            <a:r>
              <a:rPr lang="en-US" altLang="en-US"/>
              <a:t>Data in motion - data being transmitted over a network</a:t>
            </a:r>
          </a:p>
          <a:p>
            <a:pPr eaLnBrk="1" hangingPunct="1"/>
            <a:r>
              <a:rPr lang="en-US" altLang="en-US"/>
              <a:t>Some system also have encryption for data in use (data that’s in RAM)</a:t>
            </a:r>
          </a:p>
          <a:p>
            <a:pPr eaLnBrk="1" hangingPunct="1"/>
            <a:r>
              <a:rPr lang="en-US" altLang="en-US"/>
              <a:t>If encrypted data is encountered</a:t>
            </a:r>
          </a:p>
          <a:p>
            <a:pPr lvl="1" eaLnBrk="1" hangingPunct="1"/>
            <a:r>
              <a:rPr lang="en-US" altLang="en-US"/>
              <a:t>Find out from the CSP what type of encryption was used and who knows how to recover it</a:t>
            </a:r>
          </a:p>
        </p:txBody>
      </p:sp>
      <p:sp>
        <p:nvSpPr>
          <p:cNvPr id="44035" name="Title 1">
            <a:extLst>
              <a:ext uri="{FF2B5EF4-FFF2-40B4-BE49-F238E27FC236}">
                <a16:creationId xmlns="" xmlns:a16="http://schemas.microsoft.com/office/drawing/2014/main" id="{9B220034-790B-1B4C-8B8E-93CC5530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Encryption in the Cloud (2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1E2CAD-CB79-7745-A0F5-C743A90B72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="" xmlns:a16="http://schemas.microsoft.com/office/drawing/2014/main" id="{F6A59D04-B72F-BA4D-AD19-3A3851013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3148554"/>
          </a:xfrm>
        </p:spPr>
        <p:txBody>
          <a:bodyPr/>
          <a:lstStyle/>
          <a:p>
            <a:pPr eaLnBrk="1" hangingPunct="1"/>
            <a:r>
              <a:rPr lang="en-US" altLang="en-US" dirty="0"/>
              <a:t>Vendors that offer encryption services for cloud data:</a:t>
            </a:r>
          </a:p>
          <a:p>
            <a:pPr lvl="1" eaLnBrk="1" hangingPunct="1"/>
            <a:r>
              <a:rPr lang="en-US" altLang="en-US" dirty="0"/>
              <a:t>Atalla Cloud Encryption from Micro Focus</a:t>
            </a:r>
          </a:p>
          <a:p>
            <a:pPr lvl="1" eaLnBrk="1" hangingPunct="1"/>
            <a:r>
              <a:rPr lang="en-US" altLang="en-US" dirty="0" err="1"/>
              <a:t>SecureCloud</a:t>
            </a:r>
            <a:r>
              <a:rPr lang="en-US" altLang="en-US" dirty="0"/>
              <a:t> from Trend Micro</a:t>
            </a:r>
          </a:p>
          <a:p>
            <a:pPr lvl="1" eaLnBrk="1" hangingPunct="1"/>
            <a:r>
              <a:rPr lang="en-US" altLang="en-US" dirty="0" err="1"/>
              <a:t>SafeGuard</a:t>
            </a:r>
            <a:r>
              <a:rPr lang="en-US" altLang="en-US" dirty="0"/>
              <a:t> Encryption and Sophos Mobile Control from Sophos</a:t>
            </a:r>
          </a:p>
          <a:p>
            <a:pPr eaLnBrk="1" hangingPunct="1"/>
            <a:r>
              <a:rPr lang="en-US" altLang="en-US" dirty="0"/>
              <a:t>Homomorphic encryption</a:t>
            </a:r>
          </a:p>
          <a:p>
            <a:pPr lvl="1" eaLnBrk="1" hangingPunct="1"/>
            <a:r>
              <a:rPr lang="en-US" altLang="en-US" dirty="0"/>
              <a:t>Uses an “ideal lattice” mathematical formula to encrypt data</a:t>
            </a:r>
          </a:p>
          <a:p>
            <a:r>
              <a:rPr lang="en-US" dirty="0"/>
              <a:t>Block chain technology</a:t>
            </a:r>
          </a:p>
          <a:p>
            <a:pPr lvl="1"/>
            <a:r>
              <a:rPr lang="en-US" dirty="0"/>
              <a:t>Used by companies such as Bitcoin, is a way to trace your information while keeping it secure</a:t>
            </a:r>
            <a:endParaRPr lang="en-US" altLang="en-US" dirty="0"/>
          </a:p>
        </p:txBody>
      </p:sp>
      <p:sp>
        <p:nvSpPr>
          <p:cNvPr id="45059" name="Title 1">
            <a:extLst>
              <a:ext uri="{FF2B5EF4-FFF2-40B4-BE49-F238E27FC236}">
                <a16:creationId xmlns="" xmlns:a16="http://schemas.microsoft.com/office/drawing/2014/main" id="{06FE8840-F1A9-494E-B8D2-C3DCB03E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Encryption in the Cloud (3 of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910316-82F0-DF45-B4B6-705E0623E9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="" xmlns:a16="http://schemas.microsoft.com/office/drawing/2014/main" id="{498B279C-F6C8-5D40-9D18-88908691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157514"/>
          </a:xfrm>
        </p:spPr>
        <p:txBody>
          <a:bodyPr/>
          <a:lstStyle/>
          <a:p>
            <a:pPr eaLnBrk="1" hangingPunct="1"/>
            <a:r>
              <a:rPr lang="en-US" altLang="en-US" dirty="0"/>
              <a:t>When investigating cloud incidents:</a:t>
            </a:r>
          </a:p>
          <a:p>
            <a:pPr lvl="1" eaLnBrk="1" hangingPunct="1"/>
            <a:r>
              <a:rPr lang="en-US" altLang="en-US" dirty="0"/>
              <a:t>Use a systematic approach just like the one covered in Chapter 1</a:t>
            </a:r>
          </a:p>
          <a:p>
            <a:pPr eaLnBrk="1" hangingPunct="1"/>
            <a:r>
              <a:rPr lang="en-US" altLang="en-US" dirty="0"/>
              <a:t>The type of incident determines how to proceed with planning the investigation</a:t>
            </a:r>
          </a:p>
          <a:p>
            <a:pPr eaLnBrk="1" hangingPunct="1"/>
            <a:r>
              <a:rPr lang="en-US" altLang="en-US" dirty="0"/>
              <a:t>If the investigation involves searching for and recovering data from cloud storage or cloud customers</a:t>
            </a:r>
          </a:p>
          <a:p>
            <a:pPr lvl="1" eaLnBrk="1" hangingPunct="1"/>
            <a:r>
              <a:rPr lang="en-US" altLang="en-US" dirty="0"/>
              <a:t>Follow methods described in Chapters 5 and 6</a:t>
            </a:r>
          </a:p>
        </p:txBody>
      </p:sp>
      <p:sp>
        <p:nvSpPr>
          <p:cNvPr id="46083" name="Title 1">
            <a:extLst>
              <a:ext uri="{FF2B5EF4-FFF2-40B4-BE49-F238E27FC236}">
                <a16:creationId xmlns="" xmlns:a16="http://schemas.microsoft.com/office/drawing/2014/main" id="{0C891908-3E42-2D41-986D-F7476364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/>
              <a:t>Conducting a Cloud Investigation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3EB4D8C-F041-EA48-ADBD-596E9F302B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>
            <a:extLst>
              <a:ext uri="{FF2B5EF4-FFF2-40B4-BE49-F238E27FC236}">
                <a16:creationId xmlns="" xmlns:a16="http://schemas.microsoft.com/office/drawing/2014/main" id="{BAC0A7C3-8237-9147-BF80-3234A74C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Idea of cloud computing came from several people:</a:t>
            </a:r>
          </a:p>
          <a:p>
            <a:pPr lvl="1" eaLnBrk="1" hangingPunct="1"/>
            <a:r>
              <a:rPr lang="en-US" altLang="en-US" dirty="0"/>
              <a:t>Professor John McCarthy of MIT</a:t>
            </a:r>
          </a:p>
          <a:p>
            <a:pPr lvl="1" eaLnBrk="1" hangingPunct="1"/>
            <a:r>
              <a:rPr lang="en-US" altLang="en-US" dirty="0"/>
              <a:t>Dr. J.C.R. </a:t>
            </a:r>
            <a:r>
              <a:rPr lang="en-US" altLang="en-US" dirty="0" err="1"/>
              <a:t>Licklider</a:t>
            </a:r>
            <a:r>
              <a:rPr lang="en-US" altLang="en-US"/>
              <a:t>, director at the U.S. Department of Defense Advanced Research Projects Agency (ARPA)</a:t>
            </a:r>
          </a:p>
          <a:p>
            <a:pPr eaLnBrk="1" hangingPunct="1"/>
            <a:r>
              <a:rPr lang="en-US" altLang="en-US"/>
              <a:t>In 1999, Salesforce.com developed a Web service that applied digital marketing research to business subscribers</a:t>
            </a:r>
          </a:p>
          <a:p>
            <a:pPr lvl="1" eaLnBrk="1" hangingPunct="1"/>
            <a:r>
              <a:rPr lang="en-US" altLang="en-US"/>
              <a:t>This service led the way to the cloud</a:t>
            </a:r>
          </a:p>
        </p:txBody>
      </p:sp>
      <p:sp>
        <p:nvSpPr>
          <p:cNvPr id="10243" name="Title 1">
            <a:extLst>
              <a:ext uri="{FF2B5EF4-FFF2-40B4-BE49-F238E27FC236}">
                <a16:creationId xmlns="" xmlns:a16="http://schemas.microsoft.com/office/drawing/2014/main" id="{D536BC37-B8A9-704C-AA10-9D928479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History of the Cloud (1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A937D33-1AAB-974F-A836-FB37590F19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="" xmlns:a16="http://schemas.microsoft.com/office/drawing/2014/main" id="{B1527D58-E499-1643-B8C0-84CF2BEC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 CSP has no team or limited staff, investigators should ask the following questions to understand how the CSP is set up:</a:t>
            </a:r>
          </a:p>
          <a:p>
            <a:pPr lvl="1" eaLnBrk="1" hangingPunct="1"/>
            <a:r>
              <a:rPr lang="en-US" altLang="en-US"/>
              <a:t>Does the investigator have the authority to use cloud staff and resources to conduct an investigation?</a:t>
            </a:r>
          </a:p>
          <a:p>
            <a:pPr lvl="1" eaLnBrk="1" hangingPunct="1"/>
            <a:r>
              <a:rPr lang="en-US" altLang="en-US"/>
              <a:t>Is detailed knowledge of the cloud’s topology, policies, data storage methods, and devices available?</a:t>
            </a:r>
          </a:p>
          <a:p>
            <a:pPr lvl="1" eaLnBrk="1" hangingPunct="1"/>
            <a:r>
              <a:rPr lang="en-US" altLang="en-US"/>
              <a:t>Are there any restrictions on collecting digital evidence from remote cloud storage?</a:t>
            </a:r>
          </a:p>
        </p:txBody>
      </p:sp>
      <p:sp>
        <p:nvSpPr>
          <p:cNvPr id="47107" name="Title 1">
            <a:extLst>
              <a:ext uri="{FF2B5EF4-FFF2-40B4-BE49-F238E27FC236}">
                <a16:creationId xmlns="" xmlns:a16="http://schemas.microsoft.com/office/drawing/2014/main" id="{27012220-7E8C-C348-8818-0A67E8C8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Investigating CSPs (1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6C2B7E-46A8-EA4C-A437-77B9965199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>
            <a:extLst>
              <a:ext uri="{FF2B5EF4-FFF2-40B4-BE49-F238E27FC236}">
                <a16:creationId xmlns="" xmlns:a16="http://schemas.microsoft.com/office/drawing/2014/main" id="{6DDE1BC5-55D1-5141-9A12-A7A42DCB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Investigators should ask the following questions to understand how the CSP is set up (cont’d):</a:t>
            </a:r>
          </a:p>
          <a:p>
            <a:pPr lvl="1" eaLnBrk="1" hangingPunct="1"/>
            <a:r>
              <a:rPr lang="en-US" altLang="en-US"/>
              <a:t>For e-discovery demands on multitenant cloud systems, is the data to collect commingled with other cloud customers’ unrelated data? Is there a way to separate the data to prevent violating privacy rights or confidentiality agreements?</a:t>
            </a:r>
          </a:p>
          <a:p>
            <a:pPr lvl="1" eaLnBrk="1" hangingPunct="1"/>
            <a:r>
              <a:rPr lang="en-US" altLang="en-US"/>
              <a:t>Is the data of interest to the investigation local or remote? If it’s in a remote location, can the CSP provide a forensically sound connection to it?</a:t>
            </a:r>
          </a:p>
        </p:txBody>
      </p:sp>
      <p:sp>
        <p:nvSpPr>
          <p:cNvPr id="48131" name="Title 1">
            <a:extLst>
              <a:ext uri="{FF2B5EF4-FFF2-40B4-BE49-F238E27FC236}">
                <a16:creationId xmlns="" xmlns:a16="http://schemas.microsoft.com/office/drawing/2014/main" id="{8D7DE74D-B987-964D-BE93-2611A524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Investigating CSPs (2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49E3B39-5D80-564A-B432-301CBAA48B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="" xmlns:a16="http://schemas.microsoft.com/office/drawing/2014/main" id="{5EDF31F6-3090-D743-9D79-9617CA517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 cloud customer doesn’t have the CSP’s application installed</a:t>
            </a:r>
          </a:p>
          <a:p>
            <a:pPr lvl="1" eaLnBrk="1" hangingPunct="1"/>
            <a:r>
              <a:rPr lang="en-US" altLang="en-US"/>
              <a:t>You might find cloud-related evidence in a Web browser’s cache file</a:t>
            </a:r>
          </a:p>
          <a:p>
            <a:pPr eaLnBrk="1" hangingPunct="1"/>
            <a:r>
              <a:rPr lang="en-US" altLang="en-US"/>
              <a:t>If the CSP’s application is installed</a:t>
            </a:r>
          </a:p>
          <a:p>
            <a:pPr lvl="1" eaLnBrk="1" hangingPunct="1"/>
            <a:r>
              <a:rPr lang="en-US" altLang="en-US"/>
              <a:t>You can find evidence of file transfers in the application’s folder</a:t>
            </a:r>
          </a:p>
          <a:p>
            <a:pPr lvl="1" eaLnBrk="1" hangingPunct="1"/>
            <a:r>
              <a:rPr lang="en-US" altLang="en-US"/>
              <a:t>Usually found under the user’s account folder</a:t>
            </a:r>
          </a:p>
        </p:txBody>
      </p:sp>
      <p:sp>
        <p:nvSpPr>
          <p:cNvPr id="49155" name="Title 1">
            <a:extLst>
              <a:ext uri="{FF2B5EF4-FFF2-40B4-BE49-F238E27FC236}">
                <a16:creationId xmlns="" xmlns:a16="http://schemas.microsoft.com/office/drawing/2014/main" id="{3CDBD2A2-1433-854B-9592-9A892E86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/>
              <a:t>Investigating Cloud Customers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AD0AE4-7BA7-D04A-8FDF-2D1A513C41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>
            <a:extLst>
              <a:ext uri="{FF2B5EF4-FFF2-40B4-BE49-F238E27FC236}">
                <a16:creationId xmlns="" xmlns:a16="http://schemas.microsoft.com/office/drawing/2014/main" id="{097518B5-D410-754F-A6B5-88A83AA64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3159326"/>
          </a:xfrm>
        </p:spPr>
        <p:txBody>
          <a:bodyPr/>
          <a:lstStyle/>
          <a:p>
            <a:pPr eaLnBrk="1" hangingPunct="1"/>
            <a:r>
              <a:rPr lang="en-US" altLang="en-US" dirty="0"/>
              <a:t>Prefetch files - contain the DLL pathnames and metadata used by an application</a:t>
            </a:r>
          </a:p>
          <a:p>
            <a:pPr eaLnBrk="1" hangingPunct="1"/>
            <a:r>
              <a:rPr lang="en-US" altLang="en-US" dirty="0"/>
              <a:t>The OS reads the associated prefetch file and loads its information into the computer’s memory</a:t>
            </a:r>
          </a:p>
          <a:p>
            <a:pPr lvl="1" eaLnBrk="1" hangingPunct="1"/>
            <a:r>
              <a:rPr lang="en-US" altLang="en-US" dirty="0"/>
              <a:t>Speeds an application’s start time</a:t>
            </a:r>
          </a:p>
          <a:p>
            <a:pPr eaLnBrk="1" hangingPunct="1"/>
            <a:r>
              <a:rPr lang="en-US" altLang="en-US" dirty="0"/>
              <a:t>The OS can handle other tasks instead of waiting for an application to load needed libraries</a:t>
            </a:r>
          </a:p>
          <a:p>
            <a:pPr eaLnBrk="1" hangingPunct="1"/>
            <a:r>
              <a:rPr lang="en-US" altLang="en-US" dirty="0"/>
              <a:t>Example:</a:t>
            </a:r>
          </a:p>
          <a:p>
            <a:pPr lvl="1" eaLnBrk="1" hangingPunct="1"/>
            <a:r>
              <a:rPr lang="en-US" altLang="en-US" dirty="0"/>
              <a:t>Metadata in a prefetch files contains an application’s MAC times in UTC format and a counter of how many times the app has run</a:t>
            </a:r>
          </a:p>
        </p:txBody>
      </p:sp>
      <p:sp>
        <p:nvSpPr>
          <p:cNvPr id="50179" name="Title 1">
            <a:extLst>
              <a:ext uri="{FF2B5EF4-FFF2-40B4-BE49-F238E27FC236}">
                <a16:creationId xmlns="" xmlns:a16="http://schemas.microsoft.com/office/drawing/2014/main" id="{BEF6BB54-0756-C64A-81EF-3FF02A5F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Understanding Prefetch Files (1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164D562-4D41-1348-A74F-9D1D3E4A0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The screenshot shows winhex- drop box, dot, e x e- a a 3 e 1 1 2, dot p f window. The middle pane lists offset, columns 0 to 9, and columns a to f. The offset 0 x 80 is used to create date and time, modified date and time is at the offset 0 x 8 8, last access date and time is at the offset 0 x 90, number of times the application has run is at the offset 0 x d 4, and the record date and time is at the offset 0 x 9 8. The right pane shows file size, default edit mode state, undo level, undo reverse, creation time, last write time, attributes, icons, mode, character set, offsets, and bytes per page.">
            <a:extLst>
              <a:ext uri="{FF2B5EF4-FFF2-40B4-BE49-F238E27FC236}">
                <a16:creationId xmlns="" xmlns:a16="http://schemas.microsoft.com/office/drawing/2014/main" id="{C3B3411B-CD53-294A-9089-6709EAB69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1296768"/>
            <a:ext cx="5030786" cy="4418232"/>
          </a:xfrm>
        </p:spPr>
      </p:pic>
      <p:sp>
        <p:nvSpPr>
          <p:cNvPr id="51203" name="Title 1">
            <a:extLst>
              <a:ext uri="{FF2B5EF4-FFF2-40B4-BE49-F238E27FC236}">
                <a16:creationId xmlns="" xmlns:a16="http://schemas.microsoft.com/office/drawing/2014/main" id="{A558DF71-0424-DC46-9496-A8EB653E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Understanding Prefetch Files (2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BAFAA6-D5EA-9F43-9714-21CC1F60F0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>
            <a:extLst>
              <a:ext uri="{FF2B5EF4-FFF2-40B4-BE49-F238E27FC236}">
                <a16:creationId xmlns="" xmlns:a16="http://schemas.microsoft.com/office/drawing/2014/main" id="{8C4BEAE8-9CDB-D346-8BD5-ECE6A26F8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Three widely used cloud services:</a:t>
            </a:r>
          </a:p>
          <a:p>
            <a:pPr lvl="1" eaLnBrk="1" hangingPunct="1"/>
            <a:r>
              <a:rPr lang="en-US" altLang="en-US" dirty="0"/>
              <a:t>Dropbox</a:t>
            </a:r>
          </a:p>
          <a:p>
            <a:pPr lvl="1" eaLnBrk="1" hangingPunct="1"/>
            <a:r>
              <a:rPr lang="en-US" altLang="en-US" dirty="0"/>
              <a:t>Google Drive</a:t>
            </a:r>
          </a:p>
          <a:p>
            <a:pPr lvl="1" eaLnBrk="1" hangingPunct="1"/>
            <a:r>
              <a:rPr lang="en-US" altLang="en-US" dirty="0"/>
              <a:t>OneDrive</a:t>
            </a:r>
          </a:p>
          <a:p>
            <a:pPr eaLnBrk="1" hangingPunct="1"/>
            <a:r>
              <a:rPr lang="en-US" altLang="en-US" dirty="0"/>
              <a:t>Services are free for storage up to 2 GB for Dropbox and up to 15 GB for Google Drive and OneDrive</a:t>
            </a:r>
          </a:p>
          <a:p>
            <a:pPr eaLnBrk="1" hangingPunct="1"/>
            <a:r>
              <a:rPr lang="en-US" altLang="en-US" dirty="0"/>
              <a:t>These applications have Registry entries</a:t>
            </a:r>
          </a:p>
          <a:p>
            <a:pPr eaLnBrk="1" hangingPunct="1"/>
            <a:r>
              <a:rPr lang="en-US" altLang="en-US" dirty="0"/>
              <a:t>Users must maintain control over access to their cloud accounts</a:t>
            </a:r>
          </a:p>
        </p:txBody>
      </p:sp>
      <p:sp>
        <p:nvSpPr>
          <p:cNvPr id="52227" name="Title 1">
            <a:extLst>
              <a:ext uri="{FF2B5EF4-FFF2-40B4-BE49-F238E27FC236}">
                <a16:creationId xmlns="" xmlns:a16="http://schemas.microsoft.com/office/drawing/2014/main" id="{754E2A6F-357C-0949-9675-7A86E7E7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pPr eaLnBrk="1" hangingPunct="1"/>
            <a:r>
              <a:rPr lang="en-US" altLang="en-US" dirty="0"/>
              <a:t>Examining Stored Cloud Data on a PC (1 of 6)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3FDAC68-7CDE-AB45-8B5E-0266699B95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>
            <a:extLst>
              <a:ext uri="{FF2B5EF4-FFF2-40B4-BE49-F238E27FC236}">
                <a16:creationId xmlns="" xmlns:a16="http://schemas.microsoft.com/office/drawing/2014/main" id="{2A9D7B7E-1306-B148-B688-836039A1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1974387"/>
          </a:xfrm>
        </p:spPr>
        <p:txBody>
          <a:bodyPr/>
          <a:lstStyle/>
          <a:p>
            <a:pPr eaLnBrk="1" hangingPunct="1"/>
            <a:r>
              <a:rPr lang="en-US" altLang="en-US" dirty="0"/>
              <a:t>Dropbox offers third-party applications, such as e-mail, chat, Cisco WebEx, and other collaboration tools</a:t>
            </a:r>
          </a:p>
          <a:p>
            <a:pPr eaLnBrk="1" hangingPunct="1"/>
            <a:r>
              <a:rPr lang="en-US" altLang="en-US" dirty="0"/>
              <a:t>Since 2012, Dropbox has used base-64 format to store content</a:t>
            </a:r>
          </a:p>
          <a:p>
            <a:pPr lvl="1" eaLnBrk="1" hangingPunct="1"/>
            <a:r>
              <a:rPr lang="en-US" altLang="en-US" dirty="0"/>
              <a:t>Reading them requires specialized  software</a:t>
            </a:r>
          </a:p>
          <a:p>
            <a:pPr lvl="1" eaLnBrk="1" hangingPunct="1"/>
            <a:r>
              <a:rPr lang="en-US" altLang="en-US" dirty="0"/>
              <a:t>Magnet Forensics has a tool called Internet Evidence Finder (IEF) designed for this purpose</a:t>
            </a:r>
          </a:p>
        </p:txBody>
      </p:sp>
      <p:sp>
        <p:nvSpPr>
          <p:cNvPr id="53251" name="Title 1">
            <a:extLst>
              <a:ext uri="{FF2B5EF4-FFF2-40B4-BE49-F238E27FC236}">
                <a16:creationId xmlns="" xmlns:a16="http://schemas.microsoft.com/office/drawing/2014/main" id="{85615EA3-C88E-6244-92BD-C82EDF9A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pPr eaLnBrk="1" hangingPunct="1"/>
            <a:r>
              <a:rPr lang="en-US" altLang="en-US" dirty="0"/>
              <a:t>Examining Stored Cloud Data on a PC (2 of 6)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B6B9BC-09C9-A748-B36B-47073EEB6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>
            <a:extLst>
              <a:ext uri="{FF2B5EF4-FFF2-40B4-BE49-F238E27FC236}">
                <a16:creationId xmlns="" xmlns:a16="http://schemas.microsoft.com/office/drawing/2014/main" id="{442E9BF7-7F89-9A44-AE16-C3BF07D6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Gmail users have access to Google Drive for cloud data storage and applications</a:t>
            </a:r>
          </a:p>
          <a:p>
            <a:pPr eaLnBrk="1" hangingPunct="1"/>
            <a:r>
              <a:rPr lang="en-US" altLang="en-US" dirty="0"/>
              <a:t>Google Drive is installed in:</a:t>
            </a:r>
          </a:p>
          <a:p>
            <a:pPr lvl="1" eaLnBrk="1" hangingPunct="1"/>
            <a:r>
              <a:rPr lang="en-US" altLang="en-US" dirty="0"/>
              <a:t>C:\Program Files (x86)\Google\Drive</a:t>
            </a:r>
          </a:p>
          <a:p>
            <a:pPr eaLnBrk="1" hangingPunct="1"/>
            <a:r>
              <a:rPr lang="en-US" altLang="en-US" dirty="0"/>
              <a:t>Each user has a configuration file stored in C:\Users\</a:t>
            </a:r>
            <a:r>
              <a:rPr lang="en-US" altLang="en-US" i="1" dirty="0"/>
              <a:t>username</a:t>
            </a:r>
            <a:r>
              <a:rPr lang="en-US" altLang="en-US" dirty="0"/>
              <a:t>\AppData\Local\Google\Drive</a:t>
            </a:r>
          </a:p>
          <a:p>
            <a:pPr lvl="1" eaLnBrk="1" hangingPunct="1"/>
            <a:r>
              <a:rPr lang="en-US" altLang="en-US" dirty="0"/>
              <a:t>Called a “user profile”</a:t>
            </a:r>
          </a:p>
          <a:p>
            <a:pPr eaLnBrk="1" hangingPunct="1"/>
            <a:r>
              <a:rPr lang="en-US" altLang="en-US" dirty="0"/>
              <a:t>If Google Drive has been installed, it creates a folder in the path C:\Users\</a:t>
            </a:r>
            <a:r>
              <a:rPr lang="en-US" altLang="en-US" i="1" dirty="0"/>
              <a:t>username</a:t>
            </a:r>
            <a:r>
              <a:rPr lang="en-US" altLang="en-US" dirty="0"/>
              <a:t>\Google Drive</a:t>
            </a:r>
          </a:p>
        </p:txBody>
      </p:sp>
      <p:sp>
        <p:nvSpPr>
          <p:cNvPr id="54275" name="Title 1">
            <a:extLst>
              <a:ext uri="{FF2B5EF4-FFF2-40B4-BE49-F238E27FC236}">
                <a16:creationId xmlns="" xmlns:a16="http://schemas.microsoft.com/office/drawing/2014/main" id="{6DF893C4-D8C3-6742-AFC4-33AA4297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pPr eaLnBrk="1" hangingPunct="1"/>
            <a:r>
              <a:rPr lang="en-US" altLang="en-US" dirty="0"/>
              <a:t>Examining Stored Cloud Data on a PC (3 of 6)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D146DC6-5C4C-FB43-B5F1-3347F6F641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>
            <a:extLst>
              <a:ext uri="{FF2B5EF4-FFF2-40B4-BE49-F238E27FC236}">
                <a16:creationId xmlns="" xmlns:a16="http://schemas.microsoft.com/office/drawing/2014/main" id="{2DC4538A-AF54-AD45-89F5-D169BCFC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105576"/>
          </a:xfrm>
        </p:spPr>
        <p:txBody>
          <a:bodyPr/>
          <a:lstStyle/>
          <a:p>
            <a:pPr eaLnBrk="1" hangingPunct="1"/>
            <a:r>
              <a:rPr lang="en-US" altLang="en-US" dirty="0"/>
              <a:t>Important Google Drive files: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sync_config.db</a:t>
            </a:r>
            <a:r>
              <a:rPr lang="en-US" altLang="en-US" dirty="0"/>
              <a:t> - an SQL database file with Google Drive upgrade number, highest application version number, and local synchronization root path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snapshot.db</a:t>
            </a:r>
            <a:r>
              <a:rPr lang="en-US" altLang="en-US" dirty="0"/>
              <a:t> - contains information about each file accessed, the URL pathname, the modified and created dates and times in UNIX timestamp format, and the file’s MD5 value and size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sync_log.log</a:t>
            </a:r>
            <a:r>
              <a:rPr lang="en-US" altLang="en-US" dirty="0"/>
              <a:t> - has a detailed list of a user’s cloud transactions</a:t>
            </a:r>
          </a:p>
        </p:txBody>
      </p:sp>
      <p:sp>
        <p:nvSpPr>
          <p:cNvPr id="55299" name="Title 1">
            <a:extLst>
              <a:ext uri="{FF2B5EF4-FFF2-40B4-BE49-F238E27FC236}">
                <a16:creationId xmlns="" xmlns:a16="http://schemas.microsoft.com/office/drawing/2014/main" id="{766AECCC-E4EF-9542-BF68-DF532156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pPr eaLnBrk="1" hangingPunct="1"/>
            <a:r>
              <a:rPr lang="en-US" altLang="en-US" dirty="0"/>
              <a:t>Examining Stored Cloud Data on a PC (4 of 6)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47367BF-7396-5E45-BE64-3D42DF3C5A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>
            <a:extLst>
              <a:ext uri="{FF2B5EF4-FFF2-40B4-BE49-F238E27FC236}">
                <a16:creationId xmlns="" xmlns:a16="http://schemas.microsoft.com/office/drawing/2014/main" id="{B4DF2F68-5979-894C-8477-6116DD67B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420663"/>
          </a:xfrm>
        </p:spPr>
        <p:txBody>
          <a:bodyPr/>
          <a:lstStyle/>
          <a:p>
            <a:pPr eaLnBrk="1" hangingPunct="1"/>
            <a:r>
              <a:rPr lang="en-US" altLang="en-US" dirty="0"/>
              <a:t>OneDrive - created by Microsoft and was originally called SkyDrive</a:t>
            </a:r>
          </a:p>
          <a:p>
            <a:pPr lvl="1" eaLnBrk="1" hangingPunct="1"/>
            <a:r>
              <a:rPr lang="en-US" altLang="en-US" dirty="0"/>
              <a:t>Available with Windows 8 and later</a:t>
            </a:r>
          </a:p>
          <a:p>
            <a:pPr lvl="1" eaLnBrk="1" hangingPunct="1"/>
            <a:r>
              <a:rPr lang="en-US" altLang="en-US" dirty="0"/>
              <a:t>Similar to </a:t>
            </a:r>
            <a:r>
              <a:rPr lang="en-US" altLang="en-US" dirty="0" err="1"/>
              <a:t>DropBox</a:t>
            </a:r>
            <a:r>
              <a:rPr lang="en-US" altLang="en-US" dirty="0"/>
              <a:t> and Google Drive and offers subscription services for Microsoft software</a:t>
            </a:r>
          </a:p>
          <a:p>
            <a:pPr eaLnBrk="1" hangingPunct="1"/>
            <a:r>
              <a:rPr lang="en-US" altLang="en-US" dirty="0"/>
              <a:t>OneDrive stores user profiles in the user’s account path</a:t>
            </a:r>
          </a:p>
          <a:p>
            <a:pPr eaLnBrk="1" hangingPunct="1"/>
            <a:r>
              <a:rPr lang="en-US" altLang="en-US" dirty="0"/>
              <a:t>Log files and synchronized files are kept in various places under the user’s account (depending on the Windows version)</a:t>
            </a:r>
          </a:p>
        </p:txBody>
      </p:sp>
      <p:sp>
        <p:nvSpPr>
          <p:cNvPr id="56323" name="Title 1">
            <a:extLst>
              <a:ext uri="{FF2B5EF4-FFF2-40B4-BE49-F238E27FC236}">
                <a16:creationId xmlns="" xmlns:a16="http://schemas.microsoft.com/office/drawing/2014/main" id="{127587ED-59D9-E946-BD21-4DBD7A67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pPr eaLnBrk="1" hangingPunct="1"/>
            <a:r>
              <a:rPr lang="en-US" altLang="en-US" dirty="0"/>
              <a:t>Examining Stored Cloud Data on a PC (5 of 6)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94AF1E0-1F2F-5F44-9F3A-F7B030153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>
            <a:extLst>
              <a:ext uri="{FF2B5EF4-FFF2-40B4-BE49-F238E27FC236}">
                <a16:creationId xmlns="" xmlns:a16="http://schemas.microsoft.com/office/drawing/2014/main" id="{7CCF702A-9B4F-934E-81BA-8A0A06AC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Amazon created Amazon Mechanical Turk in 2002</a:t>
            </a:r>
          </a:p>
          <a:p>
            <a:pPr lvl="1" eaLnBrk="1" hangingPunct="1"/>
            <a:r>
              <a:rPr lang="en-US" altLang="en-US"/>
              <a:t>Provided storage, computations, and human intelligence</a:t>
            </a:r>
          </a:p>
          <a:p>
            <a:pPr lvl="1" eaLnBrk="1" hangingPunct="1"/>
            <a:r>
              <a:rPr lang="en-US" altLang="en-US"/>
              <a:t>Started Elastic Compute Cloud (EC2) in 2006, aimed at supporting small businesses</a:t>
            </a:r>
          </a:p>
          <a:p>
            <a:pPr eaLnBrk="1" hangingPunct="1"/>
            <a:r>
              <a:rPr lang="en-US" altLang="en-US"/>
              <a:t>After Web 2.0 in 2009, other providers started their own cloud services</a:t>
            </a:r>
          </a:p>
          <a:p>
            <a:pPr lvl="1" eaLnBrk="1" hangingPunct="1"/>
            <a:r>
              <a:rPr lang="en-US" altLang="en-US"/>
              <a:t>Google Apps, Apple iCloud, Microsoft OneDrive, and more</a:t>
            </a:r>
          </a:p>
        </p:txBody>
      </p:sp>
      <p:sp>
        <p:nvSpPr>
          <p:cNvPr id="11267" name="Title 1">
            <a:extLst>
              <a:ext uri="{FF2B5EF4-FFF2-40B4-BE49-F238E27FC236}">
                <a16:creationId xmlns="" xmlns:a16="http://schemas.microsoft.com/office/drawing/2014/main" id="{C0E8316F-7EA5-E640-B5FC-3B8B650D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History of the Cloud (2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696F932-D053-EC4B-9B30-BC66124959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>
            <a:extLst>
              <a:ext uri="{FF2B5EF4-FFF2-40B4-BE49-F238E27FC236}">
                <a16:creationId xmlns="" xmlns:a16="http://schemas.microsoft.com/office/drawing/2014/main" id="{FC397891-604C-8B45-9E7A-E7167948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083647"/>
          </a:xfrm>
        </p:spPr>
        <p:txBody>
          <a:bodyPr/>
          <a:lstStyle/>
          <a:p>
            <a:pPr eaLnBrk="1" hangingPunct="1"/>
            <a:r>
              <a:rPr lang="en-US" altLang="en-US" dirty="0"/>
              <a:t>You can find more information in the following Windows 8.1 log files, which are in the C:\Users\username\</a:t>
            </a:r>
            <a:r>
              <a:rPr lang="en-US" altLang="en-US" dirty="0" err="1"/>
              <a:t>AppData</a:t>
            </a:r>
            <a:r>
              <a:rPr lang="en-US" altLang="en-US" dirty="0"/>
              <a:t>\Local\Microsoft\Windows\SkyDrive\logs folder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SyncEngine-yyyy-mm-ddnn.nnn-n.et1</a:t>
            </a:r>
            <a:r>
              <a:rPr lang="en-US" altLang="en-US" dirty="0"/>
              <a:t> manages synchronization between OneDrive and a user’s computer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SyncDiagnostics.log</a:t>
            </a:r>
            <a:r>
              <a:rPr lang="en-US" altLang="en-US" dirty="0"/>
              <a:t> contains client ID, </a:t>
            </a:r>
            <a:r>
              <a:rPr lang="en-US" altLang="en-US" dirty="0" err="1"/>
              <a:t>clientType</a:t>
            </a:r>
            <a:r>
              <a:rPr lang="en-US" altLang="en-US" dirty="0"/>
              <a:t>, </a:t>
            </a:r>
            <a:r>
              <a:rPr lang="en-US" altLang="en-US" dirty="0" err="1"/>
              <a:t>clientVersion</a:t>
            </a:r>
            <a:r>
              <a:rPr lang="en-US" altLang="en-US" dirty="0"/>
              <a:t>, device, </a:t>
            </a:r>
            <a:r>
              <a:rPr lang="en-US" altLang="en-US" dirty="0" err="1"/>
              <a:t>deviceID</a:t>
            </a:r>
            <a:r>
              <a:rPr lang="en-US" altLang="en-US" dirty="0"/>
              <a:t>, and </a:t>
            </a:r>
            <a:r>
              <a:rPr lang="en-US" altLang="en-US" dirty="0" err="1"/>
              <a:t>timeUtc</a:t>
            </a:r>
            <a:r>
              <a:rPr lang="en-US" altLang="en-US" dirty="0"/>
              <a:t> values</a:t>
            </a:r>
          </a:p>
        </p:txBody>
      </p:sp>
      <p:sp>
        <p:nvSpPr>
          <p:cNvPr id="57347" name="Title 1">
            <a:extLst>
              <a:ext uri="{FF2B5EF4-FFF2-40B4-BE49-F238E27FC236}">
                <a16:creationId xmlns="" xmlns:a16="http://schemas.microsoft.com/office/drawing/2014/main" id="{D6198796-5DF2-6F42-90B3-3F23BFD5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pPr eaLnBrk="1" hangingPunct="1"/>
            <a:r>
              <a:rPr lang="en-US" altLang="en-US" dirty="0"/>
              <a:t>Examining Stored Cloud Data on a PC (6 of 6)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7E7CAE-04B7-CF4C-BCD4-791BC668C0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>
            <a:extLst>
              <a:ext uri="{FF2B5EF4-FFF2-40B4-BE49-F238E27FC236}">
                <a16:creationId xmlns="" xmlns:a16="http://schemas.microsoft.com/office/drawing/2014/main" id="{F48F8203-3C09-3543-BFD4-3A0587E7F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1371145"/>
          </a:xfrm>
        </p:spPr>
        <p:txBody>
          <a:bodyPr/>
          <a:lstStyle/>
          <a:p>
            <a:pPr eaLnBrk="1" hangingPunct="1"/>
            <a:r>
              <a:rPr lang="en-US" altLang="en-US" dirty="0"/>
              <a:t>You can collect prefetch file artifacts with a disk editor or forensics tool</a:t>
            </a:r>
          </a:p>
          <a:p>
            <a:pPr eaLnBrk="1" hangingPunct="1"/>
            <a:r>
              <a:rPr lang="en-US" altLang="en-US" dirty="0"/>
              <a:t>Follow the steps in the activity starting on page 546 to use </a:t>
            </a:r>
            <a:r>
              <a:rPr lang="en-US" altLang="en-US" dirty="0" err="1"/>
              <a:t>WinHex’s</a:t>
            </a:r>
            <a:r>
              <a:rPr lang="en-US" altLang="en-US" dirty="0"/>
              <a:t> Data Interpreter to find an application’s MAC dates and times</a:t>
            </a:r>
          </a:p>
          <a:p>
            <a:pPr lvl="1" eaLnBrk="1" hangingPunct="1"/>
            <a:r>
              <a:rPr lang="en-US" altLang="en-US" dirty="0"/>
              <a:t>And the number of times </a:t>
            </a:r>
            <a:r>
              <a:rPr lang="en-US" altLang="en-US" dirty="0" err="1"/>
              <a:t>DropBox</a:t>
            </a:r>
            <a:r>
              <a:rPr lang="en-US" altLang="en-US" dirty="0"/>
              <a:t> has run</a:t>
            </a:r>
          </a:p>
        </p:txBody>
      </p:sp>
      <p:sp>
        <p:nvSpPr>
          <p:cNvPr id="58371" name="Title 1">
            <a:extLst>
              <a:ext uri="{FF2B5EF4-FFF2-40B4-BE49-F238E27FC236}">
                <a16:creationId xmlns="" xmlns:a16="http://schemas.microsoft.com/office/drawing/2014/main" id="{58E66AB4-40E3-134D-A7A1-C319EFDE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 dirty="0"/>
              <a:t>Windows Prefetch Artifacts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91FD9C6-E0F5-AA4B-A963-C1A07B5754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2">
            <a:extLst>
              <a:ext uri="{FF2B5EF4-FFF2-40B4-BE49-F238E27FC236}">
                <a16:creationId xmlns="" xmlns:a16="http://schemas.microsoft.com/office/drawing/2014/main" id="{62CB936E-6C72-6F40-BB4B-88BC1FFF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497607"/>
          </a:xfrm>
        </p:spPr>
        <p:txBody>
          <a:bodyPr/>
          <a:lstStyle/>
          <a:p>
            <a:pPr eaLnBrk="1" hangingPunct="1"/>
            <a:r>
              <a:rPr lang="en-US" altLang="en-US" dirty="0"/>
              <a:t>Few tools designed for cloud forensics were available</a:t>
            </a:r>
          </a:p>
          <a:p>
            <a:pPr eaLnBrk="1" hangingPunct="1"/>
            <a:r>
              <a:rPr lang="en-US" altLang="en-US" dirty="0"/>
              <a:t>Many digital, network, and e-discovery tools can be combined to collect and analyze cloud data </a:t>
            </a:r>
          </a:p>
          <a:p>
            <a:pPr eaLnBrk="1" hangingPunct="1"/>
            <a:r>
              <a:rPr lang="en-US" altLang="en-US" dirty="0"/>
              <a:t>Some vendor with integrated tools:</a:t>
            </a:r>
          </a:p>
          <a:p>
            <a:pPr lvl="1" eaLnBrk="1" hangingPunct="1"/>
            <a:r>
              <a:rPr lang="en-US" altLang="en-US" dirty="0"/>
              <a:t>Guidance Software </a:t>
            </a:r>
            <a:r>
              <a:rPr lang="en-US" altLang="en-US" dirty="0" err="1"/>
              <a:t>EnCase</a:t>
            </a:r>
            <a:r>
              <a:rPr lang="en-US" altLang="en-US" dirty="0"/>
              <a:t> eDiscovery</a:t>
            </a:r>
          </a:p>
          <a:p>
            <a:pPr lvl="1" eaLnBrk="1" hangingPunct="1"/>
            <a:r>
              <a:rPr lang="en-US" altLang="en-US" dirty="0" err="1"/>
              <a:t>AccessData</a:t>
            </a:r>
            <a:r>
              <a:rPr lang="en-US" altLang="en-US" dirty="0"/>
              <a:t> Digital Forensics Incident Response</a:t>
            </a:r>
          </a:p>
          <a:p>
            <a:pPr lvl="1" eaLnBrk="1" hangingPunct="1"/>
            <a:r>
              <a:rPr lang="en-US" altLang="en-US" dirty="0"/>
              <a:t>F-Response</a:t>
            </a:r>
          </a:p>
        </p:txBody>
      </p:sp>
      <p:sp>
        <p:nvSpPr>
          <p:cNvPr id="59395" name="Title 1">
            <a:extLst>
              <a:ext uri="{FF2B5EF4-FFF2-40B4-BE49-F238E27FC236}">
                <a16:creationId xmlns="" xmlns:a16="http://schemas.microsoft.com/office/drawing/2014/main" id="{BF28A710-0FC8-2C41-B74D-CEA3620C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/>
              <a:t>Tools for Cloud Forensics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AE80E4-C9D8-BE45-92FB-17FEC7B4FA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>
            <a:extLst>
              <a:ext uri="{FF2B5EF4-FFF2-40B4-BE49-F238E27FC236}">
                <a16:creationId xmlns="" xmlns:a16="http://schemas.microsoft.com/office/drawing/2014/main" id="{1486647E-5929-154E-8DE7-BD2B5534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Forensic Open-Stack Tools (FROST) integrates with OpenStack running in IaaS cloud environments</a:t>
            </a:r>
          </a:p>
          <a:p>
            <a:pPr lvl="1" eaLnBrk="1" hangingPunct="1"/>
            <a:r>
              <a:rPr lang="en-US" altLang="en-US"/>
              <a:t>Adds forensics response capabilities for a CSP</a:t>
            </a:r>
          </a:p>
          <a:p>
            <a:pPr eaLnBrk="1" hangingPunct="1"/>
            <a:r>
              <a:rPr lang="en-US" altLang="en-US"/>
              <a:t>OpenStack - an open-source computing platform intended for public and private cloud services</a:t>
            </a:r>
          </a:p>
          <a:p>
            <a:pPr eaLnBrk="1" hangingPunct="1"/>
            <a:r>
              <a:rPr lang="en-US" altLang="en-US"/>
              <a:t>FROST is the first known effort to provide a forensics response process for a cloud service</a:t>
            </a:r>
          </a:p>
        </p:txBody>
      </p:sp>
      <p:sp>
        <p:nvSpPr>
          <p:cNvPr id="60419" name="Title 1">
            <a:extLst>
              <a:ext uri="{FF2B5EF4-FFF2-40B4-BE49-F238E27FC236}">
                <a16:creationId xmlns="" xmlns:a16="http://schemas.microsoft.com/office/drawing/2014/main" id="{C15F6D0E-0BC9-4643-9C1E-1621D9B8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Forensic Open-Stack Tools (1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797DD4C-9434-BF47-BB8F-185D73F983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>
            <a:extLst>
              <a:ext uri="{FF2B5EF4-FFF2-40B4-BE49-F238E27FC236}">
                <a16:creationId xmlns="" xmlns:a16="http://schemas.microsoft.com/office/drawing/2014/main" id="{1E0B0F0E-E00F-5648-8A2E-9D408B75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1915909"/>
          </a:xfrm>
        </p:spPr>
        <p:txBody>
          <a:bodyPr/>
          <a:lstStyle/>
          <a:p>
            <a:pPr eaLnBrk="1" hangingPunct="1"/>
            <a:r>
              <a:rPr lang="en-US" altLang="en-US" dirty="0"/>
              <a:t>A feature of FROST</a:t>
            </a:r>
          </a:p>
          <a:p>
            <a:pPr lvl="1" eaLnBrk="1" hangingPunct="1"/>
            <a:r>
              <a:rPr lang="en-US" altLang="en-US" dirty="0"/>
              <a:t>It bypasses a VMs hypervisor</a:t>
            </a:r>
          </a:p>
          <a:p>
            <a:pPr lvl="1" eaLnBrk="1" hangingPunct="1"/>
            <a:r>
              <a:rPr lang="en-US" altLang="en-US" dirty="0"/>
              <a:t>Collected data is placed in the cloud’s </a:t>
            </a:r>
            <a:r>
              <a:rPr lang="en-US" altLang="en-US" b="1" dirty="0"/>
              <a:t>management plane</a:t>
            </a:r>
            <a:r>
              <a:rPr lang="en-US" altLang="en-US" dirty="0"/>
              <a:t>, which is a tool with application programming interfaces that allow reconfiguring the cloud on the fly</a:t>
            </a:r>
          </a:p>
          <a:p>
            <a:pPr lvl="1" eaLnBrk="1" hangingPunct="1"/>
            <a:r>
              <a:rPr lang="en-US" altLang="en-US" dirty="0"/>
              <a:t>Special malware can take control of the virtual session and deny or alter access </a:t>
            </a:r>
          </a:p>
          <a:p>
            <a:pPr lvl="1" eaLnBrk="1" hangingPunct="1"/>
            <a:r>
              <a:rPr lang="en-US" altLang="en-US" dirty="0"/>
              <a:t>Can also prevent or interfere with forensic analysis and data collection</a:t>
            </a:r>
          </a:p>
        </p:txBody>
      </p:sp>
      <p:sp>
        <p:nvSpPr>
          <p:cNvPr id="61443" name="Title 1">
            <a:extLst>
              <a:ext uri="{FF2B5EF4-FFF2-40B4-BE49-F238E27FC236}">
                <a16:creationId xmlns="" xmlns:a16="http://schemas.microsoft.com/office/drawing/2014/main" id="{7D2286FB-5534-0045-990C-3AFE50B6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Forensic Open-Stack Tools (2 of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F231AEE-7853-B549-9E23-5CFE9F3A63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>
            <a:extLst>
              <a:ext uri="{FF2B5EF4-FFF2-40B4-BE49-F238E27FC236}">
                <a16:creationId xmlns="" xmlns:a16="http://schemas.microsoft.com/office/drawing/2014/main" id="{68F953F5-8D55-FB41-9B4A-E6A73933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F-Response is a remote access tool that can be applied to cloud forensics</a:t>
            </a:r>
          </a:p>
          <a:p>
            <a:pPr lvl="1" eaLnBrk="1" hangingPunct="1"/>
            <a:r>
              <a:rPr lang="en-US" altLang="en-US"/>
              <a:t>Uses USB forwarding techniques to allow non-remote-capable forensics tools to access remote servers and their data storage</a:t>
            </a:r>
          </a:p>
          <a:p>
            <a:pPr eaLnBrk="1" hangingPunct="1"/>
            <a:r>
              <a:rPr lang="en-US" altLang="en-US"/>
              <a:t>Two tools are needed:</a:t>
            </a:r>
          </a:p>
          <a:p>
            <a:pPr lvl="1" eaLnBrk="1" hangingPunct="1"/>
            <a:r>
              <a:rPr lang="en-US" altLang="en-US"/>
              <a:t>F-Response Enterprise or Consultant</a:t>
            </a:r>
          </a:p>
          <a:p>
            <a:pPr lvl="1" eaLnBrk="1" hangingPunct="1"/>
            <a:r>
              <a:rPr lang="en-US" altLang="en-US"/>
              <a:t>KernelPro USB-Over-Ethernet</a:t>
            </a:r>
          </a:p>
        </p:txBody>
      </p:sp>
      <p:sp>
        <p:nvSpPr>
          <p:cNvPr id="62467" name="Title 1">
            <a:extLst>
              <a:ext uri="{FF2B5EF4-FFF2-40B4-BE49-F238E27FC236}">
                <a16:creationId xmlns="" xmlns:a16="http://schemas.microsoft.com/office/drawing/2014/main" id="{9335A41F-9C94-6140-ADD5-191D5B42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6400"/>
            <a:ext cx="8026400" cy="296863"/>
          </a:xfrm>
        </p:spPr>
        <p:txBody>
          <a:bodyPr/>
          <a:lstStyle/>
          <a:p>
            <a:pPr eaLnBrk="1" hangingPunct="1"/>
            <a:r>
              <a:rPr lang="en-US" altLang="en-US"/>
              <a:t>F-Response for the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F115B17-20A0-4042-9DC8-40EF6348A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B73221E-ACF6-2A46-B5F3-B6C303C7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1974387"/>
          </a:xfrm>
        </p:spPr>
        <p:txBody>
          <a:bodyPr/>
          <a:lstStyle/>
          <a:p>
            <a:r>
              <a:rPr lang="en-US" dirty="0"/>
              <a:t>Magnet AXIOM created a Cloud module to go with its Process and Examine modules</a:t>
            </a:r>
          </a:p>
          <a:p>
            <a:r>
              <a:rPr lang="en-US" dirty="0"/>
              <a:t>Magnet AXIOM Cloud</a:t>
            </a:r>
          </a:p>
          <a:p>
            <a:pPr lvl="1"/>
            <a:r>
              <a:rPr lang="en-US" dirty="0"/>
              <a:t>Retrieves information from Facebook Messenger, Skype, Instagram, Twitter, iCloud, and others</a:t>
            </a:r>
          </a:p>
          <a:p>
            <a:pPr lvl="1"/>
            <a:r>
              <a:rPr lang="en-US" dirty="0"/>
              <a:t>You still need usernames and passwords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02F9BF6-B365-444B-9D83-DB632D13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6875"/>
            <a:ext cx="8026400" cy="475002"/>
          </a:xfrm>
        </p:spPr>
        <p:txBody>
          <a:bodyPr/>
          <a:lstStyle/>
          <a:p>
            <a:r>
              <a:rPr lang="en-US" dirty="0"/>
              <a:t>Magnet AXIOM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FAFF989-1FE4-3F48-B8C5-BE047EFF5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970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>
            <a:extLst>
              <a:ext uri="{FF2B5EF4-FFF2-40B4-BE49-F238E27FC236}">
                <a16:creationId xmlns="" xmlns:a16="http://schemas.microsoft.com/office/drawing/2014/main" id="{54BAF1CF-B3E8-4E42-BC3A-ABF9F600A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service levels are available for the cloud: software as a service, platform as a service, and infrastructure as a service</a:t>
            </a:r>
          </a:p>
          <a:p>
            <a:pPr eaLnBrk="1" hangingPunct="1"/>
            <a:r>
              <a:rPr lang="en-US" altLang="en-US"/>
              <a:t>CSPs use servers on distributive networks or mainframes that allow elasticity of resources for customers</a:t>
            </a:r>
          </a:p>
          <a:p>
            <a:pPr eaLnBrk="1" hangingPunct="1"/>
            <a:r>
              <a:rPr lang="en-US" altLang="en-US"/>
              <a:t>With multinational clouds, you should seek legal counsel before proceeding with an investigation</a:t>
            </a:r>
          </a:p>
          <a:p>
            <a:pPr eaLnBrk="1" hangingPunct="1"/>
            <a:r>
              <a:rPr lang="en-US" altLang="en-US"/>
              <a:t>Cloud investigations are necessary in cases involving cyberattacks, policy violations, data recovery, and fraud complaints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="" xmlns:a16="http://schemas.microsoft.com/office/drawing/2014/main" id="{9CC91985-EBEC-2145-8336-1ABEE3DCD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Summary (1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A87FD5A-AAAE-344B-8E76-6DC51E8162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>
            <a:extLst>
              <a:ext uri="{FF2B5EF4-FFF2-40B4-BE49-F238E27FC236}">
                <a16:creationId xmlns="" xmlns:a16="http://schemas.microsoft.com/office/drawing/2014/main" id="{5CB4FA3D-C7D1-C544-BADA-91E2C2B1A5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354491"/>
          </a:xfrm>
        </p:spPr>
        <p:txBody>
          <a:bodyPr/>
          <a:lstStyle/>
          <a:p>
            <a:pPr eaLnBrk="1" hangingPunct="1"/>
            <a:r>
              <a:rPr lang="en-US" altLang="en-US" dirty="0"/>
              <a:t>Before initiating a cloud investigations, review the CSA to identify any restrictions that might limit collecting and analyzing data</a:t>
            </a:r>
          </a:p>
          <a:p>
            <a:pPr eaLnBrk="1" hangingPunct="1"/>
            <a:r>
              <a:rPr lang="en-US" altLang="en-US" dirty="0"/>
              <a:t>Technical challenges in cloud forensics involve cloud architecture, data collection, analysis of cloud forensic data, anti-forensics, incident first responders, role management, legal issues, and standards and training</a:t>
            </a:r>
          </a:p>
          <a:p>
            <a:pPr eaLnBrk="1" hangingPunct="1"/>
            <a:r>
              <a:rPr lang="en-US" altLang="en-US" dirty="0"/>
              <a:t>Anti-forensics is an effort to alter log records as well as date and time values of important system files and install malware to hide hacker’s activities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="" xmlns:a16="http://schemas.microsoft.com/office/drawing/2014/main" id="{B74543B6-3647-7446-90AB-55216507B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Summary (2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316744B-A8F6-964B-92BB-F774C00EF5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>
            <a:extLst>
              <a:ext uri="{FF2B5EF4-FFF2-40B4-BE49-F238E27FC236}">
                <a16:creationId xmlns="" xmlns:a16="http://schemas.microsoft.com/office/drawing/2014/main" id="{9C06FE26-4867-284C-B3B7-4887BE14C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800767"/>
          </a:xfrm>
        </p:spPr>
        <p:txBody>
          <a:bodyPr/>
          <a:lstStyle/>
          <a:p>
            <a:pPr eaLnBrk="1" hangingPunct="1"/>
            <a:r>
              <a:rPr lang="en-US" altLang="en-US" dirty="0"/>
              <a:t>CSPs should have an incident response team ready to respond to network intrusions</a:t>
            </a:r>
          </a:p>
          <a:p>
            <a:pPr eaLnBrk="1" hangingPunct="1"/>
            <a:r>
              <a:rPr lang="en-US" altLang="en-US" dirty="0"/>
              <a:t>Role management defines the duties of CSP staff and customers</a:t>
            </a:r>
          </a:p>
          <a:p>
            <a:pPr eaLnBrk="1" hangingPunct="1"/>
            <a:r>
              <a:rPr lang="en-US" altLang="en-US" dirty="0"/>
              <a:t>The Cloud Security Alliance has developed resources that guide CSPs in privacy agreements and security measures</a:t>
            </a:r>
          </a:p>
          <a:p>
            <a:pPr eaLnBrk="1" hangingPunct="1"/>
            <a:r>
              <a:rPr lang="en-US" altLang="en-US" dirty="0"/>
              <a:t>Procedures for acquiring cloud evidence include examining network and firewall logs, performing disk acquisitions of a cloud system’s OS, and examining  data storage devices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="" xmlns:a16="http://schemas.microsoft.com/office/drawing/2014/main" id="{0151E787-82AE-ED48-9479-7D2527561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Summary (3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FA69A66-0CA7-EF40-82C5-94173A116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886EFE-42B2-6F43-8E55-7C89A3964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The National Institute of Standards and Technology  (NIST) defines cloud computing as: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/>
              <a:t>A computing storage system that provides on-demand network access for multiple users and can allocate storage to users to keep up with changes in their needs</a:t>
            </a:r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12291" name="Title 1">
            <a:extLst>
              <a:ext uri="{FF2B5EF4-FFF2-40B4-BE49-F238E27FC236}">
                <a16:creationId xmlns="" xmlns:a16="http://schemas.microsoft.com/office/drawing/2014/main" id="{74B23D1A-1C23-4D42-9748-57636A44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pPr eaLnBrk="1" hangingPunct="1"/>
            <a:r>
              <a:rPr lang="en-US" altLang="en-US" dirty="0"/>
              <a:t>Cloud Service Levels and Deployment Methods (1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7D12C8-0044-414E-980E-9EF4CDF615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>
            <a:extLst>
              <a:ext uri="{FF2B5EF4-FFF2-40B4-BE49-F238E27FC236}">
                <a16:creationId xmlns="" xmlns:a16="http://schemas.microsoft.com/office/drawing/2014/main" id="{23588068-4319-3949-BEA0-AD730E8192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investigating a cloud incident, apply a systematic approach to planning and processing the case</a:t>
            </a:r>
          </a:p>
          <a:p>
            <a:pPr eaLnBrk="1" hangingPunct="1"/>
            <a:r>
              <a:rPr lang="en-US" altLang="en-US"/>
              <a:t>The three cloud services Dropbox, Google Drive, and Microsoft OneDrive contain data on a user’s computer or mobile device that can reveal what files were copied or accessed</a:t>
            </a:r>
          </a:p>
          <a:p>
            <a:pPr eaLnBrk="1" hangingPunct="1"/>
            <a:r>
              <a:rPr lang="en-US" altLang="en-US"/>
              <a:t>Vendors offer tools that can be combined for cloud forensics</a:t>
            </a:r>
          </a:p>
        </p:txBody>
      </p:sp>
      <p:sp>
        <p:nvSpPr>
          <p:cNvPr id="66563" name="Rectangle 2">
            <a:extLst>
              <a:ext uri="{FF2B5EF4-FFF2-40B4-BE49-F238E27FC236}">
                <a16:creationId xmlns="" xmlns:a16="http://schemas.microsoft.com/office/drawing/2014/main" id="{40EE6571-3AB6-8246-9364-8C56BF35E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17331"/>
            <a:ext cx="8026400" cy="475002"/>
          </a:xfrm>
        </p:spPr>
        <p:txBody>
          <a:bodyPr/>
          <a:lstStyle/>
          <a:p>
            <a:pPr eaLnBrk="1" hangingPunct="1"/>
            <a:r>
              <a:rPr lang="en-US" altLang="en-US" dirty="0"/>
              <a:t>Summary (4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9999DA5-6FE4-C645-B965-4BB387857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165D8D-0A6B-F349-89A5-21BD218A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2022092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The cloud has three service levels: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b="1" dirty="0"/>
              <a:t>Software as a service (SaaS) </a:t>
            </a:r>
            <a:r>
              <a:rPr lang="en-US" dirty="0"/>
              <a:t>- applications are delivered via the Internet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b="1" dirty="0"/>
              <a:t>Platform as a service (PaaS) </a:t>
            </a:r>
            <a:r>
              <a:rPr lang="en-US" dirty="0"/>
              <a:t>- an OS has been installed on a cloud server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b="1" dirty="0"/>
              <a:t>Infrastructure as a service (IaaS) </a:t>
            </a:r>
            <a:r>
              <a:rPr lang="en-US" dirty="0"/>
              <a:t>- customers can rent hardware and install whatever OSs and applications they need</a:t>
            </a:r>
          </a:p>
          <a:p>
            <a:pPr marL="0" indent="0"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13315" name="Title 1">
            <a:extLst>
              <a:ext uri="{FF2B5EF4-FFF2-40B4-BE49-F238E27FC236}">
                <a16:creationId xmlns="" xmlns:a16="http://schemas.microsoft.com/office/drawing/2014/main" id="{AF6EA96C-7CBE-0E40-AE21-59CE0987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pPr eaLnBrk="1" hangingPunct="1"/>
            <a:r>
              <a:rPr lang="en-US" altLang="en-US" dirty="0"/>
              <a:t>Cloud Service Levels and Deployment Methods (2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002C361-706D-3349-89F4-1268B94865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>
            <a:extLst>
              <a:ext uri="{FF2B5EF4-FFF2-40B4-BE49-F238E27FC236}">
                <a16:creationId xmlns="" xmlns:a16="http://schemas.microsoft.com/office/drawing/2014/main" id="{7B6D760A-63FF-A245-8465-E1679C14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pPr eaLnBrk="1" hangingPunct="1"/>
            <a:r>
              <a:rPr lang="en-US" altLang="en-US" dirty="0"/>
              <a:t>Cloud Service Levels and Deployment Methods (3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E70065-DA49-6941-A520-4A90C85AA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358949"/>
              </p:ext>
            </p:extLst>
          </p:nvPr>
        </p:nvGraphicFramePr>
        <p:xfrm>
          <a:off x="364331" y="2095500"/>
          <a:ext cx="841533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475"/>
                <a:gridCol w="66468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 13-1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Locations of evidence in different service levels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Service level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Locations of evidence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likely stored on a desktop, laptop, tablet, or smartphone.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likely found on a desktop or server, although it could also be stored on a company network or the remote service provider’s infrastructure.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IaaS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Usually found on a desktop or server; infrastructure equipment can be owned by the company or the remote service provider.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7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="" xmlns:a16="http://schemas.microsoft.com/office/drawing/2014/main" id="{5BF9578A-C8D3-1E4E-AC24-3FCE30EE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1915909"/>
          </a:xfrm>
        </p:spPr>
        <p:txBody>
          <a:bodyPr/>
          <a:lstStyle/>
          <a:p>
            <a:pPr eaLnBrk="1" hangingPunct="1"/>
            <a:r>
              <a:rPr lang="en-US" altLang="en-US" dirty="0"/>
              <a:t>Deployment methods for a cloud:</a:t>
            </a:r>
          </a:p>
          <a:p>
            <a:pPr lvl="1" eaLnBrk="1" hangingPunct="1"/>
            <a:r>
              <a:rPr lang="en-US" altLang="en-US" b="1" dirty="0"/>
              <a:t>Public</a:t>
            </a:r>
            <a:r>
              <a:rPr lang="en-US" altLang="en-US" dirty="0"/>
              <a:t> - accessible to anyone</a:t>
            </a:r>
          </a:p>
          <a:p>
            <a:pPr lvl="1" eaLnBrk="1" hangingPunct="1"/>
            <a:r>
              <a:rPr lang="en-US" altLang="en-US" b="1" dirty="0"/>
              <a:t>Private</a:t>
            </a:r>
            <a:r>
              <a:rPr lang="en-US" altLang="en-US" dirty="0"/>
              <a:t> - can be accessed only by people who have the necessary credentials</a:t>
            </a:r>
          </a:p>
          <a:p>
            <a:pPr lvl="1" eaLnBrk="1" hangingPunct="1"/>
            <a:r>
              <a:rPr lang="en-US" altLang="en-US" b="1" dirty="0"/>
              <a:t>Community</a:t>
            </a:r>
            <a:r>
              <a:rPr lang="en-US" altLang="en-US" dirty="0"/>
              <a:t> - a way to bring people together for a specific purpose</a:t>
            </a:r>
          </a:p>
          <a:p>
            <a:pPr lvl="1" eaLnBrk="1" hangingPunct="1"/>
            <a:r>
              <a:rPr lang="en-US" altLang="en-US" b="1" dirty="0"/>
              <a:t>Hybrid</a:t>
            </a:r>
            <a:r>
              <a:rPr lang="en-US" altLang="en-US" dirty="0"/>
              <a:t> - enables a company to keep some information private and designate other files as public or community information</a:t>
            </a:r>
          </a:p>
        </p:txBody>
      </p:sp>
      <p:sp>
        <p:nvSpPr>
          <p:cNvPr id="15363" name="Title 1">
            <a:extLst>
              <a:ext uri="{FF2B5EF4-FFF2-40B4-BE49-F238E27FC236}">
                <a16:creationId xmlns="" xmlns:a16="http://schemas.microsoft.com/office/drawing/2014/main" id="{B4B1F2AF-5E37-F74E-A7B3-121D88B1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1882"/>
            <a:ext cx="8026400" cy="945900"/>
          </a:xfrm>
        </p:spPr>
        <p:txBody>
          <a:bodyPr/>
          <a:lstStyle/>
          <a:p>
            <a:pPr eaLnBrk="1" hangingPunct="1"/>
            <a:r>
              <a:rPr lang="en-US" altLang="en-US" dirty="0"/>
              <a:t>Cloud Service Levels and Deployment Methods (4 of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7F45D74-D52C-CD45-8A74-EFE36FBE4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24603</TotalTime>
  <Words>6368</Words>
  <Application>Microsoft Office PowerPoint</Application>
  <PresentationFormat>On-screen Show (4:3)</PresentationFormat>
  <Paragraphs>422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Guide to Computer Forensics  and Investigations Sixth Edition  Chapter 13 </vt:lpstr>
      <vt:lpstr>Objectives</vt:lpstr>
      <vt:lpstr>An Overview of Cloud Computing</vt:lpstr>
      <vt:lpstr>History of the Cloud (1 of 2)</vt:lpstr>
      <vt:lpstr>History of the Cloud (2 of 2)</vt:lpstr>
      <vt:lpstr>Cloud Service Levels and Deployment Methods (1 of 4)</vt:lpstr>
      <vt:lpstr>Cloud Service Levels and Deployment Methods (2 of 4)</vt:lpstr>
      <vt:lpstr>Cloud Service Levels and Deployment Methods (3 of 4)</vt:lpstr>
      <vt:lpstr>Cloud Service Levels and Deployment Methods (4 of 4)</vt:lpstr>
      <vt:lpstr>Cloud Vendors</vt:lpstr>
      <vt:lpstr>Basic Concepts of Cloud Forensics (1 of 2)</vt:lpstr>
      <vt:lpstr>Basic Concepts of Cloud Forensics (2 of 2)</vt:lpstr>
      <vt:lpstr>Legal Challenges in Cloud Forensics</vt:lpstr>
      <vt:lpstr>Service Level Agreements (1 of 5)</vt:lpstr>
      <vt:lpstr>Service Level Agreements (2 of 5)</vt:lpstr>
      <vt:lpstr>Service Level Agreements (3 of 5)</vt:lpstr>
      <vt:lpstr>Service Level Agreements (4 of 5)</vt:lpstr>
      <vt:lpstr>Service Level Agreements (5 of 5)</vt:lpstr>
      <vt:lpstr>Jurisdiction Issues (1 of 2)</vt:lpstr>
      <vt:lpstr>Jurisdiction Issues (2 of 2)</vt:lpstr>
      <vt:lpstr>Accessing Evidence in the Cloud (1 of 4)</vt:lpstr>
      <vt:lpstr>Accessing Evidence in the Cloud (2 of 4)</vt:lpstr>
      <vt:lpstr>Accessing Evidence in the Cloud (3 of 4)</vt:lpstr>
      <vt:lpstr>Accessing Evidence in the Cloud (4 of 4)</vt:lpstr>
      <vt:lpstr>Technical Challenges in Cloud Forensics</vt:lpstr>
      <vt:lpstr>Architecture</vt:lpstr>
      <vt:lpstr>Analysis of Cloud Forensic Data</vt:lpstr>
      <vt:lpstr>Anti-Forensics (1 of 2)</vt:lpstr>
      <vt:lpstr>Anti-Forensics (2 of 2)</vt:lpstr>
      <vt:lpstr>Incident First Responders (1 of 2)</vt:lpstr>
      <vt:lpstr>Incident First Responders (2 of 2)</vt:lpstr>
      <vt:lpstr>Role Management</vt:lpstr>
      <vt:lpstr>Standards and Training (1 of 2)</vt:lpstr>
      <vt:lpstr>Standards and Training (2 of 2)</vt:lpstr>
      <vt:lpstr>Acquisitions in the Cloud</vt:lpstr>
      <vt:lpstr>Encryption in the Cloud (1 of 3)</vt:lpstr>
      <vt:lpstr>Encryption in the Cloud (2 of 3)</vt:lpstr>
      <vt:lpstr>Encryption in the Cloud (3 of 3)</vt:lpstr>
      <vt:lpstr>Conducting a Cloud Investigation</vt:lpstr>
      <vt:lpstr>Investigating CSPs (1 of 2)</vt:lpstr>
      <vt:lpstr>Investigating CSPs (2 of 2)</vt:lpstr>
      <vt:lpstr>Investigating Cloud Customers</vt:lpstr>
      <vt:lpstr>Understanding Prefetch Files (1 of 2)</vt:lpstr>
      <vt:lpstr>Understanding Prefetch Files (2 of 2)</vt:lpstr>
      <vt:lpstr>Examining Stored Cloud Data on a PC (1 of 6)</vt:lpstr>
      <vt:lpstr>Examining Stored Cloud Data on a PC (2 of 6)</vt:lpstr>
      <vt:lpstr>Examining Stored Cloud Data on a PC (3 of 6)</vt:lpstr>
      <vt:lpstr>Examining Stored Cloud Data on a PC (4 of 6)</vt:lpstr>
      <vt:lpstr>Examining Stored Cloud Data on a PC (5 of 6)</vt:lpstr>
      <vt:lpstr>Examining Stored Cloud Data on a PC (6 of 6)</vt:lpstr>
      <vt:lpstr>Windows Prefetch Artifacts</vt:lpstr>
      <vt:lpstr>Tools for Cloud Forensics</vt:lpstr>
      <vt:lpstr>Forensic Open-Stack Tools (1 of 2)</vt:lpstr>
      <vt:lpstr>Forensic Open-Stack Tools (2 of 2)</vt:lpstr>
      <vt:lpstr>F-Response for the Cloud</vt:lpstr>
      <vt:lpstr>Magnet AXIOM Cloud</vt:lpstr>
      <vt:lpstr>Summary (1 of 4)</vt:lpstr>
      <vt:lpstr>Summary (2 of 4)</vt:lpstr>
      <vt:lpstr>Summary (3 of 4)</vt:lpstr>
      <vt:lpstr>Summary (4 of 4)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Computer Forensics  and Investigations Sixth Edition  Chapter 13 </dc:title>
  <dc:subject/>
  <dc:creator/>
  <cp:keywords/>
  <dc:description/>
  <cp:lastModifiedBy>PaulRefurb</cp:lastModifiedBy>
  <cp:revision>814</cp:revision>
  <dcterms:created xsi:type="dcterms:W3CDTF">2002-09-27T23:29:22Z</dcterms:created>
  <dcterms:modified xsi:type="dcterms:W3CDTF">2018-03-22T16:06:30Z</dcterms:modified>
  <cp:category/>
</cp:coreProperties>
</file>